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5"/>
  </p:notesMasterIdLst>
  <p:sldIdLst>
    <p:sldId id="400" r:id="rId2"/>
    <p:sldId id="401" r:id="rId3"/>
    <p:sldId id="402" r:id="rId4"/>
  </p:sldIdLst>
  <p:sldSz cx="12192000" cy="6858000"/>
  <p:notesSz cx="12192000" cy="6858000"/>
  <p:embeddedFontLst>
    <p:embeddedFont>
      <p:font typeface="Raleway SemiBold" charset="-52"/>
      <p:regular r:id="rId6"/>
      <p:bold r:id="rId7"/>
      <p:italic r:id="rId8"/>
      <p:boldItalic r:id="rId9"/>
    </p:embeddedFont>
    <p:embeddedFont>
      <p:font typeface="Gilroy-Light" charset="0"/>
      <p:regular r:id="rId10"/>
    </p:embeddedFont>
    <p:embeddedFont>
      <p:font typeface="Raleway" charset="-52"/>
      <p:regular r:id="rId11"/>
      <p:bold r:id="rId12"/>
      <p:italic r:id="rId13"/>
      <p:boldItalic r:id="rId14"/>
    </p:embeddedFont>
    <p:embeddedFont>
      <p:font typeface="Helvetica Neue" charset="0"/>
      <p:regular r:id="rId15"/>
      <p:bold r:id="rId16"/>
      <p:italic r:id="rId17"/>
      <p:boldItalic r:id="rId18"/>
    </p:embeddedFont>
    <p:embeddedFont>
      <p:font typeface="Gilroy" charset="-52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01FF"/>
    <a:srgbClr val="FBA918"/>
    <a:srgbClr val="FBB3C1"/>
    <a:srgbClr val="F44C39"/>
    <a:srgbClr val="727190"/>
    <a:srgbClr val="B8DBE2"/>
    <a:srgbClr val="B5D8E1"/>
    <a:srgbClr val="CC3300"/>
    <a:srgbClr val="FF5440"/>
    <a:srgbClr val="FF82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EF567-2A2B-48FF-A2FE-6F8BC400B5AB}" v="41" dt="2024-04-22T08:24:28.504"/>
  </p1510:revLst>
</p1510:revInfo>
</file>

<file path=ppt/tableStyles.xml><?xml version="1.0" encoding="utf-8"?>
<a:tblStyleLst xmlns:a="http://schemas.openxmlformats.org/drawingml/2006/main" def="{8367FCD3-8E2A-CBA8-48F4-D0D884036E8F}">
  <a:tblStyle styleId="{8367FCD3-8E2A-CBA8-48F4-D0D884036E8F}" styleName="Средний стиль 4 — акцент 1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BFA136-60C2-0513-DDB3-F814A4FAC428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93154" autoAdjust="0"/>
  </p:normalViewPr>
  <p:slideViewPr>
    <p:cSldViewPr>
      <p:cViewPr varScale="1">
        <p:scale>
          <a:sx n="61" d="100"/>
          <a:sy n="61" d="100"/>
        </p:scale>
        <p:origin x="-776" y="-56"/>
      </p:cViewPr>
      <p:guideLst>
        <p:guide orient="horz" pos="27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1184" y="-72"/>
      </p:cViewPr>
      <p:guideLst>
        <p:guide orient="horz" pos="2160"/>
        <p:guide pos="38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theme" Target="theme/theme1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1833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5282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535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504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8BFE160-97AF-F5D2-28EF-E84C065A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73" y="318641"/>
            <a:ext cx="10514926" cy="799971"/>
          </a:xfrm>
          <a:prstGeom prst="rect">
            <a:avLst/>
          </a:prstGeom>
        </p:spPr>
        <p:txBody>
          <a:bodyPr/>
          <a:lstStyle>
            <a:lvl1pPr>
              <a:defRPr sz="3638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0425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69452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810629CF-10CA-8B6A-4733-1DBF04317230}"/>
              </a:ext>
            </a:extLst>
          </p:cNvPr>
          <p:cNvGrpSpPr/>
          <p:nvPr userDrawn="1"/>
        </p:nvGrpSpPr>
        <p:grpSpPr>
          <a:xfrm>
            <a:off x="-15875" y="6554570"/>
            <a:ext cx="12236450" cy="327002"/>
            <a:chOff x="-15875" y="6554788"/>
            <a:chExt cx="12236450" cy="327025"/>
          </a:xfrm>
        </p:grpSpPr>
        <p:sp>
          <p:nvSpPr>
            <p:cNvPr id="8" name="Прямоугольник">
              <a:extLst>
                <a:ext uri="{FF2B5EF4-FFF2-40B4-BE49-F238E27FC236}">
                  <a16:creationId xmlns:a16="http://schemas.microsoft.com/office/drawing/2014/main" xmlns="" id="{A9CABD2D-30FD-9256-79CB-436AF9EE2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75" y="6554788"/>
              <a:ext cx="1503363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9" name="Прямоугольник">
              <a:extLst>
                <a:ext uri="{FF2B5EF4-FFF2-40B4-BE49-F238E27FC236}">
                  <a16:creationId xmlns:a16="http://schemas.microsoft.com/office/drawing/2014/main" xmlns="" id="{47F4E153-CBCE-9309-89EF-F64E69322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1138" y="6554788"/>
              <a:ext cx="1501775" cy="32702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Прямоугольник">
              <a:extLst>
                <a:ext uri="{FF2B5EF4-FFF2-40B4-BE49-F238E27FC236}">
                  <a16:creationId xmlns:a16="http://schemas.microsoft.com/office/drawing/2014/main" xmlns="" id="{380527E8-3B18-E5E5-0110-9560F3AC8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Прямоугольник">
              <a:extLst>
                <a:ext uri="{FF2B5EF4-FFF2-40B4-BE49-F238E27FC236}">
                  <a16:creationId xmlns:a16="http://schemas.microsoft.com/office/drawing/2014/main" xmlns="" id="{CD700213-111B-C0C6-F64C-C31AB6A67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976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2" name="Прямоугольник">
              <a:extLst>
                <a:ext uri="{FF2B5EF4-FFF2-40B4-BE49-F238E27FC236}">
                  <a16:creationId xmlns:a16="http://schemas.microsoft.com/office/drawing/2014/main" xmlns="" id="{E8E87C2D-6745-0207-2153-51940CF6B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1538" y="6554788"/>
              <a:ext cx="1501775" cy="32702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3" name="Прямоугольник">
              <a:extLst>
                <a:ext uri="{FF2B5EF4-FFF2-40B4-BE49-F238E27FC236}">
                  <a16:creationId xmlns:a16="http://schemas.microsoft.com/office/drawing/2014/main" xmlns="" id="{FD48D0B4-16E8-BB20-F631-63C06F235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9975" y="6554788"/>
              <a:ext cx="1501775" cy="32702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4" name="Прямоугольник">
              <a:extLst>
                <a:ext uri="{FF2B5EF4-FFF2-40B4-BE49-F238E27FC236}">
                  <a16:creationId xmlns:a16="http://schemas.microsoft.com/office/drawing/2014/main" xmlns="" id="{CE488FD2-63D9-28DD-9402-CDF9039C2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0163" y="6554788"/>
              <a:ext cx="1503362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5" name="Прямоугольник">
              <a:extLst>
                <a:ext uri="{FF2B5EF4-FFF2-40B4-BE49-F238E27FC236}">
                  <a16:creationId xmlns:a16="http://schemas.microsoft.com/office/drawing/2014/main" xmlns="" id="{86D85FBD-EFD2-C6A5-A63D-3360367BF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6554788"/>
              <a:ext cx="1503362" cy="32702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Прямоугольник">
              <a:extLst>
                <a:ext uri="{FF2B5EF4-FFF2-40B4-BE49-F238E27FC236}">
                  <a16:creationId xmlns:a16="http://schemas.microsoft.com/office/drawing/2014/main" xmlns="" id="{BFD85403-139B-47EA-41BC-C0C072761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1625" y="6554788"/>
              <a:ext cx="488950" cy="327025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1884" tIns="41884" rIns="41884" bIns="41884" anchor="ctr"/>
            <a:lstStyle>
              <a:lvl1pPr defTabSz="12176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12176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2176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738361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Прямоугольник">
            <a:extLst>
              <a:ext uri="{FF2B5EF4-FFF2-40B4-BE49-F238E27FC236}">
                <a16:creationId xmlns:a16="http://schemas.microsoft.com/office/drawing/2014/main" xmlns="" id="{FFF8CBD4-87DD-13A3-9A8F-990F8245B4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-7697"/>
            <a:ext cx="696871" cy="176041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Прямоугольник">
            <a:extLst>
              <a:ext uri="{FF2B5EF4-FFF2-40B4-BE49-F238E27FC236}">
                <a16:creationId xmlns:a16="http://schemas.microsoft.com/office/drawing/2014/main" xmlns="" id="{1F8319DE-6B1F-876E-A3B0-D65172202F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1751131"/>
            <a:ext cx="696871" cy="17604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Прямоугольник">
            <a:extLst>
              <a:ext uri="{FF2B5EF4-FFF2-40B4-BE49-F238E27FC236}">
                <a16:creationId xmlns:a16="http://schemas.microsoft.com/office/drawing/2014/main" xmlns="" id="{2838CEC7-A244-778B-A37A-50A2324147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3505195"/>
            <a:ext cx="696871" cy="176041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Прямоугольник">
            <a:extLst>
              <a:ext uri="{FF2B5EF4-FFF2-40B4-BE49-F238E27FC236}">
                <a16:creationId xmlns:a16="http://schemas.microsoft.com/office/drawing/2014/main" xmlns="" id="{E419DE2C-BC4D-CFD3-59F5-4006E7D3F6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6718" y="5264021"/>
            <a:ext cx="696871" cy="129054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398" tIns="25398" rIns="25398" bIns="25398"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3836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Номер слайда 135">
            <a:extLst>
              <a:ext uri="{FF2B5EF4-FFF2-40B4-BE49-F238E27FC236}">
                <a16:creationId xmlns:a16="http://schemas.microsoft.com/office/drawing/2014/main" xmlns="" id="{983BEB8E-615E-2599-CF07-A65202253448}"/>
              </a:ext>
            </a:extLst>
          </p:cNvPr>
          <p:cNvSpPr txBox="1">
            <a:spLocks/>
          </p:cNvSpPr>
          <p:nvPr userDrawn="1"/>
        </p:nvSpPr>
        <p:spPr>
          <a:xfrm>
            <a:off x="8988425" y="6564183"/>
            <a:ext cx="2743200" cy="307771"/>
          </a:xfrm>
          <a:prstGeom prst="rect">
            <a:avLst/>
          </a:prstGeom>
        </p:spPr>
        <p:txBody>
          <a:bodyPr vert="horz" wrap="square" lIns="91434" tIns="45717" rIns="91434" bIns="45717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89526-BA99-4733-AEC4-101D6143F289}" type="slidenum">
              <a:rPr kumimoji="0" lang="ru-RU" alt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roy" panose="00000500000000000000" pitchFamily="2" charset="-52"/>
                <a:ea typeface="+mn-ea"/>
                <a:cs typeface="+mn-cs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roy" panose="00000500000000000000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9" r:id="rId4"/>
    <p:sldLayoutId id="2147483688" r:id="rId5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562">
          <p15:clr>
            <a:srgbClr val="F26B43"/>
          </p15:clr>
        </p15:guide>
        <p15:guide id="2" pos="63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РЫНОК</a:t>
            </a:r>
          </a:p>
        </p:txBody>
      </p:sp>
      <p:sp>
        <p:nvSpPr>
          <p:cNvPr id="3" name="Google Shape;130;p26">
            <a:extLst>
              <a:ext uri="{FF2B5EF4-FFF2-40B4-BE49-F238E27FC236}">
                <a16:creationId xmlns:a16="http://schemas.microsoft.com/office/drawing/2014/main" xmlns="" id="{98BA911B-0831-86B0-AC93-EDA540CF65BB}"/>
              </a:ext>
            </a:extLst>
          </p:cNvPr>
          <p:cNvSpPr txBox="1"/>
          <p:nvPr/>
        </p:nvSpPr>
        <p:spPr>
          <a:xfrm>
            <a:off x="807586" y="4089092"/>
            <a:ext cx="9306065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РЕКОМЕНДАЦИИ </a:t>
            </a: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Gilroy-Light"/>
                <a:cs typeface="Gilroy-Light"/>
              </a:rPr>
              <a:t>Опишите конъюнктуру рынка, на котором вы планируете реализовать свое решение </a:t>
            </a:r>
            <a:br>
              <a:rPr lang="ru-RU" sz="1600" b="1" dirty="0">
                <a:solidFill>
                  <a:srgbClr val="C00000"/>
                </a:solidFill>
                <a:latin typeface="Gilroy-Light"/>
                <a:cs typeface="Gilroy-Light"/>
              </a:rPr>
            </a:br>
            <a:r>
              <a:rPr lang="ru-RU" sz="1600" b="1" dirty="0">
                <a:solidFill>
                  <a:srgbClr val="C00000"/>
                </a:solidFill>
                <a:latin typeface="Gilroy-Light"/>
                <a:cs typeface="Gilroy-Light"/>
              </a:rPr>
              <a:t>(рынок = сегмент):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укажите </a:t>
            </a: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Gilroy-Light"/>
                <a:cs typeface="Gilroy-Light"/>
                <a:sym typeface="Raleway"/>
              </a:rPr>
              <a:t>объем рынка</a:t>
            </a:r>
          </a:p>
          <a:p>
            <a:pPr marL="285750" indent="-285750" rtl="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Gilroy-Light"/>
                <a:cs typeface="Gilroy-Light"/>
                <a:sym typeface="Raleway"/>
              </a:rPr>
              <a:t>укажите </a:t>
            </a:r>
            <a:r>
              <a:rPr lang="ru-RU" sz="1600" b="1" dirty="0">
                <a:solidFill>
                  <a:srgbClr val="FF0000"/>
                </a:solidFill>
                <a:latin typeface="Gilroy-Light"/>
                <a:cs typeface="Gilroy-Light"/>
                <a:sym typeface="Raleway"/>
              </a:rPr>
              <a:t>динамику</a:t>
            </a:r>
            <a:r>
              <a:rPr lang="ru-RU" sz="1600" dirty="0">
                <a:solidFill>
                  <a:srgbClr val="FF0000"/>
                </a:solidFill>
                <a:latin typeface="Gilroy-Light"/>
                <a:cs typeface="Gilroy-Light"/>
                <a:sym typeface="Raleway"/>
              </a:rPr>
              <a:t> развития рынка (темпы его роста на перспективу) года 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C1BAA90-7DA5-E1D8-2D35-A4199079F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4640946"/>
              </p:ext>
            </p:extLst>
          </p:nvPr>
        </p:nvGraphicFramePr>
        <p:xfrm>
          <a:off x="807586" y="1484784"/>
          <a:ext cx="9680902" cy="175260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4840451">
                  <a:extLst>
                    <a:ext uri="{9D8B030D-6E8A-4147-A177-3AD203B41FA5}">
                      <a16:colId xmlns:a16="http://schemas.microsoft.com/office/drawing/2014/main" xmlns="" val="553916931"/>
                    </a:ext>
                  </a:extLst>
                </a:gridCol>
                <a:gridCol w="4840451">
                  <a:extLst>
                    <a:ext uri="{9D8B030D-6E8A-4147-A177-3AD203B41FA5}">
                      <a16:colId xmlns:a16="http://schemas.microsoft.com/office/drawing/2014/main" xmlns="" val="275605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РЫНОК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ЧИСЛОВОЕ ЗНАЧЕНИЕ (НАТУРАЛЬНОЕ</a:t>
                      </a:r>
                      <a:r>
                        <a:rPr lang="en-US" b="1" dirty="0"/>
                        <a:t>/</a:t>
                      </a:r>
                      <a:r>
                        <a:rPr lang="ru-RU" b="1" dirty="0"/>
                        <a:t>ДЕНЕЖНОЕ)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12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Общий объем целевого рынка (</a:t>
                      </a:r>
                      <a:r>
                        <a:rPr lang="en-US" dirty="0"/>
                        <a:t>TAM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Взрослое Население РФ:  около 63млн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908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Доступный объем рынка (</a:t>
                      </a:r>
                      <a:r>
                        <a:rPr lang="en-US" dirty="0"/>
                        <a:t>SAM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Около 60</a:t>
                      </a:r>
                      <a:r>
                        <a:rPr lang="en-US" dirty="0"/>
                        <a:t>%</a:t>
                      </a:r>
                      <a:r>
                        <a:rPr lang="ru-RU" dirty="0"/>
                        <a:t>= 37млн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1442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Реально достижимый объем рынка (</a:t>
                      </a:r>
                      <a:r>
                        <a:rPr lang="en-US" dirty="0"/>
                        <a:t>SOM</a:t>
                      </a:r>
                      <a:r>
                        <a:rPr lang="ru-RU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10-12млн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910943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341EF9-6C0D-6029-8E35-E58C55C6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43113"/>
            <a:ext cx="622414" cy="6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76683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КОНКУРЕНТЫ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80104" y="1340768"/>
            <a:ext cx="5161872" cy="373739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/>
            <a:r>
              <a:rPr lang="ru-RU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Прямые аналоги:</a:t>
            </a:r>
          </a:p>
          <a:p>
            <a:pPr algn="l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Aterostop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комплексная  оценка сердечно-сосудистого риска </a:t>
            </a:r>
          </a:p>
          <a:p>
            <a:pPr algn="l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2. ASCVD Risk — оценка риска сердечно-сосудистых заболеваний </a:t>
            </a:r>
          </a:p>
          <a:p>
            <a:pPr algn="l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3. Кардиология </a:t>
            </a:r>
            <a:r>
              <a:rPr lang="ru-RU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MedNative</a:t>
            </a:r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– приложение только для кардиологов </a:t>
            </a:r>
          </a:p>
          <a:p>
            <a:pPr algn="l"/>
            <a:r>
              <a:rPr lang="ru-RU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Косвенные аналоги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28600" indent="-228600" algn="l">
              <a:buFont typeface="+mj-lt"/>
              <a:buAutoNum type="arabicPeriod"/>
            </a:pP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СберЗдоровье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Ролики на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9B12CD7-F499-6801-4F53-E16FF68B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9533" y="356678"/>
            <a:ext cx="657682" cy="657682"/>
          </a:xfrm>
          <a:prstGeom prst="rect">
            <a:avLst/>
          </a:prstGeom>
        </p:spPr>
      </p:pic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522F9C8C-E6DD-71F7-5495-8AA011DFC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6846929"/>
              </p:ext>
            </p:extLst>
          </p:nvPr>
        </p:nvGraphicFramePr>
        <p:xfrm>
          <a:off x="5335227" y="2564904"/>
          <a:ext cx="6076669" cy="3850640"/>
        </p:xfrm>
        <a:graphic>
          <a:graphicData uri="http://schemas.openxmlformats.org/drawingml/2006/table">
            <a:tbl>
              <a:tblPr firstRow="1" bandRow="1">
                <a:tableStyleId>{8367FCD3-8E2A-CBA8-48F4-D0D884036E8F}</a:tableStyleId>
              </a:tblPr>
              <a:tblGrid>
                <a:gridCol w="1355461">
                  <a:extLst>
                    <a:ext uri="{9D8B030D-6E8A-4147-A177-3AD203B41FA5}">
                      <a16:colId xmlns:a16="http://schemas.microsoft.com/office/drawing/2014/main" xmlns="" val="3914500208"/>
                    </a:ext>
                  </a:extLst>
                </a:gridCol>
                <a:gridCol w="1017198">
                  <a:extLst>
                    <a:ext uri="{9D8B030D-6E8A-4147-A177-3AD203B41FA5}">
                      <a16:colId xmlns:a16="http://schemas.microsoft.com/office/drawing/2014/main" xmlns="" val="1140714917"/>
                    </a:ext>
                  </a:extLst>
                </a:gridCol>
                <a:gridCol w="1234670">
                  <a:extLst>
                    <a:ext uri="{9D8B030D-6E8A-4147-A177-3AD203B41FA5}">
                      <a16:colId xmlns:a16="http://schemas.microsoft.com/office/drawing/2014/main" xmlns="" val="3957394565"/>
                    </a:ext>
                  </a:extLst>
                </a:gridCol>
                <a:gridCol w="1234670">
                  <a:extLst>
                    <a:ext uri="{9D8B030D-6E8A-4147-A177-3AD203B41FA5}">
                      <a16:colId xmlns:a16="http://schemas.microsoft.com/office/drawing/2014/main" xmlns="" val="1610693017"/>
                    </a:ext>
                  </a:extLst>
                </a:gridCol>
                <a:gridCol w="1234670">
                  <a:extLst>
                    <a:ext uri="{9D8B030D-6E8A-4147-A177-3AD203B41FA5}">
                      <a16:colId xmlns:a16="http://schemas.microsoft.com/office/drawing/2014/main" xmlns="" val="3418324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Особенности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Сердце под контролем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Aterostop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ASCVD Risk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MedNative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9681502"/>
                  </a:ext>
                </a:extLst>
              </a:tr>
              <a:tr h="439258">
                <a:tc>
                  <a:txBody>
                    <a:bodyPr/>
                    <a:lstStyle/>
                    <a:p>
                      <a:r>
                        <a:rPr lang="ru-RU" dirty="0"/>
                        <a:t>Опер.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2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Интерфейс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665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Раскладка языков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8861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565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61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6808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7F069A5F-4696-88B0-02DE-3C26EECCC1AC}"/>
              </a:ext>
            </a:extLst>
          </p:cNvPr>
          <p:cNvSpPr txBox="1"/>
          <p:nvPr/>
        </p:nvSpPr>
        <p:spPr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marL="0" lvl="0" indent="0" algn="l" defTabSz="914358" rtl="0">
              <a:lnSpc>
                <a:spcPct val="90000"/>
              </a:lnSpc>
              <a:buClr>
                <a:srgbClr val="8F00FF"/>
              </a:buClr>
              <a:buSzPts val="2700"/>
            </a:pPr>
            <a:r>
              <a:rPr lang="ru-RU" sz="4133" kern="1200" dirty="0">
                <a:solidFill>
                  <a:srgbClr val="8E01FF"/>
                </a:solidFill>
                <a:latin typeface="Raleway SemiBold"/>
                <a:sym typeface="Raleway SemiBold"/>
              </a:rPr>
              <a:t>БИЗНЕС-МОДЕЛЬ</a:t>
            </a:r>
          </a:p>
        </p:txBody>
      </p:sp>
      <p:grpSp>
        <p:nvGrpSpPr>
          <p:cNvPr id="19" name="Google Shape;132;p26">
            <a:extLst>
              <a:ext uri="{FF2B5EF4-FFF2-40B4-BE49-F238E27FC236}">
                <a16:creationId xmlns:a16="http://schemas.microsoft.com/office/drawing/2014/main" xmlns="" id="{92FC60CD-1C86-0A70-85E3-F399B7CF57C4}"/>
              </a:ext>
            </a:extLst>
          </p:cNvPr>
          <p:cNvGrpSpPr/>
          <p:nvPr/>
        </p:nvGrpSpPr>
        <p:grpSpPr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>
              <a:extLst>
                <a:ext uri="{FF2B5EF4-FFF2-40B4-BE49-F238E27FC236}">
                  <a16:creationId xmlns:a16="http://schemas.microsoft.com/office/drawing/2014/main" xmlns="" id="{D29FC699-13B7-0026-DB1B-B002237E4E4A}"/>
                </a:ext>
              </a:extLst>
            </p:cNvPr>
            <p:cNvSpPr/>
            <p:nvPr/>
          </p:nvSpPr>
          <p:spPr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" name="Google Shape;134;p26">
              <a:extLst>
                <a:ext uri="{FF2B5EF4-FFF2-40B4-BE49-F238E27FC236}">
                  <a16:creationId xmlns:a16="http://schemas.microsoft.com/office/drawing/2014/main" xmlns="" id="{9CC5E0E2-EC46-8FEB-41C8-08D317FFFF32}"/>
                </a:ext>
              </a:extLst>
            </p:cNvPr>
            <p:cNvSpPr/>
            <p:nvPr/>
          </p:nvSpPr>
          <p:spPr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" name="Google Shape;135;p26">
              <a:extLst>
                <a:ext uri="{FF2B5EF4-FFF2-40B4-BE49-F238E27FC236}">
                  <a16:creationId xmlns:a16="http://schemas.microsoft.com/office/drawing/2014/main" xmlns="" id="{AACE5F7A-A87C-23A7-6938-FF34B0F79CA2}"/>
                </a:ext>
              </a:extLst>
            </p:cNvPr>
            <p:cNvSpPr/>
            <p:nvPr/>
          </p:nvSpPr>
          <p:spPr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" name="Google Shape;136;p26">
              <a:extLst>
                <a:ext uri="{FF2B5EF4-FFF2-40B4-BE49-F238E27FC236}">
                  <a16:creationId xmlns:a16="http://schemas.microsoft.com/office/drawing/2014/main" xmlns="" id="{CC6241CC-F131-87FA-B87B-EDCA9E4B19B4}"/>
                </a:ext>
              </a:extLst>
            </p:cNvPr>
            <p:cNvSpPr/>
            <p:nvPr/>
          </p:nvSpPr>
          <p:spPr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4" name="Google Shape;137;p26">
              <a:extLst>
                <a:ext uri="{FF2B5EF4-FFF2-40B4-BE49-F238E27FC236}">
                  <a16:creationId xmlns:a16="http://schemas.microsoft.com/office/drawing/2014/main" xmlns="" id="{39D9E6E0-6A98-6C35-EB94-84DE9D131939}"/>
                </a:ext>
              </a:extLst>
            </p:cNvPr>
            <p:cNvSpPr/>
            <p:nvPr/>
          </p:nvSpPr>
          <p:spPr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25" name="Google Shape;107;p25">
            <a:extLst>
              <a:ext uri="{FF2B5EF4-FFF2-40B4-BE49-F238E27FC236}">
                <a16:creationId xmlns:a16="http://schemas.microsoft.com/office/drawing/2014/main" xmlns="" id="{0E5BD604-5973-442E-B027-656739F31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5518" y="1412776"/>
            <a:ext cx="5161872" cy="40010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Реализация по модели «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Software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as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 a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Service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»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SaaS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 - программное обеспечение как услуга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600" u="sng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Gilroy-Light"/>
            </a:endParaRP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Система продаж 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B2С: создание готовых решений с закрытым функционалом для конечных пользователей 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B2В:создание готовых решений для бизнеса и</a:t>
            </a:r>
          </a:p>
          <a:p>
            <a:pPr algn="l">
              <a:spcAft>
                <a:spcPts val="1000"/>
              </a:spcAft>
              <a:buClr>
                <a:schemeClr val="accent1">
                  <a:lumMod val="75000"/>
                </a:schemeClr>
              </a:buCl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Gilroy-Light"/>
              </a:rPr>
              <a:t>B2G государства; интеграция в другие проекты; предоставление инструментов для создания аналогичных проектов</a:t>
            </a:r>
            <a:endParaRPr lang="ru-RU" sz="2800" dirty="0">
              <a:solidFill>
                <a:srgbClr val="1B1B1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Google Shape;146;p27">
            <a:extLst>
              <a:ext uri="{FF2B5EF4-FFF2-40B4-BE49-F238E27FC236}">
                <a16:creationId xmlns:a16="http://schemas.microsoft.com/office/drawing/2014/main" xmlns="" id="{158D4302-C40B-9B12-F228-A4E7C93C3EA5}"/>
              </a:ext>
            </a:extLst>
          </p:cNvPr>
          <p:cNvSpPr/>
          <p:nvPr/>
        </p:nvSpPr>
        <p:spPr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C04E8E-C276-187E-96A4-F591DDCAA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31373" y="311882"/>
            <a:ext cx="687900" cy="687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0096" y="2348880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Опираясь на выбранную модель, система монетизации проекта будет построена на подписках с лимитацией оказываемых услуг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5735960" y="2420888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6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8F00FF"/>
      </a:accent1>
      <a:accent2>
        <a:srgbClr val="FD493D"/>
      </a:accent2>
      <a:accent3>
        <a:srgbClr val="FCAF17"/>
      </a:accent3>
      <a:accent4>
        <a:srgbClr val="FBB3C1"/>
      </a:accent4>
      <a:accent5>
        <a:srgbClr val="B5D8E1"/>
      </a:accent5>
      <a:accent6>
        <a:srgbClr val="1B1B1B"/>
      </a:accent6>
      <a:hlink>
        <a:srgbClr val="0563C1"/>
      </a:hlink>
      <a:folHlink>
        <a:srgbClr val="954F72"/>
      </a:folHlink>
    </a:clrScheme>
    <a:fontScheme name="Другая 4">
      <a:majorFont>
        <a:latin typeface="Gilroy-Black"/>
        <a:ea typeface=""/>
        <a:cs typeface=""/>
      </a:majorFont>
      <a:minorFont>
        <a:latin typeface="Gilroy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182</Words>
  <Application>Microsoft Office PowerPoint</Application>
  <DocSecurity>0</DocSecurity>
  <PresentationFormat>Произвольный</PresentationFormat>
  <Paragraphs>50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4" baseType="lpstr">
      <vt:lpstr>Arial</vt:lpstr>
      <vt:lpstr>Raleway SemiBold</vt:lpstr>
      <vt:lpstr>Gilroy-ExtraBold</vt:lpstr>
      <vt:lpstr>Gilroy-Light</vt:lpstr>
      <vt:lpstr>Raleway</vt:lpstr>
      <vt:lpstr>Helvetica Neue</vt:lpstr>
      <vt:lpstr>Gilroy</vt:lpstr>
      <vt:lpstr>Tahoma</vt:lpstr>
      <vt:lpstr>Calibri</vt:lpstr>
      <vt:lpstr>Gilroy-Black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Mikely</dc:creator>
  <cp:lastModifiedBy>НИИ_ФиПИ2</cp:lastModifiedBy>
  <cp:revision>267</cp:revision>
  <dcterms:created xsi:type="dcterms:W3CDTF">2022-11-28T09:29:04Z</dcterms:created>
  <dcterms:modified xsi:type="dcterms:W3CDTF">2024-06-09T14:57:38Z</dcterms:modified>
  <dc:identifier/>
  <dc:language/>
  <cp:version/>
</cp:coreProperties>
</file>