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8288000" cy="10287000"/>
  <p:notesSz cx="6858000" cy="9144000"/>
  <p:embeddedFontLst>
    <p:embeddedFont>
      <p:font typeface="Book Antiqua" panose="02040602050305030304" pitchFamily="18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Schoolbook" panose="02040604050505020304" pitchFamily="18" charset="0"/>
      <p:regular r:id="rId22"/>
      <p:bold r:id="rId23"/>
      <p:italic r:id="rId24"/>
      <p:boldItalic r:id="rId25"/>
    </p:embeddedFont>
    <p:embeddedFont>
      <p:font typeface="Lustria" panose="020B0604020202020204" charset="0"/>
      <p:regular r:id="rId26"/>
    </p:embeddedFont>
    <p:embeddedFont>
      <p:font typeface="Montserrat" panose="00000500000000000000" pitchFamily="2" charset="-52"/>
      <p:regular r:id="rId27"/>
      <p:bold r:id="rId28"/>
      <p:italic r:id="rId29"/>
      <p:boldItalic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9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kB+y/0RmFvzg90Z+zsX9+wqM7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9C248C-E8CB-438B-B573-D3742E260573}">
  <a:tblStyle styleId="{C09C248C-E8CB-438B-B573-D3742E26057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top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 b="off" i="off"/>
      <a:tcStyle>
        <a:tcBdr/>
      </a:tcStyle>
    </a:band2H>
    <a:band1V>
      <a:tcTxStyle b="off" i="off"/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 b="off" i="off"/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54" y="82"/>
      </p:cViewPr>
      <p:guideLst>
        <p:guide orient="horz" pos="2160"/>
        <p:guide pos="28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28" name="Google Shape;32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4bda855a43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g24bda855a4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72" name="Google Shape;172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86" name="Google Shape;18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5ebd6d7a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g25ebd6d7a4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78" name="Google Shape;278;g25ebd6d7a4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5ee84229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g25ee84229f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11" name="Google Shape;311;g25ee84229f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2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1" name="Google Shape;10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лены группы 3">
  <p:cSld name="Члены группы 3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5ebd6d7a49_0_160"/>
          <p:cNvSpPr txBox="1">
            <a:spLocks noGrp="1"/>
          </p:cNvSpPr>
          <p:nvPr>
            <p:ph type="title"/>
          </p:nvPr>
        </p:nvSpPr>
        <p:spPr>
          <a:xfrm>
            <a:off x="648000" y="648000"/>
            <a:ext cx="17010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25ebd6d7a49_0_160"/>
          <p:cNvSpPr txBox="1">
            <a:spLocks noGrp="1"/>
          </p:cNvSpPr>
          <p:nvPr>
            <p:ph type="ftr" idx="11"/>
          </p:nvPr>
        </p:nvSpPr>
        <p:spPr>
          <a:xfrm>
            <a:off x="648000" y="9548045"/>
            <a:ext cx="82080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25ebd6d7a49_0_160"/>
          <p:cNvSpPr txBox="1">
            <a:spLocks noGrp="1"/>
          </p:cNvSpPr>
          <p:nvPr>
            <p:ph type="sldNum" idx="12"/>
          </p:nvPr>
        </p:nvSpPr>
        <p:spPr>
          <a:xfrm>
            <a:off x="17658000" y="9548045"/>
            <a:ext cx="630000" cy="6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0" name="Google Shape;120;g25ebd6d7a49_0_160"/>
          <p:cNvSpPr>
            <a:spLocks noGrp="1"/>
          </p:cNvSpPr>
          <p:nvPr>
            <p:ph type="pic" idx="2"/>
          </p:nvPr>
        </p:nvSpPr>
        <p:spPr>
          <a:xfrm>
            <a:off x="647699" y="3479522"/>
            <a:ext cx="2028600" cy="2028600"/>
          </a:xfrm>
          <a:prstGeom prst="rect">
            <a:avLst/>
          </a:prstGeom>
          <a:solidFill>
            <a:srgbClr val="F2F2F2">
              <a:alpha val="67840"/>
            </a:srgbClr>
          </a:solidFill>
          <a:ln w="95250" cap="sq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1" name="Google Shape;121;g25ebd6d7a49_0_160"/>
          <p:cNvSpPr txBox="1">
            <a:spLocks noGrp="1"/>
          </p:cNvSpPr>
          <p:nvPr>
            <p:ph type="body" idx="1"/>
          </p:nvPr>
        </p:nvSpPr>
        <p:spPr>
          <a:xfrm>
            <a:off x="2962281" y="3728870"/>
            <a:ext cx="31860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600"/>
            </a:lvl1pPr>
            <a:lvl2pPr marL="914400" lvl="1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g25ebd6d7a49_0_160"/>
          <p:cNvSpPr txBox="1">
            <a:spLocks noGrp="1"/>
          </p:cNvSpPr>
          <p:nvPr>
            <p:ph type="body" idx="3"/>
          </p:nvPr>
        </p:nvSpPr>
        <p:spPr>
          <a:xfrm>
            <a:off x="2962281" y="5857482"/>
            <a:ext cx="31860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2100">
                <a:solidFill>
                  <a:srgbClr val="7F7F7F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g25ebd6d7a49_0_160"/>
          <p:cNvSpPr txBox="1">
            <a:spLocks noGrp="1"/>
          </p:cNvSpPr>
          <p:nvPr>
            <p:ph type="body" idx="4"/>
          </p:nvPr>
        </p:nvSpPr>
        <p:spPr>
          <a:xfrm>
            <a:off x="647701" y="1512000"/>
            <a:ext cx="17009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g25ebd6d7a49_0_160"/>
          <p:cNvSpPr txBox="1">
            <a:spLocks noGrp="1"/>
          </p:cNvSpPr>
          <p:nvPr>
            <p:ph type="body" idx="5"/>
          </p:nvPr>
        </p:nvSpPr>
        <p:spPr>
          <a:xfrm>
            <a:off x="2962281" y="5191548"/>
            <a:ext cx="31860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2100">
                <a:solidFill>
                  <a:srgbClr val="7F7F7F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g25ebd6d7a49_0_160"/>
          <p:cNvSpPr>
            <a:spLocks noGrp="1"/>
          </p:cNvSpPr>
          <p:nvPr>
            <p:ph type="pic" idx="6"/>
          </p:nvPr>
        </p:nvSpPr>
        <p:spPr>
          <a:xfrm>
            <a:off x="6402043" y="3479522"/>
            <a:ext cx="2028600" cy="2028600"/>
          </a:xfrm>
          <a:prstGeom prst="rect">
            <a:avLst/>
          </a:prstGeom>
          <a:solidFill>
            <a:srgbClr val="F2F2F2">
              <a:alpha val="67840"/>
            </a:srgbClr>
          </a:solidFill>
          <a:ln w="95250" cap="sq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6" name="Google Shape;126;g25ebd6d7a49_0_160"/>
          <p:cNvSpPr txBox="1">
            <a:spLocks noGrp="1"/>
          </p:cNvSpPr>
          <p:nvPr>
            <p:ph type="body" idx="7"/>
          </p:nvPr>
        </p:nvSpPr>
        <p:spPr>
          <a:xfrm>
            <a:off x="8716625" y="3728870"/>
            <a:ext cx="31860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600"/>
            </a:lvl1pPr>
            <a:lvl2pPr marL="914400" lvl="1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g25ebd6d7a49_0_160"/>
          <p:cNvSpPr txBox="1">
            <a:spLocks noGrp="1"/>
          </p:cNvSpPr>
          <p:nvPr>
            <p:ph type="body" idx="8"/>
          </p:nvPr>
        </p:nvSpPr>
        <p:spPr>
          <a:xfrm>
            <a:off x="8716625" y="5857482"/>
            <a:ext cx="31860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2100">
                <a:solidFill>
                  <a:srgbClr val="7F7F7F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g25ebd6d7a49_0_160"/>
          <p:cNvSpPr txBox="1">
            <a:spLocks noGrp="1"/>
          </p:cNvSpPr>
          <p:nvPr>
            <p:ph type="body" idx="9"/>
          </p:nvPr>
        </p:nvSpPr>
        <p:spPr>
          <a:xfrm>
            <a:off x="8716625" y="5191548"/>
            <a:ext cx="31860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2100">
                <a:solidFill>
                  <a:srgbClr val="7F7F7F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g25ebd6d7a49_0_160"/>
          <p:cNvSpPr>
            <a:spLocks noGrp="1"/>
          </p:cNvSpPr>
          <p:nvPr>
            <p:ph type="pic" idx="13"/>
          </p:nvPr>
        </p:nvSpPr>
        <p:spPr>
          <a:xfrm>
            <a:off x="12169238" y="3479522"/>
            <a:ext cx="2028600" cy="2028600"/>
          </a:xfrm>
          <a:prstGeom prst="rect">
            <a:avLst/>
          </a:prstGeom>
          <a:solidFill>
            <a:srgbClr val="F2F2F2">
              <a:alpha val="67840"/>
            </a:srgbClr>
          </a:solidFill>
          <a:ln w="95250" cap="sq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0" name="Google Shape;130;g25ebd6d7a49_0_160"/>
          <p:cNvSpPr txBox="1">
            <a:spLocks noGrp="1"/>
          </p:cNvSpPr>
          <p:nvPr>
            <p:ph type="body" idx="14"/>
          </p:nvPr>
        </p:nvSpPr>
        <p:spPr>
          <a:xfrm>
            <a:off x="14470970" y="3728870"/>
            <a:ext cx="31860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600"/>
            </a:lvl1pPr>
            <a:lvl2pPr marL="914400" lvl="1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g25ebd6d7a49_0_160"/>
          <p:cNvSpPr txBox="1">
            <a:spLocks noGrp="1"/>
          </p:cNvSpPr>
          <p:nvPr>
            <p:ph type="body" idx="15"/>
          </p:nvPr>
        </p:nvSpPr>
        <p:spPr>
          <a:xfrm>
            <a:off x="14470970" y="5857482"/>
            <a:ext cx="31860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2100">
                <a:solidFill>
                  <a:srgbClr val="7F7F7F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g25ebd6d7a49_0_160"/>
          <p:cNvSpPr txBox="1">
            <a:spLocks noGrp="1"/>
          </p:cNvSpPr>
          <p:nvPr>
            <p:ph type="body" idx="16"/>
          </p:nvPr>
        </p:nvSpPr>
        <p:spPr>
          <a:xfrm>
            <a:off x="14470970" y="5191548"/>
            <a:ext cx="31860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2100">
                <a:solidFill>
                  <a:srgbClr val="7F7F7F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ри раздела">
  <p:cSld name="Три раздела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648000" y="648000"/>
            <a:ext cx="17010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648000" y="1512000"/>
            <a:ext cx="1701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2"/>
          </p:nvPr>
        </p:nvSpPr>
        <p:spPr>
          <a:xfrm>
            <a:off x="3347624" y="6956897"/>
            <a:ext cx="297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21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>
          <a:xfrm>
            <a:off x="648000" y="9548045"/>
            <a:ext cx="8208000" cy="61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17658000" y="9548045"/>
            <a:ext cx="630000" cy="6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3"/>
          </p:nvPr>
        </p:nvSpPr>
        <p:spPr>
          <a:xfrm>
            <a:off x="7667247" y="6956897"/>
            <a:ext cx="297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21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4"/>
          </p:nvPr>
        </p:nvSpPr>
        <p:spPr>
          <a:xfrm>
            <a:off x="11986871" y="6956897"/>
            <a:ext cx="297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21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5"/>
          </p:nvPr>
        </p:nvSpPr>
        <p:spPr>
          <a:xfrm>
            <a:off x="3347624" y="6005296"/>
            <a:ext cx="297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6"/>
          </p:nvPr>
        </p:nvSpPr>
        <p:spPr>
          <a:xfrm>
            <a:off x="7667247" y="6005296"/>
            <a:ext cx="297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7"/>
          </p:nvPr>
        </p:nvSpPr>
        <p:spPr>
          <a:xfrm>
            <a:off x="11986871" y="6005296"/>
            <a:ext cx="297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тзыв">
  <p:cSld name="Отзыв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1"/>
          </p:nvPr>
        </p:nvSpPr>
        <p:spPr>
          <a:xfrm>
            <a:off x="647701" y="1512000"/>
            <a:ext cx="1700927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2"/>
          </p:nvPr>
        </p:nvSpPr>
        <p:spPr>
          <a:xfrm>
            <a:off x="647701" y="2755116"/>
            <a:ext cx="5312483" cy="33374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i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3"/>
          </p:nvPr>
        </p:nvSpPr>
        <p:spPr>
          <a:xfrm>
            <a:off x="873834" y="5540439"/>
            <a:ext cx="4876698" cy="34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body" idx="4"/>
          </p:nvPr>
        </p:nvSpPr>
        <p:spPr>
          <a:xfrm>
            <a:off x="6487759" y="5387489"/>
            <a:ext cx="5312483" cy="33374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i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5"/>
          </p:nvPr>
        </p:nvSpPr>
        <p:spPr>
          <a:xfrm>
            <a:off x="6702078" y="8172812"/>
            <a:ext cx="4876698" cy="34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6"/>
          </p:nvPr>
        </p:nvSpPr>
        <p:spPr>
          <a:xfrm>
            <a:off x="12327818" y="2755116"/>
            <a:ext cx="5312483" cy="33374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i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7"/>
          </p:nvPr>
        </p:nvSpPr>
        <p:spPr>
          <a:xfrm>
            <a:off x="12553951" y="5540439"/>
            <a:ext cx="4876698" cy="34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title"/>
          </p:nvPr>
        </p:nvSpPr>
        <p:spPr>
          <a:xfrm>
            <a:off x="648000" y="648000"/>
            <a:ext cx="17010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>
            <a:off x="648000" y="2592000"/>
            <a:ext cx="170100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ftr" idx="11"/>
          </p:nvPr>
        </p:nvSpPr>
        <p:spPr>
          <a:xfrm>
            <a:off x="648000" y="9548045"/>
            <a:ext cx="8208000" cy="61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sldNum" idx="12"/>
          </p:nvPr>
        </p:nvSpPr>
        <p:spPr>
          <a:xfrm>
            <a:off x="17658000" y="9548045"/>
            <a:ext cx="630000" cy="6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заголовок">
  <p:cSld name="Заголовок и подзаголовок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648000" y="648000"/>
            <a:ext cx="17010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648000" y="9548045"/>
            <a:ext cx="8208000" cy="61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17658000" y="9548045"/>
            <a:ext cx="630000" cy="63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1"/>
          </p:nvPr>
        </p:nvSpPr>
        <p:spPr>
          <a:xfrm>
            <a:off x="647701" y="1512000"/>
            <a:ext cx="1700927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10" Type="http://schemas.openxmlformats.org/officeDocument/2006/relationships/image" Target="../media/image8.pn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400" y="-38100"/>
            <a:ext cx="18694400" cy="105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"/>
          <p:cNvSpPr txBox="1"/>
          <p:nvPr/>
        </p:nvSpPr>
        <p:spPr>
          <a:xfrm>
            <a:off x="1634871" y="3176638"/>
            <a:ext cx="141414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88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TRIAGER</a:t>
            </a:r>
            <a:r>
              <a:rPr lang="ru-RU" sz="44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endParaRPr sz="4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"/>
          <p:cNvSpPr txBox="1"/>
          <p:nvPr/>
        </p:nvSpPr>
        <p:spPr>
          <a:xfrm>
            <a:off x="1358896" y="5300251"/>
            <a:ext cx="159258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Многоканальная система потокового распознавания и сортировки входящей корреспонденции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"/>
          <p:cNvPicPr preferRelativeResize="0"/>
          <p:nvPr/>
        </p:nvPicPr>
        <p:blipFill rotWithShape="1">
          <a:blip r:embed="rId4">
            <a:alphaModFix/>
          </a:blip>
          <a:srcRect l="22832" r="19512" b="44608"/>
          <a:stretch/>
        </p:blipFill>
        <p:spPr>
          <a:xfrm>
            <a:off x="11683854" y="3220656"/>
            <a:ext cx="2183643" cy="1358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626" y="393700"/>
            <a:ext cx="3187875" cy="157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5038" y="430100"/>
            <a:ext cx="3374674" cy="11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23573" y="758873"/>
            <a:ext cx="2389575" cy="83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943749" y="639388"/>
            <a:ext cx="2183649" cy="767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258005" y="625477"/>
            <a:ext cx="2262806" cy="79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"/>
          <p:cNvSpPr/>
          <p:nvPr/>
        </p:nvSpPr>
        <p:spPr>
          <a:xfrm>
            <a:off x="10744200" y="9310"/>
            <a:ext cx="7543800" cy="10268400"/>
          </a:xfrm>
          <a:prstGeom prst="rect">
            <a:avLst/>
          </a:prstGeom>
          <a:solidFill>
            <a:srgbClr val="1321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2"/>
          <p:cNvSpPr txBox="1">
            <a:spLocks noGrp="1"/>
          </p:cNvSpPr>
          <p:nvPr>
            <p:ph type="title"/>
          </p:nvPr>
        </p:nvSpPr>
        <p:spPr>
          <a:xfrm>
            <a:off x="979950" y="3906975"/>
            <a:ext cx="7889700" cy="19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None/>
            </a:pPr>
            <a:r>
              <a:rPr lang="ru-RU" sz="6000" b="1">
                <a:latin typeface="Montserrat"/>
                <a:ea typeface="Montserrat"/>
                <a:cs typeface="Montserrat"/>
                <a:sym typeface="Montserrat"/>
              </a:rPr>
              <a:t>Результаты акселератора НТИ</a:t>
            </a:r>
            <a:endParaRPr sz="6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12"/>
          <p:cNvSpPr txBox="1"/>
          <p:nvPr/>
        </p:nvSpPr>
        <p:spPr>
          <a:xfrm>
            <a:off x="11506007" y="2141991"/>
            <a:ext cx="6297600" cy="60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lang="ru-RU"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4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Определение развития проекта</a:t>
            </a:r>
            <a:endParaRPr sz="2400" b="0" i="0" u="sng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Чёткий выбор </a:t>
            </a: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lang="ru-RU"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4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Техническая проработка проекта</a:t>
            </a:r>
            <a:endParaRPr sz="2400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Полноценная проработка технической стороны проекта</a:t>
            </a: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lang="ru-RU"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400" b="0" i="0" u="sng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Работа с потенциальны</a:t>
            </a:r>
            <a:r>
              <a:rPr lang="ru-RU" sz="24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ми заказчиками</a:t>
            </a:r>
            <a:endParaRPr sz="2400" b="0" i="0" u="sng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p12"/>
          <p:cNvSpPr/>
          <p:nvPr/>
        </p:nvSpPr>
        <p:spPr>
          <a:xfrm>
            <a:off x="0" y="0"/>
            <a:ext cx="381000" cy="10287000"/>
          </a:xfrm>
          <a:prstGeom prst="rect">
            <a:avLst/>
          </a:prstGeom>
          <a:solidFill>
            <a:srgbClr val="1321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2"/>
          <p:cNvSpPr/>
          <p:nvPr/>
        </p:nvSpPr>
        <p:spPr>
          <a:xfrm>
            <a:off x="9702025" y="2537650"/>
            <a:ext cx="748500" cy="746400"/>
          </a:xfrm>
          <a:prstGeom prst="chevron">
            <a:avLst>
              <a:gd name="adj" fmla="val 50000"/>
            </a:avLst>
          </a:prstGeom>
          <a:solidFill>
            <a:srgbClr val="1321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2"/>
          <p:cNvSpPr/>
          <p:nvPr/>
        </p:nvSpPr>
        <p:spPr>
          <a:xfrm>
            <a:off x="9813563" y="4475560"/>
            <a:ext cx="748500" cy="746400"/>
          </a:xfrm>
          <a:prstGeom prst="chevron">
            <a:avLst>
              <a:gd name="adj" fmla="val 50000"/>
            </a:avLst>
          </a:prstGeom>
          <a:solidFill>
            <a:srgbClr val="1321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2"/>
          <p:cNvSpPr/>
          <p:nvPr/>
        </p:nvSpPr>
        <p:spPr>
          <a:xfrm>
            <a:off x="9813573" y="6413445"/>
            <a:ext cx="748500" cy="746400"/>
          </a:xfrm>
          <a:prstGeom prst="chevron">
            <a:avLst>
              <a:gd name="adj" fmla="val 50000"/>
            </a:avLst>
          </a:prstGeom>
          <a:solidFill>
            <a:srgbClr val="1321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26411" y="250024"/>
            <a:ext cx="2877108" cy="1417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4bda855a43_1_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1321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g24bda855a43_1_0"/>
          <p:cNvPicPr preferRelativeResize="0"/>
          <p:nvPr/>
        </p:nvPicPr>
        <p:blipFill rotWithShape="1">
          <a:blip r:embed="rId3">
            <a:alphaModFix/>
          </a:blip>
          <a:srcRect r="-8885" b="-2859"/>
          <a:stretch/>
        </p:blipFill>
        <p:spPr>
          <a:xfrm>
            <a:off x="1426700" y="2787652"/>
            <a:ext cx="8322974" cy="5092751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g24bda855a43_1_0"/>
          <p:cNvSpPr txBox="1"/>
          <p:nvPr/>
        </p:nvSpPr>
        <p:spPr>
          <a:xfrm>
            <a:off x="4763068" y="842452"/>
            <a:ext cx="966261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ru-RU" sz="60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Спасибо за внимание!</a:t>
            </a:r>
            <a:endParaRPr sz="6000" b="1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45" name="Google Shape;345;g24bda855a43_1_0"/>
          <p:cNvSpPr txBox="1"/>
          <p:nvPr/>
        </p:nvSpPr>
        <p:spPr>
          <a:xfrm>
            <a:off x="10699845" y="4041392"/>
            <a:ext cx="6936379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Пинаева Анна Сергеевна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e-mail: triager2023@gmail.com</a:t>
            </a:r>
            <a:endParaRPr sz="36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тел: 8 928 614 38 40</a:t>
            </a:r>
            <a:endParaRPr sz="36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46" name="Google Shape;346;g24bda855a43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33111" y="333849"/>
            <a:ext cx="2877108" cy="1417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/>
          <p:nvPr/>
        </p:nvSpPr>
        <p:spPr>
          <a:xfrm>
            <a:off x="-838200" y="38100"/>
            <a:ext cx="9143999" cy="10287000"/>
          </a:xfrm>
          <a:prstGeom prst="chevron">
            <a:avLst>
              <a:gd name="adj" fmla="val 8741"/>
            </a:avLst>
          </a:prstGeom>
          <a:solidFill>
            <a:srgbClr val="1321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"/>
          <p:cNvSpPr txBox="1"/>
          <p:nvPr/>
        </p:nvSpPr>
        <p:spPr>
          <a:xfrm>
            <a:off x="1430215" y="1485900"/>
            <a:ext cx="7054934" cy="998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4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ru-RU"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Проблема</a:t>
            </a:r>
            <a:endParaRPr sz="6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"/>
          <p:cNvSpPr txBox="1"/>
          <p:nvPr/>
        </p:nvSpPr>
        <p:spPr>
          <a:xfrm>
            <a:off x="638009" y="3155858"/>
            <a:ext cx="75063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-RU" sz="27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 большинстве случаев входящая документация обрабатывается в ручном режиме.</a:t>
            </a:r>
            <a:endParaRPr sz="27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-RU" sz="27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Данное решение неэффективно:</a:t>
            </a:r>
            <a:endParaRPr sz="27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Char char="-"/>
            </a:pPr>
            <a:r>
              <a:rPr lang="ru-RU" sz="27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занимает целый рабочий день;</a:t>
            </a:r>
            <a:endParaRPr sz="27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Char char="-"/>
            </a:pPr>
            <a:r>
              <a:rPr lang="ru-RU" sz="27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необходим отдельный сотрудник. </a:t>
            </a:r>
            <a:endParaRPr sz="27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3" name="Google Shape;153;p2"/>
          <p:cNvGrpSpPr/>
          <p:nvPr/>
        </p:nvGrpSpPr>
        <p:grpSpPr>
          <a:xfrm>
            <a:off x="9233096" y="2434441"/>
            <a:ext cx="1148196" cy="7744690"/>
            <a:chOff x="3810000" y="2552700"/>
            <a:chExt cx="1148196" cy="7744690"/>
          </a:xfrm>
        </p:grpSpPr>
        <p:sp>
          <p:nvSpPr>
            <p:cNvPr id="154" name="Google Shape;154;p2"/>
            <p:cNvSpPr/>
            <p:nvPr/>
          </p:nvSpPr>
          <p:spPr>
            <a:xfrm>
              <a:off x="3815196" y="2552700"/>
              <a:ext cx="1143000" cy="7734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810000" y="3924299"/>
              <a:ext cx="1143000" cy="6373091"/>
            </a:xfrm>
            <a:prstGeom prst="rect">
              <a:avLst/>
            </a:prstGeom>
            <a:solidFill>
              <a:srgbClr val="1321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12652411" y="2364726"/>
            <a:ext cx="1163934" cy="7873729"/>
            <a:chOff x="7463832" y="2539580"/>
            <a:chExt cx="1163934" cy="7757811"/>
          </a:xfrm>
        </p:grpSpPr>
        <p:sp>
          <p:nvSpPr>
            <p:cNvPr id="157" name="Google Shape;157;p2"/>
            <p:cNvSpPr/>
            <p:nvPr/>
          </p:nvSpPr>
          <p:spPr>
            <a:xfrm>
              <a:off x="7484766" y="2563091"/>
              <a:ext cx="1143000" cy="7734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463832" y="2539580"/>
              <a:ext cx="1143000" cy="7703127"/>
            </a:xfrm>
            <a:prstGeom prst="rect">
              <a:avLst/>
            </a:prstGeom>
            <a:solidFill>
              <a:srgbClr val="1321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16113594" y="2529595"/>
            <a:ext cx="1163934" cy="7734300"/>
            <a:chOff x="11104266" y="2563091"/>
            <a:chExt cx="1163934" cy="7734300"/>
          </a:xfrm>
        </p:grpSpPr>
        <p:sp>
          <p:nvSpPr>
            <p:cNvPr id="160" name="Google Shape;160;p2"/>
            <p:cNvSpPr/>
            <p:nvPr/>
          </p:nvSpPr>
          <p:spPr>
            <a:xfrm>
              <a:off x="11104266" y="2563091"/>
              <a:ext cx="1143000" cy="7734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1125200" y="4696691"/>
              <a:ext cx="1143000" cy="5600700"/>
            </a:xfrm>
            <a:prstGeom prst="rect">
              <a:avLst/>
            </a:prstGeom>
            <a:solidFill>
              <a:srgbClr val="1321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2"/>
          <p:cNvSpPr txBox="1"/>
          <p:nvPr/>
        </p:nvSpPr>
        <p:spPr>
          <a:xfrm>
            <a:off x="7859753" y="1439347"/>
            <a:ext cx="3886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Подтвердили, что испытывают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сложности с сортировкой</a:t>
            </a:r>
            <a:endParaRPr/>
          </a:p>
        </p:txBody>
      </p:sp>
      <p:sp>
        <p:nvSpPr>
          <p:cNvPr id="163" name="Google Shape;163;p2"/>
          <p:cNvSpPr txBox="1"/>
          <p:nvPr/>
        </p:nvSpPr>
        <p:spPr>
          <a:xfrm>
            <a:off x="11945974" y="1493520"/>
            <a:ext cx="25558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Хотят снизить издержки</a:t>
            </a:r>
            <a:endParaRPr/>
          </a:p>
        </p:txBody>
      </p:sp>
      <p:sp>
        <p:nvSpPr>
          <p:cNvPr id="164" name="Google Shape;164;p2"/>
          <p:cNvSpPr txBox="1"/>
          <p:nvPr/>
        </p:nvSpPr>
        <p:spPr>
          <a:xfrm>
            <a:off x="14701869" y="1324251"/>
            <a:ext cx="3776397" cy="87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Согласны внедрить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программу для сортировки</a:t>
            </a:r>
            <a:endParaRPr/>
          </a:p>
        </p:txBody>
      </p:sp>
      <p:sp>
        <p:nvSpPr>
          <p:cNvPr id="165" name="Google Shape;165;p2"/>
          <p:cNvSpPr txBox="1"/>
          <p:nvPr/>
        </p:nvSpPr>
        <p:spPr>
          <a:xfrm>
            <a:off x="12747061" y="2573516"/>
            <a:ext cx="11429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100</a:t>
            </a:r>
            <a:endParaRPr/>
          </a:p>
        </p:txBody>
      </p:sp>
      <p:sp>
        <p:nvSpPr>
          <p:cNvPr id="166" name="Google Shape;166;p2"/>
          <p:cNvSpPr txBox="1"/>
          <p:nvPr/>
        </p:nvSpPr>
        <p:spPr>
          <a:xfrm>
            <a:off x="9385753" y="3955309"/>
            <a:ext cx="120802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80</a:t>
            </a:r>
            <a:endParaRPr/>
          </a:p>
        </p:txBody>
      </p:sp>
      <p:sp>
        <p:nvSpPr>
          <p:cNvPr id="167" name="Google Shape;167;p2"/>
          <p:cNvSpPr txBox="1"/>
          <p:nvPr/>
        </p:nvSpPr>
        <p:spPr>
          <a:xfrm>
            <a:off x="16246363" y="4827657"/>
            <a:ext cx="91932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70</a:t>
            </a:r>
            <a:endParaRPr/>
          </a:p>
        </p:txBody>
      </p:sp>
      <p:pic>
        <p:nvPicPr>
          <p:cNvPr id="168" name="Google Shape;1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51524" y="38099"/>
            <a:ext cx="2877108" cy="1417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/>
          <p:nvPr/>
        </p:nvSpPr>
        <p:spPr>
          <a:xfrm>
            <a:off x="10744200" y="9310"/>
            <a:ext cx="7543800" cy="10268400"/>
          </a:xfrm>
          <a:prstGeom prst="rect">
            <a:avLst/>
          </a:prstGeom>
          <a:solidFill>
            <a:srgbClr val="1321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652693" y="450375"/>
            <a:ext cx="6929776" cy="70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None/>
            </a:pPr>
            <a:r>
              <a:rPr lang="ru-RU" sz="4800" b="1">
                <a:latin typeface="Montserrat"/>
                <a:ea typeface="Montserrat"/>
                <a:cs typeface="Montserrat"/>
                <a:sym typeface="Montserrat"/>
              </a:rPr>
              <a:t>Целевая аудитория</a:t>
            </a:r>
            <a:endParaRPr sz="4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31"/>
          <p:cNvSpPr txBox="1"/>
          <p:nvPr/>
        </p:nvSpPr>
        <p:spPr>
          <a:xfrm>
            <a:off x="11187440" y="4518057"/>
            <a:ext cx="63636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800" b="0" i="0" u="sng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Аудиторские фирмы</a:t>
            </a:r>
            <a:endParaRPr sz="2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lang="ru-RU"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800" b="0" i="0" u="sng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Юридические компании</a:t>
            </a:r>
            <a:endParaRPr sz="2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31"/>
          <p:cNvSpPr/>
          <p:nvPr/>
        </p:nvSpPr>
        <p:spPr>
          <a:xfrm>
            <a:off x="0" y="0"/>
            <a:ext cx="381000" cy="10287000"/>
          </a:xfrm>
          <a:prstGeom prst="rect">
            <a:avLst/>
          </a:prstGeom>
          <a:solidFill>
            <a:srgbClr val="1321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1"/>
          <p:cNvSpPr/>
          <p:nvPr/>
        </p:nvSpPr>
        <p:spPr>
          <a:xfrm>
            <a:off x="9677400" y="4360845"/>
            <a:ext cx="748477" cy="746429"/>
          </a:xfrm>
          <a:prstGeom prst="chevron">
            <a:avLst>
              <a:gd name="adj" fmla="val 50000"/>
            </a:avLst>
          </a:prstGeom>
          <a:solidFill>
            <a:srgbClr val="1321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1"/>
          <p:cNvSpPr/>
          <p:nvPr/>
        </p:nvSpPr>
        <p:spPr>
          <a:xfrm>
            <a:off x="9702035" y="5587830"/>
            <a:ext cx="748477" cy="746429"/>
          </a:xfrm>
          <a:prstGeom prst="chevron">
            <a:avLst>
              <a:gd name="adj" fmla="val 50000"/>
            </a:avLst>
          </a:prstGeom>
          <a:solidFill>
            <a:srgbClr val="1321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1"/>
          <p:cNvSpPr txBox="1"/>
          <p:nvPr/>
        </p:nvSpPr>
        <p:spPr>
          <a:xfrm>
            <a:off x="1650641" y="4286560"/>
            <a:ext cx="731442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ru-RU"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– платформа, участвующая в документообороте </a:t>
            </a:r>
            <a:r>
              <a:rPr lang="ru-RU"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98% </a:t>
            </a:r>
            <a:r>
              <a:rPr lang="ru-RU"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компаний на </a:t>
            </a:r>
            <a:r>
              <a:rPr lang="ru-RU" sz="36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российском рынке</a:t>
            </a:r>
            <a:r>
              <a:rPr lang="ru-RU"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что делает проблему актуальной сразу для </a:t>
            </a:r>
            <a:r>
              <a:rPr lang="ru-RU"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большого количества отраслей</a:t>
            </a:r>
            <a:endParaRPr sz="105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31"/>
          <p:cNvSpPr/>
          <p:nvPr/>
        </p:nvSpPr>
        <p:spPr>
          <a:xfrm>
            <a:off x="652693" y="3133860"/>
            <a:ext cx="230063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i="0" u="none" strike="noStrike" cap="none">
                <a:solidFill>
                  <a:srgbClr val="1321C0"/>
                </a:solidFill>
                <a:latin typeface="Arial"/>
                <a:ea typeface="Arial"/>
                <a:cs typeface="Arial"/>
                <a:sym typeface="Arial"/>
              </a:rPr>
              <a:t>E-mail</a:t>
            </a:r>
            <a:endParaRPr sz="2000" b="1" i="0" u="none" strike="noStrike" cap="none">
              <a:solidFill>
                <a:srgbClr val="1321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00711" y="270974"/>
            <a:ext cx="2877108" cy="1417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"/>
          <p:cNvSpPr/>
          <p:nvPr/>
        </p:nvSpPr>
        <p:spPr>
          <a:xfrm>
            <a:off x="10744200" y="18722"/>
            <a:ext cx="7543800" cy="10268278"/>
          </a:xfrm>
          <a:prstGeom prst="rect">
            <a:avLst/>
          </a:prstGeom>
          <a:solidFill>
            <a:srgbClr val="1321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4"/>
          <p:cNvSpPr/>
          <p:nvPr/>
        </p:nvSpPr>
        <p:spPr>
          <a:xfrm>
            <a:off x="15165977" y="9705704"/>
            <a:ext cx="2264850" cy="3006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0" name="Google Shape;190;p4"/>
          <p:cNvSpPr txBox="1"/>
          <p:nvPr/>
        </p:nvSpPr>
        <p:spPr>
          <a:xfrm>
            <a:off x="853930" y="2535563"/>
            <a:ext cx="9144000" cy="22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Приложение сортирует входящую корреспонденцию с параметрами: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Чтение файлов за 44с размером 5-6 ГБ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Вероятность ошибки </a:t>
            </a:r>
            <a:r>
              <a:rPr lang="ru-RU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ru-RU" sz="2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endParaRPr sz="2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4"/>
          <p:cNvSpPr txBox="1">
            <a:spLocks noGrp="1"/>
          </p:cNvSpPr>
          <p:nvPr>
            <p:ph type="title"/>
          </p:nvPr>
        </p:nvSpPr>
        <p:spPr>
          <a:xfrm>
            <a:off x="732412" y="308138"/>
            <a:ext cx="9494698" cy="182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None/>
            </a:pPr>
            <a:r>
              <a:rPr lang="ru-RU" sz="6000" b="1">
                <a:latin typeface="Montserrat"/>
                <a:ea typeface="Montserrat"/>
                <a:cs typeface="Montserrat"/>
                <a:sym typeface="Montserrat"/>
              </a:rPr>
              <a:t>Инновационность проекта</a:t>
            </a:r>
            <a:endParaRPr sz="6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4"/>
          <p:cNvSpPr txBox="1"/>
          <p:nvPr/>
        </p:nvSpPr>
        <p:spPr>
          <a:xfrm>
            <a:off x="853925" y="5401551"/>
            <a:ext cx="7215900" cy="22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Сортировка будет учитывать специфику аудиторской работы и отвечать установленному шаблону приема документации.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4"/>
          <p:cNvSpPr/>
          <p:nvPr/>
        </p:nvSpPr>
        <p:spPr>
          <a:xfrm>
            <a:off x="0" y="0"/>
            <a:ext cx="381000" cy="10287000"/>
          </a:xfrm>
          <a:prstGeom prst="rect">
            <a:avLst/>
          </a:prstGeom>
          <a:solidFill>
            <a:srgbClr val="1321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4192" y="-4"/>
            <a:ext cx="7328482" cy="1001900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"/>
          <p:cNvSpPr/>
          <p:nvPr/>
        </p:nvSpPr>
        <p:spPr>
          <a:xfrm>
            <a:off x="8694027" y="8402378"/>
            <a:ext cx="1016000" cy="1030712"/>
          </a:xfrm>
          <a:prstGeom prst="chevron">
            <a:avLst>
              <a:gd name="adj" fmla="val 50000"/>
            </a:avLst>
          </a:prstGeom>
          <a:solidFill>
            <a:srgbClr val="1321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"/>
          <p:cNvSpPr/>
          <p:nvPr/>
        </p:nvSpPr>
        <p:spPr>
          <a:xfrm>
            <a:off x="9587803" y="8402378"/>
            <a:ext cx="1016000" cy="1030712"/>
          </a:xfrm>
          <a:prstGeom prst="chevron">
            <a:avLst>
              <a:gd name="adj" fmla="val 50000"/>
            </a:avLst>
          </a:prstGeom>
          <a:solidFill>
            <a:srgbClr val="1321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"/>
          <p:cNvSpPr/>
          <p:nvPr/>
        </p:nvSpPr>
        <p:spPr>
          <a:xfrm>
            <a:off x="7825533" y="8402378"/>
            <a:ext cx="1016000" cy="1030712"/>
          </a:xfrm>
          <a:prstGeom prst="chevron">
            <a:avLst>
              <a:gd name="adj" fmla="val 50000"/>
            </a:avLst>
          </a:prstGeom>
          <a:solidFill>
            <a:srgbClr val="1321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65986" y="145274"/>
            <a:ext cx="2877108" cy="141708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"/>
          <p:cNvSpPr/>
          <p:nvPr/>
        </p:nvSpPr>
        <p:spPr>
          <a:xfrm>
            <a:off x="732400" y="7892900"/>
            <a:ext cx="1450800" cy="921900"/>
          </a:xfrm>
          <a:prstGeom prst="rect">
            <a:avLst/>
          </a:prstGeom>
          <a:solidFill>
            <a:srgbClr val="1321C0"/>
          </a:solidFill>
          <a:ln w="9525" cap="flat" cmpd="sng">
            <a:solidFill>
              <a:srgbClr val="1321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4"/>
          <p:cNvSpPr/>
          <p:nvPr/>
        </p:nvSpPr>
        <p:spPr>
          <a:xfrm>
            <a:off x="2534600" y="7892900"/>
            <a:ext cx="1450800" cy="9219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4"/>
          <p:cNvSpPr/>
          <p:nvPr/>
        </p:nvSpPr>
        <p:spPr>
          <a:xfrm>
            <a:off x="4278963" y="7892900"/>
            <a:ext cx="1450800" cy="9219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4"/>
          <p:cNvSpPr/>
          <p:nvPr/>
        </p:nvSpPr>
        <p:spPr>
          <a:xfrm>
            <a:off x="6052250" y="7892900"/>
            <a:ext cx="1450800" cy="9219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"/>
          <p:cNvSpPr txBox="1"/>
          <p:nvPr/>
        </p:nvSpPr>
        <p:spPr>
          <a:xfrm>
            <a:off x="809348" y="7999850"/>
            <a:ext cx="1296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4" name="Google Shape;204;p4"/>
          <p:cNvSpPr txBox="1"/>
          <p:nvPr/>
        </p:nvSpPr>
        <p:spPr>
          <a:xfrm>
            <a:off x="2534597" y="7999850"/>
            <a:ext cx="169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5" name="Google Shape;205;p4"/>
          <p:cNvSpPr txBox="1"/>
          <p:nvPr/>
        </p:nvSpPr>
        <p:spPr>
          <a:xfrm>
            <a:off x="4370385" y="7999850"/>
            <a:ext cx="1296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6" name="Google Shape;206;p4"/>
          <p:cNvSpPr txBox="1"/>
          <p:nvPr/>
        </p:nvSpPr>
        <p:spPr>
          <a:xfrm>
            <a:off x="6129201" y="7999850"/>
            <a:ext cx="169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MRL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7" name="Google Shape;207;p4"/>
          <p:cNvSpPr txBox="1"/>
          <p:nvPr/>
        </p:nvSpPr>
        <p:spPr>
          <a:xfrm>
            <a:off x="1158549" y="9012650"/>
            <a:ext cx="598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8" name="Google Shape;208;p4"/>
          <p:cNvSpPr txBox="1"/>
          <p:nvPr/>
        </p:nvSpPr>
        <p:spPr>
          <a:xfrm>
            <a:off x="2960749" y="9012650"/>
            <a:ext cx="598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9" name="Google Shape;209;p4"/>
          <p:cNvSpPr txBox="1"/>
          <p:nvPr/>
        </p:nvSpPr>
        <p:spPr>
          <a:xfrm>
            <a:off x="4685149" y="9012650"/>
            <a:ext cx="598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0" name="Google Shape;210;p4"/>
          <p:cNvSpPr txBox="1"/>
          <p:nvPr/>
        </p:nvSpPr>
        <p:spPr>
          <a:xfrm>
            <a:off x="6480749" y="9012650"/>
            <a:ext cx="598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83687" y="2225519"/>
            <a:ext cx="8306044" cy="802338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7"/>
          <p:cNvSpPr/>
          <p:nvPr/>
        </p:nvSpPr>
        <p:spPr>
          <a:xfrm>
            <a:off x="0" y="-55066"/>
            <a:ext cx="18288000" cy="1751738"/>
          </a:xfrm>
          <a:prstGeom prst="rect">
            <a:avLst/>
          </a:prstGeom>
          <a:solidFill>
            <a:srgbClr val="1321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7"/>
          <p:cNvSpPr txBox="1"/>
          <p:nvPr/>
        </p:nvSpPr>
        <p:spPr>
          <a:xfrm>
            <a:off x="2832015" y="345375"/>
            <a:ext cx="1262396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ru-RU" sz="60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Результаты работы проекта</a:t>
            </a:r>
            <a:endParaRPr sz="60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7"/>
          <p:cNvSpPr txBox="1"/>
          <p:nvPr/>
        </p:nvSpPr>
        <p:spPr>
          <a:xfrm>
            <a:off x="-108313" y="2316762"/>
            <a:ext cx="58527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-RU"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</a:t>
            </a:r>
            <a:r>
              <a:rPr lang="ru-RU" sz="6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ru-RU"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раза</a:t>
            </a:r>
            <a:endParaRPr sz="4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сокращение времени обработки </a:t>
            </a:r>
            <a:endParaRPr sz="2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100 входящих сообщений</a:t>
            </a:r>
            <a:endParaRPr sz="2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7"/>
          <p:cNvSpPr txBox="1"/>
          <p:nvPr/>
        </p:nvSpPr>
        <p:spPr>
          <a:xfrm>
            <a:off x="5844241" y="2296424"/>
            <a:ext cx="51432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-RU"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 </a:t>
            </a:r>
            <a:r>
              <a:rPr lang="ru-RU" sz="6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ru-RU" sz="6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endParaRPr sz="6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снижение вероятности ошибочной сортировки</a:t>
            </a:r>
            <a:endParaRPr sz="2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7"/>
          <p:cNvSpPr txBox="1"/>
          <p:nvPr/>
        </p:nvSpPr>
        <p:spPr>
          <a:xfrm>
            <a:off x="3676002" y="5004111"/>
            <a:ext cx="4001416" cy="141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-RU"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</a:t>
            </a:r>
            <a:r>
              <a:rPr lang="ru-RU" sz="6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3-5</a:t>
            </a:r>
            <a:r>
              <a:rPr lang="ru-RU"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дней</a:t>
            </a:r>
            <a:endParaRPr sz="4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ускорение процесса аудита</a:t>
            </a:r>
            <a:endParaRPr sz="2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7"/>
          <p:cNvSpPr txBox="1"/>
          <p:nvPr/>
        </p:nvSpPr>
        <p:spPr>
          <a:xfrm>
            <a:off x="3676002" y="7602161"/>
            <a:ext cx="48717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-RU"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</a:t>
            </a:r>
            <a:r>
              <a:rPr lang="ru-RU" sz="6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r>
              <a:rPr lang="ru-RU" sz="4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раз</a:t>
            </a:r>
            <a:endParaRPr sz="4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сокращение расходов на сортировку в месяц</a:t>
            </a:r>
            <a:endParaRPr sz="2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397022" y="2517115"/>
            <a:ext cx="898378" cy="873785"/>
          </a:xfrm>
          <a:prstGeom prst="chevron">
            <a:avLst>
              <a:gd name="adj" fmla="val 50000"/>
            </a:avLst>
          </a:prstGeom>
          <a:solidFill>
            <a:srgbClr val="1321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7"/>
          <p:cNvSpPr/>
          <p:nvPr/>
        </p:nvSpPr>
        <p:spPr>
          <a:xfrm>
            <a:off x="6249701" y="2517115"/>
            <a:ext cx="898378" cy="873785"/>
          </a:xfrm>
          <a:prstGeom prst="chevron">
            <a:avLst>
              <a:gd name="adj" fmla="val 50000"/>
            </a:avLst>
          </a:prstGeom>
          <a:solidFill>
            <a:srgbClr val="1321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7"/>
          <p:cNvSpPr/>
          <p:nvPr/>
        </p:nvSpPr>
        <p:spPr>
          <a:xfrm>
            <a:off x="2590800" y="5145228"/>
            <a:ext cx="898378" cy="873785"/>
          </a:xfrm>
          <a:prstGeom prst="chevron">
            <a:avLst>
              <a:gd name="adj" fmla="val 50000"/>
            </a:avLst>
          </a:prstGeom>
          <a:solidFill>
            <a:srgbClr val="1321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7"/>
          <p:cNvSpPr/>
          <p:nvPr/>
        </p:nvSpPr>
        <p:spPr>
          <a:xfrm>
            <a:off x="2590800" y="7746487"/>
            <a:ext cx="898378" cy="873785"/>
          </a:xfrm>
          <a:prstGeom prst="chevron">
            <a:avLst>
              <a:gd name="adj" fmla="val 50000"/>
            </a:avLst>
          </a:prstGeom>
          <a:solidFill>
            <a:srgbClr val="1321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12611" y="112262"/>
            <a:ext cx="2877108" cy="1417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"/>
          <p:cNvSpPr/>
          <p:nvPr/>
        </p:nvSpPr>
        <p:spPr>
          <a:xfrm>
            <a:off x="0" y="0"/>
            <a:ext cx="18288000" cy="1751738"/>
          </a:xfrm>
          <a:prstGeom prst="rect">
            <a:avLst/>
          </a:prstGeom>
          <a:solidFill>
            <a:srgbClr val="1321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8"/>
          <p:cNvSpPr txBox="1">
            <a:spLocks noGrp="1"/>
          </p:cNvSpPr>
          <p:nvPr>
            <p:ph type="title"/>
          </p:nvPr>
        </p:nvSpPr>
        <p:spPr>
          <a:xfrm>
            <a:off x="806075" y="400073"/>
            <a:ext cx="17010000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Montserrat"/>
              <a:buNone/>
            </a:pPr>
            <a:r>
              <a:rPr lang="ru-RU" sz="6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Может больше, чем конкуренты</a:t>
            </a:r>
            <a:endParaRPr sz="6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8"/>
          <p:cNvSpPr/>
          <p:nvPr/>
        </p:nvSpPr>
        <p:spPr>
          <a:xfrm>
            <a:off x="2057400" y="2103179"/>
            <a:ext cx="14097000" cy="95157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4" name="Google Shape;244;p8"/>
          <p:cNvGraphicFramePr/>
          <p:nvPr/>
        </p:nvGraphicFramePr>
        <p:xfrm>
          <a:off x="1428750" y="235261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{C09C248C-E8CB-438B-B573-D3742E260573}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6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3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63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Статистика больших данных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Распознавание файлов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Работа с аудиторскими документами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3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endParaRPr sz="32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45" name="Google Shape;245;p8" descr="https://bpm-expert.ru/upload/iblock/5f6/5f6873bf1abce6b2e2dd3b740fbc01c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2761" y="4100263"/>
            <a:ext cx="3888509" cy="104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8"/>
          <p:cNvPicPr preferRelativeResize="0"/>
          <p:nvPr/>
        </p:nvPicPr>
        <p:blipFill rotWithShape="1">
          <a:blip r:embed="rId4">
            <a:alphaModFix/>
          </a:blip>
          <a:srcRect t="5567"/>
          <a:stretch/>
        </p:blipFill>
        <p:spPr>
          <a:xfrm>
            <a:off x="914400" y="5713506"/>
            <a:ext cx="5531127" cy="104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8" descr="Download | AuditSof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71961" y="7074496"/>
            <a:ext cx="3990108" cy="104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25200" y="4230024"/>
            <a:ext cx="951576" cy="95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730525" y="4230024"/>
            <a:ext cx="951576" cy="95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19875" y="5680165"/>
            <a:ext cx="951576" cy="95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730525" y="5715924"/>
            <a:ext cx="951576" cy="95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25200" y="7200900"/>
            <a:ext cx="951576" cy="95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42058" y="7232245"/>
            <a:ext cx="951576" cy="95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19875" y="4267293"/>
            <a:ext cx="951576" cy="95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25200" y="5715924"/>
            <a:ext cx="951576" cy="95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758881" y="7173156"/>
            <a:ext cx="951576" cy="95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759884" y="8637537"/>
            <a:ext cx="951576" cy="95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25200" y="8672311"/>
            <a:ext cx="951576" cy="95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19875" y="8672311"/>
            <a:ext cx="951576" cy="95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13601" y="8581485"/>
            <a:ext cx="1947488" cy="126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138511" y="167337"/>
            <a:ext cx="2877108" cy="1417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"/>
          <p:cNvSpPr/>
          <p:nvPr/>
        </p:nvSpPr>
        <p:spPr>
          <a:xfrm>
            <a:off x="0" y="0"/>
            <a:ext cx="18288000" cy="1751738"/>
          </a:xfrm>
          <a:prstGeom prst="rect">
            <a:avLst/>
          </a:prstGeom>
          <a:solidFill>
            <a:srgbClr val="1321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0"/>
          <p:cNvSpPr txBox="1">
            <a:spLocks noGrp="1"/>
          </p:cNvSpPr>
          <p:nvPr>
            <p:ph type="title"/>
          </p:nvPr>
        </p:nvSpPr>
        <p:spPr>
          <a:xfrm>
            <a:off x="293019" y="0"/>
            <a:ext cx="14684100" cy="18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</a:pPr>
            <a:r>
              <a:rPr lang="ru-RU" sz="6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Технико-экономическая оценка возможности реализации проекта</a:t>
            </a:r>
            <a:endParaRPr/>
          </a:p>
        </p:txBody>
      </p:sp>
      <p:sp>
        <p:nvSpPr>
          <p:cNvPr id="268" name="Google Shape;268;p10"/>
          <p:cNvSpPr txBox="1">
            <a:spLocks noGrp="1"/>
          </p:cNvSpPr>
          <p:nvPr>
            <p:ph type="body" idx="1"/>
          </p:nvPr>
        </p:nvSpPr>
        <p:spPr>
          <a:xfrm>
            <a:off x="1518459" y="3002297"/>
            <a:ext cx="8631382" cy="5701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85800" lvl="0" indent="-3429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700">
                <a:latin typeface="Montserrat"/>
                <a:ea typeface="Montserrat"/>
                <a:cs typeface="Montserrat"/>
                <a:sym typeface="Montserrat"/>
              </a:rPr>
              <a:t>				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0" indent="-3429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700">
                <a:latin typeface="Montserrat"/>
                <a:ea typeface="Montserrat"/>
                <a:cs typeface="Montserrat"/>
                <a:sym typeface="Montserrat"/>
              </a:rPr>
              <a:t>Точка безубыточности: 8 продаж;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0" indent="-3429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700">
                <a:latin typeface="Montserrat"/>
                <a:ea typeface="Montserrat"/>
                <a:cs typeface="Montserrat"/>
                <a:sym typeface="Montserrat"/>
              </a:rPr>
              <a:t>Планируемая модель:</a:t>
            </a:r>
            <a:endParaRPr/>
          </a:p>
          <a:p>
            <a:pPr marL="685800" lvl="0" indent="-3429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700">
                <a:latin typeface="Montserrat"/>
                <a:ea typeface="Montserrat"/>
                <a:cs typeface="Montserrat"/>
                <a:sym typeface="Montserrat"/>
              </a:rPr>
              <a:t>Продажа по подписке (годовая): два пакета “стандарт”- 15000 и “премимум”-20000</a:t>
            </a:r>
            <a:endParaRPr/>
          </a:p>
          <a:p>
            <a:pPr marL="685800" lvl="0" indent="-3429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700">
                <a:latin typeface="Montserrat"/>
                <a:ea typeface="Montserrat"/>
                <a:cs typeface="Montserrat"/>
                <a:sym typeface="Montserrat"/>
              </a:rPr>
              <a:t>Изначально на муниципальном рынке, потом выход на российский рынок.</a:t>
            </a:r>
            <a:endParaRPr/>
          </a:p>
          <a:p>
            <a:pPr marL="685800" lvl="0" indent="-3429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0" indent="-3429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br>
              <a:rPr lang="ru-RU" sz="270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ru-RU" sz="2700">
                <a:latin typeface="Montserrat"/>
                <a:ea typeface="Montserrat"/>
                <a:cs typeface="Montserrat"/>
                <a:sym typeface="Montserrat"/>
              </a:rPr>
            </a:b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9" name="Google Shape;26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959" y="5023100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959" y="3773864"/>
            <a:ext cx="571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0"/>
          <p:cNvSpPr txBox="1"/>
          <p:nvPr/>
        </p:nvSpPr>
        <p:spPr>
          <a:xfrm>
            <a:off x="11048772" y="8947821"/>
            <a:ext cx="644083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Финансовая модель на трехлетний период работы</a:t>
            </a:r>
            <a:endParaRPr sz="2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2" name="Google Shape;272;p10" descr="http://qrcoder.ru/code/?https%3A%2F%2Fdocs.google.com%2Fspreadsheets%2Fd%2F14ERt-MmFWBL_9fNC8x4k314e8mhuzb5E%2Fedit%23gid%3D532613932&amp;4&amp;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46822" y="2137392"/>
            <a:ext cx="6859374" cy="685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6172" y="6367490"/>
            <a:ext cx="573074" cy="5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163561" y="167337"/>
            <a:ext cx="2877108" cy="1417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5ebd6d7a49_0_0"/>
          <p:cNvSpPr txBox="1">
            <a:spLocks noGrp="1"/>
          </p:cNvSpPr>
          <p:nvPr>
            <p:ph type="title"/>
          </p:nvPr>
        </p:nvSpPr>
        <p:spPr>
          <a:xfrm>
            <a:off x="911135" y="228721"/>
            <a:ext cx="17010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None/>
            </a:pPr>
            <a:r>
              <a:rPr lang="ru-RU" sz="6000" b="1">
                <a:latin typeface="Montserrat"/>
                <a:ea typeface="Montserrat"/>
                <a:cs typeface="Montserrat"/>
                <a:sym typeface="Montserrat"/>
              </a:rPr>
              <a:t>Наша команда</a:t>
            </a:r>
            <a:endParaRPr sz="6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g25ebd6d7a49_0_0"/>
          <p:cNvSpPr txBox="1">
            <a:spLocks noGrp="1"/>
          </p:cNvSpPr>
          <p:nvPr>
            <p:ph type="body" idx="7"/>
          </p:nvPr>
        </p:nvSpPr>
        <p:spPr>
          <a:xfrm>
            <a:off x="4118304" y="7748969"/>
            <a:ext cx="33117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200">
                <a:latin typeface="Montserrat"/>
                <a:ea typeface="Montserrat"/>
                <a:cs typeface="Montserrat"/>
                <a:sym typeface="Montserrat"/>
              </a:rPr>
              <a:t>Екатерина Деревянко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g25ebd6d7a49_0_0"/>
          <p:cNvSpPr txBox="1">
            <a:spLocks noGrp="1"/>
          </p:cNvSpPr>
          <p:nvPr>
            <p:ph type="body" idx="9"/>
          </p:nvPr>
        </p:nvSpPr>
        <p:spPr>
          <a:xfrm>
            <a:off x="4835521" y="8334403"/>
            <a:ext cx="17016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</a:pPr>
            <a:r>
              <a:rPr lang="ru-RU" sz="2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Маркетинг</a:t>
            </a:r>
            <a:endParaRPr sz="20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g25ebd6d7a49_0_0"/>
          <p:cNvSpPr txBox="1">
            <a:spLocks noGrp="1"/>
          </p:cNvSpPr>
          <p:nvPr>
            <p:ph type="body" idx="14"/>
          </p:nvPr>
        </p:nvSpPr>
        <p:spPr>
          <a:xfrm>
            <a:off x="7677819" y="4510778"/>
            <a:ext cx="2665500" cy="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Montserrat"/>
                <a:ea typeface="Montserrat"/>
                <a:cs typeface="Montserrat"/>
                <a:sym typeface="Montserrat"/>
              </a:rPr>
              <a:t>Елена Ивановна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Montserrat"/>
                <a:ea typeface="Montserrat"/>
                <a:cs typeface="Montserrat"/>
                <a:sym typeface="Montserrat"/>
              </a:rPr>
              <a:t>Бричка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g25ebd6d7a49_0_0"/>
          <p:cNvSpPr txBox="1">
            <a:spLocks noGrp="1"/>
          </p:cNvSpPr>
          <p:nvPr>
            <p:ph type="body" idx="16"/>
          </p:nvPr>
        </p:nvSpPr>
        <p:spPr>
          <a:xfrm>
            <a:off x="7975059" y="5600692"/>
            <a:ext cx="2337900" cy="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</a:pPr>
            <a:r>
              <a:rPr lang="ru-RU" sz="2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Наставник</a:t>
            </a:r>
            <a:endParaRPr sz="20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g25ebd6d7a49_0_0"/>
          <p:cNvSpPr txBox="1">
            <a:spLocks noGrp="1"/>
          </p:cNvSpPr>
          <p:nvPr>
            <p:ph type="body" idx="1"/>
          </p:nvPr>
        </p:nvSpPr>
        <p:spPr>
          <a:xfrm>
            <a:off x="814468" y="4073042"/>
            <a:ext cx="27669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Montserrat"/>
                <a:ea typeface="Montserrat"/>
                <a:cs typeface="Montserrat"/>
                <a:sym typeface="Montserrat"/>
              </a:rPr>
              <a:t>Анна Пинаева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" name="Google Shape;286;g25ebd6d7a49_0_0"/>
          <p:cNvSpPr txBox="1">
            <a:spLocks noGrp="1"/>
          </p:cNvSpPr>
          <p:nvPr>
            <p:ph type="body" idx="5"/>
          </p:nvPr>
        </p:nvSpPr>
        <p:spPr>
          <a:xfrm>
            <a:off x="897003" y="4729777"/>
            <a:ext cx="20796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</a:pPr>
            <a:r>
              <a:rPr lang="ru-RU" sz="2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CEO</a:t>
            </a:r>
            <a:endParaRPr sz="20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" name="Google Shape;287;g25ebd6d7a49_0_0"/>
          <p:cNvSpPr txBox="1">
            <a:spLocks noGrp="1"/>
          </p:cNvSpPr>
          <p:nvPr>
            <p:ph type="body" idx="7"/>
          </p:nvPr>
        </p:nvSpPr>
        <p:spPr>
          <a:xfrm>
            <a:off x="11085033" y="7554520"/>
            <a:ext cx="24834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200">
                <a:latin typeface="Montserrat"/>
                <a:ea typeface="Montserrat"/>
                <a:cs typeface="Montserrat"/>
                <a:sym typeface="Montserrat"/>
              </a:rPr>
              <a:t>Егор Пикалов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g25ebd6d7a49_0_0"/>
          <p:cNvSpPr txBox="1">
            <a:spLocks noGrp="1"/>
          </p:cNvSpPr>
          <p:nvPr>
            <p:ph type="body" idx="9"/>
          </p:nvPr>
        </p:nvSpPr>
        <p:spPr>
          <a:xfrm>
            <a:off x="11191858" y="8261059"/>
            <a:ext cx="19842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</a:pPr>
            <a:r>
              <a:rPr lang="ru-RU" sz="2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Разработчика</a:t>
            </a:r>
            <a:br>
              <a:rPr lang="ru-RU" sz="2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программы</a:t>
            </a:r>
            <a:endParaRPr sz="20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g25ebd6d7a49_0_0"/>
          <p:cNvSpPr txBox="1">
            <a:spLocks noGrp="1"/>
          </p:cNvSpPr>
          <p:nvPr>
            <p:ph type="body" idx="14"/>
          </p:nvPr>
        </p:nvSpPr>
        <p:spPr>
          <a:xfrm>
            <a:off x="14718216" y="4093929"/>
            <a:ext cx="29160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200">
                <a:latin typeface="Montserrat"/>
                <a:ea typeface="Montserrat"/>
                <a:cs typeface="Montserrat"/>
                <a:sym typeface="Montserrat"/>
              </a:rPr>
              <a:t>Виталий Чижиков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Google Shape;290;g25ebd6d7a49_0_0"/>
          <p:cNvSpPr txBox="1">
            <a:spLocks noGrp="1"/>
          </p:cNvSpPr>
          <p:nvPr>
            <p:ph type="body" idx="16"/>
          </p:nvPr>
        </p:nvSpPr>
        <p:spPr>
          <a:xfrm>
            <a:off x="15044525" y="4615475"/>
            <a:ext cx="20796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</a:pPr>
            <a:r>
              <a:rPr lang="ru-RU" sz="2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HR-специалист</a:t>
            </a:r>
            <a:endParaRPr sz="20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1" name="Google Shape;291;g25ebd6d7a4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085" y="1820449"/>
            <a:ext cx="1965600" cy="1965600"/>
          </a:xfrm>
          <a:prstGeom prst="roundRect">
            <a:avLst>
              <a:gd name="adj" fmla="val 16667"/>
            </a:avLst>
          </a:prstGeom>
          <a:solidFill>
            <a:srgbClr val="F2F2F2">
              <a:alpha val="67840"/>
            </a:srgbClr>
          </a:solidFill>
          <a:ln w="95250" cap="sq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2820000" algn="tl" rotWithShape="0">
              <a:srgbClr val="1321C0">
                <a:alpha val="40000"/>
              </a:srgbClr>
            </a:outerShdw>
          </a:effectLst>
        </p:spPr>
      </p:pic>
      <p:pic>
        <p:nvPicPr>
          <p:cNvPr id="292" name="Google Shape;292;g25ebd6d7a49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06789" y="5631209"/>
            <a:ext cx="1896900" cy="1794900"/>
          </a:xfrm>
          <a:prstGeom prst="roundRect">
            <a:avLst>
              <a:gd name="adj" fmla="val 16667"/>
            </a:avLst>
          </a:prstGeom>
          <a:solidFill>
            <a:srgbClr val="F2F2F2">
              <a:alpha val="67840"/>
            </a:srgbClr>
          </a:solidFill>
          <a:ln w="95250" cap="sq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2820000" algn="tl" rotWithShape="0">
              <a:srgbClr val="1321C0">
                <a:alpha val="40000"/>
              </a:srgbClr>
            </a:outerShdw>
          </a:effectLst>
        </p:spPr>
      </p:pic>
      <p:pic>
        <p:nvPicPr>
          <p:cNvPr id="293" name="Google Shape;293;g25ebd6d7a49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87502" y="1816926"/>
            <a:ext cx="1965600" cy="1965600"/>
          </a:xfrm>
          <a:prstGeom prst="roundRect">
            <a:avLst>
              <a:gd name="adj" fmla="val 16667"/>
            </a:avLst>
          </a:prstGeom>
          <a:solidFill>
            <a:srgbClr val="F2F2F2">
              <a:alpha val="67840"/>
            </a:srgbClr>
          </a:solidFill>
          <a:ln w="95250" cap="sq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2820000" algn="ctr" rotWithShape="0">
              <a:srgbClr val="1321C0">
                <a:alpha val="40000"/>
              </a:srgbClr>
            </a:outerShdw>
          </a:effectLst>
        </p:spPr>
      </p:pic>
      <p:sp>
        <p:nvSpPr>
          <p:cNvPr id="294" name="Google Shape;294;g25ebd6d7a49_0_0"/>
          <p:cNvSpPr txBox="1">
            <a:spLocks noGrp="1"/>
          </p:cNvSpPr>
          <p:nvPr>
            <p:ph type="body" idx="1"/>
          </p:nvPr>
        </p:nvSpPr>
        <p:spPr>
          <a:xfrm>
            <a:off x="14914798" y="7636992"/>
            <a:ext cx="29160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200">
                <a:latin typeface="Montserrat"/>
                <a:ea typeface="Montserrat"/>
                <a:cs typeface="Montserrat"/>
                <a:sym typeface="Montserrat"/>
              </a:rPr>
              <a:t>Андрей Скорик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g25ebd6d7a49_0_0"/>
          <p:cNvSpPr txBox="1">
            <a:spLocks noGrp="1"/>
          </p:cNvSpPr>
          <p:nvPr>
            <p:ph type="body" idx="5"/>
          </p:nvPr>
        </p:nvSpPr>
        <p:spPr>
          <a:xfrm>
            <a:off x="15230606" y="8199710"/>
            <a:ext cx="1891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</a:pPr>
            <a:r>
              <a:rPr lang="ru-RU" sz="2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Разработчика</a:t>
            </a:r>
            <a:br>
              <a:rPr lang="ru-RU" sz="2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программы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6" name="Google Shape;296;g25ebd6d7a49_0_0"/>
          <p:cNvSpPr txBox="1">
            <a:spLocks noGrp="1"/>
          </p:cNvSpPr>
          <p:nvPr>
            <p:ph type="body" idx="14"/>
          </p:nvPr>
        </p:nvSpPr>
        <p:spPr>
          <a:xfrm>
            <a:off x="901198" y="7287390"/>
            <a:ext cx="30105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200">
                <a:latin typeface="Montserrat"/>
                <a:ea typeface="Montserrat"/>
                <a:cs typeface="Montserrat"/>
                <a:sym typeface="Montserrat"/>
              </a:rPr>
              <a:t>Иван Поярков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7" name="Google Shape;297;g25ebd6d7a49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125700" y="5631180"/>
            <a:ext cx="1835100" cy="1827600"/>
          </a:xfrm>
          <a:prstGeom prst="roundRect">
            <a:avLst>
              <a:gd name="adj" fmla="val 16667"/>
            </a:avLst>
          </a:prstGeom>
          <a:solidFill>
            <a:srgbClr val="F2F2F2">
              <a:alpha val="67840"/>
            </a:srgbClr>
          </a:solidFill>
          <a:ln w="95250" cap="sq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2820000" algn="tl" rotWithShape="0">
              <a:srgbClr val="1321C0">
                <a:alpha val="40000"/>
              </a:srgbClr>
            </a:outerShdw>
          </a:effectLst>
        </p:spPr>
      </p:pic>
      <p:pic>
        <p:nvPicPr>
          <p:cNvPr id="298" name="Google Shape;298;g25ebd6d7a49_0_0"/>
          <p:cNvPicPr preferRelativeResize="0">
            <a:picLocks noGrp="1"/>
          </p:cNvPicPr>
          <p:nvPr>
            <p:ph type="pic" idx="6"/>
          </p:nvPr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4585565" y="5631209"/>
            <a:ext cx="1966800" cy="1966800"/>
          </a:xfrm>
          <a:prstGeom prst="roundRect">
            <a:avLst>
              <a:gd name="adj" fmla="val 16667"/>
            </a:avLst>
          </a:prstGeom>
          <a:solidFill>
            <a:srgbClr val="F2F2F2">
              <a:alpha val="67840"/>
            </a:srgbClr>
          </a:solidFill>
          <a:ln w="95250" cap="sq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2820000" algn="tl" rotWithShape="0">
              <a:srgbClr val="1321C0">
                <a:alpha val="40000"/>
              </a:srgbClr>
            </a:outerShdw>
          </a:effectLst>
        </p:spPr>
      </p:pic>
      <p:pic>
        <p:nvPicPr>
          <p:cNvPr id="299" name="Google Shape;299;g25ebd6d7a49_0_0"/>
          <p:cNvPicPr preferRelativeResize="0">
            <a:picLocks noGrp="1"/>
          </p:cNvPicPr>
          <p:nvPr>
            <p:ph type="pic" idx="13"/>
          </p:nvPr>
        </p:nvPicPr>
        <p:blipFill rotWithShape="1">
          <a:blip r:embed="rId8">
            <a:alphaModFix/>
          </a:blip>
          <a:srcRect/>
          <a:stretch/>
        </p:blipFill>
        <p:spPr>
          <a:xfrm>
            <a:off x="7712456" y="1481152"/>
            <a:ext cx="2644200" cy="2644200"/>
          </a:xfrm>
          <a:prstGeom prst="roundRect">
            <a:avLst>
              <a:gd name="adj" fmla="val 16667"/>
            </a:avLst>
          </a:prstGeom>
          <a:solidFill>
            <a:srgbClr val="F2F2F2">
              <a:alpha val="67840"/>
            </a:srgbClr>
          </a:solidFill>
          <a:ln w="95250" cap="sq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2820000" algn="br" rotWithShape="0">
              <a:srgbClr val="1321C0">
                <a:alpha val="40000"/>
              </a:srgbClr>
            </a:outerShdw>
          </a:effectLst>
        </p:spPr>
      </p:pic>
      <p:cxnSp>
        <p:nvCxnSpPr>
          <p:cNvPr id="300" name="Google Shape;300;g25ebd6d7a49_0_0"/>
          <p:cNvCxnSpPr/>
          <p:nvPr/>
        </p:nvCxnSpPr>
        <p:spPr>
          <a:xfrm rot="10800000">
            <a:off x="304906" y="571500"/>
            <a:ext cx="355800" cy="0"/>
          </a:xfrm>
          <a:prstGeom prst="straightConnector1">
            <a:avLst/>
          </a:prstGeom>
          <a:noFill/>
          <a:ln w="28575" cap="flat" cmpd="sng">
            <a:solidFill>
              <a:srgbClr val="1321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1" name="Google Shape;301;g25ebd6d7a49_0_0"/>
          <p:cNvCxnSpPr/>
          <p:nvPr/>
        </p:nvCxnSpPr>
        <p:spPr>
          <a:xfrm>
            <a:off x="304800" y="582649"/>
            <a:ext cx="0" cy="9822000"/>
          </a:xfrm>
          <a:prstGeom prst="straightConnector1">
            <a:avLst/>
          </a:prstGeom>
          <a:noFill/>
          <a:ln w="28575" cap="flat" cmpd="sng">
            <a:solidFill>
              <a:srgbClr val="1321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2" name="Google Shape;302;g25ebd6d7a49_0_0"/>
          <p:cNvSpPr/>
          <p:nvPr/>
        </p:nvSpPr>
        <p:spPr>
          <a:xfrm>
            <a:off x="0" y="1509807"/>
            <a:ext cx="304800" cy="1371000"/>
          </a:xfrm>
          <a:prstGeom prst="rect">
            <a:avLst/>
          </a:prstGeom>
          <a:solidFill>
            <a:srgbClr val="1321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25ebd6d7a49_0_0"/>
          <p:cNvSpPr/>
          <p:nvPr/>
        </p:nvSpPr>
        <p:spPr>
          <a:xfrm>
            <a:off x="17830800" y="5753100"/>
            <a:ext cx="459300" cy="4533900"/>
          </a:xfrm>
          <a:prstGeom prst="rect">
            <a:avLst/>
          </a:prstGeom>
          <a:solidFill>
            <a:srgbClr val="1321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g25ebd6d7a49_0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3769" y="5600700"/>
            <a:ext cx="1965600" cy="1965600"/>
          </a:xfrm>
          <a:prstGeom prst="roundRect">
            <a:avLst>
              <a:gd name="adj" fmla="val 16667"/>
            </a:avLst>
          </a:prstGeom>
          <a:solidFill>
            <a:srgbClr val="F2F2F2">
              <a:alpha val="67840"/>
            </a:srgbClr>
          </a:solidFill>
          <a:ln w="95250" cap="sq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2820000" algn="tl" rotWithShape="0">
              <a:srgbClr val="1321C0">
                <a:alpha val="40000"/>
              </a:srgbClr>
            </a:outerShdw>
          </a:effectLst>
        </p:spPr>
      </p:pic>
      <p:sp>
        <p:nvSpPr>
          <p:cNvPr id="305" name="Google Shape;305;g25ebd6d7a49_0_0"/>
          <p:cNvSpPr txBox="1"/>
          <p:nvPr/>
        </p:nvSpPr>
        <p:spPr>
          <a:xfrm>
            <a:off x="615976" y="8323001"/>
            <a:ext cx="28341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ru-RU" sz="2000" b="0" i="0" u="none" strike="noStrike" cap="non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Экономика проекта</a:t>
            </a:r>
            <a:endParaRPr sz="2000" b="0" i="0" u="none" strike="noStrike" cap="non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g25ebd6d7a49_0_0"/>
          <p:cNvSpPr txBox="1"/>
          <p:nvPr/>
        </p:nvSpPr>
        <p:spPr>
          <a:xfrm>
            <a:off x="3536950" y="1705475"/>
            <a:ext cx="2916000" cy="29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highlight>
                  <a:srgbClr val="F8F8F8"/>
                </a:highlight>
                <a:latin typeface="Tahoma"/>
                <a:ea typeface="Tahoma"/>
                <a:cs typeface="Tahoma"/>
                <a:sym typeface="Tahoma"/>
              </a:rPr>
              <a:t>Р</a:t>
            </a:r>
            <a:r>
              <a:rPr lang="ru-RU" sz="1700">
                <a:solidFill>
                  <a:schemeClr val="dk1"/>
                </a:solidFill>
                <a:highlight>
                  <a:srgbClr val="F8F8F8"/>
                </a:highlight>
                <a:latin typeface="Tahoma"/>
                <a:ea typeface="Tahoma"/>
                <a:cs typeface="Tahoma"/>
                <a:sym typeface="Tahoma"/>
              </a:rPr>
              <a:t>еализация проекта "Кастель", участие в акселераторах ПУТП "Созвездие Юга", ПОИ "От идеи к прототипу" совместно с НТИ 20.35, участи в международной премии "#МЫВМЕСТЕ"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g25ebd6d7a49_0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737673" y="88449"/>
            <a:ext cx="2877108" cy="1417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5ee84229f1_0_0"/>
          <p:cNvSpPr txBox="1">
            <a:spLocks noGrp="1"/>
          </p:cNvSpPr>
          <p:nvPr>
            <p:ph type="title"/>
          </p:nvPr>
        </p:nvSpPr>
        <p:spPr>
          <a:xfrm>
            <a:off x="854250" y="366250"/>
            <a:ext cx="7889700" cy="8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None/>
            </a:pPr>
            <a:r>
              <a:rPr lang="ru-RU" sz="6000" b="1">
                <a:latin typeface="Montserrat"/>
                <a:ea typeface="Montserrat"/>
                <a:cs typeface="Montserrat"/>
                <a:sym typeface="Montserrat"/>
              </a:rPr>
              <a:t>Дорожная карта</a:t>
            </a:r>
            <a:endParaRPr sz="6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g25ee84229f1_0_0"/>
          <p:cNvSpPr/>
          <p:nvPr/>
        </p:nvSpPr>
        <p:spPr>
          <a:xfrm>
            <a:off x="0" y="0"/>
            <a:ext cx="381000" cy="10287000"/>
          </a:xfrm>
          <a:prstGeom prst="rect">
            <a:avLst/>
          </a:prstGeom>
          <a:solidFill>
            <a:srgbClr val="1321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g25ee84229f1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26411" y="250024"/>
            <a:ext cx="2877108" cy="1417084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25ee84229f1_0_0"/>
          <p:cNvSpPr/>
          <p:nvPr/>
        </p:nvSpPr>
        <p:spPr>
          <a:xfrm>
            <a:off x="1092925" y="3674825"/>
            <a:ext cx="3981300" cy="3965700"/>
          </a:xfrm>
          <a:prstGeom prst="ellipse">
            <a:avLst/>
          </a:prstGeom>
          <a:solidFill>
            <a:srgbClr val="1321C0"/>
          </a:solidFill>
          <a:ln w="9525" cap="flat" cmpd="sng">
            <a:solidFill>
              <a:srgbClr val="1321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25ee84229f1_0_0"/>
          <p:cNvSpPr/>
          <p:nvPr/>
        </p:nvSpPr>
        <p:spPr>
          <a:xfrm>
            <a:off x="5994925" y="2566350"/>
            <a:ext cx="5282100" cy="5154300"/>
          </a:xfrm>
          <a:prstGeom prst="ellipse">
            <a:avLst/>
          </a:prstGeom>
          <a:solidFill>
            <a:srgbClr val="1321C0"/>
          </a:solidFill>
          <a:ln w="9525" cap="flat" cmpd="sng">
            <a:solidFill>
              <a:srgbClr val="1321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25ee84229f1_0_0"/>
          <p:cNvSpPr/>
          <p:nvPr/>
        </p:nvSpPr>
        <p:spPr>
          <a:xfrm>
            <a:off x="12197750" y="1956825"/>
            <a:ext cx="5688900" cy="5955300"/>
          </a:xfrm>
          <a:prstGeom prst="ellipse">
            <a:avLst/>
          </a:prstGeom>
          <a:solidFill>
            <a:srgbClr val="1321C0"/>
          </a:solidFill>
          <a:ln w="9525" cap="flat" cmpd="sng">
            <a:solidFill>
              <a:srgbClr val="1321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25ee84229f1_0_0"/>
          <p:cNvSpPr txBox="1"/>
          <p:nvPr/>
        </p:nvSpPr>
        <p:spPr>
          <a:xfrm>
            <a:off x="1645063" y="3968150"/>
            <a:ext cx="2877000" cy="8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 и 4 кв 2023</a:t>
            </a:r>
            <a:endParaRPr sz="2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0" name="Google Shape;320;g25ee84229f1_0_0"/>
          <p:cNvSpPr txBox="1"/>
          <p:nvPr/>
        </p:nvSpPr>
        <p:spPr>
          <a:xfrm>
            <a:off x="7017625" y="2918550"/>
            <a:ext cx="3236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 и 2 кв 2024</a:t>
            </a:r>
            <a:endParaRPr sz="2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1" name="Google Shape;321;g25ee84229f1_0_0"/>
          <p:cNvSpPr txBox="1"/>
          <p:nvPr/>
        </p:nvSpPr>
        <p:spPr>
          <a:xfrm>
            <a:off x="13775000" y="2387100"/>
            <a:ext cx="28770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 и 4 кв 2024</a:t>
            </a:r>
            <a:endParaRPr sz="2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2" name="Google Shape;322;g25ee84229f1_0_0"/>
          <p:cNvSpPr txBox="1"/>
          <p:nvPr/>
        </p:nvSpPr>
        <p:spPr>
          <a:xfrm>
            <a:off x="1645063" y="4552975"/>
            <a:ext cx="2877000" cy="29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Выход на веб-версию продукта</a:t>
            </a:r>
            <a:br>
              <a:rPr lang="ru-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ru-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Первые заказчики согласные на бета-версию</a:t>
            </a:r>
            <a:br>
              <a:rPr lang="ru-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ru-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Поиск каналов сбыта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" name="Google Shape;323;g25ee84229f1_0_0"/>
          <p:cNvSpPr txBox="1"/>
          <p:nvPr/>
        </p:nvSpPr>
        <p:spPr>
          <a:xfrm>
            <a:off x="7017638" y="3674825"/>
            <a:ext cx="3236700" cy="3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Полноценно работающий продукт с дизайном</a:t>
            </a:r>
            <a:br>
              <a:rPr lang="ru-RU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ru-RU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Постоянные заказчики</a:t>
            </a:r>
            <a:br>
              <a:rPr lang="ru-RU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ru-RU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Продающий лендинг</a:t>
            </a:r>
            <a:endParaRPr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4" name="Google Shape;324;g25ee84229f1_0_0"/>
          <p:cNvSpPr txBox="1"/>
          <p:nvPr/>
        </p:nvSpPr>
        <p:spPr>
          <a:xfrm>
            <a:off x="13401200" y="3107925"/>
            <a:ext cx="3624600" cy="3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Внедрены различные пакеты подписок на шаблоны</a:t>
            </a:r>
            <a:br>
              <a:rPr lang="ru-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ru-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Поиск инвесторов</a:t>
            </a:r>
            <a:br>
              <a:rPr lang="ru-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ru-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Грантовая поддержка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Произвольный</PresentationFormat>
  <Paragraphs>97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Lustria</vt:lpstr>
      <vt:lpstr>Arial</vt:lpstr>
      <vt:lpstr>Montserrat</vt:lpstr>
      <vt:lpstr>Calibri</vt:lpstr>
      <vt:lpstr>Tahoma</vt:lpstr>
      <vt:lpstr>Century Schoolbook</vt:lpstr>
      <vt:lpstr>Book Antiqua</vt:lpstr>
      <vt:lpstr>Office Theme</vt:lpstr>
      <vt:lpstr>Презентация PowerPoint</vt:lpstr>
      <vt:lpstr>Презентация PowerPoint</vt:lpstr>
      <vt:lpstr>Целевая аудитория</vt:lpstr>
      <vt:lpstr>Инновационность проекта</vt:lpstr>
      <vt:lpstr>Презентация PowerPoint</vt:lpstr>
      <vt:lpstr>Может больше, чем конкуренты</vt:lpstr>
      <vt:lpstr>Технико-экономическая оценка возможности реализации проекта</vt:lpstr>
      <vt:lpstr>Наша команда</vt:lpstr>
      <vt:lpstr>Дорожная карта</vt:lpstr>
      <vt:lpstr>Результаты акселератора НТИ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Анна</cp:lastModifiedBy>
  <cp:revision>2</cp:revision>
  <dcterms:created xsi:type="dcterms:W3CDTF">2006-08-16T00:00:00Z</dcterms:created>
  <dcterms:modified xsi:type="dcterms:W3CDTF">2023-08-04T08:39:43Z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FCAF9FC370BE48949A871AA012C99051</vt:lpwstr>
  </property>
  <property fmtid="{D5CDD505-2E9C-101B-9397-08002B2CF9AE}" pid="3" name="KSOProductBuildVer">
    <vt:lpwstr>1049-11.2.0.11537</vt:lpwstr>
  </property>
</Properties>
</file>