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35" r:id="rId3"/>
    <p:sldId id="263" r:id="rId4"/>
    <p:sldId id="307" r:id="rId5"/>
    <p:sldId id="348" r:id="rId6"/>
    <p:sldId id="308" r:id="rId7"/>
    <p:sldId id="309" r:id="rId8"/>
    <p:sldId id="324" r:id="rId9"/>
    <p:sldId id="334" r:id="rId10"/>
    <p:sldId id="322" r:id="rId11"/>
    <p:sldId id="325" r:id="rId12"/>
    <p:sldId id="347" r:id="rId13"/>
    <p:sldId id="321" r:id="rId14"/>
    <p:sldId id="349" r:id="rId15"/>
    <p:sldId id="336" r:id="rId16"/>
    <p:sldId id="339" r:id="rId17"/>
    <p:sldId id="340" r:id="rId18"/>
    <p:sldId id="341" r:id="rId19"/>
    <p:sldId id="344" r:id="rId20"/>
    <p:sldId id="343" r:id="rId21"/>
    <p:sldId id="338" r:id="rId22"/>
    <p:sldId id="345" r:id="rId23"/>
    <p:sldId id="320" r:id="rId24"/>
    <p:sldId id="326" r:id="rId25"/>
    <p:sldId id="350" r:id="rId26"/>
    <p:sldId id="319" r:id="rId27"/>
    <p:sldId id="327" r:id="rId28"/>
    <p:sldId id="328" r:id="rId29"/>
    <p:sldId id="330" r:id="rId30"/>
    <p:sldId id="331" r:id="rId31"/>
    <p:sldId id="332" r:id="rId32"/>
    <p:sldId id="270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AC8"/>
    <a:srgbClr val="3F35A1"/>
    <a:srgbClr val="3934A3"/>
    <a:srgbClr val="EB5757"/>
    <a:srgbClr val="EBEAE9"/>
    <a:srgbClr val="49379C"/>
    <a:srgbClr val="613C92"/>
    <a:srgbClr val="7D4186"/>
    <a:srgbClr val="A94A73"/>
    <a:srgbClr val="BC4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13" autoAdjust="0"/>
  </p:normalViewPr>
  <p:slideViewPr>
    <p:cSldViewPr snapToGrid="0">
      <p:cViewPr>
        <p:scale>
          <a:sx n="110" d="100"/>
          <a:sy n="110" d="100"/>
        </p:scale>
        <p:origin x="-786" y="-2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B9E1D-2262-42F5-A2E2-57ED5E9C94A3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313A5-D5AA-45C1-88CD-0CC0702CF2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8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1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6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5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6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2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0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1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2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6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0F6C1-7DA4-4172-9EF9-149DA1799DBC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C3247-FA35-41D5-AC08-5B58128E9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forms/d/1c7Uu5BN1RHWe8W5jOWTtuaMZay1p7VV5VSkAuNyEPWI/edit?usp=forms_home&amp;ths=true" TargetMode="External"/><Relationship Id="rId5" Type="http://schemas.openxmlformats.org/officeDocument/2006/relationships/hyperlink" Target="https://docs.google.com/forms/d/17gPm15ImE7d700PKVIcQ5n-xfrBr0oO98P1BDfmQbnU/edit" TargetMode="External"/><Relationship Id="rId4" Type="http://schemas.openxmlformats.org/officeDocument/2006/relationships/hyperlink" Target="https://docs.google.com/forms/d/1zsOphead9pZ1M4OA6I_xifOzPIZzklcvcj8ax5Scjm8/ed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testometrika.com/business/test-to-determine-caree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210832681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vc.krata.ru/ekskursii/" TargetMode="External"/><Relationship Id="rId5" Type="http://schemas.openxmlformats.org/officeDocument/2006/relationships/hyperlink" Target="https://www.uniconf.ru/about/museums/muzey-takf/" TargetMode="Externa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ый треугольник 13">
            <a:extLst>
              <a:ext uri="{FF2B5EF4-FFF2-40B4-BE49-F238E27FC236}">
                <a16:creationId xmlns="" xmlns:a16="http://schemas.microsoft.com/office/drawing/2014/main" id="{E24DDA25-8749-4477-A71F-6BF50966BD0D}"/>
              </a:ext>
            </a:extLst>
          </p:cNvPr>
          <p:cNvSpPr/>
          <p:nvPr/>
        </p:nvSpPr>
        <p:spPr>
          <a:xfrm>
            <a:off x="4505093" y="0"/>
            <a:ext cx="1568605" cy="5143500"/>
          </a:xfrm>
          <a:prstGeom prst="rtTriangle">
            <a:avLst/>
          </a:prstGeom>
          <a:solidFill>
            <a:srgbClr val="393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="" xmlns:a16="http://schemas.microsoft.com/office/drawing/2014/main" id="{43061AB5-A85C-4AA2-B2AB-000B93FBCC4F}"/>
              </a:ext>
            </a:extLst>
          </p:cNvPr>
          <p:cNvSpPr/>
          <p:nvPr/>
        </p:nvSpPr>
        <p:spPr>
          <a:xfrm flipH="1" flipV="1">
            <a:off x="8000998" y="-4"/>
            <a:ext cx="1143000" cy="3679905"/>
          </a:xfrm>
          <a:prstGeom prst="rtTriangle">
            <a:avLst/>
          </a:prstGeom>
          <a:solidFill>
            <a:srgbClr val="393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9A23D4E3-BBC2-42B8-A71C-749D5DF1CB82}"/>
              </a:ext>
            </a:extLst>
          </p:cNvPr>
          <p:cNvSpPr/>
          <p:nvPr/>
        </p:nvSpPr>
        <p:spPr>
          <a:xfrm>
            <a:off x="731646" y="2493588"/>
            <a:ext cx="1407717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40925" y="1085810"/>
            <a:ext cx="8243304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Проект «Назад в будущее. </a:t>
            </a:r>
          </a:p>
          <a:p>
            <a:r>
              <a:rPr lang="ru-RU" sz="3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Выбирая профессию»</a:t>
            </a:r>
            <a:endParaRPr lang="ru-RU" sz="34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615" y="135738"/>
            <a:ext cx="1897657" cy="769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893B39-E5DA-4D15-9353-15ED8C46ACD2}"/>
              </a:ext>
            </a:extLst>
          </p:cNvPr>
          <p:cNvSpPr txBox="1"/>
          <p:nvPr/>
        </p:nvSpPr>
        <p:spPr>
          <a:xfrm>
            <a:off x="389615" y="2733808"/>
            <a:ext cx="453444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Команда проекта: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Гутарин Максим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Воробьева </a:t>
            </a:r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Анастасия</a:t>
            </a:r>
          </a:p>
          <a:p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Калугина Марина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Старостина </a:t>
            </a:r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Любовь</a:t>
            </a:r>
          </a:p>
          <a:p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Шаршова </a:t>
            </a:r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Светлана</a:t>
            </a:r>
          </a:p>
          <a:p>
            <a:endParaRPr lang="ru-RU" sz="25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03" y="1770215"/>
            <a:ext cx="3205367" cy="320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" y="565337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14221" y="69578"/>
            <a:ext cx="608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Стейкхолдеры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-7366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9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359937"/>
              </p:ext>
            </p:extLst>
          </p:nvPr>
        </p:nvGraphicFramePr>
        <p:xfrm>
          <a:off x="63610" y="747423"/>
          <a:ext cx="9008828" cy="3803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8896"/>
                <a:gridCol w="4459932"/>
              </a:tblGrid>
              <a:tr h="294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Партнеры предоставляют нам: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Мы предоставляем партнерам: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</a:tr>
              <a:tr h="69176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1. СМИ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- реклама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- могут рассказать о себе (журналист</a:t>
                      </a:r>
                      <a:r>
                        <a:rPr lang="ru-RU" sz="1200" dirty="0" smtClean="0">
                          <a:effectLst/>
                        </a:rPr>
                        <a:t>)</a:t>
                      </a:r>
                      <a:endParaRPr lang="ru-RU" sz="1200" dirty="0">
                        <a:effectLst/>
                      </a:endParaRPr>
                    </a:p>
                  </a:txBody>
                  <a:tcPr marL="40915" marR="40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- </a:t>
                      </a:r>
                      <a:r>
                        <a:rPr lang="ru-RU" sz="1200" dirty="0">
                          <a:effectLst/>
                        </a:rPr>
                        <a:t>репортаж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материал в динамике (для будущих освещений нашего проекта)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</a:tr>
              <a:tr h="87702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2. ТГУ </a:t>
                      </a:r>
                      <a:r>
                        <a:rPr lang="ru-RU" sz="1200" dirty="0">
                          <a:effectLst/>
                        </a:rPr>
                        <a:t>имени Г.Р. Державина (и другие </a:t>
                      </a:r>
                      <a:r>
                        <a:rPr lang="ru-RU" sz="1200" dirty="0" smtClean="0">
                          <a:effectLst/>
                        </a:rPr>
                        <a:t>ВУЗы,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</a:rPr>
                        <a:t>ССУЗы</a:t>
                      </a:r>
                      <a:r>
                        <a:rPr lang="ru-RU" sz="1200" dirty="0" smtClean="0">
                          <a:effectLst/>
                        </a:rPr>
                        <a:t>, техникумы)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- студенты проводят мастер-классы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обеспечение макетами, пособиями, наглядным материалом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- </a:t>
                      </a:r>
                      <a:r>
                        <a:rPr lang="ru-RU" sz="1200" dirty="0">
                          <a:effectLst/>
                        </a:rPr>
                        <a:t>реклама ТГУ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база для практики студентов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потенциальных будущих студентов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</a:t>
                      </a:r>
                      <a:r>
                        <a:rPr lang="ru-RU" sz="1200" dirty="0" smtClean="0">
                          <a:effectLst/>
                        </a:rPr>
                        <a:t>дополнительный </a:t>
                      </a:r>
                      <a:r>
                        <a:rPr lang="ru-RU" sz="1200" dirty="0">
                          <a:effectLst/>
                        </a:rPr>
                        <a:t>опыт для студентов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</a:tr>
              <a:tr h="64881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3. Кондитерская </a:t>
                      </a:r>
                      <a:r>
                        <a:rPr lang="ru-RU" sz="1200" dirty="0">
                          <a:effectLst/>
                        </a:rPr>
                        <a:t>фирма "Такф", ПАО "Пигмент"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экскурсии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</a:t>
                      </a:r>
                      <a:r>
                        <a:rPr lang="ru-RU" sz="1200" dirty="0" smtClean="0">
                          <a:effectLst/>
                        </a:rPr>
                        <a:t>мастер-класс</a:t>
                      </a:r>
                      <a:endParaRPr lang="ru-RU" sz="1200" dirty="0">
                        <a:effectLst/>
                      </a:endParaRPr>
                    </a:p>
                  </a:txBody>
                  <a:tcPr marL="40915" marR="40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- </a:t>
                      </a:r>
                      <a:r>
                        <a:rPr lang="ru-RU" sz="1200" dirty="0">
                          <a:effectLst/>
                        </a:rPr>
                        <a:t>группы детей для экскурсий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</a:rPr>
                        <a:t>Реклама</a:t>
                      </a:r>
                    </a:p>
                  </a:txBody>
                  <a:tcPr marL="40915" marR="40915" marT="0" marB="0"/>
                </a:tc>
              </a:tr>
              <a:tr h="4957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4. Органы </a:t>
                      </a:r>
                      <a:r>
                        <a:rPr lang="ru-RU" sz="1200" dirty="0">
                          <a:effectLst/>
                        </a:rPr>
                        <a:t>управления образования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помощь в организации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методическая поддержка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  <a:tc>
                  <a:txBody>
                    <a:bodyPr/>
                    <a:lstStyle/>
                    <a:p>
                      <a:pPr indent="-433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- профориентация </a:t>
                      </a:r>
                      <a:r>
                        <a:rPr lang="ru-RU" sz="1200" dirty="0">
                          <a:effectLst/>
                        </a:rPr>
                        <a:t>учащихся 6 классов</a:t>
                      </a:r>
                    </a:p>
                    <a:p>
                      <a:pPr indent="-433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</a:tr>
              <a:tr h="66099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5. Родители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</a:t>
                      </a:r>
                      <a:r>
                        <a:rPr lang="ru-RU" sz="1200" dirty="0" smtClean="0">
                          <a:effectLst/>
                        </a:rPr>
                        <a:t>финансирование</a:t>
                      </a:r>
                      <a:r>
                        <a:rPr lang="ru-RU" sz="1200" baseline="0" dirty="0" smtClean="0">
                          <a:effectLst/>
                        </a:rPr>
                        <a:t> экскурсий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проведение лекций и </a:t>
                      </a:r>
                      <a:r>
                        <a:rPr lang="ru-RU" sz="1200" dirty="0" smtClean="0">
                          <a:effectLst/>
                        </a:rPr>
                        <a:t>экскурсий</a:t>
                      </a:r>
                      <a:endParaRPr lang="ru-RU" sz="1200" dirty="0">
                        <a:effectLst/>
                      </a:endParaRPr>
                    </a:p>
                  </a:txBody>
                  <a:tcPr marL="40915" marR="40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- </a:t>
                      </a:r>
                      <a:r>
                        <a:rPr lang="ru-RU" sz="1200" dirty="0">
                          <a:effectLst/>
                        </a:rPr>
                        <a:t>просвещение детей в мире профессий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консультирование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выявление интересов детей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15" marR="409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3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811032" y="78415"/>
            <a:ext cx="751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Риски и способы их решения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0242" y="0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10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960417"/>
              </p:ext>
            </p:extLst>
          </p:nvPr>
        </p:nvGraphicFramePr>
        <p:xfrm>
          <a:off x="811032" y="795131"/>
          <a:ext cx="2735250" cy="35476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5250"/>
              </a:tblGrid>
              <a:tr h="117944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1. Перевод на дистанционное обучение</a:t>
                      </a:r>
                      <a:endParaRPr lang="ru-RU" sz="2400" dirty="0"/>
                    </a:p>
                  </a:txBody>
                  <a:tcPr>
                    <a:solidFill>
                      <a:srgbClr val="EB5757"/>
                    </a:solidFill>
                  </a:tcPr>
                </a:tc>
              </a:tr>
              <a:tr h="117944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2. Отказ партнеров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от сотрудничества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B5757"/>
                    </a:solidFill>
                  </a:tcPr>
                </a:tc>
              </a:tr>
              <a:tr h="117944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3. Потеря интереса у детей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B57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387495"/>
              </p:ext>
            </p:extLst>
          </p:nvPr>
        </p:nvGraphicFramePr>
        <p:xfrm>
          <a:off x="5263764" y="802141"/>
          <a:ext cx="2889818" cy="35691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89818"/>
              </a:tblGrid>
              <a:tr h="116385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1. Проведение</a:t>
                      </a:r>
                      <a:r>
                        <a:rPr lang="ru-RU" sz="2400" baseline="0" dirty="0" smtClean="0"/>
                        <a:t> мероприятий в онлайн-формате</a:t>
                      </a:r>
                      <a:endParaRPr lang="ru-RU" sz="2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8259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2. Поиск новых партнеров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50174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3. Корректировка программы, замена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неинтересных мероприятий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3538330" y="1335819"/>
            <a:ext cx="1725433" cy="795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538330" y="3682779"/>
            <a:ext cx="1725433" cy="795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538329" y="2491408"/>
            <a:ext cx="1725433" cy="795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3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0" y="1405322"/>
            <a:ext cx="9144000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3934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13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"/>
          <a:stretch/>
        </p:blipFill>
        <p:spPr bwMode="auto">
          <a:xfrm>
            <a:off x="891142" y="7937"/>
            <a:ext cx="7262440" cy="461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5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88354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/>
              <a:t>    </a:t>
            </a:r>
            <a:r>
              <a:rPr lang="ru-RU" sz="2100" dirty="0" smtClean="0"/>
              <a:t>1. Подготовительная фаза (разработка анкет, изучение целевой аудитории, анализ конкурентных программа по профориентации в Тамбове)</a:t>
            </a:r>
          </a:p>
          <a:p>
            <a:pPr algn="just"/>
            <a:r>
              <a:rPr lang="ru-RU" sz="2100" dirty="0" smtClean="0"/>
              <a:t>    2. Разработка проекта (подбор диагностического инструментария, создание банка профессий, разработка плана мероприятий, работа с партнерами, создание групп в социальных сетях)</a:t>
            </a:r>
          </a:p>
          <a:p>
            <a:pPr algn="just"/>
            <a:r>
              <a:rPr lang="ru-RU" sz="2100" dirty="0" smtClean="0"/>
              <a:t>    3. Реализация проекта (входная и итоговая диагностики, проведение запланированных в программе мероприятий с учащимися 6 класса одной из школ Тамбова)</a:t>
            </a:r>
          </a:p>
          <a:p>
            <a:pPr algn="just"/>
            <a:r>
              <a:rPr lang="ru-RU" sz="2100" dirty="0" smtClean="0"/>
              <a:t>    4. Результативная фаза (оценка эффективности проекта, получение обратной связи через отзывы и предложения, анализ и корректировка программы при необходимости, перспективы тиражирования проекта.  </a:t>
            </a:r>
            <a:endParaRPr lang="ru-RU" sz="21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51010" y="169447"/>
            <a:ext cx="72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Этапы реализации проекта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11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88354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/>
              <a:t>    </a:t>
            </a:r>
            <a:endParaRPr lang="ru-RU" sz="21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51010" y="76945"/>
            <a:ext cx="72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Этапы на диаграмме Ганта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11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015034"/>
              </p:ext>
            </p:extLst>
          </p:nvPr>
        </p:nvGraphicFramePr>
        <p:xfrm>
          <a:off x="163902" y="819509"/>
          <a:ext cx="2265004" cy="369938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2265004"/>
              </a:tblGrid>
              <a:tr h="924845">
                <a:tc>
                  <a:txBody>
                    <a:bodyPr/>
                    <a:lstStyle/>
                    <a:p>
                      <a:endParaRPr lang="ru-RU" sz="18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Подготовительная фаза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24845">
                <a:tc>
                  <a:txBody>
                    <a:bodyPr/>
                    <a:lstStyle/>
                    <a:p>
                      <a:endParaRPr lang="ru-RU" sz="18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Разработка проекта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24845">
                <a:tc>
                  <a:txBody>
                    <a:bodyPr/>
                    <a:lstStyle/>
                    <a:p>
                      <a:endParaRPr lang="ru-RU" sz="18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Реализация проекта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24845">
                <a:tc>
                  <a:txBody>
                    <a:bodyPr/>
                    <a:lstStyle/>
                    <a:p>
                      <a:endParaRPr lang="ru-RU" sz="18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Результативная фаза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6" y="723277"/>
            <a:ext cx="6626081" cy="37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3795623" y="1552755"/>
            <a:ext cx="0" cy="54346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347494" y="3257910"/>
            <a:ext cx="0" cy="54346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877464" y="2417100"/>
            <a:ext cx="0" cy="54346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59895" y="1000993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16.09.21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3658" y="130728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30.01.2022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8255" y="2134685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31.01.2022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7464" y="2145128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31.08.2022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2061" y="2971007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02.09.2022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43014" y="2863285"/>
            <a:ext cx="711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15.05.2023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6960" y="3801374"/>
            <a:ext cx="10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16.05.2023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47494" y="3693652"/>
            <a:ext cx="711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20.05.2023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3902" y="723276"/>
            <a:ext cx="2265004" cy="277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266396" y="78415"/>
            <a:ext cx="87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Анкетирование целевой аудитории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0" y="1405322"/>
            <a:ext cx="9144000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3934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13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57950" y="1597478"/>
            <a:ext cx="9144000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3934A3"/>
                </a:solidFill>
              </a:rPr>
              <a:t>    1. Анкета для учащихся 6 класса</a:t>
            </a:r>
          </a:p>
          <a:p>
            <a:r>
              <a:rPr lang="en-US" sz="2400" dirty="0">
                <a:solidFill>
                  <a:srgbClr val="3934A3"/>
                </a:solidFill>
                <a:hlinkClick r:id="rId4"/>
              </a:rPr>
              <a:t>https://</a:t>
            </a:r>
            <a:r>
              <a:rPr lang="en-US" sz="2400" dirty="0" smtClean="0">
                <a:solidFill>
                  <a:srgbClr val="3934A3"/>
                </a:solidFill>
                <a:hlinkClick r:id="rId4"/>
              </a:rPr>
              <a:t>docs.google.com/forms/d/1zsOphead9pZ1M4OA6I_xifOzPIZzklcvcj8ax5Scjm8/edit</a:t>
            </a:r>
            <a:endParaRPr lang="ru-RU" sz="2400" dirty="0">
              <a:solidFill>
                <a:srgbClr val="3934A3"/>
              </a:solidFill>
            </a:endParaRPr>
          </a:p>
          <a:p>
            <a:r>
              <a:rPr lang="ru-RU" sz="2400" dirty="0" smtClean="0">
                <a:solidFill>
                  <a:srgbClr val="3934A3"/>
                </a:solidFill>
              </a:rPr>
              <a:t>    2. Анкета для родителей</a:t>
            </a:r>
          </a:p>
          <a:p>
            <a:r>
              <a:rPr lang="en-US" sz="2400" dirty="0">
                <a:solidFill>
                  <a:srgbClr val="3934A3"/>
                </a:solidFill>
                <a:hlinkClick r:id="rId5"/>
              </a:rPr>
              <a:t>https://</a:t>
            </a:r>
            <a:r>
              <a:rPr lang="en-US" sz="2400" dirty="0" smtClean="0">
                <a:solidFill>
                  <a:srgbClr val="3934A3"/>
                </a:solidFill>
                <a:hlinkClick r:id="rId5"/>
              </a:rPr>
              <a:t>docs.google.com/forms/d/17gPm15ImE7d700PKVIcQ5n-xfrBr0oO98P1BDfmQbnU/edit</a:t>
            </a:r>
            <a:endParaRPr lang="ru-RU" sz="2400" dirty="0" smtClean="0">
              <a:solidFill>
                <a:srgbClr val="3934A3"/>
              </a:solidFill>
            </a:endParaRPr>
          </a:p>
          <a:p>
            <a:r>
              <a:rPr lang="ru-RU" sz="2400" dirty="0" smtClean="0">
                <a:solidFill>
                  <a:srgbClr val="3934A3"/>
                </a:solidFill>
              </a:rPr>
              <a:t>    3. Анкета для учителей</a:t>
            </a:r>
          </a:p>
          <a:p>
            <a:r>
              <a:rPr lang="en-US" sz="2400" dirty="0">
                <a:solidFill>
                  <a:srgbClr val="3934A3"/>
                </a:solidFill>
                <a:hlinkClick r:id="rId6"/>
              </a:rPr>
              <a:t>https://</a:t>
            </a:r>
            <a:r>
              <a:rPr lang="en-US" sz="2400" dirty="0" smtClean="0">
                <a:solidFill>
                  <a:srgbClr val="3934A3"/>
                </a:solidFill>
                <a:hlinkClick r:id="rId6"/>
              </a:rPr>
              <a:t>docs.google.com/forms/d/1c7Uu5BN1RHWe8W5jOWTtuaMZay1p7VV5VSkAuNyEPWI/edit?usp=forms_home&amp;ths=true</a:t>
            </a:r>
            <a:endParaRPr lang="ru-RU" sz="2400" dirty="0">
              <a:solidFill>
                <a:srgbClr val="3934A3"/>
              </a:solidFill>
            </a:endParaRPr>
          </a:p>
          <a:p>
            <a:endParaRPr lang="ru-RU" sz="3000" dirty="0">
              <a:solidFill>
                <a:srgbClr val="3934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88354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/>
              <a:t>    </a:t>
            </a:r>
            <a:endParaRPr lang="ru-RU" sz="21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51011" y="24241"/>
            <a:ext cx="72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Анализ анкет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11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5" y="606766"/>
            <a:ext cx="6070705" cy="247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7" y="2383042"/>
            <a:ext cx="5787002" cy="229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9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88354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/>
              <a:t>    </a:t>
            </a:r>
            <a:endParaRPr lang="ru-RU" sz="21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51011" y="24241"/>
            <a:ext cx="72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Анализ анкет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11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2" y="662382"/>
            <a:ext cx="8328098" cy="381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88354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/>
              <a:t>    </a:t>
            </a:r>
            <a:endParaRPr lang="ru-RU" sz="21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51011" y="24241"/>
            <a:ext cx="72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Анализ анкет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11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5" y="600904"/>
            <a:ext cx="8482911" cy="39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29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78024" y="709064"/>
            <a:ext cx="8965975" cy="2717948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512309" y="169447"/>
            <a:ext cx="797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Анализ конкурентных программ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12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05" y="936121"/>
            <a:ext cx="4599402" cy="30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" y="709064"/>
            <a:ext cx="4291888" cy="27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1" y="4096306"/>
            <a:ext cx="4579756" cy="22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" y="2554514"/>
            <a:ext cx="4291888" cy="209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8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343400"/>
            <a:ext cx="109727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256154" y="1088231"/>
            <a:ext cx="8399533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397456" y="66999"/>
            <a:ext cx="2630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Команда проекта</a:t>
            </a:r>
            <a:endParaRPr lang="ru-RU" sz="24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0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8505" r="20215" b="25495"/>
          <a:stretch/>
        </p:blipFill>
        <p:spPr bwMode="auto">
          <a:xfrm>
            <a:off x="3506795" y="21145"/>
            <a:ext cx="1717659" cy="16767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10700" r="19937" b="34211"/>
          <a:stretch/>
        </p:blipFill>
        <p:spPr bwMode="auto">
          <a:xfrm>
            <a:off x="256154" y="914298"/>
            <a:ext cx="1766430" cy="16533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1" b="15509"/>
          <a:stretch/>
        </p:blipFill>
        <p:spPr bwMode="auto">
          <a:xfrm>
            <a:off x="7032928" y="913513"/>
            <a:ext cx="1693628" cy="166160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2322" b="20690"/>
          <a:stretch/>
        </p:blipFill>
        <p:spPr bwMode="auto">
          <a:xfrm>
            <a:off x="5224454" y="2602386"/>
            <a:ext cx="1690128" cy="16629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8252" r="4664" b="29886"/>
          <a:stretch/>
        </p:blipFill>
        <p:spPr bwMode="auto">
          <a:xfrm>
            <a:off x="2119588" y="2602386"/>
            <a:ext cx="1690128" cy="168005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2759462" y="1697908"/>
            <a:ext cx="3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Гутарин Максим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бщее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руководство проектом, работа с 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партнёрами, организация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мероприятий на их 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базе</a:t>
            </a:r>
            <a:endParaRPr lang="ru-RU" sz="14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65943" y="2534473"/>
            <a:ext cx="2146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Калугина Марина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нкетирование целевой аудитории,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проведение вводной и итоговой диагностики, информационное сопровождение проекта в 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соцсетях </a:t>
            </a:r>
            <a:endParaRPr lang="ru-RU" sz="14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378366" y="4242483"/>
            <a:ext cx="3299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Воробьева Анастасия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ведение документации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, взаимодействие с 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родителями, отслеживание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новых профессий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6887817" y="2652015"/>
            <a:ext cx="19838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Шаршова Светлана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разработка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реализация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программы </a:t>
            </a:r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на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территории школы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178" y="4361680"/>
            <a:ext cx="166182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4195615" y="4354720"/>
            <a:ext cx="3747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Старостина Любовь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ведение </a:t>
            </a:r>
            <a:r>
              <a:rPr lang="ru-RU" sz="14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бюджета проекта, ответственная за материально-техническую часть</a:t>
            </a:r>
          </a:p>
        </p:txBody>
      </p:sp>
    </p:spTree>
    <p:extLst>
      <p:ext uri="{BB962C8B-B14F-4D97-AF65-F5344CB8AC3E}">
        <p14:creationId xmlns:p14="http://schemas.microsoft.com/office/powerpoint/2010/main" val="25465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266396" y="78415"/>
            <a:ext cx="87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Диагностический инструментарий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0" y="1405322"/>
            <a:ext cx="9144000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3934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13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55575" y="1412540"/>
            <a:ext cx="5386484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3934A3"/>
                </a:solidFill>
              </a:rPr>
              <a:t>    1. Входная </a:t>
            </a:r>
            <a:r>
              <a:rPr lang="ru-RU" sz="2400" dirty="0">
                <a:solidFill>
                  <a:srgbClr val="3934A3"/>
                </a:solidFill>
              </a:rPr>
              <a:t>диагностика</a:t>
            </a:r>
          </a:p>
          <a:p>
            <a:r>
              <a:rPr lang="ru-RU" sz="2400" dirty="0">
                <a:solidFill>
                  <a:srgbClr val="3934A3"/>
                </a:solidFill>
              </a:rPr>
              <a:t>Опросник профессиональных склонностей</a:t>
            </a:r>
          </a:p>
          <a:p>
            <a:r>
              <a:rPr lang="ru-RU" sz="2400" dirty="0">
                <a:solidFill>
                  <a:srgbClr val="3934A3"/>
                </a:solidFill>
              </a:rPr>
              <a:t>(методика Л. </a:t>
            </a:r>
            <a:r>
              <a:rPr lang="ru-RU" sz="2400" dirty="0" err="1">
                <a:solidFill>
                  <a:srgbClr val="3934A3"/>
                </a:solidFill>
              </a:rPr>
              <a:t>Йовайши</a:t>
            </a:r>
            <a:r>
              <a:rPr lang="ru-RU" sz="2400" dirty="0">
                <a:solidFill>
                  <a:srgbClr val="3934A3"/>
                </a:solidFill>
              </a:rPr>
              <a:t> в модификации </a:t>
            </a:r>
            <a:endParaRPr lang="ru-RU" sz="2400" dirty="0" smtClean="0">
              <a:solidFill>
                <a:srgbClr val="3934A3"/>
              </a:solidFill>
            </a:endParaRPr>
          </a:p>
          <a:p>
            <a:r>
              <a:rPr lang="ru-RU" sz="2400" dirty="0" smtClean="0">
                <a:solidFill>
                  <a:srgbClr val="3934A3"/>
                </a:solidFill>
              </a:rPr>
              <a:t>Г</a:t>
            </a:r>
            <a:r>
              <a:rPr lang="ru-RU" sz="2400" dirty="0">
                <a:solidFill>
                  <a:srgbClr val="3934A3"/>
                </a:solidFill>
              </a:rPr>
              <a:t>. </a:t>
            </a:r>
            <a:r>
              <a:rPr lang="ru-RU" sz="2400" dirty="0" err="1">
                <a:solidFill>
                  <a:srgbClr val="3934A3"/>
                </a:solidFill>
              </a:rPr>
              <a:t>Резапкиной</a:t>
            </a:r>
            <a:r>
              <a:rPr lang="ru-RU" sz="2400" dirty="0" smtClean="0">
                <a:solidFill>
                  <a:srgbClr val="3934A3"/>
                </a:solidFill>
              </a:rPr>
              <a:t>)</a:t>
            </a:r>
            <a:endParaRPr lang="ru-RU" sz="2400" dirty="0">
              <a:solidFill>
                <a:srgbClr val="3934A3"/>
              </a:solidFill>
            </a:endParaRPr>
          </a:p>
          <a:p>
            <a:r>
              <a:rPr lang="ru-RU" sz="2400" dirty="0" smtClean="0">
                <a:solidFill>
                  <a:srgbClr val="3934A3"/>
                </a:solidFill>
              </a:rPr>
              <a:t>    2</a:t>
            </a:r>
            <a:r>
              <a:rPr lang="ru-RU" sz="2400" dirty="0">
                <a:solidFill>
                  <a:srgbClr val="3934A3"/>
                </a:solidFill>
              </a:rPr>
              <a:t>. Тест по профориентации</a:t>
            </a:r>
          </a:p>
          <a:p>
            <a:r>
              <a:rPr lang="ru-RU" sz="2400" dirty="0">
                <a:solidFill>
                  <a:srgbClr val="3934A3"/>
                </a:solidFill>
                <a:hlinkClick r:id="rId4"/>
              </a:rPr>
              <a:t>https://testometrika.com/business/test-to-determine-career</a:t>
            </a:r>
            <a:r>
              <a:rPr lang="ru-RU" sz="2400" dirty="0" smtClean="0">
                <a:solidFill>
                  <a:srgbClr val="3934A3"/>
                </a:solidFill>
                <a:hlinkClick r:id="rId4"/>
              </a:rPr>
              <a:t>/</a:t>
            </a:r>
            <a:endParaRPr lang="ru-RU" sz="2400" dirty="0" smtClean="0">
              <a:solidFill>
                <a:srgbClr val="3934A3"/>
              </a:solidFill>
            </a:endParaRPr>
          </a:p>
          <a:p>
            <a:r>
              <a:rPr lang="ru-RU" sz="2400" dirty="0" smtClean="0">
                <a:solidFill>
                  <a:srgbClr val="3934A3"/>
                </a:solidFill>
              </a:rPr>
              <a:t>    3</a:t>
            </a:r>
            <a:r>
              <a:rPr lang="ru-RU" sz="2400" dirty="0">
                <a:solidFill>
                  <a:srgbClr val="3934A3"/>
                </a:solidFill>
              </a:rPr>
              <a:t>. Итоговая диагностика</a:t>
            </a:r>
          </a:p>
          <a:p>
            <a:r>
              <a:rPr lang="ru-RU" sz="2400" dirty="0">
                <a:solidFill>
                  <a:srgbClr val="3934A3"/>
                </a:solidFill>
              </a:rPr>
              <a:t>Методика «Профиль</a:t>
            </a:r>
            <a:r>
              <a:rPr lang="ru-RU" sz="2400" dirty="0" smtClean="0">
                <a:solidFill>
                  <a:srgbClr val="3934A3"/>
                </a:solidFill>
              </a:rPr>
              <a:t>»</a:t>
            </a:r>
            <a:endParaRPr lang="ru-RU" sz="2400" dirty="0">
              <a:solidFill>
                <a:srgbClr val="3934A3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29" y="724746"/>
            <a:ext cx="2767053" cy="2467059"/>
          </a:xfrm>
          <a:prstGeom prst="rect">
            <a:avLst/>
          </a:prstGeom>
          <a:noFill/>
          <a:ln w="9525">
            <a:solidFill>
              <a:srgbClr val="3F35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" b="11261"/>
          <a:stretch/>
        </p:blipFill>
        <p:spPr bwMode="auto">
          <a:xfrm>
            <a:off x="6037841" y="2932013"/>
            <a:ext cx="3046059" cy="2169712"/>
          </a:xfrm>
          <a:prstGeom prst="rect">
            <a:avLst/>
          </a:prstGeom>
          <a:noFill/>
          <a:ln w="9525">
            <a:solidFill>
              <a:srgbClr val="3F35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78024" y="709064"/>
            <a:ext cx="8965975" cy="2717948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512309" y="76945"/>
            <a:ext cx="797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Банк профессий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12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1032" name="Picture 8" descr="https://psv4.userapi.com/c532036/u90037676/docs/d19/dfec0808b566/img4.jpg?extra=hZSnciKEqVyzzFmg7m9jrknJVjHlfdZNHi_p9xX8efMCwYJe7_DuJvC1ytGWzuYxmRx0Hp_0Sl89R9gC2beqQRnq-DyyOk4Ma6zFAD6ghYjbyr8Ndmlzw2WzXhw-phArhOrNoEdVpwKNk8-TBhLw8a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3516" b="8610"/>
          <a:stretch/>
        </p:blipFill>
        <p:spPr bwMode="auto">
          <a:xfrm>
            <a:off x="1119727" y="709064"/>
            <a:ext cx="6764847" cy="439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73" y="4394498"/>
            <a:ext cx="125942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85337" y="34594"/>
            <a:ext cx="681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Группа в социальной сети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0" y="1405322"/>
            <a:ext cx="9144000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3934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13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05" y="52640"/>
            <a:ext cx="2628695" cy="6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68" y="724746"/>
            <a:ext cx="5216495" cy="432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975" y="3317015"/>
            <a:ext cx="28884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3934A3"/>
                </a:solidFill>
              </a:rPr>
              <a:t>Ссылка на группу:</a:t>
            </a:r>
          </a:p>
          <a:p>
            <a:pPr algn="ctr"/>
            <a:r>
              <a:rPr lang="en-US" sz="2400" dirty="0">
                <a:hlinkClick r:id="rId6"/>
              </a:rPr>
              <a:t>https://</a:t>
            </a:r>
            <a:r>
              <a:rPr lang="en-US" sz="2400" dirty="0" smtClean="0">
                <a:hlinkClick r:id="rId6"/>
              </a:rPr>
              <a:t>vk.com/club210832681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3" name="Picture 2" descr="https://sun9-33.userapi.com/impg/jFgl9FLFB215tQoSyX1DhBbaakAPl8ndeKy_ng/6LyC9f2nrzU.jpg?size=1033x1039&amp;quality=95&amp;sign=b6ee469e0a42f4696f5814360f0fae4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0" y="724745"/>
            <a:ext cx="2684115" cy="26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78026" y="1212777"/>
            <a:ext cx="8965975" cy="2717948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/>
              <a:t>1. «Живые» и виртуальные экскурсии.</a:t>
            </a:r>
          </a:p>
          <a:p>
            <a:pPr algn="just"/>
            <a:r>
              <a:rPr lang="ru-RU" sz="3200" dirty="0" smtClean="0"/>
              <a:t>2. </a:t>
            </a:r>
            <a:r>
              <a:rPr lang="ru-RU" sz="3200" dirty="0"/>
              <a:t>Профориентационные игры-симуляторы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 smtClean="0"/>
              <a:t>3. «Диалог на равных». </a:t>
            </a:r>
          </a:p>
          <a:p>
            <a:pPr algn="just"/>
            <a:r>
              <a:rPr lang="ru-RU" sz="3200" dirty="0" smtClean="0"/>
              <a:t>4. Мастер-классы.</a:t>
            </a:r>
            <a:endParaRPr lang="ru-RU" sz="3200" dirty="0"/>
          </a:p>
          <a:p>
            <a:pPr algn="just"/>
            <a:r>
              <a:rPr lang="ru-RU" sz="3200" dirty="0" smtClean="0"/>
              <a:t>5. Игры и </a:t>
            </a:r>
            <a:r>
              <a:rPr lang="ru-RU" sz="3200" dirty="0"/>
              <a:t>конкурсы.</a:t>
            </a:r>
          </a:p>
          <a:p>
            <a:pPr algn="just"/>
            <a:r>
              <a:rPr lang="ru-RU" sz="3200" dirty="0" smtClean="0"/>
              <a:t>6. Презентации понравившихся профессий.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95825" y="169447"/>
            <a:ext cx="715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Формы реализации проекта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12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0" y="1405322"/>
            <a:ext cx="9144000" cy="233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3934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13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47" y="-1175"/>
            <a:ext cx="914103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8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4"/>
            <a:ext cx="9144000" cy="5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574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4" y="815778"/>
            <a:ext cx="4070292" cy="2539672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   В рамках проекта учащиеся смогут посетить предприятия (КФ «Такф», ПАО «Пигмент»), понаблюдать за процессом производства и задать интересующие вопросы профессионалам.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95825" y="169447"/>
            <a:ext cx="715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Экскурсии на производство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4159306" y="968178"/>
            <a:ext cx="4450620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smtClean="0"/>
              <a:t>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61" y="828403"/>
            <a:ext cx="3127374" cy="234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19" y="3027249"/>
            <a:ext cx="2992971" cy="16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16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73974" y="3283751"/>
            <a:ext cx="28346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94AC8"/>
                </a:solidFill>
                <a:hlinkClick r:id="rId5"/>
              </a:rPr>
              <a:t>https://www.uniconf.ru/about/museums/muzey-takf</a:t>
            </a:r>
            <a:r>
              <a:rPr lang="en-US" sz="1400" b="1" dirty="0" smtClean="0">
                <a:solidFill>
                  <a:srgbClr val="294AC8"/>
                </a:solidFill>
                <a:hlinkClick r:id="rId5"/>
              </a:rPr>
              <a:t>/</a:t>
            </a:r>
            <a:endParaRPr lang="ru-RU" sz="1400" b="1" dirty="0" smtClean="0">
              <a:solidFill>
                <a:srgbClr val="294AC8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7097" y="4793808"/>
            <a:ext cx="254441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94AC8"/>
                </a:solidFill>
                <a:hlinkClick r:id="rId6"/>
              </a:rPr>
              <a:t>https://ivc.krata.ru/ekskursii</a:t>
            </a:r>
            <a:r>
              <a:rPr lang="en-US" sz="1400" b="1" dirty="0" smtClean="0">
                <a:solidFill>
                  <a:srgbClr val="294AC8"/>
                </a:solidFill>
                <a:hlinkClick r:id="rId6"/>
              </a:rPr>
              <a:t>/</a:t>
            </a:r>
            <a:endParaRPr lang="ru-RU" sz="1400" b="1" dirty="0" smtClean="0">
              <a:solidFill>
                <a:srgbClr val="294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5574" y="7937"/>
            <a:ext cx="881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Диалог на равных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56627" y="1762905"/>
            <a:ext cx="5337865" cy="1581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rgbClr val="3934A3"/>
                </a:solidFill>
              </a:rPr>
              <a:t>    В школе на занятиях представители разных профессий смогут рассказать детям о своей специальности; поделиться тем, почему они выбрали именно эту работу; рассказать, что самое интересное и ответственное в их деле; ответить на все вопросы. Спикерами могут выступить и родители учащихся.</a:t>
            </a:r>
            <a:endParaRPr lang="ru-RU" sz="2600" dirty="0">
              <a:solidFill>
                <a:srgbClr val="3934A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26550"/>
          <a:stretch/>
        </p:blipFill>
        <p:spPr bwMode="auto">
          <a:xfrm>
            <a:off x="6870138" y="724745"/>
            <a:ext cx="2104980" cy="207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11184" r="6816"/>
          <a:stretch/>
        </p:blipFill>
        <p:spPr bwMode="auto">
          <a:xfrm>
            <a:off x="5494492" y="2881792"/>
            <a:ext cx="2338598" cy="176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17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94210" y="815778"/>
            <a:ext cx="4070292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   В рамках проекта предполагается проведение мастер-классов студентами выпускных курсов ВУЗов и ССУЗов. Для детей это отличная возможность узнать профессию получше, а для студентов – дополнительная практика.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95825" y="168961"/>
            <a:ext cx="715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Мастер-классы студентов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4264502" y="968178"/>
            <a:ext cx="4450620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59" y="815292"/>
            <a:ext cx="3131083" cy="187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502" y="2768656"/>
            <a:ext cx="3118976" cy="20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18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5575" y="78415"/>
            <a:ext cx="8819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Профориентационные игры-симуляторы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55575" y="1790069"/>
            <a:ext cx="3704326" cy="1720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rgbClr val="3934A3"/>
                </a:solidFill>
              </a:rPr>
              <a:t>    Дома за компьютером дети смогут поиграть в игры-симуляторы, которые расширят их представления о различных профессиях.</a:t>
            </a:r>
          </a:p>
          <a:p>
            <a:pPr algn="just"/>
            <a:endParaRPr lang="ru-RU" sz="2600" dirty="0">
              <a:solidFill>
                <a:srgbClr val="3934A3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21" y="1205915"/>
            <a:ext cx="3050697" cy="190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06" y="3190960"/>
            <a:ext cx="3369785" cy="18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19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512308" y="906308"/>
            <a:ext cx="8399533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Проблема: </a:t>
            </a:r>
            <a:r>
              <a:rPr lang="ru-RU" sz="2000" dirty="0" smtClean="0"/>
              <a:t>в </a:t>
            </a:r>
            <a:r>
              <a:rPr lang="ru-RU" sz="2000" dirty="0"/>
              <a:t>современном быстро развивающемся мире </a:t>
            </a:r>
            <a:r>
              <a:rPr lang="ru-RU" sz="2000" dirty="0" smtClean="0"/>
              <a:t>некоторые профессии вымирают</a:t>
            </a:r>
            <a:r>
              <a:rPr lang="ru-RU" sz="2000" dirty="0"/>
              <a:t>, какие-то остаются неизменными, </a:t>
            </a:r>
            <a:r>
              <a:rPr lang="ru-RU" sz="2000" dirty="0" smtClean="0"/>
              <a:t>также появляются и новые, поэтому возникает необходимость </a:t>
            </a:r>
            <a:r>
              <a:rPr lang="ru-RU" sz="2000" dirty="0"/>
              <a:t>познакомить школьников с </a:t>
            </a:r>
            <a:r>
              <a:rPr lang="ru-RU" sz="2000" dirty="0" smtClean="0"/>
              <a:t>востребованными </a:t>
            </a:r>
            <a:r>
              <a:rPr lang="ru-RU" sz="2000" dirty="0"/>
              <a:t>профессиями.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Актуальность</a:t>
            </a:r>
            <a:r>
              <a:rPr lang="ru-RU" sz="2000" dirty="0" smtClean="0">
                <a:solidFill>
                  <a:schemeClr val="bg1"/>
                </a:solidFill>
              </a:rPr>
              <a:t>: профессиональное просвещение учащихся </a:t>
            </a:r>
            <a:r>
              <a:rPr lang="ru-RU" sz="2000" dirty="0">
                <a:solidFill>
                  <a:schemeClr val="bg1"/>
                </a:solidFill>
              </a:rPr>
              <a:t>6</a:t>
            </a:r>
            <a:r>
              <a:rPr lang="ru-RU" sz="2000" dirty="0" smtClean="0">
                <a:solidFill>
                  <a:schemeClr val="bg1"/>
                </a:solidFill>
              </a:rPr>
              <a:t> класса может послужить отправной точкой для выбора учащимися вектора профессионального становления, включив в себя начало формирования базовых компетенций и дальнейшего углубленного изучения предметов. Осведомленность о профессиональной сфере важна в этом возрасте, ведь определяет </a:t>
            </a:r>
            <a:r>
              <a:rPr lang="ru-RU" sz="2000" dirty="0">
                <a:solidFill>
                  <a:schemeClr val="bg1"/>
                </a:solidFill>
              </a:rPr>
              <a:t>качество воспитательно-образовательного процесса, включающего полноценное взаимодействие </a:t>
            </a:r>
            <a:r>
              <a:rPr lang="ru-RU" sz="2000" dirty="0" smtClean="0">
                <a:solidFill>
                  <a:schemeClr val="bg1"/>
                </a:solidFill>
              </a:rPr>
              <a:t>взрослого </a:t>
            </a:r>
            <a:r>
              <a:rPr lang="ru-RU" sz="2000" dirty="0">
                <a:solidFill>
                  <a:schemeClr val="bg1"/>
                </a:solidFill>
              </a:rPr>
              <a:t>и детей, основанное на интересах школьников.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14221" y="169447"/>
            <a:ext cx="608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Актуальность проекта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94" y="815778"/>
            <a:ext cx="1681893" cy="200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64" y="1967941"/>
            <a:ext cx="2092832" cy="273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0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19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404603" y="1057318"/>
            <a:ext cx="3576678" cy="2950937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/>
              <a:t>    Будут представлены виртуальные экскурсии на предприятия, которые хотелось бы посетить учащимся. Таких экскурсий в интернете большое количество.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95825" y="169447"/>
            <a:ext cx="715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Виртуальные экскурсии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3981281" y="955938"/>
            <a:ext cx="4450620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91" y="815778"/>
            <a:ext cx="3627929" cy="204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0" y="2937409"/>
            <a:ext cx="2674503" cy="21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20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60801" y="2856488"/>
            <a:ext cx="2572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Невский завод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в Санкт-Петербурге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99214" y="4644887"/>
            <a:ext cx="2572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Завод </a:t>
            </a:r>
            <a:r>
              <a:rPr lang="en-US" dirty="0" smtClean="0">
                <a:solidFill>
                  <a:schemeClr val="bg1"/>
                </a:solidFill>
              </a:rPr>
              <a:t>Ferrari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5575" y="160338"/>
            <a:ext cx="881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Игры по профориентации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525982" y="1747879"/>
            <a:ext cx="8011115" cy="1720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rgbClr val="3934A3"/>
                </a:solidFill>
              </a:rPr>
              <a:t>    </a:t>
            </a:r>
            <a:endParaRPr lang="ru-RU" sz="2600" dirty="0">
              <a:solidFill>
                <a:srgbClr val="3934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21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155575" y="1980900"/>
            <a:ext cx="3704326" cy="1720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rgbClr val="3934A3"/>
                </a:solidFill>
              </a:rPr>
              <a:t>    На занятиях с учащимися будут проводиться профориентационные игры. С одной стороны, это введение в профессиональные сферы, с другой – развитие важных компетенций (кооперирование, коммуникативность, креативность, критическое мышление). </a:t>
            </a:r>
          </a:p>
          <a:p>
            <a:pPr algn="just"/>
            <a:endParaRPr lang="ru-RU" sz="2600" dirty="0">
              <a:solidFill>
                <a:srgbClr val="3934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50" y="1524650"/>
            <a:ext cx="2481387" cy="263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26" y="1017131"/>
            <a:ext cx="2528460" cy="18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ds04.infourok.ru/uploads/ex/0255/000866c4-6b25f2e3/img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80" y="3047907"/>
            <a:ext cx="2523506" cy="18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AC13FA-4173-432D-A735-A6840892A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00"/>
            <a:ext cx="9144001" cy="51562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7B6113D-BDA7-4AAF-AD0F-371CD736ECDA}"/>
              </a:ext>
            </a:extLst>
          </p:cNvPr>
          <p:cNvSpPr/>
          <p:nvPr/>
        </p:nvSpPr>
        <p:spPr>
          <a:xfrm>
            <a:off x="953037" y="2762518"/>
            <a:ext cx="4089042" cy="656823"/>
          </a:xfrm>
          <a:prstGeom prst="rect">
            <a:avLst/>
          </a:prstGeom>
          <a:solidFill>
            <a:srgbClr val="393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AAC52D4-3D9E-4550-85BE-E3AC85979B40}"/>
              </a:ext>
            </a:extLst>
          </p:cNvPr>
          <p:cNvSpPr/>
          <p:nvPr/>
        </p:nvSpPr>
        <p:spPr>
          <a:xfrm>
            <a:off x="6445876" y="3066881"/>
            <a:ext cx="1114023" cy="163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4C79DA1-363D-4F1C-A214-60E4E4AAEBA9}"/>
              </a:ext>
            </a:extLst>
          </p:cNvPr>
          <p:cNvSpPr/>
          <p:nvPr/>
        </p:nvSpPr>
        <p:spPr>
          <a:xfrm>
            <a:off x="6064251" y="-12700"/>
            <a:ext cx="3079750" cy="515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62" y="958850"/>
            <a:ext cx="3068237" cy="308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8" y="2186194"/>
            <a:ext cx="32194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34" y="2914516"/>
            <a:ext cx="32194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6ECDF1-B8DA-4AD1-B9D3-7924729AE5F3}"/>
              </a:ext>
            </a:extLst>
          </p:cNvPr>
          <p:cNvSpPr txBox="1"/>
          <p:nvPr/>
        </p:nvSpPr>
        <p:spPr>
          <a:xfrm>
            <a:off x="626592" y="1842125"/>
            <a:ext cx="4741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492612"/>
            <a:ext cx="8965975" cy="2544698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Р</a:t>
            </a:r>
            <a:r>
              <a:rPr lang="ru-RU" sz="3200" dirty="0" smtClean="0"/>
              <a:t>азработка комплексной </a:t>
            </a:r>
            <a:r>
              <a:rPr lang="ru-RU" sz="3200" dirty="0"/>
              <a:t>программы по профессиональной ориентации </a:t>
            </a:r>
            <a:r>
              <a:rPr lang="ru-RU" sz="3200" dirty="0" smtClean="0"/>
              <a:t>среди существующих и появляющихся профессий для </a:t>
            </a:r>
            <a:r>
              <a:rPr lang="ru-RU" sz="3200" dirty="0"/>
              <a:t>учащихся </a:t>
            </a:r>
            <a:r>
              <a:rPr lang="ru-RU" sz="3200" dirty="0" smtClean="0"/>
              <a:t>6 классов Тамбовских школ.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14221" y="169447"/>
            <a:ext cx="608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Цель проекта: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4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96" y="2779371"/>
            <a:ext cx="2310917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69" y="2743944"/>
            <a:ext cx="3954712" cy="237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4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808881" y="4481597"/>
            <a:ext cx="7513983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808881" y="8714"/>
            <a:ext cx="751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SMART-</a:t>
            </a:r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анализ цели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0242" y="0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5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5568" r="1794" b="54382"/>
          <a:stretch/>
        </p:blipFill>
        <p:spPr bwMode="auto">
          <a:xfrm>
            <a:off x="401183" y="560844"/>
            <a:ext cx="8397760" cy="159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6" y="2156602"/>
            <a:ext cx="8442414" cy="291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8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87340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/>
              <a:t>    </a:t>
            </a:r>
            <a:r>
              <a:rPr lang="ru-RU" sz="2200" dirty="0" smtClean="0"/>
              <a:t>1. </a:t>
            </a:r>
            <a:r>
              <a:rPr lang="ru-RU" sz="2200" dirty="0"/>
              <a:t>Собрать диагностический инструментарий, чтобы выявить интересы детей.</a:t>
            </a:r>
          </a:p>
          <a:p>
            <a:pPr algn="just"/>
            <a:r>
              <a:rPr lang="ru-RU" sz="2200" dirty="0" smtClean="0"/>
              <a:t>    2. </a:t>
            </a:r>
            <a:r>
              <a:rPr lang="ru-RU" sz="2200" dirty="0"/>
              <a:t>Создать банк профессий (ссылки, где можно посмотреть, виртуальные уроки, видеоролики, мультфильмы, </a:t>
            </a:r>
            <a:r>
              <a:rPr lang="ru-RU" sz="2200" dirty="0" smtClean="0"/>
              <a:t>мастер-классы, биографии людей, достигших значимых результатов в своей профессии).</a:t>
            </a:r>
            <a:endParaRPr lang="ru-RU" sz="2200" dirty="0"/>
          </a:p>
          <a:p>
            <a:pPr algn="just"/>
            <a:r>
              <a:rPr lang="ru-RU" sz="2200" dirty="0"/>
              <a:t>    3</a:t>
            </a:r>
            <a:r>
              <a:rPr lang="ru-RU" sz="2200" dirty="0" smtClean="0"/>
              <a:t>. Выстроить коммуникации со стейкхолдерами.  </a:t>
            </a:r>
          </a:p>
          <a:p>
            <a:pPr algn="just"/>
            <a:r>
              <a:rPr lang="ru-RU" sz="2200" dirty="0"/>
              <a:t> </a:t>
            </a:r>
            <a:r>
              <a:rPr lang="ru-RU" sz="2200" dirty="0" smtClean="0"/>
              <a:t>   4. Создать </a:t>
            </a:r>
            <a:r>
              <a:rPr lang="ru-RU" sz="2200" dirty="0"/>
              <a:t>каналы связи </a:t>
            </a:r>
            <a:r>
              <a:rPr lang="ru-RU" sz="2200" dirty="0" smtClean="0"/>
              <a:t>с целевой аудиторией – группы </a:t>
            </a:r>
            <a:r>
              <a:rPr lang="ru-RU" sz="2200" dirty="0"/>
              <a:t>в социальных сетях, </a:t>
            </a:r>
            <a:r>
              <a:rPr lang="ru-RU" sz="2200" dirty="0" smtClean="0"/>
              <a:t>самостоятельный </a:t>
            </a:r>
            <a:r>
              <a:rPr lang="ru-RU" sz="2200" dirty="0" err="1" smtClean="0"/>
              <a:t>интернет-ресурс</a:t>
            </a:r>
            <a:r>
              <a:rPr lang="ru-RU" sz="2200" dirty="0" smtClean="0"/>
              <a:t>.</a:t>
            </a:r>
            <a:endParaRPr lang="ru-RU" sz="2200" dirty="0"/>
          </a:p>
          <a:p>
            <a:pPr algn="just"/>
            <a:r>
              <a:rPr lang="ru-RU" sz="2200" dirty="0" smtClean="0"/>
              <a:t>    5. Провести запланированные мероприятия: организовать </a:t>
            </a:r>
            <a:r>
              <a:rPr lang="ru-RU" sz="2200" dirty="0"/>
              <a:t>встречи с представителями </a:t>
            </a:r>
            <a:r>
              <a:rPr lang="ru-RU" sz="2200" dirty="0" smtClean="0"/>
              <a:t>профессий и выездные </a:t>
            </a:r>
            <a:r>
              <a:rPr lang="ru-RU" sz="2200" dirty="0"/>
              <a:t>экскурсии на </a:t>
            </a:r>
            <a:r>
              <a:rPr lang="ru-RU" sz="2200" dirty="0" smtClean="0"/>
              <a:t>предприятия, провести мастер-классы</a:t>
            </a:r>
            <a:r>
              <a:rPr lang="ru-RU" sz="2200" dirty="0"/>
              <a:t> </a:t>
            </a:r>
            <a:r>
              <a:rPr lang="ru-RU" sz="2200" dirty="0" smtClean="0"/>
              <a:t>и игры. </a:t>
            </a:r>
          </a:p>
          <a:p>
            <a:pPr algn="just"/>
            <a:r>
              <a:rPr lang="ru-RU" sz="2200" dirty="0" smtClean="0"/>
              <a:t>    6. Осуществить обратную связь, собрать отзывы и предложения.</a:t>
            </a:r>
            <a:endParaRPr lang="ru-RU" sz="2200" dirty="0"/>
          </a:p>
          <a:p>
            <a:pPr algn="just"/>
            <a:r>
              <a:rPr lang="ru-RU" sz="2200" dirty="0" smtClean="0"/>
              <a:t>    </a:t>
            </a:r>
            <a:endParaRPr lang="ru-RU" sz="2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30097" y="-734"/>
            <a:ext cx="608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Задачи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6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815778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234669" y="347472"/>
            <a:ext cx="8755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Сроки </a:t>
            </a:r>
            <a:r>
              <a:rPr lang="ru-RU" sz="2800" b="1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реализации проекта</a:t>
            </a:r>
            <a:r>
              <a:rPr lang="ru-RU" sz="28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: 02.09.22 – 20.05.23</a:t>
            </a:r>
            <a:r>
              <a:rPr lang="ru-RU" sz="2800" b="1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.</a:t>
            </a:r>
            <a:endParaRPr lang="ru-RU" sz="2800" b="1" dirty="0" smtClean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234669" y="900430"/>
            <a:ext cx="8755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Целевая аудитория: учащиеся 6 класса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5" y="1635140"/>
            <a:ext cx="4056440" cy="27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60" y="1636814"/>
            <a:ext cx="4269242" cy="270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4580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7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655236-7D21-ED46-8B84-263CE542CD19}"/>
              </a:ext>
            </a:extLst>
          </p:cNvPr>
          <p:cNvSpPr/>
          <p:nvPr/>
        </p:nvSpPr>
        <p:spPr>
          <a:xfrm>
            <a:off x="7404018" y="4648149"/>
            <a:ext cx="14991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934A3"/>
                </a:solidFill>
                <a:latin typeface="Noto Sans Bold" panose="020B0802040504020204" pitchFamily="34" charset="0"/>
                <a:ea typeface="Noto Sans Bold" panose="020B0802040504020204" pitchFamily="34" charset="0"/>
              </a:rPr>
              <a:t>www.tsutmb.ru</a:t>
            </a:r>
            <a:endParaRPr lang="ru-RU" sz="1300" dirty="0">
              <a:solidFill>
                <a:srgbClr val="3934A3"/>
              </a:solidFill>
              <a:latin typeface="Noto Sans Bold" panose="020B0802040504020204" pitchFamily="34" charset="0"/>
              <a:ea typeface="Noto Sans Bold" panose="020B0802040504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0143534D-C946-0147-9FAB-96DF81768562}"/>
              </a:ext>
            </a:extLst>
          </p:cNvPr>
          <p:cNvCxnSpPr>
            <a:cxnSpLocks/>
          </p:cNvCxnSpPr>
          <p:nvPr/>
        </p:nvCxnSpPr>
        <p:spPr>
          <a:xfrm>
            <a:off x="228600" y="4481597"/>
            <a:ext cx="8674546" cy="0"/>
          </a:xfrm>
          <a:prstGeom prst="line">
            <a:avLst/>
          </a:prstGeom>
          <a:ln w="12700">
            <a:solidFill>
              <a:srgbClr val="393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C635202-FAC6-3A46-AF44-012710E52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6396" y="4622442"/>
            <a:ext cx="888377" cy="365802"/>
          </a:xfrm>
          <a:prstGeom prst="rect">
            <a:avLst/>
          </a:prstGeom>
        </p:spPr>
      </p:pic>
      <p:sp>
        <p:nvSpPr>
          <p:cNvPr id="1026" name="AutoShape 2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tsutmb.ru/images/rektorat/stromov_v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39713" y="651989"/>
            <a:ext cx="2016125" cy="648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Кадровые</a:t>
            </a:r>
          </a:p>
        </p:txBody>
      </p:sp>
      <p:sp>
        <p:nvSpPr>
          <p:cNvPr id="9" name="Овал 8"/>
          <p:cNvSpPr/>
          <p:nvPr/>
        </p:nvSpPr>
        <p:spPr>
          <a:xfrm>
            <a:off x="2309813" y="1078928"/>
            <a:ext cx="2232025" cy="701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Программно-методические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1139825" y="1300879"/>
            <a:ext cx="215900" cy="594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50826" y="1895001"/>
            <a:ext cx="2016125" cy="2252092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1) 2 психолога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</a:t>
            </a:r>
            <a:r>
              <a:rPr lang="ru-RU" dirty="0" smtClean="0"/>
              <a:t>) Студенты-волонтеры старших курсов ТГУ им. Г.Р. Державина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3) Родители учащихся 6 класса </a:t>
            </a:r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3317875" y="1788318"/>
            <a:ext cx="215900" cy="594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776369" y="1300406"/>
            <a:ext cx="215900" cy="594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2454275" y="2396686"/>
            <a:ext cx="1943100" cy="1714069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Диагностические анкеты, сценарии профориента-ционных игр, разработки мастер-классов</a:t>
            </a:r>
            <a:endParaRPr lang="ru-RU" dirty="0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6909215" y="1895002"/>
            <a:ext cx="1948622" cy="2252091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 ноутбука, 1 проектор, 1 экран, </a:t>
            </a:r>
            <a:r>
              <a:rPr lang="ru-RU" dirty="0" err="1" smtClean="0"/>
              <a:t>профес-сиональное</a:t>
            </a:r>
            <a:r>
              <a:rPr lang="ru-RU" dirty="0" smtClean="0"/>
              <a:t> </a:t>
            </a:r>
            <a:r>
              <a:rPr lang="ru-RU" dirty="0"/>
              <a:t>о</a:t>
            </a:r>
            <a:r>
              <a:rPr lang="ru-RU" dirty="0" smtClean="0"/>
              <a:t>борудование для мастер-классов</a:t>
            </a:r>
            <a:endParaRPr lang="ru-RU" dirty="0"/>
          </a:p>
        </p:txBody>
      </p:sp>
      <p:pic>
        <p:nvPicPr>
          <p:cNvPr id="19" name="Picture 2" descr="https://liga-agentov.sovcombank.ru/images/f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187428"/>
            <a:ext cx="2070100" cy="9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Блок-схема: процесс 20"/>
          <p:cNvSpPr/>
          <p:nvPr/>
        </p:nvSpPr>
        <p:spPr>
          <a:xfrm>
            <a:off x="4772820" y="2396687"/>
            <a:ext cx="1973261" cy="1714068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СМИ ТГУ им. Г.Р. Державина, группы в социальных сетях (ВК, </a:t>
            </a:r>
            <a:r>
              <a:rPr lang="ru-RU" dirty="0" err="1" smtClean="0"/>
              <a:t>ТикТок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4643439" y="1087039"/>
            <a:ext cx="2232025" cy="701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Информа</a:t>
            </a:r>
            <a:r>
              <a:rPr lang="en-US" sz="1600" dirty="0"/>
              <a:t>-</a:t>
            </a:r>
            <a:r>
              <a:rPr lang="ru-RU" sz="1600" dirty="0"/>
              <a:t>ционные</a:t>
            </a:r>
          </a:p>
        </p:txBody>
      </p:sp>
      <p:sp>
        <p:nvSpPr>
          <p:cNvPr id="23" name="Овал 22"/>
          <p:cNvSpPr/>
          <p:nvPr/>
        </p:nvSpPr>
        <p:spPr>
          <a:xfrm>
            <a:off x="6875464" y="651989"/>
            <a:ext cx="2016125" cy="648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Материально-технические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53" y="4147093"/>
            <a:ext cx="2039166" cy="101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1514221" y="169447"/>
            <a:ext cx="608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Ресурсы</a:t>
            </a:r>
            <a:endParaRPr lang="ru-RU" sz="3600" b="1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5651501" y="1802564"/>
            <a:ext cx="215900" cy="594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0242" y="7937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934A3"/>
                </a:solidFill>
                <a:latin typeface="Noto Sans" pitchFamily="34" charset="0"/>
                <a:ea typeface="Noto Sans" pitchFamily="34" charset="0"/>
              </a:rPr>
              <a:t>8</a:t>
            </a:r>
            <a:endParaRPr lang="ru-RU" sz="2000" dirty="0">
              <a:solidFill>
                <a:srgbClr val="3934A3"/>
              </a:solidFill>
              <a:latin typeface="Noto Sans" pitchFamily="34" charset="0"/>
              <a:ea typeface="Noto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8EC6D-F0D4-48C2-A300-CD83C19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D52C78-15C5-4C3F-BEA5-B229667E517D}"/>
              </a:ext>
            </a:extLst>
          </p:cNvPr>
          <p:cNvSpPr/>
          <p:nvPr/>
        </p:nvSpPr>
        <p:spPr>
          <a:xfrm>
            <a:off x="2603500" y="4648200"/>
            <a:ext cx="3524250" cy="323850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045704C-756E-4E88-8E47-3E6C4108EADF}"/>
              </a:ext>
            </a:extLst>
          </p:cNvPr>
          <p:cNvSpPr/>
          <p:nvPr/>
        </p:nvSpPr>
        <p:spPr>
          <a:xfrm>
            <a:off x="89013" y="959916"/>
            <a:ext cx="8965975" cy="3600956"/>
          </a:xfrm>
          <a:prstGeom prst="rect">
            <a:avLst/>
          </a:prstGeom>
          <a:solidFill>
            <a:srgbClr val="3934A3"/>
          </a:solidFill>
          <a:ln>
            <a:solidFill>
              <a:srgbClr val="393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9FABB7-B242-4E7B-98EE-956401331BB3}"/>
              </a:ext>
            </a:extLst>
          </p:cNvPr>
          <p:cNvSpPr txBox="1"/>
          <p:nvPr/>
        </p:nvSpPr>
        <p:spPr>
          <a:xfrm>
            <a:off x="951011" y="62397"/>
            <a:ext cx="72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Бюджет проекта</a:t>
            </a:r>
            <a:endParaRPr lang="ru-RU" sz="3600" b="1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D10FF-DD1E-4AA3-BB0B-DAEFA1A4736A}"/>
              </a:ext>
            </a:extLst>
          </p:cNvPr>
          <p:cNvSpPr txBox="1"/>
          <p:nvPr/>
        </p:nvSpPr>
        <p:spPr>
          <a:xfrm>
            <a:off x="1" y="1"/>
            <a:ext cx="51230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Noto Sans" pitchFamily="34" charset="0"/>
                <a:ea typeface="Noto Sans" pitchFamily="34" charset="0"/>
              </a:rPr>
              <a:t>9</a:t>
            </a:r>
            <a:endParaRPr lang="ru-RU" sz="2000" dirty="0">
              <a:solidFill>
                <a:schemeClr val="bg1"/>
              </a:solidFill>
              <a:latin typeface="Noto Sans" pitchFamily="34" charset="0"/>
              <a:ea typeface="Noto San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 bwMode="auto">
          <a:xfrm>
            <a:off x="89013" y="714210"/>
            <a:ext cx="4969574" cy="433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9" b="1734"/>
          <a:stretch/>
        </p:blipFill>
        <p:spPr bwMode="auto">
          <a:xfrm>
            <a:off x="5252160" y="708728"/>
            <a:ext cx="3802828" cy="23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/>
          <a:stretch/>
        </p:blipFill>
        <p:spPr bwMode="auto">
          <a:xfrm>
            <a:off x="5252160" y="3103843"/>
            <a:ext cx="3802828" cy="194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7753942" y="3406534"/>
            <a:ext cx="583591" cy="182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753941" y="4718685"/>
            <a:ext cx="583591" cy="182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4940</TotalTime>
  <Words>1085</Words>
  <Application>Microsoft Office PowerPoint</Application>
  <PresentationFormat>Экран (16:9)</PresentationFormat>
  <Paragraphs>204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359</cp:revision>
  <dcterms:created xsi:type="dcterms:W3CDTF">2020-05-20T16:27:29Z</dcterms:created>
  <dcterms:modified xsi:type="dcterms:W3CDTF">2022-02-23T12:59:01Z</dcterms:modified>
</cp:coreProperties>
</file>