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95" r:id="rId2"/>
    <p:sldId id="297" r:id="rId3"/>
    <p:sldId id="317" r:id="rId4"/>
    <p:sldId id="298" r:id="rId5"/>
    <p:sldId id="310" r:id="rId6"/>
    <p:sldId id="318" r:id="rId7"/>
    <p:sldId id="301" r:id="rId8"/>
    <p:sldId id="302" r:id="rId9"/>
    <p:sldId id="256" r:id="rId10"/>
    <p:sldId id="316" r:id="rId11"/>
    <p:sldId id="304" r:id="rId12"/>
    <p:sldId id="307" r:id="rId13"/>
    <p:sldId id="312" r:id="rId14"/>
    <p:sldId id="308" r:id="rId15"/>
    <p:sldId id="309" r:id="rId16"/>
    <p:sldId id="288" r:id="rId17"/>
    <p:sldId id="313" r:id="rId18"/>
    <p:sldId id="314" r:id="rId19"/>
    <p:sldId id="273" r:id="rId20"/>
    <p:sldId id="271" r:id="rId21"/>
    <p:sldId id="275" r:id="rId22"/>
    <p:sldId id="291" r:id="rId23"/>
    <p:sldId id="277" r:id="rId24"/>
    <p:sldId id="280" r:id="rId25"/>
    <p:sldId id="282" r:id="rId26"/>
    <p:sldId id="284" r:id="rId27"/>
    <p:sldId id="286" r:id="rId28"/>
    <p:sldId id="294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ирилл" initials="К" lastIdx="3" clrIdx="0">
    <p:extLst>
      <p:ext uri="{19B8F6BF-5375-455C-9EA6-DF929625EA0E}">
        <p15:presenceInfo xmlns:p15="http://schemas.microsoft.com/office/powerpoint/2012/main" userId="30b5ea35c053aa9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15" y="72"/>
      </p:cViewPr>
      <p:guideLst>
        <p:guide orient="horz" pos="21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kuznecov\Desktop\&#1044;&#1083;&#1103;%20&#1075;&#1088;&#1072;&#1092;&#1080;&#1082;&#1086;&#107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kuznecov\Desktop\&#1044;&#1083;&#1103;%20&#1075;&#1088;&#1072;&#1092;&#1080;&#1082;&#1086;&#107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Распространенность глазных заболеваний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549-4358-A573-D49DC3F30048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549-4358-A573-D49DC3F30048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549-4358-A573-D49DC3F30048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549-4358-A573-D49DC3F30048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549-4358-A573-D49DC3F30048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D549-4358-A573-D49DC3F30048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549-4358-A573-D49DC3F30048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D549-4358-A573-D49DC3F30048}"/>
                </c:ext>
              </c:extLst>
            </c:dLbl>
            <c:dLbl>
              <c:idx val="3"/>
              <c:layout>
                <c:manualLayout>
                  <c:x val="-5.5717103951791087E-3"/>
                  <c:y val="-0.12393469771233617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4E40F088-90EE-4187-80C7-A902AEC12124}" type="CATEGORYNAME">
                      <a:rPr lang="ru-RU" sz="1200" dirty="0"/>
                      <a:pPr>
                        <a:defRPr sz="800"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17851667542342"/>
                      <c:h val="0.2816423911026866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549-4358-A573-D49DC3F30048}"/>
                </c:ext>
              </c:extLst>
            </c:dLbl>
            <c:dLbl>
              <c:idx val="4"/>
              <c:layout>
                <c:manualLayout>
                  <c:x val="5.9516690675405534E-2"/>
                  <c:y val="9.675823658598771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35365687541384"/>
                      <c:h val="0.203469652422423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549-4358-A573-D49DC3F30048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Лист1!$A$3:$A$7</c:f>
              <c:strCache>
                <c:ptCount val="5"/>
                <c:pt idx="0">
                  <c:v>прочее</c:v>
                </c:pt>
                <c:pt idx="1">
                  <c:v>глаукома</c:v>
                </c:pt>
                <c:pt idx="2">
                  <c:v>катаракта</c:v>
                </c:pt>
                <c:pt idx="3">
                  <c:v>аномалия рефракции</c:v>
                </c:pt>
                <c:pt idx="4">
                  <c:v>воспалтельные заболевания век и глазной поверхности</c:v>
                </c:pt>
              </c:strCache>
            </c:strRef>
          </c:cat>
          <c:val>
            <c:numRef>
              <c:f>Лист1!$B$3:$B$7</c:f>
              <c:numCache>
                <c:formatCode>0.00%</c:formatCode>
                <c:ptCount val="5"/>
                <c:pt idx="0">
                  <c:v>0.29299999999999998</c:v>
                </c:pt>
                <c:pt idx="1">
                  <c:v>5.5E-2</c:v>
                </c:pt>
                <c:pt idx="2">
                  <c:v>8.4000000000000005E-2</c:v>
                </c:pt>
                <c:pt idx="3">
                  <c:v>0.42</c:v>
                </c:pt>
                <c:pt idx="4">
                  <c:v>0.14799999999999999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49-4358-A573-D49DC3F30048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50" dirty="0"/>
              <a:t>Объем рынка офтальмологических услуг, </a:t>
            </a:r>
          </a:p>
          <a:p>
            <a:pPr>
              <a:defRPr/>
            </a:pPr>
            <a:r>
              <a:rPr lang="ru-RU" sz="1050" dirty="0"/>
              <a:t>млрд. руб.</a:t>
            </a:r>
          </a:p>
        </c:rich>
      </c:tx>
      <c:layout>
        <c:manualLayout>
          <c:xMode val="edge"/>
          <c:yMode val="edge"/>
          <c:x val="0.17780614297637887"/>
          <c:y val="3.4050576098211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Лист1!$A$9:$A$13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Лист1!$B$9:$B$13</c:f>
              <c:numCache>
                <c:formatCode>General</c:formatCode>
                <c:ptCount val="5"/>
                <c:pt idx="0" formatCode="0.0">
                  <c:v>37.9</c:v>
                </c:pt>
                <c:pt idx="1">
                  <c:v>45.1</c:v>
                </c:pt>
                <c:pt idx="2">
                  <c:v>53.4</c:v>
                </c:pt>
                <c:pt idx="3">
                  <c:v>58.7</c:v>
                </c:pt>
                <c:pt idx="4">
                  <c:v>70.900000000000006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D7-470B-BA2F-AA11CB14F2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97801103"/>
        <c:axId val="586480639"/>
      </c:barChart>
      <c:catAx>
        <c:axId val="397801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6480639"/>
        <c:crosses val="autoZero"/>
        <c:auto val="1"/>
        <c:lblAlgn val="ctr"/>
        <c:lblOffset val="100"/>
        <c:noMultiLvlLbl val="0"/>
      </c:catAx>
      <c:valAx>
        <c:axId val="5864806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397801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r" panose="0200050300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r" panose="02000503000000020004" pitchFamily="50" charset="0"/>
              </a:defRPr>
            </a:lvl1pPr>
          </a:lstStyle>
          <a:p>
            <a:fld id="{0E68AD8C-53E5-4424-B04D-E1CF080A84C0}" type="datetimeFigureOut">
              <a:rPr lang="ru-RU" smtClean="0"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r" panose="0200050300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r" panose="02000503000000020004" pitchFamily="50" charset="0"/>
              </a:defRPr>
            </a:lvl1pPr>
          </a:lstStyle>
          <a:p>
            <a:fld id="{583F1B7B-0867-4A6E-9E8F-067D94842D89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Inter" panose="02000503000000020004" pitchFamily="50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https://gidmark.ru/news/dinamika-i-perspektivyi-razvitiya-rossijskogo-ryinka-oftalmologii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3F1B7B-0867-4A6E-9E8F-067D94842D8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53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4" name="Google Shape;264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ий образ слайда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52113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6" descr="заставка ИТ ЛЭТИ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63185" y="1936115"/>
            <a:ext cx="6685280" cy="1574165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  <a:latin typeface="Calibri Light" panose="020F0302020204030204" charset="0"/>
                <a:cs typeface="Calibri Light" panose="020F030202020403020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4770" y="3602355"/>
            <a:ext cx="6712585" cy="128016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 Light" panose="020F0302020204030204" charset="0"/>
                <a:cs typeface="Calibri Light" panose="020F030202020403020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940" y="0"/>
            <a:ext cx="11033760" cy="1040765"/>
          </a:xfrm>
        </p:spPr>
        <p:txBody>
          <a:bodyPr/>
          <a:lstStyle>
            <a:lvl1pPr>
              <a:defRPr sz="4000" b="1">
                <a:latin typeface="Calibri Light" panose="020F0302020204030204" charset="0"/>
                <a:cs typeface="Calibri Light" panose="020F030202020403020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940" y="1217930"/>
            <a:ext cx="11069955" cy="4959350"/>
          </a:xfrm>
        </p:spPr>
        <p:txBody>
          <a:bodyPr/>
          <a:lstStyle>
            <a:lvl1pPr>
              <a:defRPr sz="2000">
                <a:latin typeface="Calibri Light" panose="020F0302020204030204" charset="0"/>
                <a:cs typeface="Calibri Light" panose="020F0302020204030204" charset="0"/>
              </a:defRPr>
            </a:lvl1pPr>
            <a:lvl2pPr>
              <a:defRPr sz="1800">
                <a:latin typeface="Calibri Light" panose="020F0302020204030204" charset="0"/>
                <a:cs typeface="Calibri Light" panose="020F0302020204030204" charset="0"/>
              </a:defRPr>
            </a:lvl2pPr>
            <a:lvl3pPr>
              <a:defRPr sz="1600">
                <a:latin typeface="Calibri Light" panose="020F0302020204030204" charset="0"/>
                <a:cs typeface="Calibri Light" panose="020F0302020204030204" charset="0"/>
              </a:defRPr>
            </a:lvl3pPr>
            <a:lvl4pPr>
              <a:defRPr sz="1400">
                <a:latin typeface="Calibri Light" panose="020F0302020204030204" charset="0"/>
                <a:cs typeface="Calibri Light" panose="020F0302020204030204" charset="0"/>
              </a:defRPr>
            </a:lvl4pPr>
            <a:lvl5pPr>
              <a:defRPr sz="1400">
                <a:latin typeface="Calibri Light" panose="020F0302020204030204" charset="0"/>
                <a:cs typeface="Calibri Light" panose="020F030202020403020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-80010" y="-11430"/>
            <a:ext cx="1098550" cy="6869430"/>
            <a:chOff x="-5" y="-18"/>
            <a:chExt cx="1730" cy="1081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42" y="-9"/>
              <a:ext cx="1499" cy="10809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8" name="Рисунок 4"/>
            <p:cNvPicPr>
              <a:picLocks noChangeAspect="1"/>
            </p:cNvPicPr>
            <p:nvPr/>
          </p:nvPicPr>
          <p:blipFill rotWithShape="1">
            <a:blip r:embed="rId2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2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3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5" y="8810"/>
              <a:ext cx="1451" cy="1473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295" y="1504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8770" y="170053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pitchFamily="50" charset="0"/>
              </a:defRPr>
            </a:lvl1pPr>
          </a:lstStyle>
          <a:p>
            <a:fld id="{53739E1C-7297-41DF-B486-B88AF9DE17A2}" type="datetimeFigureOut">
              <a:rPr lang="ru-RU" smtClean="0"/>
              <a:t>20.04.2026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pitchFamily="50" charset="0"/>
              </a:defRPr>
            </a:lvl1pPr>
          </a:lstStyle>
          <a:p>
            <a:fld id="{3B0A7A37-F9F2-4DFE-B6D3-9CC5B38B3301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nter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nter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nter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nter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nter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nter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0.emf"/><Relationship Id="rId3" Type="http://schemas.openxmlformats.org/officeDocument/2006/relationships/image" Target="../media/image2.emf"/><Relationship Id="rId7" Type="http://schemas.openxmlformats.org/officeDocument/2006/relationships/image" Target="../media/image23.emf"/><Relationship Id="rId12" Type="http://schemas.openxmlformats.org/officeDocument/2006/relationships/image" Target="../media/image1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11" Type="http://schemas.openxmlformats.org/officeDocument/2006/relationships/image" Target="../media/image27.emf"/><Relationship Id="rId5" Type="http://schemas.openxmlformats.org/officeDocument/2006/relationships/image" Target="../media/image4.png"/><Relationship Id="rId15" Type="http://schemas.openxmlformats.org/officeDocument/2006/relationships/image" Target="../media/image16.emf"/><Relationship Id="rId10" Type="http://schemas.openxmlformats.org/officeDocument/2006/relationships/image" Target="../media/image26.emf"/><Relationship Id="rId4" Type="http://schemas.openxmlformats.org/officeDocument/2006/relationships/image" Target="../media/image3.emf"/><Relationship Id="rId9" Type="http://schemas.openxmlformats.org/officeDocument/2006/relationships/image" Target="../media/image25.emf"/><Relationship Id="rId14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13" Type="http://schemas.openxmlformats.org/officeDocument/2006/relationships/image" Target="../media/image18.emf"/><Relationship Id="rId3" Type="http://schemas.openxmlformats.org/officeDocument/2006/relationships/image" Target="../media/image10.emf"/><Relationship Id="rId7" Type="http://schemas.openxmlformats.org/officeDocument/2006/relationships/image" Target="../media/image13.emf"/><Relationship Id="rId12" Type="http://schemas.openxmlformats.org/officeDocument/2006/relationships/image" Target="../media/image17.emf"/><Relationship Id="rId2" Type="http://schemas.openxmlformats.org/officeDocument/2006/relationships/image" Target="../media/image3.emf"/><Relationship Id="rId16" Type="http://schemas.openxmlformats.org/officeDocument/2006/relationships/image" Target="../media/image2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6.emf"/><Relationship Id="rId5" Type="http://schemas.openxmlformats.org/officeDocument/2006/relationships/image" Target="../media/image12.emf"/><Relationship Id="rId15" Type="http://schemas.openxmlformats.org/officeDocument/2006/relationships/image" Target="../media/image20.emf"/><Relationship Id="rId10" Type="http://schemas.openxmlformats.org/officeDocument/2006/relationships/image" Target="../media/image15.emf"/><Relationship Id="rId4" Type="http://schemas.openxmlformats.org/officeDocument/2006/relationships/image" Target="../media/image11.emf"/><Relationship Id="rId9" Type="http://schemas.openxmlformats.org/officeDocument/2006/relationships/image" Target="../media/image14.emf"/><Relationship Id="rId1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163185" y="1936115"/>
            <a:ext cx="6945688" cy="1574165"/>
          </a:xfrm>
        </p:spPr>
        <p:txBody>
          <a:bodyPr>
            <a:normAutofit fontScale="90000"/>
          </a:bodyPr>
          <a:lstStyle/>
          <a:p>
            <a:r>
              <a:rPr lang="ru-RU" sz="4800" dirty="0">
                <a:sym typeface="+mn-ea"/>
              </a:rPr>
              <a:t>Разработка педиатрического портативного авторефрактометра</a:t>
            </a:r>
            <a:endParaRPr lang="ru-RU" altLang="en-US" sz="4800" dirty="0">
              <a:sym typeface="+mn-ea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ym typeface="+mn-ea"/>
              </a:rPr>
              <a:t>Трекер проекта – Горина Юлия</a:t>
            </a:r>
            <a:endParaRPr lang="ru-RU" sz="1800" dirty="0">
              <a:solidFill>
                <a:schemeClr val="bg1"/>
              </a:solidFill>
            </a:endParaRPr>
          </a:p>
          <a:p>
            <a:r>
              <a:rPr lang="ru-RU" sz="1800" dirty="0">
                <a:sym typeface="+mn-ea"/>
              </a:rPr>
              <a:t>Наставник проекта – Семенов Роман</a:t>
            </a:r>
            <a:endParaRPr lang="ru-RU" sz="1800" dirty="0">
              <a:solidFill>
                <a:schemeClr val="bg1"/>
              </a:solidFill>
            </a:endParaRPr>
          </a:p>
          <a:p>
            <a:r>
              <a:rPr lang="ru-RU" sz="1800" dirty="0">
                <a:sym typeface="+mn-ea"/>
              </a:rPr>
              <a:t>Куратор направления - ФИО</a:t>
            </a:r>
            <a:endParaRPr lang="ru-RU" altLang="en-US" sz="1800" dirty="0"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>
                <a:sym typeface="+mn-ea"/>
              </a:rPr>
              <a:t>ПЛАНЫ РАЗВИТИЯ. </a:t>
            </a:r>
            <a:r>
              <a:rPr lang="ru-RU" altLang="en-US"/>
              <a:t>ДОРОЖНАЯ КАРТА ПРОЕКТА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/>
              <a:t>Календраный план проекта</a:t>
            </a:r>
          </a:p>
          <a:p>
            <a:r>
              <a:rPr lang="ru-RU" altLang="en-US"/>
              <a:t>Фин цель для первого этапа</a:t>
            </a:r>
          </a:p>
          <a:p>
            <a:r>
              <a:rPr lang="ru-RU" spc="-20">
                <a:sym typeface="+mn-ea"/>
              </a:rPr>
              <a:t>Опишите ваши планы по направлениям: - иследования и разработка;  защита интеллектуальной собственности;  маркетинг, внедрение и продвижение; привлечение инвестиций и др</a:t>
            </a:r>
            <a:endParaRPr lang="ru-RU" altLang="en-US"/>
          </a:p>
        </p:txBody>
      </p:sp>
      <p:pic>
        <p:nvPicPr>
          <p:cNvPr id="288" name="Google Shape;288;g275a8c1f4a1_0_41"/>
          <p:cNvPicPr preferRelativeResize="0"/>
          <p:nvPr/>
        </p:nvPicPr>
        <p:blipFill rotWithShape="1">
          <a:blip r:embed="rId2"/>
          <a:srcRect t="7049" b="17749"/>
          <a:stretch>
            <a:fillRect/>
          </a:stretch>
        </p:blipFill>
        <p:spPr>
          <a:xfrm>
            <a:off x="1294130" y="3441700"/>
            <a:ext cx="8912225" cy="3021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ИНВЕСТИЦИОННЫЙ ЗАПРОС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pc="-20">
                <a:sym typeface="+mn-ea"/>
              </a:rPr>
              <a:t>Опишите чего сейчас не хватает проекту для достижения ближайших шагов, обоснуйте.</a:t>
            </a:r>
            <a:br>
              <a:rPr lang="ru-RU" spc="-20">
                <a:sym typeface="+mn-ea"/>
              </a:rPr>
            </a:br>
            <a:r>
              <a:rPr lang="ru-RU" spc="-20">
                <a:sym typeface="+mn-ea"/>
              </a:rPr>
              <a:t>Возможные категории: </a:t>
            </a:r>
            <a:br>
              <a:rPr lang="ru-RU" spc="-20">
                <a:sym typeface="+mn-ea"/>
              </a:rPr>
            </a:br>
            <a:r>
              <a:rPr lang="ru-RU" spc="-20">
                <a:sym typeface="+mn-ea"/>
              </a:rPr>
              <a:t>- компетенции и экспертиза </a:t>
            </a:r>
            <a:br>
              <a:rPr lang="ru-RU" spc="-20">
                <a:sym typeface="+mn-ea"/>
              </a:rPr>
            </a:br>
            <a:r>
              <a:rPr lang="ru-RU" spc="-20">
                <a:sym typeface="+mn-ea"/>
              </a:rPr>
              <a:t>- финансирование</a:t>
            </a:r>
            <a:br>
              <a:rPr lang="ru-RU" spc="-20">
                <a:sym typeface="+mn-ea"/>
              </a:rPr>
            </a:br>
            <a:r>
              <a:rPr lang="ru-RU" spc="-20">
                <a:sym typeface="+mn-ea"/>
              </a:rPr>
              <a:t>- продвижение</a:t>
            </a:r>
            <a:br>
              <a:rPr lang="ru-RU" spc="-20">
                <a:sym typeface="+mn-ea"/>
              </a:rPr>
            </a:br>
            <a:r>
              <a:rPr lang="ru-RU" spc="-20">
                <a:sym typeface="+mn-ea"/>
              </a:rPr>
              <a:t>- нетворкинг и партнерства</a:t>
            </a:r>
          </a:p>
          <a:p>
            <a:pPr>
              <a:defRPr/>
            </a:pPr>
            <a:endParaRPr lang="ru-RU" altLang="en-US"/>
          </a:p>
          <a:p>
            <a:pPr>
              <a:defRPr/>
            </a:pPr>
            <a:r>
              <a:rPr lang="ru-RU" i="1" dirty="0">
                <a:sym typeface="+mn-ea"/>
              </a:rPr>
              <a:t>Что нужно на текущей стадии проекту поддержка какого рода в каком объеме?</a:t>
            </a:r>
            <a:endParaRPr lang="ru-RU" i="1" dirty="0"/>
          </a:p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ЭКСПЕРТНОЕ ЗАКЛЮЧЕНИЕ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>
                <a:sym typeface="+mn-ea"/>
              </a:rPr>
              <a:t>Прикрепите комментарии экспертов по вашему проекту (не менее 5 заключений) – в экспертизе должно быть отражено: теоретическая реализуемость, коммерческий потенциал, соответствие основным научным принципам. </a:t>
            </a:r>
            <a:endParaRPr lang="ru-RU"/>
          </a:p>
          <a:p>
            <a:pPr>
              <a:defRPr/>
            </a:pPr>
            <a:r>
              <a:rPr lang="ru-RU" spc="-20">
                <a:sym typeface="+mn-ea"/>
              </a:rPr>
              <a:t>Укажите ФИО эксперта и ссылку на профиль в ИС «Эксперты НТИ».</a:t>
            </a:r>
            <a:endParaRPr lang="ru-RU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en-US"/>
              <a:t>ПРОГРЕСС КОМАНДЫ И ПРОЕКТА за ВРЕМЯ АКСЕЛЕРАЦИИ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defTabSz="914400" rtl="0" eaLnBrk="1" fontAlgn="auto" latinLnBrk="0" hangingPunct="1">
              <a:lnSpc>
                <a:spcPct val="90000"/>
              </a:lnSpc>
            </a:pPr>
            <a:r>
              <a:rPr lang="ru-RU" altLang="en-US">
                <a:ea typeface="+mj-ea"/>
                <a:sym typeface="+mn-ea"/>
              </a:rPr>
              <a:t>Опишите чего удалось достигнуть за время акселерации относительно решения, партнерства, проработки бизнес-составляющей.</a:t>
            </a:r>
            <a:endParaRPr lang="ru-RU" altLang="en-US"/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50340" y="1948815"/>
          <a:ext cx="10346690" cy="43053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73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3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755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До участия в акселерационной программе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После участия в акселерационной программе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Уровень готовности технологии -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Уровень готовности технологии - </a:t>
                      </a:r>
                    </a:p>
                    <a:p>
                      <a:pPr>
                        <a:defRPr/>
                      </a:pPr>
                      <a:endParaRPr lang="ru-RU" sz="2000">
                        <a:latin typeface="Calibri Light" panose="020F0302020204030204" charset="0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Производственная готовность -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Производственная готовность - </a:t>
                      </a:r>
                    </a:p>
                    <a:p>
                      <a:pPr>
                        <a:defRPr/>
                      </a:pPr>
                      <a:endParaRPr lang="ru-RU" sz="2000">
                        <a:latin typeface="Calibri Light" panose="020F0302020204030204" charset="0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Рыночная готовность -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Рыночная готовность -</a:t>
                      </a:r>
                    </a:p>
                    <a:p>
                      <a:pPr>
                        <a:defRPr/>
                      </a:pPr>
                      <a:endParaRPr lang="ru-RU" sz="2000">
                        <a:latin typeface="Calibri Light" panose="020F0302020204030204" charset="0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Партнерства -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Партнерства -</a:t>
                      </a:r>
                    </a:p>
                    <a:p>
                      <a:pPr>
                        <a:defRPr/>
                      </a:pPr>
                      <a:endParaRPr lang="ru-RU" sz="2000">
                        <a:latin typeface="Calibri Light" panose="020F0302020204030204" charset="0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buNone/>
                        <a:defRPr/>
                      </a:pPr>
                      <a:r>
                        <a:rPr lang="ru-RU" altLang="en-US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Компетенции команды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defRPr/>
                      </a:pPr>
                      <a:r>
                        <a:rPr lang="ru-RU" altLang="en-US" sz="2000">
                          <a:latin typeface="Calibri Light" panose="020F0302020204030204" charset="0"/>
                          <a:cs typeface="Calibri Light" panose="020F0302020204030204" charset="0"/>
                        </a:rPr>
                        <a:t>Компетенции команды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РИСКИ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КОНТАКТЫ КОМАНДЫ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8"/>
          <p:cNvSpPr txBox="1">
            <a:spLocks noGrp="1"/>
          </p:cNvSpPr>
          <p:nvPr>
            <p:ph type="title"/>
          </p:nvPr>
        </p:nvSpPr>
        <p:spPr>
          <a:xfrm>
            <a:off x="1220622" y="159026"/>
            <a:ext cx="5547926" cy="78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ibre Franklin"/>
              <a:buNone/>
            </a:pPr>
            <a:r>
              <a:rPr lang="ru-RU" sz="4445" b="1" dirty="0">
                <a:latin typeface="Calibri Light" panose="020F0302020204030204" charset="0"/>
                <a:cs typeface="Calibri Light" panose="020F0302020204030204" charset="0"/>
              </a:rPr>
              <a:t>ПРИЛОЖЕНИЯ</a:t>
            </a:r>
          </a:p>
        </p:txBody>
      </p:sp>
      <p:sp>
        <p:nvSpPr>
          <p:cNvPr id="304" name="Google Shape;304;p38"/>
          <p:cNvSpPr txBox="1">
            <a:spLocks noGrp="1"/>
          </p:cNvSpPr>
          <p:nvPr>
            <p:ph type="body" idx="1"/>
          </p:nvPr>
        </p:nvSpPr>
        <p:spPr>
          <a:xfrm>
            <a:off x="1220622" y="1303972"/>
            <a:ext cx="10793578" cy="783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r>
              <a:rPr lang="ru-RU" dirty="0">
                <a:solidFill>
                  <a:schemeClr val="tx1"/>
                </a:solidFill>
              </a:rPr>
              <a:t>Артефакты и другие достижения по развитию проекта за период акселерации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FF0000"/>
                </a:solidFill>
                <a:sym typeface="+mn-ea"/>
              </a:rPr>
              <a:t>Пункты паспорта «Актуальность». Трекинг-сессия №1-2</a:t>
            </a:r>
            <a:endParaRPr lang="ru-RU" altLang="en-US" sz="3200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1. </a:t>
            </a:r>
            <a:r>
              <a:rPr lang="ru-RU" i="1" dirty="0">
                <a:sym typeface="+mn-ea"/>
              </a:rPr>
              <a:t>Название стартап проекта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2. </a:t>
            </a:r>
            <a:r>
              <a:rPr lang="ru-RU" i="1" dirty="0">
                <a:sym typeface="+mn-ea"/>
              </a:rPr>
              <a:t>Тема стартап-проекта 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Укажите тему стартап-проекта в рамках темы акселерационной программы, основанной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на Технологических направлениях в соответствии с перечнем критических технологий РФ,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Рынках НТИ и Сквозных технологиях.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3. </a:t>
            </a:r>
            <a:r>
              <a:rPr lang="ru-RU" i="1" dirty="0">
                <a:sym typeface="+mn-ea"/>
              </a:rPr>
              <a:t>Технологическое направление в соответствии с перечнем критических технологий РФ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4. </a:t>
            </a:r>
            <a:r>
              <a:rPr lang="ru-RU" i="1" dirty="0">
                <a:sym typeface="+mn-ea"/>
              </a:rPr>
              <a:t>Рынок НТИ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5. </a:t>
            </a:r>
            <a:r>
              <a:rPr lang="ru-RU" i="1" dirty="0">
                <a:sym typeface="+mn-ea"/>
              </a:rPr>
              <a:t>Сквозные технологии и критические технологии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9. </a:t>
            </a:r>
            <a:r>
              <a:rPr lang="ru-RU" i="1" dirty="0">
                <a:sym typeface="+mn-ea"/>
              </a:rPr>
              <a:t>Какой продукт (товар/ услуга/ устройство/ ПО/ технология/ процесс и т.д.) будет продаваться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Указывается максимально понятно и емко информация о продукте, лежащем в основе стартап-проекта, благодаря реализации которого планируется получать основной дохо</a:t>
            </a:r>
            <a:endParaRPr lang="ru-RU" i="1" dirty="0"/>
          </a:p>
          <a:p>
            <a:pPr marL="22860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i="1" dirty="0">
                <a:sym typeface="+mn-ea"/>
              </a:rPr>
              <a:t>22. </a:t>
            </a:r>
            <a:r>
              <a:rPr lang="ru-RU" i="1" dirty="0">
                <a:sym typeface="+mn-ea"/>
              </a:rPr>
              <a:t>Соответствие проекта научным и(или) научно-техническим приоритетам образовательной организации/региона заявителя/предприятия </a:t>
            </a:r>
            <a:endParaRPr i="1" dirty="0"/>
          </a:p>
          <a:p>
            <a:endParaRPr lang="ru-RU" altLang="en-US" i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FF0000"/>
                </a:solidFill>
                <a:sym typeface="+mn-ea"/>
              </a:rPr>
              <a:t>Пункты паспорта «Проблема». Трекинг-сессия №1-2</a:t>
            </a:r>
            <a:endParaRPr lang="ru-RU" altLang="en-US" sz="3200" dirty="0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>
                <a:sym typeface="+mn-ea"/>
              </a:rPr>
              <a:t>10. </a:t>
            </a:r>
            <a:r>
              <a:rPr lang="ru-RU" dirty="0">
                <a:sym typeface="+mn-ea"/>
              </a:rPr>
              <a:t>Какую и чью (какого типа потребителей) проблему решает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Указывается максимально и емко информация о проблеме потенциального потребителя, которую (полностью или частично) сможет решить ваш продукт</a:t>
            </a:r>
            <a:endParaRPr i="1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>
                <a:sym typeface="+mn-ea"/>
              </a:rPr>
              <a:t>25. </a:t>
            </a:r>
            <a:r>
              <a:rPr lang="ru-RU" dirty="0">
                <a:sym typeface="+mn-ea"/>
              </a:rPr>
              <a:t>Какая часть проблемы решается (может быть решена)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Необходимо детально раскрыть вопрос, поставленный в пункте 10, описав, какая часть проблемы или вся проблема решается с помощью стартап-проекта</a:t>
            </a:r>
            <a:endParaRPr i="1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>
                <a:sym typeface="+mn-ea"/>
              </a:rPr>
              <a:t>27. </a:t>
            </a:r>
            <a:r>
              <a:rPr lang="ru-RU" dirty="0">
                <a:sym typeface="+mn-ea"/>
              </a:rPr>
              <a:t>Каким способом будет решена проблема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i="1" dirty="0">
                <a:sym typeface="+mn-ea"/>
              </a:rPr>
              <a:t>Необходимо описать детально, как именно ваши товары и услуги помогут потребителям справляться с проблемой</a:t>
            </a:r>
            <a:endParaRPr i="1" dirty="0"/>
          </a:p>
          <a:p>
            <a:endParaRPr lang="ru-RU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 txBox="1">
            <a:spLocks noGrp="1"/>
          </p:cNvSpPr>
          <p:nvPr>
            <p:ph type="title"/>
          </p:nvPr>
        </p:nvSpPr>
        <p:spPr>
          <a:xfrm>
            <a:off x="1199046" y="75040"/>
            <a:ext cx="10992954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«Решение». Трекинг-сессия №3-4</a:t>
            </a:r>
          </a:p>
        </p:txBody>
      </p:sp>
      <p:sp>
        <p:nvSpPr>
          <p:cNvPr id="189" name="Google Shape;189;p28"/>
          <p:cNvSpPr txBox="1">
            <a:spLocks noGrp="1"/>
          </p:cNvSpPr>
          <p:nvPr>
            <p:ph type="body" idx="1"/>
          </p:nvPr>
        </p:nvSpPr>
        <p:spPr>
          <a:xfrm>
            <a:off x="1267860" y="1556109"/>
            <a:ext cx="10815555" cy="2813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b="1" dirty="0"/>
              <a:t>12. </a:t>
            </a:r>
            <a:r>
              <a:rPr lang="ru-RU" sz="1800" dirty="0"/>
              <a:t>На основе какого научно-технического решения и/или результата будет создан продукт (с указанием использования собственных или существующих разработок) </a:t>
            </a: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Указывается необходимый перечень научно-технических решений с их кратким описанием для создания и выпуска на рынок продукта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i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b="1" dirty="0"/>
              <a:t>17. </a:t>
            </a:r>
            <a:r>
              <a:rPr lang="ru-RU" sz="1800" dirty="0"/>
              <a:t>Основные технические параметры, включая обоснование соответствия идеи/задела тематическому направлению (лоту) </a:t>
            </a: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Необходимо привести основные технические параметры продукта, которые обеспечивают их конкурентоспособность и соответствуют выбранному тематическому направлению</a:t>
            </a:r>
            <a:endParaRPr sz="1800" i="1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/>
              <a:t> АКТУАЛЬНОСТЬ И ПРОБЛЕМАТИКА ПРОЕКТА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043940" y="839239"/>
            <a:ext cx="11069955" cy="5597525"/>
          </a:xfrm>
        </p:spPr>
        <p:txBody>
          <a:bodyPr>
            <a:noAutofit/>
          </a:bodyPr>
          <a:lstStyle/>
          <a:p>
            <a:pPr marL="8890" lvl="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None/>
            </a:pPr>
            <a:r>
              <a:rPr lang="ru-RU" sz="1900" b="1" dirty="0">
                <a:highlight>
                  <a:srgbClr val="FFFFFF"/>
                </a:highlight>
                <a:sym typeface="+mn-ea"/>
              </a:rPr>
              <a:t>Актуальность проекта:</a:t>
            </a:r>
            <a:r>
              <a:rPr lang="ru-RU" sz="1900" dirty="0">
                <a:highlight>
                  <a:srgbClr val="FFFFFF"/>
                </a:highlight>
                <a:sym typeface="+mn-ea"/>
              </a:rPr>
              <a:t> </a:t>
            </a:r>
          </a:p>
          <a:p>
            <a:pPr marL="8890" lvl="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None/>
            </a:pPr>
            <a:r>
              <a:rPr lang="ru-RU" dirty="0">
                <a:highlight>
                  <a:srgbClr val="FFFFFF"/>
                </a:highlight>
              </a:rPr>
              <a:t>В условиях стремительного роста рефракционных заболеваний у детей критически важным становится максимально раннее выявление нарушений рефракции глаза (миопия активно прогрессирует в первые 4 года жизни). Однако на российском рынке отсутствуют отечественные портативные педиатрические </a:t>
            </a:r>
            <a:r>
              <a:rPr lang="ru-RU" dirty="0" err="1">
                <a:highlight>
                  <a:srgbClr val="FFFFFF"/>
                </a:highlight>
              </a:rPr>
              <a:t>авторефрактометры</a:t>
            </a:r>
            <a:r>
              <a:rPr lang="ru-RU" dirty="0">
                <a:highlight>
                  <a:srgbClr val="FFFFFF"/>
                </a:highlight>
              </a:rPr>
              <a:t>, что создает зависимость от импорта.</a:t>
            </a:r>
            <a:endParaRPr lang="ru-RU" sz="1900" i="1" dirty="0">
              <a:highlight>
                <a:srgbClr val="FFFFFF"/>
              </a:highlight>
              <a:sym typeface="+mn-ea"/>
            </a:endParaRPr>
          </a:p>
          <a:p>
            <a:pPr marL="889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ru-RU" altLang="en-US" sz="1900" dirty="0"/>
          </a:p>
          <a:p>
            <a:pPr marL="889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ru-RU" sz="1900" spc="-20" dirty="0">
              <a:sym typeface="+mn-ea"/>
            </a:endParaRPr>
          </a:p>
          <a:p>
            <a:pPr marL="889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ru-RU" altLang="en-US" sz="1900" dirty="0"/>
          </a:p>
        </p:txBody>
      </p:sp>
      <p:sp>
        <p:nvSpPr>
          <p:cNvPr id="6" name="Замещающее содержимое 2">
            <a:extLst>
              <a:ext uri="{FF2B5EF4-FFF2-40B4-BE49-F238E27FC236}">
                <a16:creationId xmlns:a16="http://schemas.microsoft.com/office/drawing/2014/main" id="{06BB6D22-FACC-4406-8F73-349BFDC45EFA}"/>
              </a:ext>
            </a:extLst>
          </p:cNvPr>
          <p:cNvSpPr txBox="1">
            <a:spLocks/>
          </p:cNvSpPr>
          <p:nvPr/>
        </p:nvSpPr>
        <p:spPr>
          <a:xfrm>
            <a:off x="1043940" y="2425823"/>
            <a:ext cx="4897015" cy="4763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None/>
            </a:pPr>
            <a:r>
              <a:rPr lang="ru-RU" sz="1400" b="1" dirty="0">
                <a:highlight>
                  <a:srgbClr val="FFFFFF"/>
                </a:highlight>
                <a:sym typeface="+mn-ea"/>
              </a:rPr>
              <a:t>Актуальность для государства:</a:t>
            </a:r>
          </a:p>
          <a:p>
            <a:r>
              <a:rPr lang="ru-RU" sz="1400" b="1" dirty="0">
                <a:highlight>
                  <a:srgbClr val="FFFFFF"/>
                </a:highlight>
              </a:rPr>
              <a:t>Технологический суверенитет:</a:t>
            </a:r>
            <a:r>
              <a:rPr lang="ru-RU" sz="1400" dirty="0">
                <a:highlight>
                  <a:srgbClr val="FFFFFF"/>
                </a:highlight>
              </a:rPr>
              <a:t> разработка прибора напрямую отвечает задачам формирования независимости в критических медицинских технологиях.</a:t>
            </a:r>
          </a:p>
          <a:p>
            <a:r>
              <a:rPr lang="ru-RU" sz="1400" b="1" dirty="0">
                <a:highlight>
                  <a:srgbClr val="FFFFFF"/>
                </a:highlight>
              </a:rPr>
              <a:t>Общественное здоровье:</a:t>
            </a:r>
            <a:r>
              <a:rPr lang="ru-RU" sz="1400" dirty="0">
                <a:highlight>
                  <a:srgbClr val="FFFFFF"/>
                </a:highlight>
              </a:rPr>
              <a:t> ранняя фиксация → своевременная коррекция → повышение уровня здоровья нации.</a:t>
            </a:r>
          </a:p>
          <a:p>
            <a:r>
              <a:rPr lang="ru-RU" sz="1400" b="1" dirty="0">
                <a:highlight>
                  <a:srgbClr val="FFFFFF"/>
                </a:highlight>
              </a:rPr>
              <a:t>Снижение долгосрочных затрат:</a:t>
            </a:r>
            <a:r>
              <a:rPr lang="ru-RU" sz="1400" dirty="0">
                <a:highlight>
                  <a:srgbClr val="FFFFFF"/>
                </a:highlight>
              </a:rPr>
              <a:t> профилактика и раннее вмешательство дешевле лечения запущенных состояний.</a:t>
            </a:r>
          </a:p>
          <a:p>
            <a:pPr marL="889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None/>
            </a:pPr>
            <a:endParaRPr lang="ru-RU" altLang="en-US" sz="1900" dirty="0"/>
          </a:p>
        </p:txBody>
      </p:sp>
      <p:sp>
        <p:nvSpPr>
          <p:cNvPr id="8" name="Замещающее содержимое 2">
            <a:extLst>
              <a:ext uri="{FF2B5EF4-FFF2-40B4-BE49-F238E27FC236}">
                <a16:creationId xmlns:a16="http://schemas.microsoft.com/office/drawing/2014/main" id="{491F44DF-756D-4D42-BE1F-723FA72173DC}"/>
              </a:ext>
            </a:extLst>
          </p:cNvPr>
          <p:cNvSpPr txBox="1">
            <a:spLocks/>
          </p:cNvSpPr>
          <p:nvPr/>
        </p:nvSpPr>
        <p:spPr>
          <a:xfrm>
            <a:off x="6596426" y="2512352"/>
            <a:ext cx="4897015" cy="47636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Calibri Light" panose="020F0302020204030204" charset="0"/>
                <a:ea typeface="+mn-ea"/>
                <a:cs typeface="Calibri Light" panose="020F030202020403020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None/>
            </a:pPr>
            <a:r>
              <a:rPr lang="ru-RU" sz="1600" b="1" dirty="0">
                <a:highlight>
                  <a:srgbClr val="FFFFFF"/>
                </a:highlight>
                <a:sym typeface="+mn-ea"/>
              </a:rPr>
              <a:t>Актуальность для бизнеса:</a:t>
            </a:r>
          </a:p>
          <a:p>
            <a:r>
              <a:rPr lang="ru-RU" sz="1600" b="1" dirty="0">
                <a:highlight>
                  <a:srgbClr val="FFFFFF"/>
                </a:highlight>
              </a:rPr>
              <a:t>Расширение клиентской базы:</a:t>
            </a:r>
            <a:r>
              <a:rPr lang="ru-RU" sz="1600" dirty="0">
                <a:highlight>
                  <a:srgbClr val="FFFFFF"/>
                </a:highlight>
              </a:rPr>
              <a:t> выход на сегмент детской офтальмологии и скрининговых программ.</a:t>
            </a:r>
          </a:p>
          <a:p>
            <a:r>
              <a:rPr lang="ru-RU" sz="1600" b="1" dirty="0">
                <a:highlight>
                  <a:srgbClr val="FFFFFF"/>
                </a:highlight>
              </a:rPr>
              <a:t>Новые услуги:</a:t>
            </a:r>
            <a:r>
              <a:rPr lang="ru-RU" sz="1600" dirty="0">
                <a:highlight>
                  <a:srgbClr val="FFFFFF"/>
                </a:highlight>
              </a:rPr>
              <a:t> возможность предлагать выездную </a:t>
            </a:r>
            <a:r>
              <a:rPr lang="ru-RU" sz="1600" dirty="0" err="1">
                <a:highlight>
                  <a:srgbClr val="FFFFFF"/>
                </a:highlight>
              </a:rPr>
              <a:t>авторефрактометрию</a:t>
            </a:r>
            <a:r>
              <a:rPr lang="ru-RU" sz="1600" dirty="0">
                <a:highlight>
                  <a:srgbClr val="FFFFFF"/>
                </a:highlight>
              </a:rPr>
              <a:t>.</a:t>
            </a:r>
          </a:p>
          <a:p>
            <a:r>
              <a:rPr lang="ru-RU" sz="1600" b="1" dirty="0">
                <a:highlight>
                  <a:srgbClr val="FFFFFF"/>
                </a:highlight>
              </a:rPr>
              <a:t>Исключение </a:t>
            </a:r>
            <a:r>
              <a:rPr lang="ru-RU" sz="1600" b="1" dirty="0" err="1">
                <a:highlight>
                  <a:srgbClr val="FFFFFF"/>
                </a:highlight>
              </a:rPr>
              <a:t>импортозависимости</a:t>
            </a:r>
            <a:r>
              <a:rPr lang="ru-RU" sz="1600" b="1" dirty="0">
                <a:highlight>
                  <a:srgbClr val="FFFFFF"/>
                </a:highlight>
              </a:rPr>
              <a:t>:</a:t>
            </a:r>
            <a:r>
              <a:rPr lang="ru-RU" sz="1600" dirty="0">
                <a:highlight>
                  <a:srgbClr val="FFFFFF"/>
                </a:highlight>
              </a:rPr>
              <a:t> снижение логистических и валютных рисков, стабильные поставки для ЛПУ.</a:t>
            </a:r>
          </a:p>
          <a:p>
            <a:pPr marL="8890" indent="0">
              <a:lnSpc>
                <a:spcPct val="100000"/>
              </a:lnSpc>
              <a:spcBef>
                <a:spcPts val="4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None/>
            </a:pPr>
            <a:endParaRPr lang="ru-RU" altLang="en-US" sz="1900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E800AD57-C70D-45DB-A1B3-78C318FEAE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509189"/>
              </p:ext>
            </p:extLst>
          </p:nvPr>
        </p:nvGraphicFramePr>
        <p:xfrm>
          <a:off x="1372900" y="4669654"/>
          <a:ext cx="3802782" cy="2188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581FD0A6-6C0C-4A23-951D-13A851630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773301"/>
              </p:ext>
            </p:extLst>
          </p:nvPr>
        </p:nvGraphicFramePr>
        <p:xfrm>
          <a:off x="6792359" y="4807648"/>
          <a:ext cx="3802782" cy="1864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>
            <a:spLocks noGrp="1"/>
          </p:cNvSpPr>
          <p:nvPr>
            <p:ph type="title"/>
          </p:nvPr>
        </p:nvSpPr>
        <p:spPr>
          <a:xfrm>
            <a:off x="1035685" y="32385"/>
            <a:ext cx="1083818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«ЦА, стейкхолдеры». Трекинг-сессия №3-4</a:t>
            </a:r>
          </a:p>
        </p:txBody>
      </p:sp>
      <p:sp>
        <p:nvSpPr>
          <p:cNvPr id="164" name="Google Shape;164;p26"/>
          <p:cNvSpPr txBox="1">
            <a:spLocks noGrp="1"/>
          </p:cNvSpPr>
          <p:nvPr>
            <p:ph type="body" idx="1"/>
          </p:nvPr>
        </p:nvSpPr>
        <p:spPr>
          <a:xfrm>
            <a:off x="1026160" y="1290320"/>
            <a:ext cx="10829290" cy="546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2400" b="1" dirty="0"/>
              <a:t>11. </a:t>
            </a:r>
            <a:r>
              <a:rPr lang="ru-RU" sz="2400" dirty="0"/>
              <a:t>Потенциальные потребительские сегменты 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Указывается краткая информация о потенциальных потребителях с указанием их характеристик (детализация предусмотрена в части 3 данной таблицы): для юридических лиц – категория бизнеса, отрасль, и т.д.; для физических лиц – демографические данные, вкусы, уровень образования, уровень потребления и т.д.; географическое расположение потребителей, сектор рынка (B2B, B2C и др.)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ru-RU" sz="1800" i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i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2400" b="1" dirty="0"/>
              <a:t>26. </a:t>
            </a:r>
            <a:r>
              <a:rPr lang="ru-RU" sz="2400" dirty="0"/>
              <a:t>«Держатель» проблемы, его мотивации и возможности решения проблемы с использованием продукции </a:t>
            </a: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Необходимо детально описать взаимосвязь между выявленной проблемой и потенциальным потребителем (см. пункты 9, 10 и 24)</a:t>
            </a:r>
            <a:endParaRPr sz="1800" i="1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2"/>
          <p:cNvSpPr txBox="1">
            <a:spLocks noGrp="1"/>
          </p:cNvSpPr>
          <p:nvPr>
            <p:ph type="title"/>
          </p:nvPr>
        </p:nvSpPr>
        <p:spPr>
          <a:xfrm>
            <a:off x="1041400" y="32385"/>
            <a:ext cx="10831195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«Ценностное предложение»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Трекинг-сессия №4-5</a:t>
            </a:r>
          </a:p>
        </p:txBody>
      </p:sp>
      <p:sp>
        <p:nvSpPr>
          <p:cNvPr id="206" name="Google Shape;206;p32"/>
          <p:cNvSpPr txBox="1">
            <a:spLocks noGrp="1"/>
          </p:cNvSpPr>
          <p:nvPr>
            <p:ph type="body" idx="1"/>
          </p:nvPr>
        </p:nvSpPr>
        <p:spPr>
          <a:xfrm>
            <a:off x="1076325" y="1245870"/>
            <a:ext cx="10797540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15</a:t>
            </a:r>
            <a:r>
              <a:rPr lang="ru-RU" dirty="0"/>
              <a:t>. Ценностное предложение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Формулируется объяснение, почему клиенты должны вести дела с вами, а не с вашими конкурентами, и с самого начала делает очевидными преимущества ваших продуктов или услуг</a:t>
            </a:r>
            <a:endParaRPr sz="1800" i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19</a:t>
            </a:r>
            <a:r>
              <a:rPr lang="ru-RU" dirty="0"/>
              <a:t>. Основные конкурентные преимущества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Необходимо привести описание наиболее значимых качественных и количественных характеристик продукта, которые обеспечивают конкурентные преимущества в сравнении с существующими аналогами (сравнение по стоимостным, техническим параметрам и проч.)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20. </a:t>
            </a:r>
            <a:r>
              <a:rPr lang="ru-RU" dirty="0"/>
              <a:t>Научно-техническое решение и/или результаты, необходимые для создания продукции 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Описываются технические параметры научно-технических решений/ результатов, указанных пункте 12, подтверждающие/ обосновывающие достижение характеристик продукта, обеспечивающих их конкурентоспособность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endParaRPr sz="1800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>
            <a:spLocks noGrp="1"/>
          </p:cNvSpPr>
          <p:nvPr>
            <p:ph type="title"/>
          </p:nvPr>
        </p:nvSpPr>
        <p:spPr>
          <a:xfrm>
            <a:off x="1095375" y="85324"/>
            <a:ext cx="1110234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</a:t>
            </a:r>
            <a:r>
              <a:rPr lang="en-US" sz="3200" b="1" dirty="0">
                <a:solidFill>
                  <a:srgbClr val="FF0000"/>
                </a:solidFill>
              </a:rPr>
              <a:t>MVP </a:t>
            </a:r>
            <a:r>
              <a:rPr lang="ru-RU" sz="3200" b="1" dirty="0">
                <a:solidFill>
                  <a:srgbClr val="FF0000"/>
                </a:solidFill>
              </a:rPr>
              <a:t>И КОНЕЧНЫЙ ПРОДУКТ»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Трекинг-сессия №3</a:t>
            </a:r>
          </a:p>
        </p:txBody>
      </p:sp>
      <p:sp>
        <p:nvSpPr>
          <p:cNvPr id="198" name="Google Shape;198;p31"/>
          <p:cNvSpPr txBox="1">
            <a:spLocks noGrp="1"/>
          </p:cNvSpPr>
          <p:nvPr>
            <p:ph type="body" idx="1"/>
          </p:nvPr>
        </p:nvSpPr>
        <p:spPr>
          <a:xfrm>
            <a:off x="1173480" y="1323671"/>
            <a:ext cx="11094085" cy="3001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buClr>
                <a:schemeClr val="dk1"/>
              </a:buClr>
              <a:buSzPts val="1800"/>
              <a:buNone/>
            </a:pPr>
            <a:r>
              <a:rPr lang="ru-RU" sz="1800" b="1" dirty="0"/>
              <a:t>20. </a:t>
            </a:r>
            <a:r>
              <a:rPr lang="ru-RU" sz="1800" dirty="0"/>
              <a:t>Научно-техническое решение и/или результаты, необходимые для создания продукции </a:t>
            </a:r>
          </a:p>
          <a:p>
            <a:pPr marL="0" lvl="0" indent="0">
              <a:buClr>
                <a:schemeClr val="dk1"/>
              </a:buClr>
              <a:buSzPts val="1800"/>
              <a:buNone/>
            </a:pPr>
            <a:r>
              <a:rPr lang="ru-RU" i="1" dirty="0"/>
              <a:t>Описываются технические параметры научно-технических решений/ результатов, указанных пункте 12, подтверждающие/ обосновывающие достижение характеристик продукта, обеспечивающих их конкурентоспособность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10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2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3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4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5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0"/>
          <p:cNvSpPr txBox="1">
            <a:spLocks noGrp="1"/>
          </p:cNvSpPr>
          <p:nvPr>
            <p:ph type="title"/>
          </p:nvPr>
        </p:nvSpPr>
        <p:spPr>
          <a:xfrm>
            <a:off x="1045845" y="32385"/>
            <a:ext cx="1079119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«Рынок и анализ конкурентов».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Трекинг-сессия №5</a:t>
            </a:r>
          </a:p>
        </p:txBody>
      </p:sp>
      <p:sp>
        <p:nvSpPr>
          <p:cNvPr id="224" name="Google Shape;224;p30"/>
          <p:cNvSpPr txBox="1">
            <a:spLocks noGrp="1"/>
          </p:cNvSpPr>
          <p:nvPr>
            <p:ph type="body" idx="1"/>
          </p:nvPr>
        </p:nvSpPr>
        <p:spPr>
          <a:xfrm>
            <a:off x="1049020" y="1245870"/>
            <a:ext cx="11075035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14. Основные конкуренты 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dirty="0"/>
              <a:t>Кратко указываются основные конкуренты (не менее 5): прямые; косвенные; в РФ, МИР</a:t>
            </a:r>
            <a:endParaRPr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4"/>
          <p:cNvSpPr txBox="1">
            <a:spLocks noGrp="1"/>
          </p:cNvSpPr>
          <p:nvPr>
            <p:ph type="title"/>
          </p:nvPr>
        </p:nvSpPr>
        <p:spPr>
          <a:xfrm>
            <a:off x="1063625" y="32385"/>
            <a:ext cx="1080135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«Бизнес-модель». Трекинг-сессия №6-7</a:t>
            </a:r>
          </a:p>
        </p:txBody>
      </p:sp>
      <p:sp>
        <p:nvSpPr>
          <p:cNvPr id="251" name="Google Shape;251;p34"/>
          <p:cNvSpPr txBox="1">
            <a:spLocks noGrp="1"/>
          </p:cNvSpPr>
          <p:nvPr>
            <p:ph type="body" idx="1"/>
          </p:nvPr>
        </p:nvSpPr>
        <p:spPr>
          <a:xfrm>
            <a:off x="1054100" y="1016000"/>
            <a:ext cx="11103610" cy="587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b="1" dirty="0"/>
              <a:t>13. </a:t>
            </a:r>
            <a:r>
              <a:rPr lang="ru-RU" sz="1800" dirty="0"/>
              <a:t>Бизнес-модель </a:t>
            </a: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400" i="1" dirty="0"/>
              <a:t>Указывается кратко описание способа, который планируется использовать для создания ценности и получения прибыли, в том числе, как планируется выстраивать отношения с потребителями и поставщиками, способы привлечения финансовых и иных ресурсов, какие каналы продвижения и сбыта продукта планируется использовать и развивать, и т.д.</a:t>
            </a:r>
            <a:endParaRPr sz="1400" i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16.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Обоснование реализуемости (устойчивости) бизнеса (конкурентные преимущества (включая наличие уникальных РИД, действующих индустриальных партнеров, доступ к ограниченным ресурсам и т.д.); дефицит, дешевизна, уникальность и т.п.)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None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Приведите аргументы в пользу реализуемости бизнес-идеи, в чем ее полезность и востребованность продукта по сравнению с другими продуктами на рынке, чем обосновывается потенциальная прибыльность бизнеса, насколько будет бизнес устойчивым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18.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Организационные, производственные и финансовые параметры бизнеса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None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Приводится видение основателя (-лей) стартапа в части выстраивания внутренних процессов организации бизнеса, включая партнерские возможности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Pts val="1800"/>
              <a:buFont typeface="Arial" panose="020B0604020202020204" pitchFamily="34" charset="0"/>
              <a:buNone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+mn-ea"/>
                <a:cs typeface="+mn-cs"/>
              </a:rPr>
              <a:t>Это не про идею, не про продукт, а про реализиуемость на деле, на возможность налаживания производства. Какой контекст и какой шанс выжить?</a:t>
            </a:r>
            <a:endParaRPr lang="ru-RU" sz="1800"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b="1" dirty="0"/>
              <a:t>28</a:t>
            </a:r>
            <a:r>
              <a:rPr lang="ru-RU" sz="1800" dirty="0"/>
              <a:t>. Оценка потенциала «рынка» и рентабельности бизнеса </a:t>
            </a: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400" dirty="0"/>
              <a:t>Необходимо привести кратко обоснование сегмента и доли рынка, потенциальные возможности для масштабирования бизнеса, а также детально раскрыть информацию, указанную в пункте 7.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>
            <a:spLocks noGrp="1"/>
          </p:cNvSpPr>
          <p:nvPr>
            <p:ph type="title"/>
          </p:nvPr>
        </p:nvSpPr>
        <p:spPr>
          <a:xfrm>
            <a:off x="1064260" y="32385"/>
            <a:ext cx="1105916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«Стратегия продвижения». Трекинг-сессия №7-8</a:t>
            </a:r>
          </a:p>
        </p:txBody>
      </p:sp>
      <p:sp>
        <p:nvSpPr>
          <p:cNvPr id="268" name="Google Shape;268;p36"/>
          <p:cNvSpPr txBox="1">
            <a:spLocks noGrp="1"/>
          </p:cNvSpPr>
          <p:nvPr>
            <p:ph idx="1"/>
          </p:nvPr>
        </p:nvSpPr>
        <p:spPr>
          <a:xfrm>
            <a:off x="1022350" y="1245870"/>
            <a:ext cx="11101070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23</a:t>
            </a:r>
            <a:r>
              <a:rPr lang="ru-RU" dirty="0"/>
              <a:t>. Каналы продвижения будущей технологии/услуги/продукта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Необходимо указать, какую маркетинговую стратегию планируется применять, привести кратко аргументы в пользу выбора тех или иных каналов продвижения</a:t>
            </a:r>
            <a:endParaRPr sz="1800" i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b="1" dirty="0"/>
              <a:t>24. </a:t>
            </a:r>
            <a:r>
              <a:rPr lang="ru-RU" dirty="0"/>
              <a:t>Каналы сбыта будущего продукта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i="1" dirty="0"/>
              <a:t>Указать какие каналы сбыта планируется использовать для реализации продукта и дать кратко обоснование выбора</a:t>
            </a:r>
            <a:endParaRPr sz="1800" i="1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4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4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5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/>
          <p:nvPr/>
        </p:nvSpPr>
        <p:spPr>
          <a:xfrm>
            <a:off x="9674352" y="0"/>
            <a:ext cx="251764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  <a:sym typeface="Calibri" panose="020F0502020204030204"/>
            </a:endParaRPr>
          </a:p>
        </p:txBody>
      </p:sp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1061085" y="32385"/>
            <a:ext cx="11062970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Пункты паспорта «Команда проекта». </a:t>
            </a:r>
            <a:r>
              <a:rPr lang="ru-RU" sz="3200" dirty="0">
                <a:solidFill>
                  <a:srgbClr val="FF0000"/>
                </a:solidFill>
                <a:sym typeface="+mn-ea"/>
              </a:rPr>
              <a:t>Трекинг-сессия №7-8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26" name="Google Shape;126;p22"/>
          <p:cNvSpPr txBox="1">
            <a:spLocks noGrp="1"/>
          </p:cNvSpPr>
          <p:nvPr>
            <p:ph type="body" idx="1"/>
          </p:nvPr>
        </p:nvSpPr>
        <p:spPr>
          <a:xfrm>
            <a:off x="1094740" y="1313815"/>
            <a:ext cx="10972799" cy="1886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1" indent="0">
              <a:buClr>
                <a:schemeClr val="dk1"/>
              </a:buClr>
              <a:buSzPts val="1800"/>
              <a:buNone/>
            </a:pPr>
            <a:r>
              <a:rPr lang="ru-RU" sz="3300" b="1" dirty="0"/>
              <a:t>Раздел паспорта: «</a:t>
            </a:r>
            <a:r>
              <a:rPr lang="ru-RU" sz="3300" b="1" dirty="0">
                <a:solidFill>
                  <a:srgbClr val="FF0000"/>
                </a:solidFill>
              </a:rPr>
              <a:t>Информация о лидере и участниках стартап-проекта</a:t>
            </a:r>
            <a:r>
              <a:rPr lang="ru-RU" sz="3300" b="1" dirty="0"/>
              <a:t>»</a:t>
            </a:r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ru-RU" sz="1800" b="1" dirty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ru-RU" sz="1800" b="1" dirty="0"/>
              <a:t>6</a:t>
            </a:r>
            <a:r>
              <a:rPr lang="ru-RU" sz="1800" dirty="0"/>
              <a:t>. Лидер </a:t>
            </a:r>
            <a:r>
              <a:rPr lang="ru-RU" sz="1800" dirty="0" err="1"/>
              <a:t>стартап</a:t>
            </a:r>
            <a:r>
              <a:rPr lang="ru-RU" sz="1800" dirty="0"/>
              <a:t>-проекта</a:t>
            </a:r>
            <a:endParaRPr sz="1800" dirty="0"/>
          </a:p>
          <a:p>
            <a:pPr marL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ru-RU" sz="1800" dirty="0"/>
          </a:p>
          <a:p>
            <a:pPr marL="0" lvl="1" indent="0">
              <a:buNone/>
            </a:pPr>
            <a:r>
              <a:rPr lang="ru-RU" sz="1800" b="1" dirty="0"/>
              <a:t>7</a:t>
            </a:r>
            <a:r>
              <a:rPr lang="ru-RU" sz="1800" dirty="0"/>
              <a:t>. Команда </a:t>
            </a:r>
            <a:r>
              <a:rPr lang="ru-RU" sz="1800" dirty="0" err="1"/>
              <a:t>стартап</a:t>
            </a:r>
            <a:r>
              <a:rPr lang="ru-RU" sz="1800" dirty="0"/>
              <a:t>-проекта (участники </a:t>
            </a:r>
            <a:r>
              <a:rPr lang="ru-RU" sz="1800" dirty="0" err="1"/>
              <a:t>стартап</a:t>
            </a:r>
            <a:r>
              <a:rPr lang="ru-RU" sz="1800" dirty="0"/>
              <a:t>-проекта, которые работают в рамках акселерационной программы) </a:t>
            </a:r>
          </a:p>
          <a:p>
            <a:pPr marL="457200" lvl="1" indent="0">
              <a:buNone/>
            </a:pPr>
            <a:endParaRPr lang="ru-RU" sz="1800"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en-US" altLang="ru-RU" sz="1800" dirty="0">
              <a:solidFill>
                <a:srgbClr val="FF000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1069975" y="32385"/>
            <a:ext cx="11054080" cy="1172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ru-RU" sz="3200" b="1" dirty="0">
                <a:solidFill>
                  <a:srgbClr val="FF0000"/>
                </a:solidFill>
              </a:rPr>
              <a:t>Текущий статус проекта, дорожная карта проекта и призыв к действию. </a:t>
            </a:r>
            <a:r>
              <a:rPr lang="ru-RU" sz="3200" b="1" dirty="0">
                <a:solidFill>
                  <a:srgbClr val="FF0000"/>
                </a:solidFill>
                <a:sym typeface="+mn-ea"/>
              </a:rPr>
              <a:t>Трекинг-сессия №6-7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26" name="Google Shape;126;p22"/>
          <p:cNvSpPr txBox="1">
            <a:spLocks noGrp="1"/>
          </p:cNvSpPr>
          <p:nvPr>
            <p:ph type="body" idx="1"/>
          </p:nvPr>
        </p:nvSpPr>
        <p:spPr>
          <a:xfrm>
            <a:off x="1203960" y="1339173"/>
            <a:ext cx="10842211" cy="263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ts val="1800"/>
              <a:buNone/>
            </a:pPr>
            <a:r>
              <a:rPr lang="ru-RU" sz="2000" b="1" dirty="0"/>
              <a:t>21. «Задел». Уровень готовности продукта TRL </a:t>
            </a:r>
          </a:p>
          <a:p>
            <a:pPr marL="0" lvl="0" indent="0" algn="just">
              <a:buClr>
                <a:schemeClr val="dk1"/>
              </a:buClr>
              <a:buSzPts val="1800"/>
              <a:buNone/>
            </a:pPr>
            <a:r>
              <a:rPr lang="ru-RU" sz="2000" i="1" dirty="0"/>
              <a:t>Необходимо указать максимально емко и кратко, насколько проработан стартап-проект по итогам прохождения акселерационной программы (организационные, кадровые, материальные и др.), позволяющие максимально эффективно развивать стартап дальше</a:t>
            </a:r>
          </a:p>
          <a:p>
            <a:pPr marL="0" lvl="0" indent="0" algn="just">
              <a:buClr>
                <a:schemeClr val="dk1"/>
              </a:buClr>
              <a:buSzPts val="1800"/>
              <a:buNone/>
            </a:pPr>
            <a:endParaRPr lang="ru-RU" sz="2000" b="1" i="1" dirty="0"/>
          </a:p>
          <a:p>
            <a:pPr marL="0" lvl="0" indent="0" algn="just">
              <a:buClr>
                <a:schemeClr val="dk1"/>
              </a:buClr>
              <a:buSzPts val="1800"/>
              <a:buNone/>
            </a:pPr>
            <a:r>
              <a:rPr lang="ru-RU" sz="2000" b="1" dirty="0"/>
              <a:t>29.  План дальнейшего развития стартап проекта</a:t>
            </a:r>
            <a:endParaRPr sz="2000" b="1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8"/>
          <p:cNvSpPr txBox="1">
            <a:spLocks noGrp="1"/>
          </p:cNvSpPr>
          <p:nvPr>
            <p:ph type="title"/>
          </p:nvPr>
        </p:nvSpPr>
        <p:spPr>
          <a:xfrm>
            <a:off x="1129182" y="77746"/>
            <a:ext cx="10971378" cy="1242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ibre Franklin"/>
              <a:buNone/>
            </a:pPr>
            <a:r>
              <a:rPr lang="ru-RU" sz="4800" b="1" dirty="0">
                <a:latin typeface="Calibri Light" panose="020F0302020204030204" charset="0"/>
                <a:cs typeface="Calibri Light" panose="020F0302020204030204" charset="0"/>
              </a:rPr>
              <a:t>ПРИЛОЖЕНИЕ. ВИЗУАЛЬНЫЕ ЭЛЕМЕНТЫ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-3175" y="-11430"/>
            <a:ext cx="1098550" cy="6869430"/>
            <a:chOff x="-5" y="-18"/>
            <a:chExt cx="1730" cy="1081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0" y="0"/>
              <a:ext cx="1725" cy="10800"/>
            </a:xfrm>
            <a:prstGeom prst="rect">
              <a:avLst/>
            </a:prstGeom>
            <a:solidFill>
              <a:srgbClr val="27376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atin typeface="Inter" panose="02000503000000020004" pitchFamily="50" charset="0"/>
              </a:endParaRPr>
            </a:p>
          </p:txBody>
        </p:sp>
        <p:pic>
          <p:nvPicPr>
            <p:cNvPr id="3" name="Рисунок 4"/>
            <p:cNvPicPr>
              <a:picLocks noChangeAspect="1"/>
            </p:cNvPicPr>
            <p:nvPr/>
          </p:nvPicPr>
          <p:blipFill rotWithShape="1">
            <a:blip r:embed="rId3"/>
            <a:srcRect r="46487"/>
            <a:stretch>
              <a:fillRect/>
            </a:stretch>
          </p:blipFill>
          <p:spPr>
            <a:xfrm>
              <a:off x="171" y="4448"/>
              <a:ext cx="1465" cy="886"/>
            </a:xfrm>
            <a:prstGeom prst="rect">
              <a:avLst/>
            </a:prstGeom>
          </p:spPr>
        </p:pic>
        <p:pic>
          <p:nvPicPr>
            <p:cNvPr id="10" name="Рисунок 5"/>
            <p:cNvPicPr>
              <a:picLocks noChangeAspect="1"/>
            </p:cNvPicPr>
            <p:nvPr/>
          </p:nvPicPr>
          <p:blipFill rotWithShape="1">
            <a:blip r:embed="rId3"/>
            <a:srcRect l="58319"/>
            <a:stretch>
              <a:fillRect/>
            </a:stretch>
          </p:blipFill>
          <p:spPr>
            <a:xfrm>
              <a:off x="47" y="5716"/>
              <a:ext cx="1630" cy="1266"/>
            </a:xfrm>
            <a:prstGeom prst="rect">
              <a:avLst/>
            </a:prstGeom>
          </p:spPr>
        </p:pic>
        <p:pic>
          <p:nvPicPr>
            <p:cNvPr id="12" name="Рисунок 6"/>
            <p:cNvPicPr>
              <a:picLocks noChangeAspect="1"/>
            </p:cNvPicPr>
            <p:nvPr/>
          </p:nvPicPr>
          <p:blipFill rotWithShape="1">
            <a:blip r:embed="rId4"/>
            <a:srcRect l="3408" r="75099"/>
            <a:stretch>
              <a:fillRect/>
            </a:stretch>
          </p:blipFill>
          <p:spPr>
            <a:xfrm>
              <a:off x="-5" y="-18"/>
              <a:ext cx="1730" cy="4143"/>
            </a:xfrm>
            <a:prstGeom prst="rect">
              <a:avLst/>
            </a:prstGeom>
          </p:spPr>
        </p:pic>
        <p:pic>
          <p:nvPicPr>
            <p:cNvPr id="13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" y="7200"/>
              <a:ext cx="1217" cy="1223"/>
            </a:xfrm>
            <a:prstGeom prst="rect">
              <a:avLst/>
            </a:prstGeom>
          </p:spPr>
        </p:pic>
        <p:pic>
          <p:nvPicPr>
            <p:cNvPr id="14" name="Рисунок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" y="8810"/>
              <a:ext cx="1494" cy="1517"/>
            </a:xfrm>
            <a:prstGeom prst="rect">
              <a:avLst/>
            </a:prstGeom>
          </p:spPr>
        </p:pic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067922">
            <a:off x="1302149" y="2047875"/>
            <a:ext cx="1099815" cy="11429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172649">
            <a:off x="2676123" y="2045025"/>
            <a:ext cx="992429" cy="11486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158776">
            <a:off x="3858892" y="1786656"/>
            <a:ext cx="2402870" cy="20756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0" y="1665483"/>
            <a:ext cx="2682909" cy="23661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87962" y="947626"/>
            <a:ext cx="3952518" cy="11322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554" y="4873191"/>
            <a:ext cx="4449162" cy="144134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2">
            <a:lum bright="4000" contrast="-8000"/>
          </a:blip>
          <a:stretch>
            <a:fillRect/>
          </a:stretch>
        </p:blipFill>
        <p:spPr>
          <a:xfrm>
            <a:off x="8959967" y="2264035"/>
            <a:ext cx="2425374" cy="1169027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095375" y="4238627"/>
            <a:ext cx="11096625" cy="2630804"/>
          </a:xfrm>
          <a:prstGeom prst="rect">
            <a:avLst/>
          </a:prstGeom>
          <a:solidFill>
            <a:srgbClr val="27376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9777" y="4888064"/>
            <a:ext cx="3565120" cy="115495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90213" y="4888064"/>
            <a:ext cx="1094503" cy="115495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21079358">
            <a:off x="6768241" y="4895588"/>
            <a:ext cx="1357557" cy="117300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63030" y="4873191"/>
            <a:ext cx="861479" cy="83819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03682" y="4681682"/>
            <a:ext cx="1886728" cy="19167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7BFB4-8378-41F5-BF10-F78B15EF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/>
              <a:t>АКТУАЛЬНОСТЬ И ПРОБЛЕМАТИКА ПРОЕКТА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01EE44-2B8C-4381-9BC6-3544EC6C8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89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u-RU" altLang="en-US" sz="2000" b="1" dirty="0"/>
              <a:t>Проблематика проекта</a:t>
            </a:r>
            <a:r>
              <a:rPr lang="ru-RU" altLang="en-US" sz="2000" dirty="0"/>
              <a:t>  (потребность клиента)</a:t>
            </a:r>
          </a:p>
          <a:p>
            <a:r>
              <a:rPr lang="ru-RU" b="1" dirty="0"/>
              <a:t>1. Дети до трех лет — невозможность взаимодействия с врачом</a:t>
            </a:r>
            <a:endParaRPr lang="ru-RU" dirty="0"/>
          </a:p>
          <a:p>
            <a:r>
              <a:rPr lang="ru-RU" dirty="0"/>
              <a:t>Ребенок не способен выполнять инструкции, фиксировать взгляд по требованию или отвечать на вопросы.</a:t>
            </a:r>
          </a:p>
          <a:p>
            <a:r>
              <a:rPr lang="ru-RU" dirty="0"/>
              <a:t>Диагностика или не проводится вовсе, или применяются методы, требующие много времени при низкой точности измерений.</a:t>
            </a:r>
          </a:p>
          <a:p>
            <a:r>
              <a:rPr lang="ru-RU" b="1" dirty="0"/>
              <a:t>2. Отсутствие быстрого и массового объективного скрининга</a:t>
            </a:r>
            <a:r>
              <a:rPr lang="ru-RU" dirty="0"/>
              <a:t>.</a:t>
            </a:r>
          </a:p>
          <a:p>
            <a:r>
              <a:rPr lang="ru-RU" dirty="0"/>
              <a:t>Отсутствие объективных решений массового скрининга в яслях, детских садах и школах.</a:t>
            </a:r>
          </a:p>
          <a:p>
            <a:r>
              <a:rPr lang="ru-RU" dirty="0"/>
              <a:t>Выездные бригады в труднодоступные и удалённые населённые пункты не имеют портативных решений для быстрого скрининга.</a:t>
            </a:r>
          </a:p>
          <a:p>
            <a:r>
              <a:rPr lang="ru-RU" b="1" dirty="0"/>
              <a:t>3. Зависимость от импорта</a:t>
            </a:r>
            <a:endParaRPr lang="ru-RU" dirty="0"/>
          </a:p>
          <a:p>
            <a:r>
              <a:rPr lang="ru-RU" dirty="0"/>
              <a:t>высокая стоимость,</a:t>
            </a:r>
          </a:p>
          <a:p>
            <a:r>
              <a:rPr lang="ru-RU" dirty="0"/>
              <a:t>риски перебоев с поставками,</a:t>
            </a:r>
          </a:p>
          <a:p>
            <a:r>
              <a:rPr lang="ru-RU" dirty="0"/>
              <a:t>сложности с обслуживанием при изменении внешнеполитических условий.</a:t>
            </a:r>
          </a:p>
        </p:txBody>
      </p:sp>
    </p:spTree>
    <p:extLst>
      <p:ext uri="{BB962C8B-B14F-4D97-AF65-F5344CB8AC3E}">
        <p14:creationId xmlns:p14="http://schemas.microsoft.com/office/powerpoint/2010/main" val="118437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/>
              <a:t>РЕШЕНИЕ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043940" y="1217930"/>
            <a:ext cx="11069955" cy="522351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altLang="en-US" b="1" dirty="0"/>
              <a:t>Решение</a:t>
            </a:r>
          </a:p>
          <a:p>
            <a:r>
              <a:rPr lang="ru-RU" b="1" dirty="0"/>
              <a:t>Решение</a:t>
            </a:r>
            <a:endParaRPr lang="ru-RU" dirty="0"/>
          </a:p>
          <a:p>
            <a:r>
              <a:rPr lang="ru-RU" dirty="0"/>
              <a:t>Разработка отечественного портативного педиатрического </a:t>
            </a:r>
            <a:r>
              <a:rPr lang="ru-RU" dirty="0" err="1"/>
              <a:t>авторефрактометра</a:t>
            </a:r>
            <a:r>
              <a:rPr lang="ru-RU" dirty="0"/>
              <a:t> с интеграцией алгоритмов компьютерного зрения.</a:t>
            </a:r>
          </a:p>
          <a:p>
            <a:r>
              <a:rPr lang="ru-RU" dirty="0"/>
              <a:t>Устройство самостоятельно отслеживает положение глаз, определяет момент оптимальной фиксации и проводит измерения в игровой, неконтактной форме.</a:t>
            </a:r>
          </a:p>
          <a:p>
            <a:r>
              <a:rPr lang="ru-RU" dirty="0"/>
              <a:t>Диагностика возможна с первых месяцев жизни без активного взаимодействия врача с ребенком и без необходимости длительного удержания неподвижности.</a:t>
            </a:r>
          </a:p>
          <a:p>
            <a:pPr marL="0" indent="0">
              <a:buNone/>
            </a:pPr>
            <a:r>
              <a:rPr lang="ru-RU" b="1" dirty="0"/>
              <a:t>Результат:</a:t>
            </a:r>
            <a:r>
              <a:rPr lang="ru-RU" dirty="0"/>
              <a:t> медицинские центры получают масштабируемую услугу раннего скрининга зрения, пациенты — своевременное выявление нарушений с возможностью немедленной коррекции.</a:t>
            </a:r>
          </a:p>
          <a:p>
            <a:pPr marL="0" indent="0">
              <a:buNone/>
            </a:pPr>
            <a:r>
              <a:rPr lang="ru-RU" b="1" spc="-65" dirty="0">
                <a:sym typeface="+mn-ea"/>
              </a:rPr>
              <a:t>Технологическое ядро</a:t>
            </a:r>
          </a:p>
          <a:p>
            <a:r>
              <a:rPr lang="ru-RU" dirty="0"/>
              <a:t>Комплексная система из трёх модулей: привлечение внимания → высокоскоростная регистрация → интеллектуальная обработка данных.</a:t>
            </a:r>
          </a:p>
          <a:p>
            <a:r>
              <a:rPr lang="ru-RU" dirty="0"/>
              <a:t>Световые и звуковые сигналы безопасно привлекают взгляд ребенка без выполнения инструкций.</a:t>
            </a:r>
          </a:p>
          <a:p>
            <a:r>
              <a:rPr lang="ru-RU" dirty="0"/>
              <a:t>Алгоритмы компьютерного зрения автоматически детектируют положение глаз и захватывают момент устойчивой фиксации.</a:t>
            </a:r>
          </a:p>
          <a:p>
            <a:r>
              <a:rPr lang="ru-RU" dirty="0"/>
              <a:t>Скоростные вычислительные блоки в реальном времени рассчитывают рефракцию и управляют всеми подсистемами.</a:t>
            </a:r>
          </a:p>
          <a:p>
            <a:r>
              <a:rPr lang="ru-RU" dirty="0"/>
              <a:t>Весь цикл от привлечения внимания до результата: </a:t>
            </a:r>
            <a:r>
              <a:rPr lang="ru-RU" b="1" dirty="0"/>
              <a:t>1–2 секунды</a:t>
            </a:r>
            <a:r>
              <a:rPr lang="ru-RU" dirty="0"/>
              <a:t>.</a:t>
            </a:r>
          </a:p>
          <a:p>
            <a:r>
              <a:rPr lang="ru-RU" dirty="0"/>
              <a:t>Активное участие врача и длительная фиксация пациента полностью исключены.</a:t>
            </a:r>
          </a:p>
          <a:p>
            <a:endParaRPr lang="ru-RU" altLang="en-US" spc="-6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УРОВЕНЬ ГОТОВНОСТИ ТЕХНОЛОГИИ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043940" y="1217930"/>
            <a:ext cx="11049635" cy="1432560"/>
          </a:xfrm>
        </p:spPr>
        <p:txBody>
          <a:bodyPr>
            <a:normAutofit/>
          </a:bodyPr>
          <a:lstStyle/>
          <a:p>
            <a:r>
              <a:rPr lang="ru-RU" spc="-20" dirty="0">
                <a:sym typeface="+mn-ea"/>
              </a:rPr>
              <a:t>Определите уровень готовности технологии, опишите текущий статус и приложите подтверждающие артефакты.</a:t>
            </a:r>
          </a:p>
          <a:p>
            <a:r>
              <a:rPr lang="ru-RU" i="1" spc="125" dirty="0">
                <a:latin typeface="Trebuchet MS" panose="020B0603020202020204"/>
                <a:sym typeface="+mn-ea"/>
              </a:rPr>
              <a:t>ОПИСАНИЕ </a:t>
            </a:r>
            <a:r>
              <a:rPr lang="ru-RU" i="1" spc="125" dirty="0">
                <a:latin typeface="Trebuchet MS" panose="020B0603020202020204"/>
                <a:cs typeface="Trebuchet MS" panose="020B0603020202020204"/>
                <a:sym typeface="+mn-ea"/>
              </a:rPr>
              <a:t>УРОВНЕЙ ГОТОВНОСТИ И СООТВЕТСТВУЮЩИХ ИМ АРТЕФАКТОВ</a:t>
            </a:r>
            <a:endParaRPr lang="ru-RU" spc="-20" dirty="0">
              <a:sym typeface="+mn-ea"/>
            </a:endParaRPr>
          </a:p>
          <a:p>
            <a:endParaRPr lang="ru-RU" altLang="en-US" spc="-20" dirty="0">
              <a:sym typeface="+mn-ea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5035643"/>
              </p:ext>
            </p:extLst>
          </p:nvPr>
        </p:nvGraphicFramePr>
        <p:xfrm>
          <a:off x="1403350" y="3088640"/>
          <a:ext cx="10407650" cy="1249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1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>
                          <a:latin typeface="Calibri Light" panose="020F0302020204030204" charset="0"/>
                          <a:cs typeface="Calibri Light" panose="020F0302020204030204" charset="0"/>
                        </a:rPr>
                        <a:t>Уровень готовности технологии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latin typeface="Calibri Light" panose="020F0302020204030204" charset="0"/>
                          <a:cs typeface="Calibri Light" panose="020F0302020204030204" charset="0"/>
                        </a:rPr>
                        <a:t>Краткое описание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Calibri Light" panose="020F0302020204030204" charset="0"/>
                          <a:cs typeface="Calibri Light" panose="020F0302020204030204" charset="0"/>
                        </a:rPr>
                        <a:t>Артефакт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latin typeface="Calibri Light" panose="020F0302020204030204" charset="0"/>
                          <a:cs typeface="Calibri Light" panose="020F0302020204030204" charset="0"/>
                        </a:rPr>
                        <a:t>1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Calibri Light" panose="020F0302020204030204" charset="0"/>
                          <a:cs typeface="Calibri Light" panose="020F0302020204030204" charset="0"/>
                        </a:rPr>
                        <a:t>Формирование концепции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Calibri Light" panose="020F0302020204030204" charset="0"/>
                          <a:cs typeface="Calibri Light" panose="020F0302020204030204" charset="0"/>
                        </a:rPr>
                        <a:t>-</a:t>
                      </a:r>
                    </a:p>
                  </a:txBody>
                  <a:tcPr>
                    <a:lnL w="12700" algn="ctr">
                      <a:solidFill>
                        <a:schemeClr val="tx1"/>
                      </a:solidFill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solidFill>
                        <a:schemeClr val="tx1"/>
                      </a:solidFill>
                    </a:lnT>
                    <a:lnB w="12700" algn="ctr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ЦА и СТЕЙКХОЛДЕРЫ. ПАРТНЕРЫ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043940" y="873800"/>
            <a:ext cx="11069955" cy="58083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400" b="1" dirty="0"/>
              <a:t>Первичная ЦА:</a:t>
            </a:r>
          </a:p>
          <a:p>
            <a:pPr marL="0" indent="0">
              <a:buNone/>
            </a:pPr>
            <a:r>
              <a:rPr lang="ru-RU" sz="1400" dirty="0"/>
              <a:t>Портрет целевого заказчика для B2B продуктов:</a:t>
            </a:r>
          </a:p>
          <a:p>
            <a:pPr marL="0" indent="0">
              <a:buNone/>
            </a:pPr>
            <a:r>
              <a:rPr lang="ru-RU" sz="1400" dirty="0"/>
              <a:t>Частные медицинские организации — от небольших клиник до сетевых игроков, оказывающие или планирующие внедрение офтальмологических услуг. Ключевые задачи: расширение клиентской базы (включая детей до 3 лет) и спектра услуг, увеличение пропускной способности и снижение нагрузки на персонал.</a:t>
            </a:r>
          </a:p>
          <a:p>
            <a:pPr marL="0" indent="0">
              <a:buNone/>
            </a:pPr>
            <a:r>
              <a:rPr lang="ru-RU" sz="1400" dirty="0"/>
              <a:t>Портрет целевого заказчика для B2G продуктов:</a:t>
            </a:r>
          </a:p>
          <a:p>
            <a:pPr marL="0" indent="0">
              <a:buNone/>
            </a:pPr>
            <a:r>
              <a:rPr lang="ru-RU" sz="1400" dirty="0"/>
              <a:t>Государственные медицинские учреждения и системы здравоохранения, заинтересованные в ускорении проведения массовых </a:t>
            </a:r>
            <a:r>
              <a:rPr lang="ru-RU" sz="1400" dirty="0" err="1"/>
              <a:t>скринингов</a:t>
            </a:r>
            <a:r>
              <a:rPr lang="ru-RU" sz="1400" dirty="0"/>
              <a:t> и повышении точности обследований в выездных условиях. Ключевые задачи: увеличение охвата населения, повышение эффективности диагностики и снижение нагрузки на медицинский персонал.</a:t>
            </a:r>
          </a:p>
          <a:p>
            <a:pPr marL="0" indent="0">
              <a:buNone/>
            </a:pPr>
            <a:r>
              <a:rPr lang="ru-RU" sz="1400" b="1" dirty="0"/>
              <a:t>Вторичная ЦА:</a:t>
            </a:r>
          </a:p>
          <a:p>
            <a:pPr marL="0" indent="0">
              <a:buNone/>
            </a:pPr>
            <a:r>
              <a:rPr lang="ru-RU" sz="1400" dirty="0"/>
              <a:t>Оптики с медицинскими кабинетами и образовательные учреждения, использующие устройство как инструмент дополнительной диагностики и обучения специалистов.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lang="ru-RU" sz="1400" dirty="0">
              <a:solidFill>
                <a:schemeClr val="dk1"/>
              </a:solidFill>
              <a:ea typeface="Inter" panose="02000503000000020004" pitchFamily="50" charset="0"/>
              <a:sym typeface="Libre Franklin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</a:pPr>
            <a:r>
              <a:rPr lang="ru-RU" sz="1400" b="1" dirty="0">
                <a:solidFill>
                  <a:schemeClr val="dk1"/>
                </a:solidFill>
                <a:ea typeface="Inter" panose="02000503000000020004" pitchFamily="50" charset="0"/>
                <a:sym typeface="Libre Franklin"/>
              </a:rPr>
              <a:t>Стейкхолдеры проекта, кто имеет влияние на развитие  - развивающее или ограничивающее</a:t>
            </a:r>
            <a:endParaRPr sz="1400" dirty="0"/>
          </a:p>
          <a:p>
            <a:r>
              <a:rPr lang="ru-RU" sz="1400" dirty="0"/>
              <a:t>Врачи-офтальмологи — конечные пользователи, влияющие на выбор оборудования и его применение</a:t>
            </a:r>
          </a:p>
          <a:p>
            <a:r>
              <a:rPr lang="ru-RU" sz="1400" dirty="0"/>
              <a:t>Пациенты (включая детей до 3-х лет) — формируют конечный спрос на диагностику</a:t>
            </a:r>
          </a:p>
          <a:p>
            <a:r>
              <a:rPr lang="ru-RU" sz="1400" dirty="0"/>
              <a:t>Руководство медицинских организаций — принимает решения о закупке, исходя из экономической эффективности и загрузки клиники</a:t>
            </a:r>
          </a:p>
          <a:p>
            <a:r>
              <a:rPr lang="ru-RU" sz="1400" dirty="0"/>
              <a:t>Государственные регуляторы и системы здравоохранения — устанавливают требования к допуску на рынок и формируют спрос через стандарты и госпрограммы</a:t>
            </a:r>
          </a:p>
          <a:p>
            <a:r>
              <a:rPr lang="ru-RU" sz="1400" dirty="0"/>
              <a:t>Страховые компании — заинтересованы в снижении затрат за счёт ранней диагностики</a:t>
            </a:r>
          </a:p>
          <a:p>
            <a:r>
              <a:rPr lang="ru-RU" sz="1400" dirty="0"/>
              <a:t>Дистрибьюторы медицинского оборудования — обеспечивают масштабирование продаж и выход на рынок</a:t>
            </a:r>
            <a:br>
              <a:rPr lang="ru-RU" sz="1400" dirty="0">
                <a:sym typeface="+mn-ea"/>
              </a:rPr>
            </a:br>
            <a:endParaRPr lang="ru-RU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8502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КОНКУРЕНТЫ и АНАЛОГИ. РЫНОК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53146556"/>
              </p:ext>
            </p:extLst>
          </p:nvPr>
        </p:nvGraphicFramePr>
        <p:xfrm>
          <a:off x="1043940" y="794958"/>
          <a:ext cx="10737850" cy="596072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47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7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7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7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7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491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Характеристики продукта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Ваша разработка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Plusoptix A12R</a:t>
                      </a: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 </a:t>
                      </a:r>
                      <a:br>
                        <a:rPr lang="ru-RU" sz="1400" dirty="0">
                          <a:latin typeface="+mj-lt"/>
                          <a:cs typeface="Calibri Light" panose="020F0302020204030204" charset="0"/>
                        </a:rPr>
                      </a:b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(</a:t>
                      </a: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Plusoptix</a:t>
                      </a: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, Германия)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Righton Retinomax 3</a:t>
                      </a: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(</a:t>
                      </a: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Righton</a:t>
                      </a: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, Япония)</a:t>
                      </a:r>
                    </a:p>
                    <a:p>
                      <a:pPr algn="ctr">
                        <a:defRPr/>
                      </a:pPr>
                      <a:endParaRPr lang="ru-RU" sz="1400" dirty="0"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URK-700 Unicos</a:t>
                      </a:r>
                      <a:endParaRPr lang="ru-RU" sz="1400" dirty="0">
                        <a:latin typeface="+mj-lt"/>
                        <a:cs typeface="Calibri Light" panose="020F030202020403020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(</a:t>
                      </a:r>
                      <a:r>
                        <a:rPr lang="vi-VN" sz="1400" dirty="0">
                          <a:latin typeface="+mj-lt"/>
                          <a:cs typeface="Calibri Light" panose="020F0302020204030204" charset="0"/>
                        </a:rPr>
                        <a:t>Unicos</a:t>
                      </a:r>
                      <a:r>
                        <a:rPr lang="ru-RU" sz="1400" dirty="0">
                          <a:latin typeface="+mj-lt"/>
                          <a:cs typeface="Calibri Light" panose="020F0302020204030204" charset="0"/>
                        </a:rPr>
                        <a:t>, Ю. Корея)</a:t>
                      </a:r>
                    </a:p>
                    <a:p>
                      <a:pPr algn="ctr">
                        <a:defRPr/>
                      </a:pPr>
                      <a:endParaRPr lang="ru-RU" sz="1400" dirty="0"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99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Мобильность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Высокая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Высокая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Высокая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Отсутствует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 err="1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Бинокулярность</a:t>
                      </a: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Да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Да</a:t>
                      </a:r>
                    </a:p>
                    <a:p>
                      <a:pPr>
                        <a:defRPr/>
                      </a:pP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Нет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Нет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Адаптирован под работу с детьми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Да (игровая механика)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Да (игровая механика)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Не полностью (требуют привлечение внимания от врача)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Нет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64910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Интеграция с МИС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Предусматривается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Calibri Light" panose="020F0302020204030204" charset="0"/>
                        </a:rPr>
                        <a:t>Низкая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Низкая</a:t>
                      </a:r>
                    </a:p>
                    <a:p>
                      <a:pPr>
                        <a:defRPr/>
                      </a:pP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Calibri Light" panose="020F0302020204030204" charset="0"/>
                        </a:rPr>
                        <a:t>Низкая</a:t>
                      </a:r>
                    </a:p>
                    <a:p>
                      <a:pPr>
                        <a:defRPr/>
                      </a:pP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Calibri Light" panose="020F030202020403020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01331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Локализация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Только незаменимые иностранные компоненты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Только продажа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Только продажа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Только продажа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526198"/>
                  </a:ext>
                </a:extLst>
              </a:tr>
              <a:tr h="78676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Цена, тыс. р.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753</a:t>
                      </a: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>
                        <a:defRPr/>
                      </a:pP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i="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879</a:t>
                      </a: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1" i="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295</a:t>
                      </a:r>
                      <a:endParaRPr lang="ru-RU" sz="1400" dirty="0">
                        <a:solidFill>
                          <a:schemeClr val="bg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71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latin typeface="+mj-lt"/>
              </a:rPr>
              <a:t>МОДЕЛЬ </a:t>
            </a:r>
            <a:r>
              <a:rPr lang="ru-RU" altLang="en-US" dirty="0">
                <a:latin typeface="+mn-lt"/>
              </a:rPr>
              <a:t>МОНЕТИЗАЦИИ</a:t>
            </a:r>
            <a:r>
              <a:rPr lang="ru-RU" altLang="en-US" dirty="0">
                <a:latin typeface="+mj-lt"/>
              </a:rPr>
              <a:t>. БИЗНЕС-МОДЕЛЬ</a:t>
            </a:r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11BC7664-7B47-45CA-A283-D752A8C3DC0E}"/>
              </a:ext>
            </a:extLst>
          </p:cNvPr>
          <p:cNvSpPr/>
          <p:nvPr/>
        </p:nvSpPr>
        <p:spPr>
          <a:xfrm>
            <a:off x="1102914" y="886169"/>
            <a:ext cx="3306723" cy="5485134"/>
          </a:xfrm>
          <a:prstGeom prst="roundRect">
            <a:avLst>
              <a:gd name="adj" fmla="val 2270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4A83AD5A-DE56-4543-A34F-7FDAEAD51771}"/>
              </a:ext>
            </a:extLst>
          </p:cNvPr>
          <p:cNvSpPr/>
          <p:nvPr/>
        </p:nvSpPr>
        <p:spPr>
          <a:xfrm>
            <a:off x="1337348" y="1120603"/>
            <a:ext cx="680442" cy="680442"/>
          </a:xfrm>
          <a:prstGeom prst="roundRect">
            <a:avLst>
              <a:gd name="adj" fmla="val 13436980"/>
            </a:avLst>
          </a:prstGeom>
          <a:solidFill>
            <a:srgbClr val="4950BC"/>
          </a:solidFill>
          <a:ln/>
        </p:spPr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9C799FE2-D36D-4635-B275-6B9F43050F54}"/>
              </a:ext>
            </a:extLst>
          </p:cNvPr>
          <p:cNvSpPr/>
          <p:nvPr/>
        </p:nvSpPr>
        <p:spPr>
          <a:xfrm>
            <a:off x="1337348" y="2027859"/>
            <a:ext cx="3000018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+mj-lt"/>
                <a:ea typeface="Inter Bold" pitchFamily="34" charset="-122"/>
                <a:cs typeface="Inter Bold" pitchFamily="34" charset="-120"/>
              </a:rPr>
              <a:t>Ключевые партнёры</a:t>
            </a:r>
            <a:endParaRPr lang="en-US" sz="2200" dirty="0">
              <a:latin typeface="+mj-lt"/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3B871EFD-6C28-4280-926D-C40D529FCB34}"/>
              </a:ext>
            </a:extLst>
          </p:cNvPr>
          <p:cNvSpPr/>
          <p:nvPr/>
        </p:nvSpPr>
        <p:spPr>
          <a:xfrm>
            <a:off x="1126965" y="2538503"/>
            <a:ext cx="3727490" cy="39462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Поставщики электронных и оптических компонентов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Производители печатных плат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Лаборатория ЛЭТИ (3D-печать корпусов)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СЗГМУ им. Мечникова (клиническая валидация)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Дистрибьюторы медицинского оборудования</a:t>
            </a:r>
            <a:endParaRPr lang="en-US" sz="1750" dirty="0">
              <a:latin typeface="+mj-lt"/>
            </a:endParaRPr>
          </a:p>
        </p:txBody>
      </p:sp>
      <p:pic>
        <p:nvPicPr>
          <p:cNvPr id="10" name="Image 1" descr="preencoded.png">
            <a:extLst>
              <a:ext uri="{FF2B5EF4-FFF2-40B4-BE49-F238E27FC236}">
                <a16:creationId xmlns:a16="http://schemas.microsoft.com/office/drawing/2014/main" id="{E5FCB2D3-941D-453D-8153-BABBFFE035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514" y="1307650"/>
            <a:ext cx="306110" cy="306110"/>
          </a:xfrm>
          <a:prstGeom prst="rect">
            <a:avLst/>
          </a:prstGeom>
        </p:spPr>
      </p:pic>
      <p:sp>
        <p:nvSpPr>
          <p:cNvPr id="11" name="Shape 6">
            <a:extLst>
              <a:ext uri="{FF2B5EF4-FFF2-40B4-BE49-F238E27FC236}">
                <a16:creationId xmlns:a16="http://schemas.microsoft.com/office/drawing/2014/main" id="{7C856F9F-B934-4A27-836D-E45C182ACFE0}"/>
              </a:ext>
            </a:extLst>
          </p:cNvPr>
          <p:cNvSpPr/>
          <p:nvPr/>
        </p:nvSpPr>
        <p:spPr>
          <a:xfrm>
            <a:off x="4586505" y="886169"/>
            <a:ext cx="3457947" cy="5485134"/>
          </a:xfrm>
          <a:prstGeom prst="roundRect">
            <a:avLst>
              <a:gd name="adj" fmla="val 2270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2" name="Shape 7">
            <a:extLst>
              <a:ext uri="{FF2B5EF4-FFF2-40B4-BE49-F238E27FC236}">
                <a16:creationId xmlns:a16="http://schemas.microsoft.com/office/drawing/2014/main" id="{43D375F4-BA1B-45D0-A734-62DC3BA9B844}"/>
              </a:ext>
            </a:extLst>
          </p:cNvPr>
          <p:cNvSpPr/>
          <p:nvPr/>
        </p:nvSpPr>
        <p:spPr>
          <a:xfrm>
            <a:off x="4820939" y="1120603"/>
            <a:ext cx="680442" cy="642091"/>
          </a:xfrm>
          <a:prstGeom prst="roundRect">
            <a:avLst>
              <a:gd name="adj" fmla="val 13436980"/>
            </a:avLst>
          </a:prstGeom>
          <a:solidFill>
            <a:srgbClr val="4950BC"/>
          </a:solidFill>
          <a:ln/>
        </p:spPr>
      </p:sp>
      <p:pic>
        <p:nvPicPr>
          <p:cNvPr id="13" name="Image 2" descr="preencoded.png">
            <a:extLst>
              <a:ext uri="{FF2B5EF4-FFF2-40B4-BE49-F238E27FC236}">
                <a16:creationId xmlns:a16="http://schemas.microsoft.com/office/drawing/2014/main" id="{387A0B1B-748A-4AE5-800F-6614B48F64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08105" y="1307650"/>
            <a:ext cx="306110" cy="288857"/>
          </a:xfrm>
          <a:prstGeom prst="rect">
            <a:avLst/>
          </a:prstGeom>
        </p:spPr>
      </p:pic>
      <p:sp>
        <p:nvSpPr>
          <p:cNvPr id="14" name="Text 8">
            <a:extLst>
              <a:ext uri="{FF2B5EF4-FFF2-40B4-BE49-F238E27FC236}">
                <a16:creationId xmlns:a16="http://schemas.microsoft.com/office/drawing/2014/main" id="{65202D1E-C2E8-40C4-BE6C-3824D71DD217}"/>
              </a:ext>
            </a:extLst>
          </p:cNvPr>
          <p:cNvSpPr/>
          <p:nvPr/>
        </p:nvSpPr>
        <p:spPr>
          <a:xfrm>
            <a:off x="4820939" y="2027859"/>
            <a:ext cx="2837855" cy="334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+mj-lt"/>
                <a:ea typeface="Inter Bold" pitchFamily="34" charset="-122"/>
                <a:cs typeface="Inter Bold" pitchFamily="34" charset="-120"/>
              </a:rPr>
              <a:t>Ключевые ресурсы</a:t>
            </a:r>
            <a:endParaRPr lang="en-US" sz="2200" dirty="0">
              <a:latin typeface="+mj-lt"/>
            </a:endParaRPr>
          </a:p>
        </p:txBody>
      </p:sp>
      <p:sp>
        <p:nvSpPr>
          <p:cNvPr id="15" name="Text 9">
            <a:extLst>
              <a:ext uri="{FF2B5EF4-FFF2-40B4-BE49-F238E27FC236}">
                <a16:creationId xmlns:a16="http://schemas.microsoft.com/office/drawing/2014/main" id="{F0937CC4-9DD0-4AF5-B17B-42F17FEBC353}"/>
              </a:ext>
            </a:extLst>
          </p:cNvPr>
          <p:cNvSpPr/>
          <p:nvPr/>
        </p:nvSpPr>
        <p:spPr>
          <a:xfrm>
            <a:off x="4640296" y="2518532"/>
            <a:ext cx="3727490" cy="14446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Команда специалистов 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Доступ к оборудованию для разработки и прототипирования</a:t>
            </a:r>
            <a:endParaRPr lang="en-US" sz="1750" dirty="0">
              <a:latin typeface="+mj-lt"/>
            </a:endParaRPr>
          </a:p>
        </p:txBody>
      </p:sp>
      <p:sp>
        <p:nvSpPr>
          <p:cNvPr id="16" name="Shape 10">
            <a:extLst>
              <a:ext uri="{FF2B5EF4-FFF2-40B4-BE49-F238E27FC236}">
                <a16:creationId xmlns:a16="http://schemas.microsoft.com/office/drawing/2014/main" id="{8F9E23C8-17FA-4444-83C1-D72234D3715C}"/>
              </a:ext>
            </a:extLst>
          </p:cNvPr>
          <p:cNvSpPr/>
          <p:nvPr/>
        </p:nvSpPr>
        <p:spPr>
          <a:xfrm>
            <a:off x="8276594" y="886169"/>
            <a:ext cx="3727490" cy="5485134"/>
          </a:xfrm>
          <a:prstGeom prst="roundRect">
            <a:avLst>
              <a:gd name="adj" fmla="val 2270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17" name="Shape 11">
            <a:extLst>
              <a:ext uri="{FF2B5EF4-FFF2-40B4-BE49-F238E27FC236}">
                <a16:creationId xmlns:a16="http://schemas.microsoft.com/office/drawing/2014/main" id="{BF48E7DB-994D-4B82-B87B-0142332118DC}"/>
              </a:ext>
            </a:extLst>
          </p:cNvPr>
          <p:cNvSpPr/>
          <p:nvPr/>
        </p:nvSpPr>
        <p:spPr>
          <a:xfrm>
            <a:off x="8511029" y="1120603"/>
            <a:ext cx="680442" cy="642091"/>
          </a:xfrm>
          <a:prstGeom prst="roundRect">
            <a:avLst>
              <a:gd name="adj" fmla="val 13436980"/>
            </a:avLst>
          </a:prstGeom>
          <a:solidFill>
            <a:srgbClr val="4950BC"/>
          </a:solidFill>
          <a:ln/>
        </p:spPr>
      </p:sp>
      <p:pic>
        <p:nvPicPr>
          <p:cNvPr id="18" name="Image 3" descr="preencoded.png">
            <a:extLst>
              <a:ext uri="{FF2B5EF4-FFF2-40B4-BE49-F238E27FC236}">
                <a16:creationId xmlns:a16="http://schemas.microsoft.com/office/drawing/2014/main" id="{5BDD938E-BD27-489F-88B4-F9AA40877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98195" y="1307650"/>
            <a:ext cx="306110" cy="288857"/>
          </a:xfrm>
          <a:prstGeom prst="rect">
            <a:avLst/>
          </a:prstGeom>
        </p:spPr>
      </p:pic>
      <p:sp>
        <p:nvSpPr>
          <p:cNvPr id="19" name="Text 12">
            <a:extLst>
              <a:ext uri="{FF2B5EF4-FFF2-40B4-BE49-F238E27FC236}">
                <a16:creationId xmlns:a16="http://schemas.microsoft.com/office/drawing/2014/main" id="{5A63FC93-9DE7-49BA-8808-7D9716031808}"/>
              </a:ext>
            </a:extLst>
          </p:cNvPr>
          <p:cNvSpPr/>
          <p:nvPr/>
        </p:nvSpPr>
        <p:spPr>
          <a:xfrm>
            <a:off x="8511029" y="2027859"/>
            <a:ext cx="3727490" cy="6687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+mj-lt"/>
                <a:ea typeface="Inter Bold" pitchFamily="34" charset="-122"/>
                <a:cs typeface="Inter Bold" pitchFamily="34" charset="-120"/>
              </a:rPr>
              <a:t>Ключевые виды деятельности</a:t>
            </a:r>
            <a:endParaRPr lang="en-US" sz="2200" dirty="0">
              <a:latin typeface="+mj-lt"/>
            </a:endParaRPr>
          </a:p>
        </p:txBody>
      </p:sp>
      <p:sp>
        <p:nvSpPr>
          <p:cNvPr id="20" name="Text 13">
            <a:extLst>
              <a:ext uri="{FF2B5EF4-FFF2-40B4-BE49-F238E27FC236}">
                <a16:creationId xmlns:a16="http://schemas.microsoft.com/office/drawing/2014/main" id="{819395D4-1690-4AA1-AB2A-FFE4F0BEA482}"/>
              </a:ext>
            </a:extLst>
          </p:cNvPr>
          <p:cNvSpPr/>
          <p:nvPr/>
        </p:nvSpPr>
        <p:spPr>
          <a:xfrm>
            <a:off x="8367036" y="2852892"/>
            <a:ext cx="3727490" cy="3038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Разработка аппаратной части и ПО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Разработка конструкции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Разработка алгоритмов компьютерного зрения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Тестирование и валидация</a:t>
            </a:r>
            <a:endParaRPr lang="en-US" sz="1750" dirty="0">
              <a:latin typeface="+mj-lt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Сбыт и </a:t>
            </a:r>
            <a:r>
              <a:rPr lang="en-US" sz="1750" dirty="0" err="1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продвижение</a:t>
            </a:r>
            <a:r>
              <a:rPr lang="en-US" sz="1750" dirty="0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 err="1">
                <a:solidFill>
                  <a:srgbClr val="272525"/>
                </a:solidFill>
                <a:latin typeface="+mj-lt"/>
                <a:ea typeface="Inter" pitchFamily="34" charset="-122"/>
                <a:cs typeface="Inter" pitchFamily="34" charset="-120"/>
              </a:rPr>
              <a:t>устройства</a:t>
            </a:r>
            <a:endParaRPr lang="ru-RU" sz="1750" dirty="0">
              <a:solidFill>
                <a:srgbClr val="272525"/>
              </a:solidFill>
              <a:latin typeface="+mj-lt"/>
              <a:ea typeface="Inter" pitchFamily="34" charset="-122"/>
              <a:cs typeface="Inter" pitchFamily="34" charset="-120"/>
            </a:endParaRPr>
          </a:p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ru-RU" sz="1750" dirty="0">
                <a:solidFill>
                  <a:srgbClr val="272525"/>
                </a:solidFill>
                <a:latin typeface="+mj-lt"/>
                <a:ea typeface="Inter" pitchFamily="34" charset="-122"/>
              </a:rPr>
              <a:t>Сервисное обслуживание</a:t>
            </a:r>
            <a:endParaRPr lang="en-US" sz="175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737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79695" y="-1462379"/>
            <a:ext cx="7664798" cy="394853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6763" y="4013463"/>
            <a:ext cx="8049599" cy="410807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26278">
            <a:off x="7982782" y="5018154"/>
            <a:ext cx="1009979" cy="121580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351461">
            <a:off x="11479618" y="3054848"/>
            <a:ext cx="799543" cy="958615"/>
          </a:xfrm>
          <a:prstGeom prst="rect">
            <a:avLst/>
          </a:prstGeom>
        </p:spPr>
      </p:pic>
      <p:grpSp>
        <p:nvGrpSpPr>
          <p:cNvPr id="37" name="Группа 36"/>
          <p:cNvGrpSpPr/>
          <p:nvPr/>
        </p:nvGrpSpPr>
        <p:grpSpPr>
          <a:xfrm>
            <a:off x="1191210" y="1923315"/>
            <a:ext cx="9126877" cy="2930222"/>
            <a:chOff x="1717597" y="1598544"/>
            <a:chExt cx="9126877" cy="2930222"/>
          </a:xfrm>
        </p:grpSpPr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17597" y="1598544"/>
              <a:ext cx="2674298" cy="2716815"/>
            </a:xfrm>
            <a:prstGeom prst="rect">
              <a:avLst/>
            </a:prstGeom>
          </p:spPr>
        </p:pic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5561148" y="1650664"/>
              <a:ext cx="26304" cy="2878102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073677" y="1910381"/>
              <a:ext cx="477079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>
                  <a:solidFill>
                    <a:schemeClr val="bg1"/>
                  </a:solidFill>
                  <a:latin typeface="HelveticaNeueCyr" panose="02000503040000020004" pitchFamily="2" charset="-52"/>
                  <a:cs typeface="Aharoni" panose="02010803020104030203" pitchFamily="2" charset="-79"/>
                </a:rPr>
                <a:t>СПАСИБО</a:t>
              </a:r>
            </a:p>
            <a:p>
              <a:r>
                <a:rPr lang="ru-RU" sz="2800" b="1" dirty="0">
                  <a:solidFill>
                    <a:schemeClr val="bg1"/>
                  </a:solidFill>
                  <a:latin typeface="HelveticaNeueCyr" panose="02000503040000020004" pitchFamily="2" charset="-52"/>
                  <a:cs typeface="Aharoni" panose="02010803020104030203" pitchFamily="2" charset="-79"/>
                </a:rPr>
                <a:t>ЗА ВНИМАНИЕ!</a:t>
              </a:r>
            </a:p>
          </p:txBody>
        </p:sp>
      </p:grpSp>
      <p:pic>
        <p:nvPicPr>
          <p:cNvPr id="38" name="Рисунок 37"/>
          <p:cNvPicPr>
            <a:picLocks noChangeAspect="1"/>
          </p:cNvPicPr>
          <p:nvPr/>
        </p:nvPicPr>
        <p:blipFill>
          <a:blip r:embed="rId7">
            <a:lum bright="4000" contrast="-8000"/>
          </a:blip>
          <a:stretch>
            <a:fillRect/>
          </a:stretch>
        </p:blipFill>
        <p:spPr>
          <a:xfrm>
            <a:off x="6478782" y="-743220"/>
            <a:ext cx="6591167" cy="3176933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7">
            <a:lum bright="4000" contrast="-5000"/>
          </a:blip>
          <a:stretch>
            <a:fillRect/>
          </a:stretch>
        </p:blipFill>
        <p:spPr>
          <a:xfrm rot="10800000">
            <a:off x="-605065" y="4668866"/>
            <a:ext cx="6493244" cy="3129734"/>
          </a:xfrm>
          <a:prstGeom prst="rect">
            <a:avLst/>
          </a:prstGeom>
          <a:noFill/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43066" y="383492"/>
            <a:ext cx="4449162" cy="1441349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9630230">
            <a:off x="3473704" y="729832"/>
            <a:ext cx="938201" cy="715497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8992" y="2579263"/>
            <a:ext cx="613938" cy="974292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50745" y="5329967"/>
            <a:ext cx="861479" cy="838196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9624" y="4761976"/>
            <a:ext cx="1763172" cy="1763172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1079358">
            <a:off x="4371369" y="5172635"/>
            <a:ext cx="2081315" cy="1798370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20261882">
            <a:off x="5157941" y="236938"/>
            <a:ext cx="1517766" cy="1496759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774365" y="3784851"/>
            <a:ext cx="1474671" cy="1556121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18332084">
            <a:off x="10564576" y="1869142"/>
            <a:ext cx="748543" cy="64473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19*229"/>
  <p:tag name="TABLE_ENDDRAG_RECT" val="147*403*819*22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45*217"/>
  <p:tag name="TABLE_ENDDRAG_RECT" val="91*287*845*2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14*282"/>
  <p:tag name="TABLE_ENDDRAG_RECT" val="114*153*814*28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4419</TotalTime>
  <Words>2068</Words>
  <Application>Microsoft Office PowerPoint</Application>
  <PresentationFormat>Широкоэкранный</PresentationFormat>
  <Paragraphs>238</Paragraphs>
  <Slides>28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HelveticaNeueCyr</vt:lpstr>
      <vt:lpstr>Inter</vt:lpstr>
      <vt:lpstr>Libre Franklin</vt:lpstr>
      <vt:lpstr>Trebuchet MS</vt:lpstr>
      <vt:lpstr>Тема Office</vt:lpstr>
      <vt:lpstr>Разработка педиатрического портативного авторефрактометра</vt:lpstr>
      <vt:lpstr> АКТУАЛЬНОСТЬ И ПРОБЛЕМАТИКА ПРОЕКТА</vt:lpstr>
      <vt:lpstr>АКТУАЛЬНОСТЬ И ПРОБЛЕМАТИКА ПРОЕКТА</vt:lpstr>
      <vt:lpstr>РЕШЕНИЕ</vt:lpstr>
      <vt:lpstr>УРОВЕНЬ ГОТОВНОСТИ ТЕХНОЛОГИИ</vt:lpstr>
      <vt:lpstr>ЦА и СТЕЙКХОЛДЕРЫ. ПАРТНЕРЫ</vt:lpstr>
      <vt:lpstr>КОНКУРЕНТЫ и АНАЛОГИ. РЫНОК</vt:lpstr>
      <vt:lpstr>МОДЕЛЬ МОНЕТИЗАЦИИ. БИЗНЕС-МОДЕЛЬ</vt:lpstr>
      <vt:lpstr>Презентация PowerPoint</vt:lpstr>
      <vt:lpstr>ПЛАНЫ РАЗВИТИЯ. ДОРОЖНАЯ КАРТА ПРОЕКТА</vt:lpstr>
      <vt:lpstr>ИНВЕСТИЦИОННЫЙ ЗАПРОС</vt:lpstr>
      <vt:lpstr>ЭКСПЕРТНОЕ ЗАКЛЮЧЕНИЕ</vt:lpstr>
      <vt:lpstr>ПРОГРЕСС КОМАНДЫ И ПРОЕКТА за ВРЕМЯ АКСЕЛЕРАЦИИ</vt:lpstr>
      <vt:lpstr>РИСКИ</vt:lpstr>
      <vt:lpstr>КОНТАКТЫ КОМАНДЫ</vt:lpstr>
      <vt:lpstr>ПРИЛОЖЕНИЯ</vt:lpstr>
      <vt:lpstr>Пункты паспорта «Актуальность». Трекинг-сессия №1-2</vt:lpstr>
      <vt:lpstr>Пункты паспорта «Проблема». Трекинг-сессия №1-2</vt:lpstr>
      <vt:lpstr>Пункты паспорта «Решение». Трекинг-сессия №3-4</vt:lpstr>
      <vt:lpstr>Пункты паспорта «ЦА, стейкхолдеры». Трекинг-сессия №3-4</vt:lpstr>
      <vt:lpstr>Пункты паспорта «Ценностное предложение»  Трекинг-сессия №4-5</vt:lpstr>
      <vt:lpstr>Пункты паспорта «MVP И КОНЕЧНЫЙ ПРОДУКТ»  Трекинг-сессия №3</vt:lpstr>
      <vt:lpstr>Пункты паспорта «Рынок и анализ конкурентов».  Трекинг-сессия №5</vt:lpstr>
      <vt:lpstr>Пункты паспорта «Бизнес-модель». Трекинг-сессия №6-7</vt:lpstr>
      <vt:lpstr>Пункты паспорта «Стратегия продвижения». Трекинг-сессия №7-8</vt:lpstr>
      <vt:lpstr>Пункты паспорта «Команда проекта». Трекинг-сессия №7-8</vt:lpstr>
      <vt:lpstr>Текущий статус проекта, дорожная карта проекта и призыв к действию. Трекинг-сессия №6-7</vt:lpstr>
      <vt:lpstr>ПРИЛОЖЕНИЕ. ВИЗУАЛЬНЫЕ ЭЛЕМЕНТЫ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Кирилл</cp:lastModifiedBy>
  <cp:revision>124</cp:revision>
  <dcterms:created xsi:type="dcterms:W3CDTF">2025-09-18T20:24:00Z</dcterms:created>
  <dcterms:modified xsi:type="dcterms:W3CDTF">2026-04-20T17:09:04Z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D2733D9CE6F74A38BBE807DF712EF072_13</vt:lpwstr>
  </property>
  <property fmtid="{D5CDD505-2E9C-101B-9397-08002B2CF9AE}" pid="3" name="KSOProductBuildVer">
    <vt:lpwstr>1049-12.2.0.23196</vt:lpwstr>
  </property>
</Properties>
</file>