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71" r:id="rId5"/>
    <p:sldId id="260" r:id="rId6"/>
    <p:sldId id="261" r:id="rId7"/>
    <p:sldId id="263" r:id="rId8"/>
    <p:sldId id="264" r:id="rId9"/>
    <p:sldId id="257" r:id="rId10"/>
    <p:sldId id="265" r:id="rId11"/>
    <p:sldId id="266" r:id="rId12"/>
    <p:sldId id="270" r:id="rId13"/>
    <p:sldId id="267" r:id="rId14"/>
    <p:sldId id="268" r:id="rId15"/>
    <p:sldId id="269" r:id="rId16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5">
          <p15:clr>
            <a:srgbClr val="A4A3A4"/>
          </p15:clr>
        </p15:guide>
        <p15:guide id="3" orient="horz" pos="15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5AFF"/>
    <a:srgbClr val="FCAF17"/>
    <a:srgbClr val="FD493D"/>
    <a:srgbClr val="B5D8E1"/>
    <a:srgbClr val="9A19FF"/>
    <a:srgbClr val="FBAE17"/>
    <a:srgbClr val="FAB3C1"/>
    <a:srgbClr val="B5D7E0"/>
    <a:srgbClr val="FC4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82" autoAdjust="0"/>
  </p:normalViewPr>
  <p:slideViewPr>
    <p:cSldViewPr snapToGrid="0">
      <p:cViewPr varScale="1">
        <p:scale>
          <a:sx n="37" d="100"/>
          <a:sy n="37" d="100"/>
        </p:scale>
        <p:origin x="60" y="1284"/>
      </p:cViewPr>
      <p:guideLst>
        <p:guide orient="horz" pos="2160"/>
        <p:guide pos="415"/>
        <p:guide orient="horz" pos="15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224710910435045"/>
          <c:y val="8.7679682106318754E-2"/>
          <c:w val="0.43356025492766653"/>
          <c:h val="0.776446679598506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FD-46C4-8E63-327DE0503B26}"/>
              </c:ext>
            </c:extLst>
          </c:dPt>
          <c:dPt>
            <c:idx val="1"/>
            <c:bubble3D val="0"/>
            <c:spPr>
              <a:solidFill>
                <a:srgbClr val="FD49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7FD-46C4-8E63-327DE0503B26}"/>
              </c:ext>
            </c:extLst>
          </c:dPt>
          <c:dPt>
            <c:idx val="2"/>
            <c:bubble3D val="0"/>
            <c:spPr>
              <a:solidFill>
                <a:srgbClr val="FCAF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7FD-46C4-8E63-327DE0503B26}"/>
              </c:ext>
            </c:extLst>
          </c:dPt>
          <c:dPt>
            <c:idx val="3"/>
            <c:bubble3D val="0"/>
            <c:spPr>
              <a:solidFill>
                <a:srgbClr val="B5D8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FD-46C4-8E63-327DE0503B26}"/>
              </c:ext>
            </c:extLst>
          </c:dPt>
          <c:dLbls>
            <c:dLbl>
              <c:idx val="0"/>
              <c:layout>
                <c:manualLayout>
                  <c:x val="-4.596261609969949E-2"/>
                  <c:y val="-9.7482359939255178E-2"/>
                </c:manualLayout>
              </c:layout>
              <c:tx>
                <c:rich>
                  <a:bodyPr/>
                  <a:lstStyle/>
                  <a:p>
                    <a:fld id="{3260808E-158B-4FD5-B6E9-32C757E5FB4B}" type="VALUE">
                      <a:rPr lang="en-US" baseline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7FD-46C4-8E63-327DE0503B26}"/>
                </c:ext>
              </c:extLst>
            </c:dLbl>
            <c:dLbl>
              <c:idx val="1"/>
              <c:layout>
                <c:manualLayout>
                  <c:x val="5.3107058756699049E-2"/>
                  <c:y val="5.68157602315717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FD-46C4-8E63-327DE0503B26}"/>
                </c:ext>
              </c:extLst>
            </c:dLbl>
            <c:dLbl>
              <c:idx val="2"/>
              <c:layout>
                <c:manualLayout>
                  <c:x val="2.5294781176203266E-2"/>
                  <c:y val="8.56777391671258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7FD-46C4-8E63-327DE0503B26}"/>
                </c:ext>
              </c:extLst>
            </c:dLbl>
            <c:dLbl>
              <c:idx val="3"/>
              <c:layout>
                <c:manualLayout>
                  <c:x val="2.2666155574193866E-2"/>
                  <c:y val="7.5509716403905802E-2"/>
                </c:manualLayout>
              </c:layout>
              <c:tx>
                <c:rich>
                  <a:bodyPr/>
                  <a:lstStyle/>
                  <a:p>
                    <a:fld id="{9296CEE1-ABE7-4715-B24E-93607A2AB58F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7FD-46C4-8E63-327DE0503B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Крупные корпорации</c:v>
                </c:pt>
                <c:pt idx="1">
                  <c:v>Промышленные предприятия</c:v>
                </c:pt>
                <c:pt idx="2">
                  <c:v>Начинающие стартапы и команды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</c:v>
                </c:pt>
                <c:pt idx="1">
                  <c:v>0.22</c:v>
                </c:pt>
                <c:pt idx="2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D-46C4-8E63-327DE050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456214475532721E-2"/>
          <c:y val="0.24874854900060175"/>
          <c:w val="0.32238160181663772"/>
          <c:h val="0.311608508892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Gilroy-Bold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3A397BB-8A16-45B6-9051-C9366B3F62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E24E04-C379-47E2-AA5D-CB8C74D294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D7B06-76AC-4702-BDFC-167ED002E8F7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37B9E2-030D-4F71-AFD4-D940E8BB5F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BC3681-DF40-49A7-863F-3E051947E9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B4B0E-BE38-4D13-8D13-719BD340D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65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50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76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38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47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8F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5887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.svg"/><Relationship Id="rId21" Type="http://schemas.openxmlformats.org/officeDocument/2006/relationships/image" Target="../media/image39.png"/><Relationship Id="rId42" Type="http://schemas.openxmlformats.org/officeDocument/2006/relationships/image" Target="../media/image60.svg"/><Relationship Id="rId47" Type="http://schemas.openxmlformats.org/officeDocument/2006/relationships/image" Target="../media/image65.png"/><Relationship Id="rId63" Type="http://schemas.openxmlformats.org/officeDocument/2006/relationships/image" Target="../media/image79.png"/><Relationship Id="rId68" Type="http://schemas.openxmlformats.org/officeDocument/2006/relationships/image" Target="../media/image84.svg"/><Relationship Id="rId84" Type="http://schemas.openxmlformats.org/officeDocument/2006/relationships/image" Target="../media/image100.svg"/><Relationship Id="rId89" Type="http://schemas.openxmlformats.org/officeDocument/2006/relationships/image" Target="../media/image103.png"/><Relationship Id="rId16" Type="http://schemas.openxmlformats.org/officeDocument/2006/relationships/image" Target="../media/image34.svg"/><Relationship Id="rId11" Type="http://schemas.openxmlformats.org/officeDocument/2006/relationships/image" Target="../media/image29.png"/><Relationship Id="rId32" Type="http://schemas.openxmlformats.org/officeDocument/2006/relationships/image" Target="../media/image50.svg"/><Relationship Id="rId37" Type="http://schemas.openxmlformats.org/officeDocument/2006/relationships/image" Target="../media/image55.png"/><Relationship Id="rId53" Type="http://schemas.openxmlformats.org/officeDocument/2006/relationships/image" Target="../media/image71.png"/><Relationship Id="rId58" Type="http://schemas.openxmlformats.org/officeDocument/2006/relationships/image" Target="../media/image76.svg"/><Relationship Id="rId74" Type="http://schemas.openxmlformats.org/officeDocument/2006/relationships/image" Target="../media/image90.svg"/><Relationship Id="rId79" Type="http://schemas.openxmlformats.org/officeDocument/2006/relationships/image" Target="../media/image95.png"/><Relationship Id="rId5" Type="http://schemas.openxmlformats.org/officeDocument/2006/relationships/image" Target="../media/image25.png"/><Relationship Id="rId90" Type="http://schemas.openxmlformats.org/officeDocument/2006/relationships/image" Target="../media/image104.sv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45.png"/><Relationship Id="rId30" Type="http://schemas.openxmlformats.org/officeDocument/2006/relationships/image" Target="../media/image48.svg"/><Relationship Id="rId35" Type="http://schemas.openxmlformats.org/officeDocument/2006/relationships/image" Target="../media/image53.png"/><Relationship Id="rId43" Type="http://schemas.openxmlformats.org/officeDocument/2006/relationships/image" Target="../media/image61.png"/><Relationship Id="rId48" Type="http://schemas.openxmlformats.org/officeDocument/2006/relationships/image" Target="../media/image66.svg"/><Relationship Id="rId56" Type="http://schemas.openxmlformats.org/officeDocument/2006/relationships/image" Target="../media/image74.svg"/><Relationship Id="rId64" Type="http://schemas.openxmlformats.org/officeDocument/2006/relationships/image" Target="../media/image80.svg"/><Relationship Id="rId69" Type="http://schemas.openxmlformats.org/officeDocument/2006/relationships/image" Target="../media/image85.png"/><Relationship Id="rId77" Type="http://schemas.openxmlformats.org/officeDocument/2006/relationships/image" Target="../media/image93.png"/><Relationship Id="rId8" Type="http://schemas.openxmlformats.org/officeDocument/2006/relationships/image" Target="../media/image28.svg"/><Relationship Id="rId51" Type="http://schemas.openxmlformats.org/officeDocument/2006/relationships/image" Target="../media/image69.png"/><Relationship Id="rId72" Type="http://schemas.openxmlformats.org/officeDocument/2006/relationships/image" Target="../media/image88.svg"/><Relationship Id="rId80" Type="http://schemas.openxmlformats.org/officeDocument/2006/relationships/image" Target="../media/image96.svg"/><Relationship Id="rId85" Type="http://schemas.openxmlformats.org/officeDocument/2006/relationships/image" Target="../media/image101.png"/><Relationship Id="rId3" Type="http://schemas.openxmlformats.org/officeDocument/2006/relationships/image" Target="../media/image23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svg"/><Relationship Id="rId46" Type="http://schemas.openxmlformats.org/officeDocument/2006/relationships/image" Target="../media/image64.svg"/><Relationship Id="rId59" Type="http://schemas.openxmlformats.org/officeDocument/2006/relationships/image" Target="../media/image77.png"/><Relationship Id="rId67" Type="http://schemas.openxmlformats.org/officeDocument/2006/relationships/image" Target="../media/image83.png"/><Relationship Id="rId20" Type="http://schemas.openxmlformats.org/officeDocument/2006/relationships/image" Target="../media/image38.svg"/><Relationship Id="rId41" Type="http://schemas.openxmlformats.org/officeDocument/2006/relationships/image" Target="../media/image59.png"/><Relationship Id="rId54" Type="http://schemas.openxmlformats.org/officeDocument/2006/relationships/image" Target="../media/image72.svg"/><Relationship Id="rId62" Type="http://schemas.openxmlformats.org/officeDocument/2006/relationships/image" Target="../media/image7.svg"/><Relationship Id="rId70" Type="http://schemas.openxmlformats.org/officeDocument/2006/relationships/image" Target="../media/image86.svg"/><Relationship Id="rId75" Type="http://schemas.openxmlformats.org/officeDocument/2006/relationships/image" Target="../media/image91.png"/><Relationship Id="rId83" Type="http://schemas.openxmlformats.org/officeDocument/2006/relationships/image" Target="../media/image99.png"/><Relationship Id="rId88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svg"/><Relationship Id="rId36" Type="http://schemas.openxmlformats.org/officeDocument/2006/relationships/image" Target="../media/image54.svg"/><Relationship Id="rId49" Type="http://schemas.openxmlformats.org/officeDocument/2006/relationships/image" Target="../media/image67.png"/><Relationship Id="rId57" Type="http://schemas.openxmlformats.org/officeDocument/2006/relationships/image" Target="../media/image75.png"/><Relationship Id="rId10" Type="http://schemas.openxmlformats.org/officeDocument/2006/relationships/image" Target="../media/image20.svg"/><Relationship Id="rId31" Type="http://schemas.openxmlformats.org/officeDocument/2006/relationships/image" Target="../media/image49.png"/><Relationship Id="rId44" Type="http://schemas.openxmlformats.org/officeDocument/2006/relationships/image" Target="../media/image62.svg"/><Relationship Id="rId52" Type="http://schemas.openxmlformats.org/officeDocument/2006/relationships/image" Target="../media/image70.svg"/><Relationship Id="rId60" Type="http://schemas.openxmlformats.org/officeDocument/2006/relationships/image" Target="../media/image78.svg"/><Relationship Id="rId65" Type="http://schemas.openxmlformats.org/officeDocument/2006/relationships/image" Target="../media/image81.png"/><Relationship Id="rId73" Type="http://schemas.openxmlformats.org/officeDocument/2006/relationships/image" Target="../media/image89.png"/><Relationship Id="rId78" Type="http://schemas.openxmlformats.org/officeDocument/2006/relationships/image" Target="../media/image94.svg"/><Relationship Id="rId81" Type="http://schemas.openxmlformats.org/officeDocument/2006/relationships/image" Target="../media/image97.png"/><Relationship Id="rId86" Type="http://schemas.openxmlformats.org/officeDocument/2006/relationships/image" Target="../media/image102.svg"/><Relationship Id="rId4" Type="http://schemas.openxmlformats.org/officeDocument/2006/relationships/image" Target="../media/image24.svg"/><Relationship Id="rId9" Type="http://schemas.openxmlformats.org/officeDocument/2006/relationships/image" Target="../media/image19.pn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9" Type="http://schemas.openxmlformats.org/officeDocument/2006/relationships/image" Target="../media/image57.png"/><Relationship Id="rId34" Type="http://schemas.openxmlformats.org/officeDocument/2006/relationships/image" Target="../media/image52.svg"/><Relationship Id="rId50" Type="http://schemas.openxmlformats.org/officeDocument/2006/relationships/image" Target="../media/image68.svg"/><Relationship Id="rId55" Type="http://schemas.openxmlformats.org/officeDocument/2006/relationships/image" Target="../media/image73.png"/><Relationship Id="rId76" Type="http://schemas.openxmlformats.org/officeDocument/2006/relationships/image" Target="../media/image92.svg"/><Relationship Id="rId7" Type="http://schemas.openxmlformats.org/officeDocument/2006/relationships/image" Target="../media/image27.png"/><Relationship Id="rId71" Type="http://schemas.openxmlformats.org/officeDocument/2006/relationships/image" Target="../media/image87.png"/><Relationship Id="rId2" Type="http://schemas.openxmlformats.org/officeDocument/2006/relationships/image" Target="../media/image22.png"/><Relationship Id="rId29" Type="http://schemas.openxmlformats.org/officeDocument/2006/relationships/image" Target="../media/image47.png"/><Relationship Id="rId24" Type="http://schemas.openxmlformats.org/officeDocument/2006/relationships/image" Target="../media/image42.svg"/><Relationship Id="rId40" Type="http://schemas.openxmlformats.org/officeDocument/2006/relationships/image" Target="../media/image58.svg"/><Relationship Id="rId45" Type="http://schemas.openxmlformats.org/officeDocument/2006/relationships/image" Target="../media/image63.png"/><Relationship Id="rId66" Type="http://schemas.openxmlformats.org/officeDocument/2006/relationships/image" Target="../media/image82.svg"/><Relationship Id="rId87" Type="http://schemas.openxmlformats.org/officeDocument/2006/relationships/image" Target="../media/image13.png"/><Relationship Id="rId61" Type="http://schemas.openxmlformats.org/officeDocument/2006/relationships/image" Target="../media/image6.png"/><Relationship Id="rId82" Type="http://schemas.openxmlformats.org/officeDocument/2006/relationships/image" Target="../media/image98.svg"/><Relationship Id="rId1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9" y="123006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lang="ru-RU" sz="4000" b="1" dirty="0"/>
              <a:t>Система мотивации персонала</a:t>
            </a:r>
            <a:r>
              <a:rPr lang="en-US" sz="4000" b="1" dirty="0"/>
              <a:t> «</a:t>
            </a:r>
            <a:r>
              <a:rPr lang="en-US" sz="4000" b="1" dirty="0" err="1"/>
              <a:t>WorkPass</a:t>
            </a:r>
            <a:r>
              <a:rPr lang="en-US" sz="4000" b="1" dirty="0"/>
              <a:t>»</a:t>
            </a:r>
            <a:endParaRPr sz="4000" b="1" dirty="0"/>
          </a:p>
          <a:p>
            <a:pPr defTabSz="877822">
              <a:defRPr sz="23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b="1" dirty="0"/>
          </a:p>
          <a:p>
            <a:pPr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ТРЕК: СОЦИАЛЬНЫЙ</a:t>
            </a:r>
            <a:r>
              <a:rPr lang="en-US" sz="2300" dirty="0">
                <a:latin typeface="Gilroy-Light"/>
                <a:ea typeface="Gilroy-ExtraBold"/>
                <a:cs typeface="Gilroy-ExtraBold"/>
                <a:sym typeface="Gilroy-Light"/>
              </a:rPr>
              <a:t>, </a:t>
            </a: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ПРЕДПРИНИМАТЕЛЬСКИЙ</a:t>
            </a:r>
            <a:endParaRPr sz="69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РУКОВОДИТЕЛЬ: Хонин И. Л.</a:t>
            </a:r>
            <a:endParaRPr dirty="0"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:a16="http://schemas.microsoft.com/office/drawing/2014/main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60" b="68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ВОПЛОЩЕНИЕ ИДЕИ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E7BC-BB27-CB8C-A959-17C57A1FE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1" y="6139368"/>
            <a:ext cx="2145252" cy="981081"/>
          </a:xfrm>
          <a:prstGeom prst="rect">
            <a:avLst/>
          </a:prstGeom>
        </p:spPr>
      </p:pic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  <a:solidFill>
            <a:srgbClr val="FD493D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>
                <a:solidFill>
                  <a:srgbClr val="FBB3C1"/>
                </a:solidFill>
              </a:endParaRPr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10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336583" y="97351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Используемые технологии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D363B6E-105D-E68B-1D2F-BDAC3EB9A179}"/>
              </a:ext>
            </a:extLst>
          </p:cNvPr>
          <p:cNvSpPr/>
          <p:nvPr/>
        </p:nvSpPr>
        <p:spPr>
          <a:xfrm>
            <a:off x="11060349" y="0"/>
            <a:ext cx="1129674" cy="1060315"/>
          </a:xfrm>
          <a:prstGeom prst="rect">
            <a:avLst/>
          </a:prstGeom>
          <a:solidFill>
            <a:srgbClr val="8F00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93BA8D-550A-E93D-5F89-503F15D5F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86" y="170157"/>
            <a:ext cx="720000" cy="7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E3E440-B176-4C2C-983A-DCF1ADE3B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086" y="1527008"/>
            <a:ext cx="5705977" cy="38039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79527C-A39B-457C-9ABC-21A1B8ACB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45" y="1583594"/>
            <a:ext cx="3690812" cy="36908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FC281F-0CF4-49E5-8DBA-B3D4D5572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70" y="1966299"/>
            <a:ext cx="2925401" cy="29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60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ВОПЛОЩЕНИЕ ИДЕИ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E7BC-BB27-CB8C-A959-17C57A1FE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1" y="6139368"/>
            <a:ext cx="2145252" cy="981081"/>
          </a:xfrm>
          <a:prstGeom prst="rect">
            <a:avLst/>
          </a:prstGeom>
        </p:spPr>
      </p:pic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  <a:solidFill>
            <a:srgbClr val="FD493D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>
                <a:solidFill>
                  <a:srgbClr val="FBB3C1"/>
                </a:solidFill>
              </a:endParaRPr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10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336583" y="97351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Визуализация шкалы наград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D363B6E-105D-E68B-1D2F-BDAC3EB9A179}"/>
              </a:ext>
            </a:extLst>
          </p:cNvPr>
          <p:cNvSpPr/>
          <p:nvPr/>
        </p:nvSpPr>
        <p:spPr>
          <a:xfrm>
            <a:off x="11060349" y="0"/>
            <a:ext cx="1129674" cy="1060315"/>
          </a:xfrm>
          <a:prstGeom prst="rect">
            <a:avLst/>
          </a:prstGeom>
          <a:solidFill>
            <a:srgbClr val="8F00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93BA8D-550A-E93D-5F89-503F15D5F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86" y="170157"/>
            <a:ext cx="720000" cy="72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FC14A99-65C5-D055-9D99-B58E6706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55" y="1710584"/>
            <a:ext cx="8501793" cy="43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637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ВОПЛОЩЕНИЕ ИДЕИ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E7BC-BB27-CB8C-A959-17C57A1FE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1" y="6139368"/>
            <a:ext cx="2145252" cy="981081"/>
          </a:xfrm>
          <a:prstGeom prst="rect">
            <a:avLst/>
          </a:prstGeom>
        </p:spPr>
      </p:pic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  <a:solidFill>
            <a:srgbClr val="B5D8E1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>
                <a:solidFill>
                  <a:srgbClr val="FBB3C1"/>
                </a:solidFill>
              </a:endParaRPr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en-US" dirty="0"/>
                <a:t>11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336583" y="97351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ДИАГРАММА ГАНТА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D363B6E-105D-E68B-1D2F-BDAC3EB9A179}"/>
              </a:ext>
            </a:extLst>
          </p:cNvPr>
          <p:cNvSpPr/>
          <p:nvPr/>
        </p:nvSpPr>
        <p:spPr>
          <a:xfrm>
            <a:off x="11060349" y="0"/>
            <a:ext cx="1129674" cy="1060315"/>
          </a:xfrm>
          <a:prstGeom prst="rect">
            <a:avLst/>
          </a:prstGeom>
          <a:solidFill>
            <a:srgbClr val="8F00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A8EEFF-D2C4-434F-A4E2-70A825120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5186" y="170157"/>
            <a:ext cx="720000" cy="720000"/>
          </a:xfrm>
          <a:prstGeom prst="rect">
            <a:avLst/>
          </a:prstGeom>
        </p:spPr>
      </p:pic>
      <p:graphicFrame>
        <p:nvGraphicFramePr>
          <p:cNvPr id="5" name="Таблица 11">
            <a:extLst>
              <a:ext uri="{FF2B5EF4-FFF2-40B4-BE49-F238E27FC236}">
                <a16:creationId xmlns:a16="http://schemas.microsoft.com/office/drawing/2014/main" id="{0BF0017B-A08E-496A-BA31-7CF855542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40665"/>
              </p:ext>
            </p:extLst>
          </p:nvPr>
        </p:nvGraphicFramePr>
        <p:xfrm>
          <a:off x="336583" y="1663300"/>
          <a:ext cx="10411389" cy="4657768"/>
        </p:xfrm>
        <a:graphic>
          <a:graphicData uri="http://schemas.openxmlformats.org/drawingml/2006/table">
            <a:tbl>
              <a:tblPr firstRow="1" bandRow="1"/>
              <a:tblGrid>
                <a:gridCol w="1876039">
                  <a:extLst>
                    <a:ext uri="{9D8B030D-6E8A-4147-A177-3AD203B41FA5}">
                      <a16:colId xmlns:a16="http://schemas.microsoft.com/office/drawing/2014/main" val="926207297"/>
                    </a:ext>
                  </a:extLst>
                </a:gridCol>
                <a:gridCol w="790222">
                  <a:extLst>
                    <a:ext uri="{9D8B030D-6E8A-4147-A177-3AD203B41FA5}">
                      <a16:colId xmlns:a16="http://schemas.microsoft.com/office/drawing/2014/main" val="1113075111"/>
                    </a:ext>
                  </a:extLst>
                </a:gridCol>
                <a:gridCol w="835378">
                  <a:extLst>
                    <a:ext uri="{9D8B030D-6E8A-4147-A177-3AD203B41FA5}">
                      <a16:colId xmlns:a16="http://schemas.microsoft.com/office/drawing/2014/main" val="2890142264"/>
                    </a:ext>
                  </a:extLst>
                </a:gridCol>
                <a:gridCol w="948267">
                  <a:extLst>
                    <a:ext uri="{9D8B030D-6E8A-4147-A177-3AD203B41FA5}">
                      <a16:colId xmlns:a16="http://schemas.microsoft.com/office/drawing/2014/main" val="1704175625"/>
                    </a:ext>
                  </a:extLst>
                </a:gridCol>
                <a:gridCol w="936978">
                  <a:extLst>
                    <a:ext uri="{9D8B030D-6E8A-4147-A177-3AD203B41FA5}">
                      <a16:colId xmlns:a16="http://schemas.microsoft.com/office/drawing/2014/main" val="4041076643"/>
                    </a:ext>
                  </a:extLst>
                </a:gridCol>
                <a:gridCol w="1033228">
                  <a:extLst>
                    <a:ext uri="{9D8B030D-6E8A-4147-A177-3AD203B41FA5}">
                      <a16:colId xmlns:a16="http://schemas.microsoft.com/office/drawing/2014/main" val="1940340908"/>
                    </a:ext>
                  </a:extLst>
                </a:gridCol>
                <a:gridCol w="1140177">
                  <a:extLst>
                    <a:ext uri="{9D8B030D-6E8A-4147-A177-3AD203B41FA5}">
                      <a16:colId xmlns:a16="http://schemas.microsoft.com/office/drawing/2014/main" val="483127475"/>
                    </a:ext>
                  </a:extLst>
                </a:gridCol>
                <a:gridCol w="1174045">
                  <a:extLst>
                    <a:ext uri="{9D8B030D-6E8A-4147-A177-3AD203B41FA5}">
                      <a16:colId xmlns:a16="http://schemas.microsoft.com/office/drawing/2014/main" val="3728616040"/>
                    </a:ext>
                  </a:extLst>
                </a:gridCol>
                <a:gridCol w="832582">
                  <a:extLst>
                    <a:ext uri="{9D8B030D-6E8A-4147-A177-3AD203B41FA5}">
                      <a16:colId xmlns:a16="http://schemas.microsoft.com/office/drawing/2014/main" val="1957243518"/>
                    </a:ext>
                  </a:extLst>
                </a:gridCol>
                <a:gridCol w="844473">
                  <a:extLst>
                    <a:ext uri="{9D8B030D-6E8A-4147-A177-3AD203B41FA5}">
                      <a16:colId xmlns:a16="http://schemas.microsoft.com/office/drawing/2014/main" val="1623687365"/>
                    </a:ext>
                  </a:extLst>
                </a:gridCol>
              </a:tblGrid>
              <a:tr h="42072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Сентябрь 2024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Сентябрь 2024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Октябрь 2024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Октябрь 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Ноябрь 2024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11342"/>
                  </a:ext>
                </a:extLst>
              </a:tr>
              <a:tr h="34125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8-15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16-22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22-30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1-12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13-22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23-31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3-12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13-19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20-30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66072"/>
                  </a:ext>
                </a:extLst>
              </a:tr>
              <a:tr h="50857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roy-ExtraBold"/>
                          <a:sym typeface="Gilroy-ExtraBold"/>
                        </a:rPr>
                        <a:t>Поиск программистов и дизайнеров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28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6000</a:t>
                      </a:r>
                    </a:p>
                  </a:txBody>
                  <a:tcPr>
                    <a:solidFill>
                      <a:srgbClr val="FD493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880"/>
                  </a:ext>
                </a:extLst>
              </a:tr>
              <a:tr h="30400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Заключение договоров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8000</a:t>
                      </a:r>
                    </a:p>
                  </a:txBody>
                  <a:tcPr>
                    <a:solidFill>
                      <a:srgbClr val="FD49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115026"/>
                  </a:ext>
                </a:extLst>
              </a:tr>
              <a:tr h="29351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Дизайн-макет, </a:t>
                      </a:r>
                      <a:r>
                        <a:rPr kumimoji="0" lang="en-US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UI</a:t>
                      </a:r>
                      <a:endParaRPr kumimoji="0" lang="ru-RU" sz="1200" b="1" i="0" u="none" strike="noStrike" cap="all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Gilroy-ExtraBold"/>
                        <a:ea typeface="+mn-ea"/>
                        <a:cs typeface="+mn-cs"/>
                        <a:sym typeface="Calibri"/>
                      </a:endParaRP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28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104000</a:t>
                      </a:r>
                    </a:p>
                  </a:txBody>
                  <a:tcPr>
                    <a:solidFill>
                      <a:srgbClr val="FCAF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254302"/>
                  </a:ext>
                </a:extLst>
              </a:tr>
              <a:tr h="49671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Разработка системы учета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35000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CAF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581072"/>
                  </a:ext>
                </a:extLst>
              </a:tr>
              <a:tr h="53057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Отладка модулей награждений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250000</a:t>
                      </a:r>
                    </a:p>
                  </a:txBody>
                  <a:tcPr>
                    <a:solidFill>
                      <a:srgbClr val="FCAF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057822"/>
                  </a:ext>
                </a:extLst>
              </a:tr>
              <a:tr h="53057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Закупка и настройка сервера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225000</a:t>
                      </a:r>
                    </a:p>
                  </a:txBody>
                  <a:tcPr>
                    <a:solidFill>
                      <a:srgbClr val="B75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917256"/>
                  </a:ext>
                </a:extLst>
              </a:tr>
              <a:tr h="42072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Тестирование</a:t>
                      </a:r>
                    </a:p>
                  </a:txBody>
                  <a:tcPr>
                    <a:solidFill>
                      <a:srgbClr val="B5D8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cap="all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Gilroy-ExtraBold"/>
                          <a:ea typeface="+mn-ea"/>
                          <a:cs typeface="+mn-cs"/>
                          <a:sym typeface="Calibri"/>
                        </a:rPr>
                        <a:t>175000</a:t>
                      </a:r>
                    </a:p>
                  </a:txBody>
                  <a:tcPr>
                    <a:solidFill>
                      <a:srgbClr val="B75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42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7425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lang="ru-RU" sz="6900" dirty="0"/>
              <a:t>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Рисунок 309">
            <a:extLst>
              <a:ext uri="{FF2B5EF4-FFF2-40B4-BE49-F238E27FC236}">
                <a16:creationId xmlns:a16="http://schemas.microsoft.com/office/drawing/2014/main" id="{95973BF3-DBEC-4948-99BC-3C0CAAB5A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5" y="0"/>
            <a:ext cx="12208405" cy="6867228"/>
          </a:xfrm>
          <a:prstGeom prst="rect">
            <a:avLst/>
          </a:prstGeom>
        </p:spPr>
      </p:pic>
      <p:sp>
        <p:nvSpPr>
          <p:cNvPr id="262" name="Текст 2"/>
          <p:cNvSpPr txBox="1"/>
          <p:nvPr/>
        </p:nvSpPr>
        <p:spPr>
          <a:xfrm>
            <a:off x="551529" y="547639"/>
            <a:ext cx="6518934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dirty="0"/>
              <a:t>ПИКТОГРАММЫ</a:t>
            </a:r>
            <a:endParaRPr dirty="0"/>
          </a:p>
        </p:txBody>
      </p:sp>
      <p:sp>
        <p:nvSpPr>
          <p:cNvPr id="272" name="TextBox 17"/>
          <p:cNvSpPr txBox="1"/>
          <p:nvPr/>
        </p:nvSpPr>
        <p:spPr>
          <a:xfrm>
            <a:off x="63058" y="56374"/>
            <a:ext cx="3205158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ВСЕРОССИЙСКИЙ ФОРУМ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>
              <a:defRPr sz="12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СТАРТАП-СТУДИЙ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25599-AE42-5A46-8DCF-C17FE830910F}"/>
              </a:ext>
            </a:extLst>
          </p:cNvPr>
          <p:cNvSpPr txBox="1"/>
          <p:nvPr/>
        </p:nvSpPr>
        <p:spPr>
          <a:xfrm>
            <a:off x="3301584" y="3248081"/>
            <a:ext cx="66631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2A3537-60BA-3E40-8ED8-23A49A9BD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9934" y="2286562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746D4-9EF1-2C43-9498-4F3DB34EF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9203" y="4674799"/>
            <a:ext cx="720000" cy="7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02496-4775-1547-8A31-5D653F80F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0621" y="4674799"/>
            <a:ext cx="720000" cy="7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A8EEFF-D2C4-434F-A4E2-70A825120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6872" y="5896157"/>
            <a:ext cx="720000" cy="72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6852BB-9982-4042-A3C5-56171FE3DE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8145" y="5896157"/>
            <a:ext cx="720000" cy="7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0F9D02-5841-DF46-8F49-DFD0F563EE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08781" y="5896157"/>
            <a:ext cx="720000" cy="7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E4F0C18-06F5-ED48-97D4-43E62381D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4875" y="4674799"/>
            <a:ext cx="720000" cy="72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C9E867-F746-3745-BE80-EE22B9CB1A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6293" y="4674799"/>
            <a:ext cx="720000" cy="72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201C12-7384-0E46-9A70-C0C1D52542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80691" y="5896157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5FE5E2-4639-2143-92C6-724C53A310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99129" y="4674799"/>
            <a:ext cx="720000" cy="72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5EFAE0-EA3F-D04D-8DD9-60328ADB180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6432" y="2286562"/>
            <a:ext cx="720000" cy="72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E7B349-DDDF-B64B-A0E0-95FFF5B4D9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80547" y="4674799"/>
            <a:ext cx="720000" cy="72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5434EEE-5386-3941-BAE6-F9F64FA6832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347789" y="4674799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15252E1-BB86-4C41-A320-2F005715B2B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27508" y="5896157"/>
            <a:ext cx="720000" cy="7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DE60057-E664-7D46-9BE0-1B18A1CF66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599417" y="5896157"/>
            <a:ext cx="720000" cy="72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6467AC9-E10E-9A4D-B78C-7940999A37C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992039" y="4674799"/>
            <a:ext cx="720000" cy="7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4778862-8589-6C49-94B3-7695ECA3EA8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873457" y="4674799"/>
            <a:ext cx="720000" cy="72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85598A-12DD-154D-AE0E-53E45274E09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517711" y="4674799"/>
            <a:ext cx="720000" cy="72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CB11676-D892-8749-AF8E-1C1F454BAEF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490054" y="5896157"/>
            <a:ext cx="720000" cy="720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A4D41EB-B953-CE43-AF05-3C520C8D5B2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71328" y="5896157"/>
            <a:ext cx="720000" cy="720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B5EC452-92DB-E24C-B6EE-0C85BFAB656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61965" y="5896157"/>
            <a:ext cx="720000" cy="720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B9DAF1C-2236-9B4C-881F-EBB1CB7FF338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275349" y="2286562"/>
            <a:ext cx="720000" cy="720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FF6D61E-A9A5-234D-B9A7-05F1D699E0F3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146685" y="3468663"/>
            <a:ext cx="720000" cy="720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561CEF-8CD4-1041-A095-505C0CCA949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1255600" y="5896157"/>
            <a:ext cx="720000" cy="720000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CD5AEE66-4155-6143-B81D-B53FD416DCA7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7928851" y="3468663"/>
            <a:ext cx="720000" cy="720000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9F0279B5-3951-2443-9C41-AE8480020169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146236" y="5896157"/>
            <a:ext cx="720000" cy="720000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45448DAE-B7D6-A947-867D-F8621738C040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819934" y="3468663"/>
            <a:ext cx="720000" cy="720000"/>
          </a:xfrm>
          <a:prstGeom prst="rect">
            <a:avLst/>
          </a:prstGeom>
        </p:spPr>
      </p:pic>
      <p:pic>
        <p:nvPicPr>
          <p:cNvPr id="273" name="Рисунок 272">
            <a:extLst>
              <a:ext uri="{FF2B5EF4-FFF2-40B4-BE49-F238E27FC236}">
                <a16:creationId xmlns:a16="http://schemas.microsoft.com/office/drawing/2014/main" id="{CA40F775-E2E8-7F45-A2E1-2DD2C701FCF4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711017" y="2286562"/>
            <a:ext cx="720000" cy="720000"/>
          </a:xfrm>
          <a:prstGeom prst="rect">
            <a:avLst/>
          </a:prstGeom>
        </p:spPr>
      </p:pic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F3D66E65-1AEF-F34F-89B0-D03E9B2201B5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4602100" y="3468663"/>
            <a:ext cx="720000" cy="720000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09EBFB11-BA12-7A42-AFC7-A3B5E4D23457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3493183" y="3468663"/>
            <a:ext cx="720000" cy="720000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EF09D7BF-9CC2-384F-944B-02468DB14409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3493183" y="2286562"/>
            <a:ext cx="720000" cy="720000"/>
          </a:xfrm>
          <a:prstGeom prst="rect">
            <a:avLst/>
          </a:prstGeom>
        </p:spPr>
      </p:pic>
      <p:pic>
        <p:nvPicPr>
          <p:cNvPr id="281" name="Рисунок 280">
            <a:extLst>
              <a:ext uri="{FF2B5EF4-FFF2-40B4-BE49-F238E27FC236}">
                <a16:creationId xmlns:a16="http://schemas.microsoft.com/office/drawing/2014/main" id="{2D1FFF03-7628-4643-8A19-06843CB4A4E9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275349" y="3468663"/>
            <a:ext cx="720000" cy="720000"/>
          </a:xfrm>
          <a:prstGeom prst="rect">
            <a:avLst/>
          </a:prstGeom>
        </p:spPr>
      </p:pic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B7D14F38-73A0-FA4E-893D-A63EA67FE85C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66432" y="3468663"/>
            <a:ext cx="720000" cy="720000"/>
          </a:xfrm>
          <a:prstGeom prst="rect">
            <a:avLst/>
          </a:prstGeom>
        </p:spPr>
      </p:pic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6473AFD8-7B16-2D46-96B8-56E2A6A09D82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037768" y="3468663"/>
            <a:ext cx="720000" cy="720000"/>
          </a:xfrm>
          <a:prstGeom prst="rect">
            <a:avLst/>
          </a:prstGeom>
        </p:spPr>
      </p:pic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2AA8D2F9-2F73-B44F-A19D-7A528594818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1255598" y="3468663"/>
            <a:ext cx="720000" cy="720000"/>
          </a:xfrm>
          <a:prstGeom prst="rect">
            <a:avLst/>
          </a:prstGeom>
        </p:spPr>
      </p:pic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F93E9D55-057E-0C43-A40F-CD50CF937D16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1255598" y="2286562"/>
            <a:ext cx="720000" cy="720000"/>
          </a:xfrm>
          <a:prstGeom prst="rect">
            <a:avLst/>
          </a:prstGeom>
        </p:spPr>
      </p:pic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58783FAB-1B42-5A48-A8FC-49E6E9CAB0EC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0146685" y="2286562"/>
            <a:ext cx="720000" cy="720000"/>
          </a:xfrm>
          <a:prstGeom prst="rect">
            <a:avLst/>
          </a:prstGeom>
        </p:spPr>
      </p:pic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A359837C-6670-0A47-8901-0BD86B6E926F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7928851" y="2286562"/>
            <a:ext cx="720000" cy="720000"/>
          </a:xfrm>
          <a:prstGeom prst="rect">
            <a:avLst/>
          </a:prstGeom>
        </p:spPr>
      </p:pic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7282A73B-9E93-F444-A4A4-52AF2F7C2A65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9037768" y="2286562"/>
            <a:ext cx="720000" cy="72000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13787912-214D-7140-91DD-D4E624ACD08B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61965" y="4674799"/>
            <a:ext cx="720000" cy="720000"/>
          </a:xfrm>
          <a:prstGeom prst="rect">
            <a:avLst/>
          </a:prstGeom>
        </p:spPr>
      </p:pic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7F87D60A-81BA-914E-AFE3-B2DB0F1D1B96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2384266" y="3468663"/>
            <a:ext cx="720000" cy="720000"/>
          </a:xfrm>
          <a:prstGeom prst="rect">
            <a:avLst/>
          </a:prstGeom>
        </p:spPr>
      </p:pic>
      <p:pic>
        <p:nvPicPr>
          <p:cNvPr id="301" name="Рисунок 300">
            <a:extLst>
              <a:ext uri="{FF2B5EF4-FFF2-40B4-BE49-F238E27FC236}">
                <a16:creationId xmlns:a16="http://schemas.microsoft.com/office/drawing/2014/main" id="{4E734ADF-3654-8142-BC2F-F5BE24E2F98A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2384266" y="2286562"/>
            <a:ext cx="720000" cy="720000"/>
          </a:xfrm>
          <a:prstGeom prst="rect">
            <a:avLst/>
          </a:prstGeom>
        </p:spPr>
      </p:pic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B88BB76D-B219-BB42-8350-50BAA85513F6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4602100" y="2286562"/>
            <a:ext cx="720000" cy="720000"/>
          </a:xfrm>
          <a:prstGeom prst="rect">
            <a:avLst/>
          </a:prstGeom>
        </p:spPr>
      </p:pic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EAB59F75-9FFE-B845-9604-AC865BE3628B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711017" y="3468663"/>
            <a:ext cx="720000" cy="72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Квадрат"/>
          <p:cNvSpPr/>
          <p:nvPr/>
        </p:nvSpPr>
        <p:spPr>
          <a:xfrm>
            <a:off x="4687122" y="2822624"/>
            <a:ext cx="7504878" cy="1477543"/>
          </a:xfrm>
          <a:prstGeom prst="rect">
            <a:avLst/>
          </a:prstGeom>
          <a:solidFill>
            <a:srgbClr val="ED38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5" name="Прямоугольник"/>
          <p:cNvSpPr/>
          <p:nvPr/>
        </p:nvSpPr>
        <p:spPr>
          <a:xfrm>
            <a:off x="7510395" y="4291684"/>
            <a:ext cx="4681605" cy="2569141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6" name="#FCAF17 RGB 252 175 23  CMYK 0 37 91 0"/>
          <p:cNvSpPr txBox="1"/>
          <p:nvPr/>
        </p:nvSpPr>
        <p:spPr>
          <a:xfrm>
            <a:off x="7695479" y="4413787"/>
            <a:ext cx="1841914" cy="88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dirty="0"/>
              <a:t>#FCAF17</a:t>
            </a: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77" name="Квадрат"/>
          <p:cNvSpPr/>
          <p:nvPr/>
        </p:nvSpPr>
        <p:spPr>
          <a:xfrm>
            <a:off x="-17067" y="-1"/>
            <a:ext cx="4722642" cy="4294159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8" name="Квадрат"/>
          <p:cNvSpPr/>
          <p:nvPr/>
        </p:nvSpPr>
        <p:spPr>
          <a:xfrm>
            <a:off x="4705575" y="0"/>
            <a:ext cx="4723506" cy="2891048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9" name="Прямоугольник"/>
          <p:cNvSpPr/>
          <p:nvPr/>
        </p:nvSpPr>
        <p:spPr>
          <a:xfrm>
            <a:off x="-4526" y="4288861"/>
            <a:ext cx="7514921" cy="2569141"/>
          </a:xfrm>
          <a:prstGeom prst="rect">
            <a:avLst/>
          </a:prstGeom>
          <a:solidFill>
            <a:srgbClr val="ADDA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0" name="#B5D8E1 RGB 181 216 225  CMYK 27 6 9 0"/>
          <p:cNvSpPr txBox="1"/>
          <p:nvPr/>
        </p:nvSpPr>
        <p:spPr>
          <a:xfrm>
            <a:off x="110819" y="4426488"/>
            <a:ext cx="2916678" cy="88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dirty="0"/>
              <a:t>#B5D8E1</a:t>
            </a: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81" name="TextBox 20"/>
          <p:cNvSpPr txBox="1"/>
          <p:nvPr/>
        </p:nvSpPr>
        <p:spPr>
          <a:xfrm>
            <a:off x="4822933" y="122003"/>
            <a:ext cx="1623695" cy="88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dirty="0"/>
              <a:t>#8F00FF</a:t>
            </a: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82" name="Квадрат"/>
          <p:cNvSpPr/>
          <p:nvPr/>
        </p:nvSpPr>
        <p:spPr>
          <a:xfrm>
            <a:off x="9424713" y="1510376"/>
            <a:ext cx="2767287" cy="137768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1B1B1B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3" name="TextBox 26"/>
          <p:cNvSpPr txBox="1"/>
          <p:nvPr/>
        </p:nvSpPr>
        <p:spPr>
          <a:xfrm>
            <a:off x="98036" y="122003"/>
            <a:ext cx="1841913" cy="88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t>#FBB3C1</a:t>
            </a:r>
            <a:br/>
            <a:br/>
            <a:endParaRPr/>
          </a:p>
        </p:txBody>
      </p:sp>
      <p:sp>
        <p:nvSpPr>
          <p:cNvPr id="284" name="TextBox 28"/>
          <p:cNvSpPr txBox="1"/>
          <p:nvPr/>
        </p:nvSpPr>
        <p:spPr>
          <a:xfrm>
            <a:off x="9567036" y="1642209"/>
            <a:ext cx="1841914" cy="88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t>#1B1B1B</a:t>
            </a:r>
            <a:br/>
            <a:br/>
            <a:endParaRPr/>
          </a:p>
        </p:txBody>
      </p:sp>
      <p:sp>
        <p:nvSpPr>
          <p:cNvPr id="285" name="TextBox 30"/>
          <p:cNvSpPr txBox="1"/>
          <p:nvPr/>
        </p:nvSpPr>
        <p:spPr>
          <a:xfrm>
            <a:off x="4822933" y="2983057"/>
            <a:ext cx="1623695" cy="88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dirty="0"/>
              <a:t>#FD493D</a:t>
            </a: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286" name="TextBox 28"/>
          <p:cNvSpPr txBox="1"/>
          <p:nvPr/>
        </p:nvSpPr>
        <p:spPr>
          <a:xfrm>
            <a:off x="9579736" y="129623"/>
            <a:ext cx="2100802" cy="325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Gilroy-Regular"/>
                <a:ea typeface="Gilroy-Regular"/>
                <a:cs typeface="Gilroy-Regular"/>
                <a:sym typeface="Gilroy-Regular"/>
              </a:defRPr>
            </a:lvl1pPr>
          </a:lstStyle>
          <a:p>
            <a:r>
              <a:t>#FFFFFF</a:t>
            </a:r>
          </a:p>
        </p:txBody>
      </p:sp>
      <p:sp>
        <p:nvSpPr>
          <p:cNvPr id="287" name="Текст 2"/>
          <p:cNvSpPr txBox="1"/>
          <p:nvPr/>
        </p:nvSpPr>
        <p:spPr>
          <a:xfrm>
            <a:off x="573048" y="2476847"/>
            <a:ext cx="3928432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sz="48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5000" dirty="0"/>
              <a:t>ОСНОВНЫЕ</a:t>
            </a:r>
          </a:p>
          <a:p>
            <a:pPr>
              <a:defRPr sz="48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5000" dirty="0"/>
              <a:t>ЦВЕТА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18521" y="6358526"/>
            <a:ext cx="542260" cy="506841"/>
            <a:chOff x="0" y="0"/>
            <a:chExt cx="542258" cy="506839"/>
          </a:xfrm>
          <a:solidFill>
            <a:srgbClr val="9A19FF"/>
          </a:solidFill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3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О ПРОЕКТЕ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312842" y="1635984"/>
            <a:ext cx="4633769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Неэффективность  системы  поощрения персонала за достигнутые результаты и качественно проделанную работу.</a:t>
            </a:r>
            <a:endParaRPr lang="ru-RU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312842" y="868763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ПРОБЛЕМА</a:t>
            </a:r>
            <a:endParaRPr sz="3600" b="1" dirty="0"/>
          </a:p>
        </p:txBody>
      </p:sp>
      <p:sp>
        <p:nvSpPr>
          <p:cNvPr id="15" name="Прямоугольник"/>
          <p:cNvSpPr/>
          <p:nvPr/>
        </p:nvSpPr>
        <p:spPr>
          <a:xfrm>
            <a:off x="6083929" y="-5459"/>
            <a:ext cx="6108071" cy="6860825"/>
          </a:xfrm>
          <a:prstGeom prst="rect">
            <a:avLst/>
          </a:prstGeom>
          <a:solidFill>
            <a:srgbClr val="9A19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6488702" y="796452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>
                <a:solidFill>
                  <a:schemeClr val="bg1"/>
                </a:solidFill>
              </a:rPr>
              <a:t>Наше РЕШЕНИЕ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6488702" y="1408038"/>
            <a:ext cx="4989789" cy="317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dirty="0">
                <a:solidFill>
                  <a:schemeClr val="bg1"/>
                </a:solidFill>
              </a:rPr>
              <a:t>Разработка прогрессивной </a:t>
            </a:r>
            <a:r>
              <a:rPr lang="ru-RU" sz="2000" b="1" dirty="0">
                <a:solidFill>
                  <a:schemeClr val="bg1"/>
                </a:solidFill>
              </a:rPr>
              <a:t>системы награждения персонала </a:t>
            </a:r>
            <a:r>
              <a:rPr lang="ru-RU" sz="2000" dirty="0">
                <a:solidFill>
                  <a:schemeClr val="bg1"/>
                </a:solidFill>
              </a:rPr>
              <a:t>на основе </a:t>
            </a:r>
            <a:r>
              <a:rPr lang="ru-RU" sz="2000" b="1" dirty="0">
                <a:solidFill>
                  <a:schemeClr val="bg1"/>
                </a:solidFill>
              </a:rPr>
              <a:t>шкалы</a:t>
            </a:r>
            <a:r>
              <a:rPr lang="ru-RU" sz="2000" dirty="0">
                <a:solidFill>
                  <a:schemeClr val="bg1"/>
                </a:solidFill>
              </a:rPr>
              <a:t>, учитывающей как профессиональные достижения, так и трудовой стаж и достигнутые в компании ключевые показатели. Эта шкала является не только прозрачной, но и вполне показательной. Данные учета передаются в специальную программу, показывающую прогресс наград в реальном времени.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D87BB-E7ED-EBC7-31B2-DE9DA63B5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5417" y="380947"/>
            <a:ext cx="720000" cy="720000"/>
          </a:xfrm>
          <a:prstGeom prst="rect">
            <a:avLst/>
          </a:prstGeom>
        </p:spPr>
      </p:pic>
      <p:sp>
        <p:nvSpPr>
          <p:cNvPr id="19" name="Google Shape;125;g1bafb88f7d2_0_128">
            <a:extLst>
              <a:ext uri="{FF2B5EF4-FFF2-40B4-BE49-F238E27FC236}">
                <a16:creationId xmlns:a16="http://schemas.microsoft.com/office/drawing/2014/main" id="{F50D9C72-BACF-48C0-808A-EBC3ED9DC0B2}"/>
              </a:ext>
            </a:extLst>
          </p:cNvPr>
          <p:cNvSpPr txBox="1"/>
          <p:nvPr/>
        </p:nvSpPr>
        <p:spPr>
          <a:xfrm>
            <a:off x="315004" y="4062188"/>
            <a:ext cx="51246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Непрозрачность системы поощрений способна привести к недопониманиям, неправильным отношениям в коллективе или чувству зависти.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28;g1bafb88f7d2_0_128">
            <a:extLst>
              <a:ext uri="{FF2B5EF4-FFF2-40B4-BE49-F238E27FC236}">
                <a16:creationId xmlns:a16="http://schemas.microsoft.com/office/drawing/2014/main" id="{71F49744-07F8-4AB0-8C51-DDA222B6247B}"/>
              </a:ext>
            </a:extLst>
          </p:cNvPr>
          <p:cNvSpPr txBox="1"/>
          <p:nvPr/>
        </p:nvSpPr>
        <p:spPr>
          <a:xfrm>
            <a:off x="303686" y="4615608"/>
            <a:ext cx="5215469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100" dirty="0">
                <a:latin typeface="Arial"/>
                <a:cs typeface="Arial"/>
                <a:sym typeface="Arial"/>
              </a:rPr>
              <a:t>Избыточное награждение, не подкрепленное реальными результатами, способно привести к понижению качества достигаемых персоналом результатов.</a:t>
            </a:r>
            <a:endParaRPr sz="1100" dirty="0"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31;g1bafb88f7d2_0_128">
            <a:extLst>
              <a:ext uri="{FF2B5EF4-FFF2-40B4-BE49-F238E27FC236}">
                <a16:creationId xmlns:a16="http://schemas.microsoft.com/office/drawing/2014/main" id="{11FADC59-A047-42BD-A8CB-51E525F0DF1C}"/>
              </a:ext>
            </a:extLst>
          </p:cNvPr>
          <p:cNvSpPr txBox="1"/>
          <p:nvPr/>
        </p:nvSpPr>
        <p:spPr>
          <a:xfrm>
            <a:off x="285795" y="5691490"/>
            <a:ext cx="6499006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100" dirty="0">
                <a:latin typeface="Arial"/>
                <a:cs typeface="Arial"/>
                <a:sym typeface="Arial"/>
              </a:rPr>
              <a:t>Как следствие, производительность труда ухудшается.</a:t>
            </a:r>
            <a:endParaRPr sz="1100" dirty="0"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30;g1bafb88f7d2_0_128">
            <a:extLst>
              <a:ext uri="{FF2B5EF4-FFF2-40B4-BE49-F238E27FC236}">
                <a16:creationId xmlns:a16="http://schemas.microsoft.com/office/drawing/2014/main" id="{3725DEEB-8A81-4480-BF3F-6C37A8A13CC4}"/>
              </a:ext>
            </a:extLst>
          </p:cNvPr>
          <p:cNvSpPr txBox="1"/>
          <p:nvPr/>
        </p:nvSpPr>
        <p:spPr>
          <a:xfrm>
            <a:off x="303686" y="5233745"/>
            <a:ext cx="5135979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100" dirty="0">
                <a:latin typeface="Arial"/>
                <a:cs typeface="Arial"/>
              </a:rPr>
              <a:t>Отсутствие привязки поощрений к результатам не позволяет судить об истинной эффективности сотрудников.</a:t>
            </a:r>
            <a:endParaRPr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8927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6096000" y="0"/>
            <a:ext cx="6096000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00639E2F-6BCB-D6BD-96FD-ED6BA872F990}"/>
              </a:ext>
            </a:extLst>
          </p:cNvPr>
          <p:cNvSpPr txBox="1"/>
          <p:nvPr/>
        </p:nvSpPr>
        <p:spPr>
          <a:xfrm>
            <a:off x="6615058" y="5175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40ECE85A-89B4-B034-BBCD-C51FD33B6118}"/>
              </a:ext>
            </a:extLst>
          </p:cNvPr>
          <p:cNvSpPr txBox="1"/>
          <p:nvPr/>
        </p:nvSpPr>
        <p:spPr>
          <a:xfrm>
            <a:off x="6506864" y="2989415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4DFDD2C4-A9D5-4F3A-4266-393EF2C2CFE8}"/>
              </a:ext>
            </a:extLst>
          </p:cNvPr>
          <p:cNvSpPr txBox="1"/>
          <p:nvPr/>
        </p:nvSpPr>
        <p:spPr>
          <a:xfrm>
            <a:off x="9684871" y="145017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A0B350F-B5B5-5B17-0C85-C204DA452869}"/>
              </a:ext>
            </a:extLst>
          </p:cNvPr>
          <p:cNvSpPr txBox="1"/>
          <p:nvPr/>
        </p:nvSpPr>
        <p:spPr>
          <a:xfrm>
            <a:off x="10197670" y="3912844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dirty="0"/>
              <a:t>4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449CD20-430A-7DD9-ED27-9D1F7DA327CE}"/>
              </a:ext>
            </a:extLst>
          </p:cNvPr>
          <p:cNvSpPr txBox="1"/>
          <p:nvPr/>
        </p:nvSpPr>
        <p:spPr>
          <a:xfrm>
            <a:off x="6572539" y="4562803"/>
            <a:ext cx="1565011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sz="1400" dirty="0"/>
              <a:t>Занесение баллов в шкалу, подсчет и проверка наград.</a:t>
            </a:r>
            <a:endParaRPr sz="1400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7BAC03B-EB46-314B-DC45-E7AD5C314E3C}"/>
              </a:ext>
            </a:extLst>
          </p:cNvPr>
          <p:cNvSpPr txBox="1"/>
          <p:nvPr/>
        </p:nvSpPr>
        <p:spPr>
          <a:xfrm>
            <a:off x="6662525" y="1560522"/>
            <a:ext cx="1565011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sz="1400" dirty="0"/>
              <a:t>Сбор и прикрепление отчетов, подтверждение их в системе.</a:t>
            </a:r>
            <a:endParaRPr sz="1400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000D3CE4-34EE-E26E-E7A2-678BFE00736C}"/>
              </a:ext>
            </a:extLst>
          </p:cNvPr>
          <p:cNvSpPr txBox="1"/>
          <p:nvPr/>
        </p:nvSpPr>
        <p:spPr>
          <a:xfrm>
            <a:off x="9718283" y="2977844"/>
            <a:ext cx="1565011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sz="1400" dirty="0"/>
              <a:t>Комплексная оценка, подсчет и начисление баллов.</a:t>
            </a:r>
            <a:endParaRPr sz="1400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66F96AD-EABC-03A5-50C6-42E5F6853235}"/>
              </a:ext>
            </a:extLst>
          </p:cNvPr>
          <p:cNvSpPr txBox="1"/>
          <p:nvPr/>
        </p:nvSpPr>
        <p:spPr>
          <a:xfrm>
            <a:off x="10266423" y="5438847"/>
            <a:ext cx="1565011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sz="1400" dirty="0"/>
              <a:t>Награждение сотрудников в конце рабочего года.</a:t>
            </a:r>
            <a:endParaRPr sz="1400" dirty="0"/>
          </a:p>
        </p:txBody>
      </p:sp>
      <p:sp>
        <p:nvSpPr>
          <p:cNvPr id="29" name="Соединительная линия уступом 2">
            <a:extLst>
              <a:ext uri="{FF2B5EF4-FFF2-40B4-BE49-F238E27FC236}">
                <a16:creationId xmlns:a16="http://schemas.microsoft.com/office/drawing/2014/main" id="{9428A32D-CAF8-886B-9A02-19EBCAA4CFE9}"/>
              </a:ext>
            </a:extLst>
          </p:cNvPr>
          <p:cNvSpPr/>
          <p:nvPr/>
        </p:nvSpPr>
        <p:spPr>
          <a:xfrm>
            <a:off x="7477146" y="1011301"/>
            <a:ext cx="2162014" cy="1323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FD493D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rgbClr val="FD493D"/>
              </a:solidFill>
            </a:endParaRPr>
          </a:p>
        </p:txBody>
      </p:sp>
      <p:sp>
        <p:nvSpPr>
          <p:cNvPr id="30" name="Соединительная линия уступом 26">
            <a:extLst>
              <a:ext uri="{FF2B5EF4-FFF2-40B4-BE49-F238E27FC236}">
                <a16:creationId xmlns:a16="http://schemas.microsoft.com/office/drawing/2014/main" id="{7901E5FE-4CBA-7A96-46EB-10221AA8CFD0}"/>
              </a:ext>
            </a:extLst>
          </p:cNvPr>
          <p:cNvSpPr/>
          <p:nvPr/>
        </p:nvSpPr>
        <p:spPr>
          <a:xfrm flipH="1">
            <a:off x="7663413" y="2702913"/>
            <a:ext cx="1828805" cy="10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D493D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1" name="Соединительная линия уступом 29">
            <a:extLst>
              <a:ext uri="{FF2B5EF4-FFF2-40B4-BE49-F238E27FC236}">
                <a16:creationId xmlns:a16="http://schemas.microsoft.com/office/drawing/2014/main" id="{601636D4-6453-1D84-B08B-B46065B512D9}"/>
              </a:ext>
            </a:extLst>
          </p:cNvPr>
          <p:cNvSpPr/>
          <p:nvPr/>
        </p:nvSpPr>
        <p:spPr>
          <a:xfrm>
            <a:off x="7663413" y="4171270"/>
            <a:ext cx="2319868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D493D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О ПРОЕКТЕ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B5D8E1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solidFill>
                <a:srgbClr val="B5D8E1"/>
              </a:solidFill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</a:rPr>
                <a:t>4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36583" y="1953838"/>
            <a:ext cx="4989789" cy="304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Планируется предоставить комплексную систему вознаграждения персонала организаций путем конвертации ключевых достижений и стажа в условные единицы (поинты) за выполнение определенных действий: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dirty="0"/>
          </a:p>
          <a:p>
            <a:pPr marL="285750" lvl="8" indent="-28575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Прикрепление еженедельного отчета в систему: + 5</a:t>
            </a:r>
          </a:p>
          <a:p>
            <a:pPr marL="285750" lvl="8" indent="-28575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Сдача проекта к </a:t>
            </a:r>
            <a:r>
              <a:rPr lang="ru-RU" dirty="0" err="1"/>
              <a:t>майлстоуну</a:t>
            </a:r>
            <a:r>
              <a:rPr lang="ru-RU" dirty="0"/>
              <a:t> (промежуточному дедлайну): +30</a:t>
            </a:r>
          </a:p>
          <a:p>
            <a:pPr marL="285750" lvl="8" indent="-28575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Сдача отчетного проекта (квартал): +85</a:t>
            </a:r>
          </a:p>
          <a:p>
            <a:pPr marL="285750" lvl="8" indent="-28575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Участие в </a:t>
            </a:r>
            <a:r>
              <a:rPr lang="ru-RU" dirty="0" err="1"/>
              <a:t>хакатонах</a:t>
            </a:r>
            <a:r>
              <a:rPr lang="ru-RU" dirty="0"/>
              <a:t>, выставках и конференциях: +15</a:t>
            </a:r>
          </a:p>
          <a:p>
            <a:pPr marL="285750" lvl="8" indent="-28575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Начисление поинтов за каждый месяц работы: +20</a:t>
            </a:r>
            <a:endParaRPr lang="en-US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311992" y="957366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ЦЕЛЬ ПРОЕКТА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8116199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О ПРОЕКТЕ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336400" y="943446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Задачи проекта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0" y="6359477"/>
            <a:ext cx="542260" cy="506841"/>
            <a:chOff x="0" y="0"/>
            <a:chExt cx="542258" cy="506839"/>
          </a:xfrm>
          <a:solidFill>
            <a:srgbClr val="B5D8E1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36583" y="1953838"/>
            <a:ext cx="11283489" cy="304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lvl="8" indent="-34290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Исследование различных систем награждения в компаниях, выделение их сильных и слабых сторон;</a:t>
            </a:r>
          </a:p>
          <a:p>
            <a:pPr marL="342900" lvl="8" indent="-34290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en-US" sz="2400" dirty="0"/>
          </a:p>
          <a:p>
            <a:pPr marL="342900" lvl="8" indent="-34290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Изучение финансовых показателей и источников финансирования систем мотивации;</a:t>
            </a:r>
          </a:p>
          <a:p>
            <a:pPr marL="342900" lvl="8" indent="-34290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400" dirty="0"/>
          </a:p>
          <a:p>
            <a:pPr marL="342900" lvl="8" indent="-342900">
              <a:buFont typeface="Arial" panose="020B0604020202020204" pitchFamily="34" charset="0"/>
              <a:buChar char="•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Составление и интеграция шкалы наград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06155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Название раздела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336400" y="943446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КОНКУРЕНТЫ и аналоги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  <a:solidFill>
            <a:srgbClr val="9A19FF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5</a:t>
              </a:r>
              <a:endParaRPr dirty="0"/>
            </a:p>
          </p:txBody>
        </p:sp>
      </p:grpSp>
      <p:graphicFrame>
        <p:nvGraphicFramePr>
          <p:cNvPr id="20" name="Таблица 3">
            <a:extLst>
              <a:ext uri="{FF2B5EF4-FFF2-40B4-BE49-F238E27FC236}">
                <a16:creationId xmlns:a16="http://schemas.microsoft.com/office/drawing/2014/main" id="{47260F1B-C678-31D1-C9C6-256ADC29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38636"/>
              </p:ext>
            </p:extLst>
          </p:nvPr>
        </p:nvGraphicFramePr>
        <p:xfrm>
          <a:off x="911022" y="1764437"/>
          <a:ext cx="9834086" cy="4418814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800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7694">
                <a:tc>
                  <a:txBody>
                    <a:bodyPr/>
                    <a:lstStyle/>
                    <a:p>
                      <a:pPr lvl="8" algn="l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Название 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lvl="8" algn="ctr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Мотивирующая система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marL="0" marR="0" lvl="8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Как мы его побеждаем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defRPr sz="1600"/>
                      </a:pP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Gilroy-Regular"/>
                        </a:rPr>
                        <a:t>Дополнительная информация</a:t>
                      </a:r>
                      <a:endParaRPr b="0" dirty="0">
                        <a:solidFill>
                          <a:schemeClr val="tx1"/>
                        </a:solidFill>
                        <a:latin typeface="Gilroy-Regular"/>
                      </a:endParaRPr>
                    </a:p>
                  </a:txBody>
                  <a:tcPr marL="40509" marR="40509" marT="40509" marB="4050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372">
                <a:tc>
                  <a:txBody>
                    <a:bodyPr/>
                    <a:lstStyle/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4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Arial"/>
                          <a:cs typeface="Arial"/>
                          <a:sym typeface="Calibri"/>
                        </a:rPr>
                        <a:t>Русклимат</a:t>
                      </a:r>
                      <a:endParaRPr lang="en-US" sz="14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Arial"/>
                        <a:cs typeface="Arial"/>
                        <a:sym typeface="Calibri"/>
                      </a:endParaRPr>
                    </a:p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endParaRPr lang="en-US" sz="1400" dirty="0"/>
                    </a:p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предоставляет консалтинговые услуги</a:t>
                      </a:r>
                      <a:endParaRPr sz="1400" dirty="0"/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4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Arial"/>
                          <a:cs typeface="Arial"/>
                          <a:sym typeface="Calibri"/>
                        </a:rPr>
                        <a:t>Проведение розыгрыша автомобилей Mercedes и Toyota среди сотрудников</a:t>
                      </a:r>
                    </a:p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endParaRPr dirty="0"/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400" dirty="0"/>
                        <a:t>Предоставляем последовательную шкалу награждения сотрудников от самой дешевой до дорогостоящей награды за самые выдающиеся достижения. (Экономия ресурсов)</a:t>
                      </a:r>
                    </a:p>
                    <a:p>
                      <a:pPr algn="l">
                        <a:defRPr sz="1600"/>
                      </a:pPr>
                      <a:endParaRPr dirty="0"/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Последовательная шкала позволяет избежать необоснованно высоких трат на награждения.</a:t>
                      </a:r>
                    </a:p>
                  </a:txBody>
                  <a:tcPr marL="40509" marR="40509" marT="40509" marB="4050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372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en-US" sz="1400" dirty="0" err="1">
                          <a:latin typeface="Gilroy-Regular"/>
                        </a:rPr>
                        <a:t>Evodesk</a:t>
                      </a:r>
                      <a:endParaRPr lang="en-US" sz="1400" dirty="0">
                        <a:latin typeface="Gilroy-Regular"/>
                      </a:endParaRPr>
                    </a:p>
                    <a:p>
                      <a:pPr algn="l">
                        <a:defRPr sz="1600"/>
                      </a:pPr>
                      <a:endParaRPr lang="en-US" sz="1400" dirty="0">
                        <a:latin typeface="Gilroy-Regular"/>
                      </a:endParaRPr>
                    </a:p>
                    <a:p>
                      <a:pPr algn="l">
                        <a:defRPr sz="1600"/>
                      </a:pPr>
                      <a:r>
                        <a:rPr lang="en-US" sz="14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Arial"/>
                          <a:cs typeface="Arial"/>
                          <a:sym typeface="Calibri"/>
                        </a:rPr>
                        <a:t>It </a:t>
                      </a:r>
                      <a:r>
                        <a:rPr lang="ru-RU" sz="14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Arial"/>
                          <a:cs typeface="Arial"/>
                          <a:sym typeface="Calibri"/>
                        </a:rPr>
                        <a:t>холдинг</a:t>
                      </a:r>
                      <a:endParaRPr sz="14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Arial"/>
                        <a:cs typeface="Arial"/>
                        <a:sym typeface="Calibri"/>
                      </a:endParaRP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Предоставление сотрудникам индивидуальных вознаграждений в виде специальных баллов для покупки предметов в корпоративном магазине.</a:t>
                      </a: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Предоставим полностью прозрачную систему,  не допускающую незаслуженных вознаграждений. </a:t>
                      </a:r>
                    </a:p>
                  </a:txBody>
                  <a:tcPr marL="40509" marR="40509" marT="40509" marB="40509" horzOverflow="overflow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Также эта система позволяет получить акционную долю в компании, что является весьма полезным инструментом.</a:t>
                      </a:r>
                    </a:p>
                  </a:txBody>
                  <a:tcPr marL="40509" marR="40509" marT="40509" marB="4050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437478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О ПРОЕКТЕ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336400" y="943446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Конкурентные преимущества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0" y="6359477"/>
            <a:ext cx="542260" cy="506841"/>
            <a:chOff x="0" y="0"/>
            <a:chExt cx="542258" cy="506839"/>
          </a:xfrm>
          <a:solidFill>
            <a:srgbClr val="B5D8E1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36400" y="1466272"/>
            <a:ext cx="11283489" cy="34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br>
              <a:rPr lang="ru-RU" sz="2400" dirty="0"/>
            </a:br>
            <a:br>
              <a:rPr lang="ru-RU" sz="2400" dirty="0"/>
            </a:br>
            <a:r>
              <a:rPr lang="ru-RU" sz="2400" b="1" dirty="0">
                <a:solidFill>
                  <a:srgbClr val="8F00FF"/>
                </a:solidFill>
              </a:rPr>
              <a:t>1.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Полная прозрачность и справедливость;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en-US" sz="24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sz="2400" b="1" dirty="0">
                <a:solidFill>
                  <a:srgbClr val="8F00FF"/>
                </a:solidFill>
              </a:rPr>
              <a:t>2.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Привязка к ключевым результатам;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4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400" b="1" dirty="0">
                <a:solidFill>
                  <a:srgbClr val="8F00FF"/>
                </a:solidFill>
              </a:rPr>
              <a:t>3.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Повышенная мотивация сотрудников для достижения более весомых наград.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71558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ОПРОС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E7BC-BB27-CB8C-A959-17C57A1FE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1" y="6139368"/>
            <a:ext cx="2145252" cy="981081"/>
          </a:xfrm>
          <a:prstGeom prst="rect">
            <a:avLst/>
          </a:prstGeom>
        </p:spPr>
      </p:pic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  <a:solidFill>
            <a:srgbClr val="FCAF17"/>
          </a:solidFill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>
                <a:solidFill>
                  <a:srgbClr val="FBB3C1"/>
                </a:solidFill>
              </a:endParaRPr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8</a:t>
              </a:r>
              <a:endParaRPr dirty="0"/>
            </a:p>
          </p:txBody>
        </p:sp>
      </p:grpSp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336583" y="97351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Целевая аудитория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A589AE9-6EFA-4B30-AEA8-8CC9FF67F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927912"/>
              </p:ext>
            </p:extLst>
          </p:nvPr>
        </p:nvGraphicFramePr>
        <p:xfrm>
          <a:off x="993857" y="1619838"/>
          <a:ext cx="10474295" cy="5645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01392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dirty="0">
                <a:solidFill>
                  <a:schemeClr val="tx1"/>
                </a:solidFill>
              </a:rPr>
              <a:t>ВОПЛОЩЕНИЕ ИДЕИ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21FF62E7-FC14-63FA-D2C4-4AD458155A21}"/>
              </a:ext>
            </a:extLst>
          </p:cNvPr>
          <p:cNvSpPr txBox="1"/>
          <p:nvPr/>
        </p:nvSpPr>
        <p:spPr>
          <a:xfrm>
            <a:off x="264350" y="1833826"/>
            <a:ext cx="9091405" cy="280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200" dirty="0"/>
              <a:t>Для успешной реализации необходимо разработать программное обеспечение с интеграцией </a:t>
            </a:r>
            <a:r>
              <a:rPr lang="en-US" sz="2200" dirty="0"/>
              <a:t>Microsoft Excel </a:t>
            </a:r>
            <a:r>
              <a:rPr lang="ru-RU" sz="2200" dirty="0"/>
              <a:t>для учета, подсчета поинтов и демонстрации в реальном времени.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2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200" dirty="0"/>
              <a:t>Также планируется обеспечить финансирование подобной модели из следующих источников</a:t>
            </a:r>
            <a:r>
              <a:rPr lang="en-US" sz="2200" dirty="0"/>
              <a:t>: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2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20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F069A5F-4696-88B0-02DE-3C26EECCC1AC}"/>
              </a:ext>
            </a:extLst>
          </p:cNvPr>
          <p:cNvSpPr txBox="1"/>
          <p:nvPr/>
        </p:nvSpPr>
        <p:spPr>
          <a:xfrm>
            <a:off x="336583" y="970953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РЕАЛИЗАЦИЯ</a:t>
            </a:r>
            <a:endParaRPr sz="3600" b="1" dirty="0"/>
          </a:p>
        </p:txBody>
      </p:sp>
      <p:grpSp>
        <p:nvGrpSpPr>
          <p:cNvPr id="19" name="Прямоугольник 16">
            <a:extLst>
              <a:ext uri="{FF2B5EF4-FFF2-40B4-BE49-F238E27FC236}">
                <a16:creationId xmlns:a16="http://schemas.microsoft.com/office/drawing/2014/main" id="{2E5AE94E-E90D-E173-A00A-18964D62909E}"/>
              </a:ext>
            </a:extLst>
          </p:cNvPr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  <a:solidFill>
            <a:srgbClr val="FD493D"/>
          </a:solidFill>
        </p:grpSpPr>
        <p:sp>
          <p:nvSpPr>
            <p:cNvPr id="20" name="Прямоугольник">
              <a:extLst>
                <a:ext uri="{FF2B5EF4-FFF2-40B4-BE49-F238E27FC236}">
                  <a16:creationId xmlns:a16="http://schemas.microsoft.com/office/drawing/2014/main" id="{000382F8-A895-A166-51BB-13EC465BAB70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id="{37AE1662-C7F3-3A92-F4F2-ED5719E92166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9</a:t>
              </a:r>
              <a:endParaRPr dirty="0"/>
            </a:p>
          </p:txBody>
        </p:sp>
      </p:grpSp>
      <p:sp>
        <p:nvSpPr>
          <p:cNvPr id="18" name="Google Shape;352;g1bafb88f7d2_0_499">
            <a:extLst>
              <a:ext uri="{FF2B5EF4-FFF2-40B4-BE49-F238E27FC236}">
                <a16:creationId xmlns:a16="http://schemas.microsoft.com/office/drawing/2014/main" id="{D5C8E84B-70F6-4780-B1BB-2B605D219F71}"/>
              </a:ext>
            </a:extLst>
          </p:cNvPr>
          <p:cNvSpPr txBox="1"/>
          <p:nvPr/>
        </p:nvSpPr>
        <p:spPr>
          <a:xfrm>
            <a:off x="872698" y="4167154"/>
            <a:ext cx="683217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/>
              <a:t>Грантовые конкурсы и государственные субсидии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54;g1bafb88f7d2_0_499">
            <a:extLst>
              <a:ext uri="{FF2B5EF4-FFF2-40B4-BE49-F238E27FC236}">
                <a16:creationId xmlns:a16="http://schemas.microsoft.com/office/drawing/2014/main" id="{D1AD774C-14F8-47B9-88A9-291C4E71A03A}"/>
              </a:ext>
            </a:extLst>
          </p:cNvPr>
          <p:cNvSpPr txBox="1"/>
          <p:nvPr/>
        </p:nvSpPr>
        <p:spPr>
          <a:xfrm>
            <a:off x="836552" y="4797010"/>
            <a:ext cx="71235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>
                <a:sym typeface="Arial"/>
              </a:rPr>
              <a:t>Финансовые резервы компании (не более 10</a:t>
            </a:r>
            <a:r>
              <a:rPr lang="en-US" dirty="0">
                <a:sym typeface="Arial"/>
              </a:rPr>
              <a:t>% </a:t>
            </a:r>
            <a:r>
              <a:rPr lang="ru-RU" dirty="0">
                <a:sym typeface="Arial"/>
              </a:rPr>
              <a:t>капитала).</a:t>
            </a:r>
            <a:endParaRPr dirty="0">
              <a:sym typeface="Arial"/>
            </a:endParaRPr>
          </a:p>
        </p:txBody>
      </p:sp>
      <p:sp>
        <p:nvSpPr>
          <p:cNvPr id="23" name="Google Shape;355;g1bafb88f7d2_0_499">
            <a:extLst>
              <a:ext uri="{FF2B5EF4-FFF2-40B4-BE49-F238E27FC236}">
                <a16:creationId xmlns:a16="http://schemas.microsoft.com/office/drawing/2014/main" id="{135E54C1-5C2D-4DFE-98E0-62EA6139CB4C}"/>
              </a:ext>
            </a:extLst>
          </p:cNvPr>
          <p:cNvSpPr txBox="1"/>
          <p:nvPr/>
        </p:nvSpPr>
        <p:spPr>
          <a:xfrm>
            <a:off x="836552" y="5426866"/>
            <a:ext cx="674815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dirty="0"/>
              <a:t>Акционерный капитал (дивиденды, купоны, прибыль от роста стоимости бумаг).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3439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947" y="379603"/>
            <a:ext cx="139260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lang="ru-RU" sz="1600" b="1" cap="all" dirty="0">
                <a:solidFill>
                  <a:schemeClr val="tx1"/>
                </a:solidFill>
                <a:latin typeface="Gilroy-Bold"/>
              </a:rPr>
              <a:t>О ПРОЕКТЕ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6365747"/>
            <a:ext cx="535305" cy="492759"/>
          </a:xfrm>
          <a:custGeom>
            <a:avLst/>
            <a:gdLst/>
            <a:ahLst/>
            <a:cxnLst/>
            <a:rect l="l" t="t" r="r" b="b"/>
            <a:pathLst>
              <a:path w="535305" h="492759">
                <a:moveTo>
                  <a:pt x="534924" y="492249"/>
                </a:moveTo>
                <a:lnTo>
                  <a:pt x="534924" y="0"/>
                </a:lnTo>
                <a:lnTo>
                  <a:pt x="0" y="0"/>
                </a:lnTo>
                <a:lnTo>
                  <a:pt x="0" y="492249"/>
                </a:lnTo>
                <a:lnTo>
                  <a:pt x="534924" y="492249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593017" y="4937464"/>
            <a:ext cx="2205504" cy="1039259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ru-RU" sz="1600" b="1" spc="-50" dirty="0">
                <a:latin typeface="Arial"/>
                <a:cs typeface="Arial"/>
              </a:rPr>
              <a:t>Александр Шпак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Менеджер, разработка систем вознаграждений.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505396" y="4842354"/>
            <a:ext cx="2495291" cy="1243289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lang="ru-RU" sz="1600" b="1" spc="-35" dirty="0">
                <a:latin typeface="Arial" panose="020B0604020202020204" pitchFamily="34" charset="0"/>
                <a:cs typeface="Arial" panose="020B0604020202020204" pitchFamily="34" charset="0"/>
              </a:rPr>
              <a:t>Илья Хонин</a:t>
            </a:r>
          </a:p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lang="ru-RU" sz="1600" spc="-35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директор, курирование проектов, коммерческая разработка.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t>9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336583" y="881277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КОМАНДА</a:t>
            </a:r>
            <a:endParaRPr sz="3600" b="1" dirty="0"/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6147084" y="4963093"/>
            <a:ext cx="2643527" cy="1260216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994"/>
              </a:spcBef>
            </a:pPr>
            <a:r>
              <a:rPr lang="ru-RU" sz="1600" b="1" spc="-80" dirty="0">
                <a:latin typeface="Arial"/>
                <a:cs typeface="Arial"/>
              </a:rPr>
              <a:t>Алексей Синяков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Финансовый директор, поиск грантов, создание финансирующего капитала.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E6A2093-6A17-455A-A430-4F5630438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02" y="1629155"/>
            <a:ext cx="2520583" cy="3096406"/>
          </a:xfrm>
          <a:prstGeom prst="rect">
            <a:avLst/>
          </a:prstGeom>
          <a:ln w="76200" cap="sq">
            <a:solidFill>
              <a:srgbClr val="FBAE1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23C7D1-DCE0-43E6-B43A-1625FD14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25878" y="1954575"/>
            <a:ext cx="2339782" cy="2790951"/>
          </a:xfrm>
          <a:prstGeom prst="rect">
            <a:avLst/>
          </a:prstGeom>
          <a:ln w="76200" cap="sq">
            <a:solidFill>
              <a:srgbClr val="FC48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7456B1A-C00F-427E-BC7B-DE969A99E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37853" y="1944787"/>
            <a:ext cx="2261990" cy="2897567"/>
          </a:xfrm>
          <a:prstGeom prst="rect">
            <a:avLst/>
          </a:prstGeom>
          <a:ln w="76200" cap="sq">
            <a:solidFill>
              <a:srgbClr val="B5D7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41567F8-64C5-476D-92AF-E9BE9F26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305" b="10305"/>
          <a:stretch/>
        </p:blipFill>
        <p:spPr>
          <a:xfrm>
            <a:off x="8965298" y="2023835"/>
            <a:ext cx="2918713" cy="2833396"/>
          </a:xfrm>
          <a:prstGeom prst="rect">
            <a:avLst/>
          </a:prstGeom>
          <a:ln w="76200" cap="sq">
            <a:solidFill>
              <a:srgbClr val="FAB3C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object 18">
            <a:extLst>
              <a:ext uri="{FF2B5EF4-FFF2-40B4-BE49-F238E27FC236}">
                <a16:creationId xmlns:a16="http://schemas.microsoft.com/office/drawing/2014/main" id="{38149446-6546-4474-BD32-09038321D6AA}"/>
              </a:ext>
            </a:extLst>
          </p:cNvPr>
          <p:cNvSpPr txBox="1"/>
          <p:nvPr/>
        </p:nvSpPr>
        <p:spPr>
          <a:xfrm>
            <a:off x="9240482" y="4963093"/>
            <a:ext cx="2368344" cy="1038617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994"/>
              </a:spcBef>
            </a:pPr>
            <a:r>
              <a:rPr lang="ru-RU" sz="1600" b="1" spc="-80" dirty="0" err="1">
                <a:latin typeface="Arial"/>
                <a:cs typeface="Arial"/>
              </a:rPr>
              <a:t>Гардей</a:t>
            </a:r>
            <a:r>
              <a:rPr lang="ru-RU" sz="1600" b="1" spc="-80" dirty="0">
                <a:latin typeface="Arial"/>
                <a:cs typeface="Arial"/>
              </a:rPr>
              <a:t> Корнеев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HR специалист, оценка кадров, учет результатов и баллов.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636</Words>
  <Application>Microsoft Office PowerPoint</Application>
  <PresentationFormat>Широкоэкранный</PresentationFormat>
  <Paragraphs>142</Paragraphs>
  <Slides>15</Slides>
  <Notes>5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Gilroy-Bold</vt:lpstr>
      <vt:lpstr>Gilroy-ExtraBold</vt:lpstr>
      <vt:lpstr>Gilroy-Light</vt:lpstr>
      <vt:lpstr>Gilroy-Regular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Dream Makers</cp:lastModifiedBy>
  <cp:revision>43</cp:revision>
  <dcterms:modified xsi:type="dcterms:W3CDTF">2024-06-18T08:03:14Z</dcterms:modified>
</cp:coreProperties>
</file>