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59" r:id="rId6"/>
    <p:sldId id="260" r:id="rId7"/>
    <p:sldId id="263" r:id="rId8"/>
    <p:sldId id="270" r:id="rId9"/>
    <p:sldId id="267" r:id="rId10"/>
    <p:sldId id="268" r:id="rId11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Montserrat ExtraBold" panose="00000900000000000000" pitchFamily="2" charset="-52"/>
      <p:bold r:id="rId17"/>
      <p:boldItalic r:id="rId18"/>
    </p:embeddedFont>
    <p:embeddedFont>
      <p:font typeface="Montserrat Medium" panose="00000600000000000000" pitchFamily="2" charset="-52"/>
      <p:regular r:id="rId19"/>
      <p:bold r:id="rId20"/>
      <p:italic r:id="rId21"/>
      <p:boldItalic r:id="rId22"/>
    </p:embeddedFont>
    <p:embeddedFont>
      <p:font typeface="Montserrat SemiBold" panose="00000700000000000000" pitchFamily="2" charset="-52"/>
      <p:regular r:id="rId23"/>
      <p:bold r:id="rId24"/>
      <p:italic r:id="rId25"/>
      <p:boldItalic r:id="rId26"/>
    </p:embeddedFont>
    <p:embeddedFont>
      <p:font typeface="Proxima Nova Semibold" panose="020B0604020202020204" charset="0"/>
      <p:regular r:id="rId27"/>
      <p:bold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7F1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5E2421-652D-4641-82DC-44883EA8C751}">
  <a:tblStyle styleId="{A25E2421-652D-4641-82DC-44883EA8C7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1837eae64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1837eae64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42499c0e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42499c0e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1837eae6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1837eae6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e71b9ed8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e71b9ed8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e71b9ed8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e71b9ed8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03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e71b9ed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e71b9ed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38ea181d3_1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38ea181d3_1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42499c0e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42499c0e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38ea181d3_1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38ea181d3_1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40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38ea181d3_1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38ea181d3_1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ая сетка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8438389" y="4438715"/>
            <a:ext cx="349005" cy="350984"/>
            <a:chOff x="238125" y="2432825"/>
            <a:chExt cx="779550" cy="781875"/>
          </a:xfrm>
        </p:grpSpPr>
        <p:sp>
          <p:nvSpPr>
            <p:cNvPr id="52" name="Google Shape;52;p13"/>
            <p:cNvSpPr/>
            <p:nvPr/>
          </p:nvSpPr>
          <p:spPr>
            <a:xfrm>
              <a:off x="238125" y="2842375"/>
              <a:ext cx="372325" cy="372325"/>
            </a:xfrm>
            <a:custGeom>
              <a:avLst/>
              <a:gdLst/>
              <a:ahLst/>
              <a:cxnLst/>
              <a:rect l="l" t="t" r="r" b="b"/>
              <a:pathLst>
                <a:path w="14893" h="14893" extrusionOk="0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238125" y="2432825"/>
              <a:ext cx="372325" cy="372325"/>
            </a:xfrm>
            <a:custGeom>
              <a:avLst/>
              <a:gdLst/>
              <a:ahLst/>
              <a:cxnLst/>
              <a:rect l="l" t="t" r="r" b="b"/>
              <a:pathLst>
                <a:path w="14893" h="14893" extrusionOk="0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645325" y="2432825"/>
              <a:ext cx="372350" cy="372325"/>
            </a:xfrm>
            <a:custGeom>
              <a:avLst/>
              <a:gdLst/>
              <a:ahLst/>
              <a:cxnLst/>
              <a:rect l="l" t="t" r="r" b="b"/>
              <a:pathLst>
                <a:path w="14894" h="14893" extrusionOk="0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645325" y="2842375"/>
              <a:ext cx="372350" cy="372325"/>
            </a:xfrm>
            <a:custGeom>
              <a:avLst/>
              <a:gdLst/>
              <a:ahLst/>
              <a:cxnLst/>
              <a:rect l="l" t="t" r="r" b="b"/>
              <a:pathLst>
                <a:path w="14894" h="14893" extrusionOk="0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pos="414">
          <p15:clr>
            <a:srgbClr val="FA7B17"/>
          </p15:clr>
        </p15:guide>
        <p15:guide id="3" pos="595">
          <p15:clr>
            <a:srgbClr val="FA7B17"/>
          </p15:clr>
        </p15:guide>
        <p15:guide id="4" pos="777">
          <p15:clr>
            <a:srgbClr val="FA7B17"/>
          </p15:clr>
        </p15:guide>
        <p15:guide id="5" pos="958">
          <p15:clr>
            <a:srgbClr val="FA7B17"/>
          </p15:clr>
        </p15:guide>
        <p15:guide id="6" pos="1148">
          <p15:clr>
            <a:srgbClr val="FA7B17"/>
          </p15:clr>
        </p15:guide>
        <p15:guide id="7" pos="1326">
          <p15:clr>
            <a:srgbClr val="FA7B17"/>
          </p15:clr>
        </p15:guide>
        <p15:guide id="8" pos="1512">
          <p15:clr>
            <a:srgbClr val="FA7B17"/>
          </p15:clr>
        </p15:guide>
        <p15:guide id="9" pos="1695">
          <p15:clr>
            <a:srgbClr val="FA7B17"/>
          </p15:clr>
        </p15:guide>
        <p15:guide id="10" pos="1878">
          <p15:clr>
            <a:srgbClr val="FA7B17"/>
          </p15:clr>
        </p15:guide>
        <p15:guide id="11" pos="2057">
          <p15:clr>
            <a:srgbClr val="FA7B17"/>
          </p15:clr>
        </p15:guide>
        <p15:guide id="12" pos="2243">
          <p15:clr>
            <a:srgbClr val="FA7B17"/>
          </p15:clr>
        </p15:guide>
        <p15:guide id="13" pos="2426">
          <p15:clr>
            <a:srgbClr val="FA7B17"/>
          </p15:clr>
        </p15:guide>
        <p15:guide id="14" pos="2609">
          <p15:clr>
            <a:srgbClr val="FA7B17"/>
          </p15:clr>
        </p15:guide>
        <p15:guide id="15" pos="2788">
          <p15:clr>
            <a:srgbClr val="FA7B17"/>
          </p15:clr>
        </p15:guide>
        <p15:guide id="16" pos="2975">
          <p15:clr>
            <a:srgbClr val="FA7B17"/>
          </p15:clr>
        </p15:guide>
        <p15:guide id="17" pos="3157">
          <p15:clr>
            <a:srgbClr val="FA7B17"/>
          </p15:clr>
        </p15:guide>
        <p15:guide id="18" pos="3341">
          <p15:clr>
            <a:srgbClr val="FA7B17"/>
          </p15:clr>
        </p15:guide>
        <p15:guide id="19" pos="3519">
          <p15:clr>
            <a:srgbClr val="FA7B17"/>
          </p15:clr>
        </p15:guide>
        <p15:guide id="20" pos="3707">
          <p15:clr>
            <a:srgbClr val="FA7B17"/>
          </p15:clr>
        </p15:guide>
        <p15:guide id="21" pos="3888">
          <p15:clr>
            <a:srgbClr val="FA7B17"/>
          </p15:clr>
        </p15:guide>
        <p15:guide id="22" pos="4072">
          <p15:clr>
            <a:srgbClr val="FA7B17"/>
          </p15:clr>
        </p15:guide>
        <p15:guide id="23" pos="4256">
          <p15:clr>
            <a:srgbClr val="FA7B17"/>
          </p15:clr>
        </p15:guide>
        <p15:guide id="24" pos="4440">
          <p15:clr>
            <a:srgbClr val="FA7B17"/>
          </p15:clr>
        </p15:guide>
        <p15:guide id="25" pos="4624">
          <p15:clr>
            <a:srgbClr val="FA7B17"/>
          </p15:clr>
        </p15:guide>
        <p15:guide id="26" pos="4808">
          <p15:clr>
            <a:srgbClr val="FA7B17"/>
          </p15:clr>
        </p15:guide>
        <p15:guide id="27" pos="4983">
          <p15:clr>
            <a:srgbClr val="FA7B17"/>
          </p15:clr>
        </p15:guide>
        <p15:guide id="28" pos="5172">
          <p15:clr>
            <a:srgbClr val="FA7B17"/>
          </p15:clr>
        </p15:guide>
        <p15:guide id="29" pos="5350">
          <p15:clr>
            <a:srgbClr val="FA7B17"/>
          </p15:clr>
        </p15:guide>
        <p15:guide id="30" pos="5535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CUSTOM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27363" y="513003"/>
            <a:ext cx="73263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14"/>
          <p:cNvGrpSpPr/>
          <p:nvPr/>
        </p:nvGrpSpPr>
        <p:grpSpPr>
          <a:xfrm>
            <a:off x="7625874" y="4661395"/>
            <a:ext cx="1161157" cy="128060"/>
            <a:chOff x="238125" y="2442125"/>
            <a:chExt cx="7101875" cy="784200"/>
          </a:xfrm>
        </p:grpSpPr>
        <p:sp>
          <p:nvSpPr>
            <p:cNvPr id="59" name="Google Shape;59;p14"/>
            <p:cNvSpPr/>
            <p:nvPr/>
          </p:nvSpPr>
          <p:spPr>
            <a:xfrm>
              <a:off x="1452775" y="2528225"/>
              <a:ext cx="574800" cy="625975"/>
            </a:xfrm>
            <a:custGeom>
              <a:avLst/>
              <a:gdLst/>
              <a:ahLst/>
              <a:cxnLst/>
              <a:rect l="l" t="t" r="r" b="b"/>
              <a:pathLst>
                <a:path w="22992" h="25039" extrusionOk="0">
                  <a:moveTo>
                    <a:pt x="1" y="1"/>
                  </a:moveTo>
                  <a:lnTo>
                    <a:pt x="1" y="25038"/>
                  </a:lnTo>
                  <a:lnTo>
                    <a:pt x="6144" y="25038"/>
                  </a:lnTo>
                  <a:lnTo>
                    <a:pt x="6144" y="14893"/>
                  </a:lnTo>
                  <a:lnTo>
                    <a:pt x="16848" y="14893"/>
                  </a:lnTo>
                  <a:lnTo>
                    <a:pt x="16848" y="25038"/>
                  </a:lnTo>
                  <a:lnTo>
                    <a:pt x="22991" y="25038"/>
                  </a:lnTo>
                  <a:lnTo>
                    <a:pt x="22991" y="1"/>
                  </a:lnTo>
                  <a:lnTo>
                    <a:pt x="16848" y="1"/>
                  </a:lnTo>
                  <a:lnTo>
                    <a:pt x="16848" y="9681"/>
                  </a:lnTo>
                  <a:lnTo>
                    <a:pt x="6144" y="9681"/>
                  </a:lnTo>
                  <a:lnTo>
                    <a:pt x="6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2141550" y="2514275"/>
              <a:ext cx="600400" cy="653875"/>
            </a:xfrm>
            <a:custGeom>
              <a:avLst/>
              <a:gdLst/>
              <a:ahLst/>
              <a:cxnLst/>
              <a:rect l="l" t="t" r="r" b="b"/>
              <a:pathLst>
                <a:path w="24016" h="26155" extrusionOk="0">
                  <a:moveTo>
                    <a:pt x="12194" y="5119"/>
                  </a:moveTo>
                  <a:cubicBezTo>
                    <a:pt x="13032" y="5119"/>
                    <a:pt x="13683" y="5212"/>
                    <a:pt x="14428" y="5306"/>
                  </a:cubicBezTo>
                  <a:cubicBezTo>
                    <a:pt x="15080" y="5492"/>
                    <a:pt x="15731" y="5771"/>
                    <a:pt x="16197" y="6143"/>
                  </a:cubicBezTo>
                  <a:cubicBezTo>
                    <a:pt x="16755" y="6609"/>
                    <a:pt x="17127" y="7167"/>
                    <a:pt x="17407" y="7819"/>
                  </a:cubicBezTo>
                  <a:cubicBezTo>
                    <a:pt x="17779" y="8563"/>
                    <a:pt x="17965" y="9401"/>
                    <a:pt x="17965" y="10425"/>
                  </a:cubicBezTo>
                  <a:lnTo>
                    <a:pt x="6330" y="10425"/>
                  </a:lnTo>
                  <a:cubicBezTo>
                    <a:pt x="6330" y="9494"/>
                    <a:pt x="6516" y="8656"/>
                    <a:pt x="6889" y="7912"/>
                  </a:cubicBezTo>
                  <a:cubicBezTo>
                    <a:pt x="7261" y="7260"/>
                    <a:pt x="7633" y="6702"/>
                    <a:pt x="8192" y="6236"/>
                  </a:cubicBezTo>
                  <a:cubicBezTo>
                    <a:pt x="8750" y="5864"/>
                    <a:pt x="9309" y="5585"/>
                    <a:pt x="10053" y="5399"/>
                  </a:cubicBezTo>
                  <a:cubicBezTo>
                    <a:pt x="10798" y="5212"/>
                    <a:pt x="11450" y="5119"/>
                    <a:pt x="12194" y="5119"/>
                  </a:cubicBezTo>
                  <a:close/>
                  <a:moveTo>
                    <a:pt x="12008" y="0"/>
                  </a:moveTo>
                  <a:cubicBezTo>
                    <a:pt x="10333" y="0"/>
                    <a:pt x="8750" y="279"/>
                    <a:pt x="7354" y="838"/>
                  </a:cubicBezTo>
                  <a:cubicBezTo>
                    <a:pt x="5865" y="1303"/>
                    <a:pt x="4562" y="2048"/>
                    <a:pt x="3538" y="3072"/>
                  </a:cubicBezTo>
                  <a:cubicBezTo>
                    <a:pt x="2421" y="4096"/>
                    <a:pt x="1583" y="5399"/>
                    <a:pt x="932" y="6981"/>
                  </a:cubicBezTo>
                  <a:cubicBezTo>
                    <a:pt x="280" y="8470"/>
                    <a:pt x="1" y="10332"/>
                    <a:pt x="1" y="12379"/>
                  </a:cubicBezTo>
                  <a:lnTo>
                    <a:pt x="1" y="13310"/>
                  </a:lnTo>
                  <a:cubicBezTo>
                    <a:pt x="1" y="15544"/>
                    <a:pt x="280" y="17406"/>
                    <a:pt x="932" y="19081"/>
                  </a:cubicBezTo>
                  <a:cubicBezTo>
                    <a:pt x="1583" y="20663"/>
                    <a:pt x="2514" y="21966"/>
                    <a:pt x="3631" y="23083"/>
                  </a:cubicBezTo>
                  <a:cubicBezTo>
                    <a:pt x="4748" y="24107"/>
                    <a:pt x="6051" y="24945"/>
                    <a:pt x="7633" y="25410"/>
                  </a:cubicBezTo>
                  <a:cubicBezTo>
                    <a:pt x="9123" y="25969"/>
                    <a:pt x="10705" y="26155"/>
                    <a:pt x="12473" y="26155"/>
                  </a:cubicBezTo>
                  <a:cubicBezTo>
                    <a:pt x="15359" y="26155"/>
                    <a:pt x="17779" y="25503"/>
                    <a:pt x="19827" y="24200"/>
                  </a:cubicBezTo>
                  <a:cubicBezTo>
                    <a:pt x="21781" y="22897"/>
                    <a:pt x="22991" y="20942"/>
                    <a:pt x="23457" y="18336"/>
                  </a:cubicBezTo>
                  <a:lnTo>
                    <a:pt x="17779" y="18336"/>
                  </a:lnTo>
                  <a:cubicBezTo>
                    <a:pt x="17500" y="19174"/>
                    <a:pt x="16848" y="19919"/>
                    <a:pt x="16103" y="20384"/>
                  </a:cubicBezTo>
                  <a:cubicBezTo>
                    <a:pt x="15266" y="20849"/>
                    <a:pt x="14056" y="21129"/>
                    <a:pt x="12473" y="21129"/>
                  </a:cubicBezTo>
                  <a:cubicBezTo>
                    <a:pt x="11636" y="21129"/>
                    <a:pt x="10891" y="20942"/>
                    <a:pt x="10146" y="20756"/>
                  </a:cubicBezTo>
                  <a:cubicBezTo>
                    <a:pt x="9495" y="20477"/>
                    <a:pt x="8843" y="20105"/>
                    <a:pt x="8285" y="19639"/>
                  </a:cubicBezTo>
                  <a:cubicBezTo>
                    <a:pt x="7726" y="19081"/>
                    <a:pt x="7261" y="18429"/>
                    <a:pt x="6889" y="17685"/>
                  </a:cubicBezTo>
                  <a:cubicBezTo>
                    <a:pt x="6516" y="16847"/>
                    <a:pt x="6330" y="15916"/>
                    <a:pt x="6330" y="14799"/>
                  </a:cubicBezTo>
                  <a:lnTo>
                    <a:pt x="24015" y="14799"/>
                  </a:lnTo>
                  <a:lnTo>
                    <a:pt x="24015" y="12193"/>
                  </a:lnTo>
                  <a:cubicBezTo>
                    <a:pt x="24015" y="8191"/>
                    <a:pt x="22991" y="5212"/>
                    <a:pt x="20944" y="3072"/>
                  </a:cubicBezTo>
                  <a:cubicBezTo>
                    <a:pt x="18896" y="1024"/>
                    <a:pt x="15917" y="0"/>
                    <a:pt x="12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2793100" y="2528225"/>
              <a:ext cx="553850" cy="625975"/>
            </a:xfrm>
            <a:custGeom>
              <a:avLst/>
              <a:gdLst/>
              <a:ahLst/>
              <a:cxnLst/>
              <a:rect l="l" t="t" r="r" b="b"/>
              <a:pathLst>
                <a:path w="22154" h="25039" extrusionOk="0">
                  <a:moveTo>
                    <a:pt x="1" y="1"/>
                  </a:moveTo>
                  <a:lnTo>
                    <a:pt x="1" y="5213"/>
                  </a:lnTo>
                  <a:lnTo>
                    <a:pt x="8006" y="5213"/>
                  </a:lnTo>
                  <a:lnTo>
                    <a:pt x="8006" y="25038"/>
                  </a:lnTo>
                  <a:lnTo>
                    <a:pt x="14242" y="25038"/>
                  </a:lnTo>
                  <a:lnTo>
                    <a:pt x="14242" y="5213"/>
                  </a:lnTo>
                  <a:lnTo>
                    <a:pt x="22153" y="5213"/>
                  </a:lnTo>
                  <a:lnTo>
                    <a:pt x="22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3400450" y="2514275"/>
              <a:ext cx="623650" cy="653875"/>
            </a:xfrm>
            <a:custGeom>
              <a:avLst/>
              <a:gdLst/>
              <a:ahLst/>
              <a:cxnLst/>
              <a:rect l="l" t="t" r="r" b="b"/>
              <a:pathLst>
                <a:path w="24946" h="26155" extrusionOk="0">
                  <a:moveTo>
                    <a:pt x="12473" y="5306"/>
                  </a:moveTo>
                  <a:cubicBezTo>
                    <a:pt x="14241" y="5306"/>
                    <a:pt x="15637" y="5864"/>
                    <a:pt x="16847" y="7167"/>
                  </a:cubicBezTo>
                  <a:cubicBezTo>
                    <a:pt x="18057" y="8377"/>
                    <a:pt x="18616" y="10052"/>
                    <a:pt x="18616" y="12379"/>
                  </a:cubicBezTo>
                  <a:lnTo>
                    <a:pt x="18616" y="13310"/>
                  </a:lnTo>
                  <a:cubicBezTo>
                    <a:pt x="18616" y="15823"/>
                    <a:pt x="18057" y="17778"/>
                    <a:pt x="16847" y="18988"/>
                  </a:cubicBezTo>
                  <a:cubicBezTo>
                    <a:pt x="15637" y="20291"/>
                    <a:pt x="14241" y="20942"/>
                    <a:pt x="12473" y="20942"/>
                  </a:cubicBezTo>
                  <a:cubicBezTo>
                    <a:pt x="10704" y="20942"/>
                    <a:pt x="9215" y="20291"/>
                    <a:pt x="8005" y="19081"/>
                  </a:cubicBezTo>
                  <a:cubicBezTo>
                    <a:pt x="6888" y="17778"/>
                    <a:pt x="6330" y="15916"/>
                    <a:pt x="6330" y="13310"/>
                  </a:cubicBezTo>
                  <a:lnTo>
                    <a:pt x="6330" y="12379"/>
                  </a:lnTo>
                  <a:cubicBezTo>
                    <a:pt x="6330" y="10052"/>
                    <a:pt x="6888" y="8377"/>
                    <a:pt x="8005" y="7167"/>
                  </a:cubicBezTo>
                  <a:cubicBezTo>
                    <a:pt x="9215" y="5864"/>
                    <a:pt x="10704" y="5306"/>
                    <a:pt x="12473" y="5306"/>
                  </a:cubicBezTo>
                  <a:close/>
                  <a:moveTo>
                    <a:pt x="12473" y="0"/>
                  </a:moveTo>
                  <a:cubicBezTo>
                    <a:pt x="10797" y="0"/>
                    <a:pt x="9122" y="279"/>
                    <a:pt x="7633" y="838"/>
                  </a:cubicBezTo>
                  <a:cubicBezTo>
                    <a:pt x="6143" y="1303"/>
                    <a:pt x="4747" y="2048"/>
                    <a:pt x="3630" y="3072"/>
                  </a:cubicBezTo>
                  <a:cubicBezTo>
                    <a:pt x="2513" y="4189"/>
                    <a:pt x="1676" y="5399"/>
                    <a:pt x="931" y="6981"/>
                  </a:cubicBezTo>
                  <a:cubicBezTo>
                    <a:pt x="279" y="8563"/>
                    <a:pt x="0" y="10332"/>
                    <a:pt x="0" y="12379"/>
                  </a:cubicBezTo>
                  <a:lnTo>
                    <a:pt x="0" y="13310"/>
                  </a:lnTo>
                  <a:cubicBezTo>
                    <a:pt x="0" y="15544"/>
                    <a:pt x="279" y="17406"/>
                    <a:pt x="931" y="18988"/>
                  </a:cubicBezTo>
                  <a:cubicBezTo>
                    <a:pt x="1676" y="20570"/>
                    <a:pt x="2513" y="21966"/>
                    <a:pt x="3630" y="22990"/>
                  </a:cubicBezTo>
                  <a:cubicBezTo>
                    <a:pt x="4747" y="24107"/>
                    <a:pt x="6143" y="24945"/>
                    <a:pt x="7633" y="25410"/>
                  </a:cubicBezTo>
                  <a:cubicBezTo>
                    <a:pt x="9122" y="25969"/>
                    <a:pt x="10797" y="26155"/>
                    <a:pt x="12473" y="26155"/>
                  </a:cubicBezTo>
                  <a:cubicBezTo>
                    <a:pt x="14148" y="26155"/>
                    <a:pt x="15730" y="25969"/>
                    <a:pt x="17220" y="25410"/>
                  </a:cubicBezTo>
                  <a:cubicBezTo>
                    <a:pt x="18802" y="24852"/>
                    <a:pt x="20105" y="24014"/>
                    <a:pt x="21222" y="22990"/>
                  </a:cubicBezTo>
                  <a:cubicBezTo>
                    <a:pt x="22339" y="21873"/>
                    <a:pt x="23270" y="20570"/>
                    <a:pt x="23921" y="18988"/>
                  </a:cubicBezTo>
                  <a:cubicBezTo>
                    <a:pt x="24573" y="17312"/>
                    <a:pt x="24945" y="15451"/>
                    <a:pt x="24945" y="13310"/>
                  </a:cubicBezTo>
                  <a:lnTo>
                    <a:pt x="24945" y="12379"/>
                  </a:lnTo>
                  <a:cubicBezTo>
                    <a:pt x="24945" y="10332"/>
                    <a:pt x="24573" y="8563"/>
                    <a:pt x="23921" y="6981"/>
                  </a:cubicBezTo>
                  <a:cubicBezTo>
                    <a:pt x="23270" y="5399"/>
                    <a:pt x="22339" y="4189"/>
                    <a:pt x="21222" y="3072"/>
                  </a:cubicBezTo>
                  <a:cubicBezTo>
                    <a:pt x="20105" y="2048"/>
                    <a:pt x="18802" y="1303"/>
                    <a:pt x="17220" y="838"/>
                  </a:cubicBezTo>
                  <a:cubicBezTo>
                    <a:pt x="15730" y="279"/>
                    <a:pt x="14148" y="0"/>
                    <a:pt x="1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4082250" y="2528225"/>
              <a:ext cx="600375" cy="639925"/>
            </a:xfrm>
            <a:custGeom>
              <a:avLst/>
              <a:gdLst/>
              <a:ahLst/>
              <a:cxnLst/>
              <a:rect l="l" t="t" r="r" b="b"/>
              <a:pathLst>
                <a:path w="24015" h="25597" extrusionOk="0">
                  <a:moveTo>
                    <a:pt x="4282" y="1"/>
                  </a:moveTo>
                  <a:lnTo>
                    <a:pt x="4282" y="8471"/>
                  </a:lnTo>
                  <a:cubicBezTo>
                    <a:pt x="4282" y="10704"/>
                    <a:pt x="4189" y="12473"/>
                    <a:pt x="4003" y="13962"/>
                  </a:cubicBezTo>
                  <a:cubicBezTo>
                    <a:pt x="3909" y="15451"/>
                    <a:pt x="3630" y="16661"/>
                    <a:pt x="3351" y="17499"/>
                  </a:cubicBezTo>
                  <a:cubicBezTo>
                    <a:pt x="3072" y="18337"/>
                    <a:pt x="2699" y="18988"/>
                    <a:pt x="2234" y="19361"/>
                  </a:cubicBezTo>
                  <a:cubicBezTo>
                    <a:pt x="1862" y="19733"/>
                    <a:pt x="1303" y="19919"/>
                    <a:pt x="745" y="19919"/>
                  </a:cubicBezTo>
                  <a:cubicBezTo>
                    <a:pt x="372" y="19919"/>
                    <a:pt x="186" y="19919"/>
                    <a:pt x="0" y="19826"/>
                  </a:cubicBezTo>
                  <a:lnTo>
                    <a:pt x="0" y="25504"/>
                  </a:lnTo>
                  <a:cubicBezTo>
                    <a:pt x="279" y="25597"/>
                    <a:pt x="559" y="25597"/>
                    <a:pt x="931" y="25597"/>
                  </a:cubicBezTo>
                  <a:lnTo>
                    <a:pt x="1862" y="25597"/>
                  </a:lnTo>
                  <a:cubicBezTo>
                    <a:pt x="3258" y="25597"/>
                    <a:pt x="4375" y="25411"/>
                    <a:pt x="5399" y="24945"/>
                  </a:cubicBezTo>
                  <a:cubicBezTo>
                    <a:pt x="6423" y="24480"/>
                    <a:pt x="7260" y="23642"/>
                    <a:pt x="8005" y="22432"/>
                  </a:cubicBezTo>
                  <a:cubicBezTo>
                    <a:pt x="8656" y="21222"/>
                    <a:pt x="9122" y="19547"/>
                    <a:pt x="9494" y="17499"/>
                  </a:cubicBezTo>
                  <a:cubicBezTo>
                    <a:pt x="9773" y="15358"/>
                    <a:pt x="9960" y="12752"/>
                    <a:pt x="9960" y="9494"/>
                  </a:cubicBezTo>
                  <a:lnTo>
                    <a:pt x="9960" y="5213"/>
                  </a:lnTo>
                  <a:lnTo>
                    <a:pt x="17778" y="5213"/>
                  </a:lnTo>
                  <a:lnTo>
                    <a:pt x="17778" y="25038"/>
                  </a:lnTo>
                  <a:lnTo>
                    <a:pt x="24014" y="25038"/>
                  </a:lnTo>
                  <a:lnTo>
                    <a:pt x="240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4794300" y="2514275"/>
              <a:ext cx="623650" cy="653875"/>
            </a:xfrm>
            <a:custGeom>
              <a:avLst/>
              <a:gdLst/>
              <a:ahLst/>
              <a:cxnLst/>
              <a:rect l="l" t="t" r="r" b="b"/>
              <a:pathLst>
                <a:path w="24946" h="26155" extrusionOk="0">
                  <a:moveTo>
                    <a:pt x="12473" y="5306"/>
                  </a:moveTo>
                  <a:cubicBezTo>
                    <a:pt x="14241" y="5306"/>
                    <a:pt x="15637" y="5864"/>
                    <a:pt x="16847" y="7167"/>
                  </a:cubicBezTo>
                  <a:cubicBezTo>
                    <a:pt x="18057" y="8377"/>
                    <a:pt x="18616" y="10052"/>
                    <a:pt x="18616" y="12379"/>
                  </a:cubicBezTo>
                  <a:lnTo>
                    <a:pt x="18616" y="13310"/>
                  </a:lnTo>
                  <a:cubicBezTo>
                    <a:pt x="18616" y="15823"/>
                    <a:pt x="18057" y="17778"/>
                    <a:pt x="16847" y="18988"/>
                  </a:cubicBezTo>
                  <a:cubicBezTo>
                    <a:pt x="15637" y="20291"/>
                    <a:pt x="14241" y="20942"/>
                    <a:pt x="12473" y="20942"/>
                  </a:cubicBezTo>
                  <a:cubicBezTo>
                    <a:pt x="10704" y="20942"/>
                    <a:pt x="9215" y="20291"/>
                    <a:pt x="8005" y="19081"/>
                  </a:cubicBezTo>
                  <a:cubicBezTo>
                    <a:pt x="6888" y="17778"/>
                    <a:pt x="6329" y="15916"/>
                    <a:pt x="6329" y="13310"/>
                  </a:cubicBezTo>
                  <a:lnTo>
                    <a:pt x="6329" y="12379"/>
                  </a:lnTo>
                  <a:cubicBezTo>
                    <a:pt x="6329" y="10052"/>
                    <a:pt x="6888" y="8377"/>
                    <a:pt x="8005" y="7167"/>
                  </a:cubicBezTo>
                  <a:cubicBezTo>
                    <a:pt x="9215" y="5864"/>
                    <a:pt x="10704" y="5306"/>
                    <a:pt x="12473" y="5306"/>
                  </a:cubicBezTo>
                  <a:close/>
                  <a:moveTo>
                    <a:pt x="12473" y="0"/>
                  </a:moveTo>
                  <a:cubicBezTo>
                    <a:pt x="10797" y="0"/>
                    <a:pt x="9122" y="279"/>
                    <a:pt x="7632" y="838"/>
                  </a:cubicBezTo>
                  <a:cubicBezTo>
                    <a:pt x="6143" y="1303"/>
                    <a:pt x="4747" y="2048"/>
                    <a:pt x="3630" y="3072"/>
                  </a:cubicBezTo>
                  <a:cubicBezTo>
                    <a:pt x="2513" y="4189"/>
                    <a:pt x="1582" y="5399"/>
                    <a:pt x="931" y="6981"/>
                  </a:cubicBezTo>
                  <a:cubicBezTo>
                    <a:pt x="279" y="8563"/>
                    <a:pt x="0" y="10332"/>
                    <a:pt x="0" y="12379"/>
                  </a:cubicBezTo>
                  <a:lnTo>
                    <a:pt x="0" y="13310"/>
                  </a:lnTo>
                  <a:cubicBezTo>
                    <a:pt x="0" y="15544"/>
                    <a:pt x="279" y="17406"/>
                    <a:pt x="931" y="18988"/>
                  </a:cubicBezTo>
                  <a:cubicBezTo>
                    <a:pt x="1582" y="20570"/>
                    <a:pt x="2513" y="21966"/>
                    <a:pt x="3630" y="22990"/>
                  </a:cubicBezTo>
                  <a:cubicBezTo>
                    <a:pt x="4747" y="24107"/>
                    <a:pt x="6143" y="24945"/>
                    <a:pt x="7632" y="25410"/>
                  </a:cubicBezTo>
                  <a:cubicBezTo>
                    <a:pt x="9122" y="25969"/>
                    <a:pt x="10797" y="26155"/>
                    <a:pt x="12473" y="26155"/>
                  </a:cubicBezTo>
                  <a:cubicBezTo>
                    <a:pt x="14148" y="26155"/>
                    <a:pt x="15730" y="25969"/>
                    <a:pt x="17220" y="25410"/>
                  </a:cubicBezTo>
                  <a:cubicBezTo>
                    <a:pt x="18802" y="24852"/>
                    <a:pt x="20105" y="24014"/>
                    <a:pt x="21222" y="22990"/>
                  </a:cubicBezTo>
                  <a:cubicBezTo>
                    <a:pt x="22339" y="21873"/>
                    <a:pt x="23270" y="20570"/>
                    <a:pt x="23921" y="18988"/>
                  </a:cubicBezTo>
                  <a:cubicBezTo>
                    <a:pt x="24573" y="17312"/>
                    <a:pt x="24945" y="15451"/>
                    <a:pt x="24945" y="13310"/>
                  </a:cubicBezTo>
                  <a:lnTo>
                    <a:pt x="24945" y="12379"/>
                  </a:lnTo>
                  <a:cubicBezTo>
                    <a:pt x="24945" y="10332"/>
                    <a:pt x="24573" y="8563"/>
                    <a:pt x="23921" y="6981"/>
                  </a:cubicBezTo>
                  <a:cubicBezTo>
                    <a:pt x="23270" y="5399"/>
                    <a:pt x="22339" y="4189"/>
                    <a:pt x="21222" y="3072"/>
                  </a:cubicBezTo>
                  <a:cubicBezTo>
                    <a:pt x="20105" y="2048"/>
                    <a:pt x="18802" y="1303"/>
                    <a:pt x="17220" y="838"/>
                  </a:cubicBezTo>
                  <a:cubicBezTo>
                    <a:pt x="15730" y="279"/>
                    <a:pt x="14148" y="0"/>
                    <a:pt x="1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5541250" y="2528225"/>
              <a:ext cx="446800" cy="625975"/>
            </a:xfrm>
            <a:custGeom>
              <a:avLst/>
              <a:gdLst/>
              <a:ahLst/>
              <a:cxnLst/>
              <a:rect l="l" t="t" r="r" b="b"/>
              <a:pathLst>
                <a:path w="17872" h="25039" extrusionOk="0">
                  <a:moveTo>
                    <a:pt x="0" y="1"/>
                  </a:moveTo>
                  <a:lnTo>
                    <a:pt x="0" y="25038"/>
                  </a:lnTo>
                  <a:lnTo>
                    <a:pt x="6143" y="25038"/>
                  </a:lnTo>
                  <a:lnTo>
                    <a:pt x="6143" y="5213"/>
                  </a:lnTo>
                  <a:lnTo>
                    <a:pt x="17871" y="5213"/>
                  </a:lnTo>
                  <a:lnTo>
                    <a:pt x="178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6081100" y="2528225"/>
              <a:ext cx="577100" cy="625975"/>
            </a:xfrm>
            <a:custGeom>
              <a:avLst/>
              <a:gdLst/>
              <a:ahLst/>
              <a:cxnLst/>
              <a:rect l="l" t="t" r="r" b="b"/>
              <a:pathLst>
                <a:path w="23084" h="25039" extrusionOk="0">
                  <a:moveTo>
                    <a:pt x="0" y="1"/>
                  </a:moveTo>
                  <a:lnTo>
                    <a:pt x="0" y="25038"/>
                  </a:lnTo>
                  <a:lnTo>
                    <a:pt x="5771" y="25038"/>
                  </a:lnTo>
                  <a:lnTo>
                    <a:pt x="16847" y="9029"/>
                  </a:lnTo>
                  <a:lnTo>
                    <a:pt x="16847" y="25038"/>
                  </a:lnTo>
                  <a:lnTo>
                    <a:pt x="23084" y="25038"/>
                  </a:lnTo>
                  <a:lnTo>
                    <a:pt x="23084" y="1"/>
                  </a:lnTo>
                  <a:lnTo>
                    <a:pt x="17313" y="1"/>
                  </a:lnTo>
                  <a:lnTo>
                    <a:pt x="6237" y="16103"/>
                  </a:lnTo>
                  <a:lnTo>
                    <a:pt x="6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6765225" y="2528225"/>
              <a:ext cx="574775" cy="625975"/>
            </a:xfrm>
            <a:custGeom>
              <a:avLst/>
              <a:gdLst/>
              <a:ahLst/>
              <a:cxnLst/>
              <a:rect l="l" t="t" r="r" b="b"/>
              <a:pathLst>
                <a:path w="22991" h="25039" extrusionOk="0">
                  <a:moveTo>
                    <a:pt x="16847" y="5213"/>
                  </a:moveTo>
                  <a:lnTo>
                    <a:pt x="16847" y="11449"/>
                  </a:lnTo>
                  <a:lnTo>
                    <a:pt x="10984" y="11449"/>
                  </a:lnTo>
                  <a:cubicBezTo>
                    <a:pt x="9867" y="11449"/>
                    <a:pt x="8843" y="11263"/>
                    <a:pt x="8098" y="10704"/>
                  </a:cubicBezTo>
                  <a:cubicBezTo>
                    <a:pt x="7447" y="10239"/>
                    <a:pt x="7074" y="9401"/>
                    <a:pt x="7074" y="8378"/>
                  </a:cubicBezTo>
                  <a:cubicBezTo>
                    <a:pt x="7074" y="7261"/>
                    <a:pt x="7447" y="6516"/>
                    <a:pt x="8098" y="6051"/>
                  </a:cubicBezTo>
                  <a:cubicBezTo>
                    <a:pt x="8843" y="5492"/>
                    <a:pt x="9867" y="5213"/>
                    <a:pt x="10984" y="5213"/>
                  </a:cubicBezTo>
                  <a:close/>
                  <a:moveTo>
                    <a:pt x="11263" y="1"/>
                  </a:moveTo>
                  <a:cubicBezTo>
                    <a:pt x="9494" y="1"/>
                    <a:pt x="7912" y="187"/>
                    <a:pt x="6609" y="652"/>
                  </a:cubicBezTo>
                  <a:cubicBezTo>
                    <a:pt x="5306" y="1024"/>
                    <a:pt x="4282" y="1583"/>
                    <a:pt x="3444" y="2328"/>
                  </a:cubicBezTo>
                  <a:cubicBezTo>
                    <a:pt x="2606" y="3072"/>
                    <a:pt x="1955" y="4003"/>
                    <a:pt x="1490" y="5027"/>
                  </a:cubicBezTo>
                  <a:cubicBezTo>
                    <a:pt x="1117" y="6051"/>
                    <a:pt x="931" y="7168"/>
                    <a:pt x="931" y="8378"/>
                  </a:cubicBezTo>
                  <a:cubicBezTo>
                    <a:pt x="931" y="10053"/>
                    <a:pt x="1303" y="11542"/>
                    <a:pt x="2234" y="12845"/>
                  </a:cubicBezTo>
                  <a:cubicBezTo>
                    <a:pt x="3072" y="14055"/>
                    <a:pt x="4468" y="14986"/>
                    <a:pt x="6423" y="15638"/>
                  </a:cubicBezTo>
                  <a:lnTo>
                    <a:pt x="0" y="25038"/>
                  </a:lnTo>
                  <a:lnTo>
                    <a:pt x="6888" y="25038"/>
                  </a:lnTo>
                  <a:lnTo>
                    <a:pt x="12380" y="16382"/>
                  </a:lnTo>
                  <a:lnTo>
                    <a:pt x="16847" y="16382"/>
                  </a:lnTo>
                  <a:lnTo>
                    <a:pt x="16847" y="25038"/>
                  </a:lnTo>
                  <a:lnTo>
                    <a:pt x="22991" y="25038"/>
                  </a:lnTo>
                  <a:lnTo>
                    <a:pt x="229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238125" y="2851675"/>
              <a:ext cx="372325" cy="374650"/>
            </a:xfrm>
            <a:custGeom>
              <a:avLst/>
              <a:gdLst/>
              <a:ahLst/>
              <a:cxnLst/>
              <a:rect l="l" t="t" r="r" b="b"/>
              <a:pathLst>
                <a:path w="14893" h="14986" extrusionOk="0">
                  <a:moveTo>
                    <a:pt x="8005" y="93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351"/>
                    <a:pt x="0" y="7540"/>
                  </a:cubicBezTo>
                  <a:cubicBezTo>
                    <a:pt x="0" y="11635"/>
                    <a:pt x="3351" y="14986"/>
                    <a:pt x="7446" y="14986"/>
                  </a:cubicBezTo>
                  <a:cubicBezTo>
                    <a:pt x="11542" y="14986"/>
                    <a:pt x="14893" y="11635"/>
                    <a:pt x="14893" y="7540"/>
                  </a:cubicBezTo>
                  <a:cubicBezTo>
                    <a:pt x="14893" y="7167"/>
                    <a:pt x="14799" y="6888"/>
                    <a:pt x="14799" y="6609"/>
                  </a:cubicBezTo>
                  <a:cubicBezTo>
                    <a:pt x="11262" y="6330"/>
                    <a:pt x="8470" y="3537"/>
                    <a:pt x="8005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238125" y="2442125"/>
              <a:ext cx="372325" cy="374675"/>
            </a:xfrm>
            <a:custGeom>
              <a:avLst/>
              <a:gdLst/>
              <a:ahLst/>
              <a:cxnLst/>
              <a:rect l="l" t="t" r="r" b="b"/>
              <a:pathLst>
                <a:path w="14893" h="14987" extrusionOk="0">
                  <a:moveTo>
                    <a:pt x="14893" y="7540"/>
                  </a:moveTo>
                  <a:cubicBezTo>
                    <a:pt x="14893" y="3352"/>
                    <a:pt x="11542" y="1"/>
                    <a:pt x="7446" y="1"/>
                  </a:cubicBezTo>
                  <a:cubicBezTo>
                    <a:pt x="3351" y="1"/>
                    <a:pt x="0" y="3352"/>
                    <a:pt x="0" y="7540"/>
                  </a:cubicBezTo>
                  <a:cubicBezTo>
                    <a:pt x="0" y="11635"/>
                    <a:pt x="3351" y="14986"/>
                    <a:pt x="7446" y="14986"/>
                  </a:cubicBezTo>
                  <a:cubicBezTo>
                    <a:pt x="7632" y="14986"/>
                    <a:pt x="7819" y="14986"/>
                    <a:pt x="8005" y="14986"/>
                  </a:cubicBezTo>
                  <a:cubicBezTo>
                    <a:pt x="8284" y="11263"/>
                    <a:pt x="11169" y="8378"/>
                    <a:pt x="14799" y="8098"/>
                  </a:cubicBezTo>
                  <a:cubicBezTo>
                    <a:pt x="14893" y="7912"/>
                    <a:pt x="14893" y="7726"/>
                    <a:pt x="14893" y="75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45325" y="2442125"/>
              <a:ext cx="372350" cy="374675"/>
            </a:xfrm>
            <a:custGeom>
              <a:avLst/>
              <a:gdLst/>
              <a:ahLst/>
              <a:cxnLst/>
              <a:rect l="l" t="t" r="r" b="b"/>
              <a:pathLst>
                <a:path w="14894" h="14987" extrusionOk="0">
                  <a:moveTo>
                    <a:pt x="6516" y="14893"/>
                  </a:moveTo>
                  <a:cubicBezTo>
                    <a:pt x="6795" y="14986"/>
                    <a:pt x="7168" y="14986"/>
                    <a:pt x="7447" y="14986"/>
                  </a:cubicBezTo>
                  <a:cubicBezTo>
                    <a:pt x="11542" y="14986"/>
                    <a:pt x="14893" y="11635"/>
                    <a:pt x="14893" y="7540"/>
                  </a:cubicBezTo>
                  <a:cubicBezTo>
                    <a:pt x="14893" y="3352"/>
                    <a:pt x="11542" y="1"/>
                    <a:pt x="7447" y="1"/>
                  </a:cubicBezTo>
                  <a:cubicBezTo>
                    <a:pt x="3351" y="1"/>
                    <a:pt x="1" y="3352"/>
                    <a:pt x="1" y="7540"/>
                  </a:cubicBezTo>
                  <a:cubicBezTo>
                    <a:pt x="1" y="7726"/>
                    <a:pt x="1" y="7912"/>
                    <a:pt x="1" y="8098"/>
                  </a:cubicBezTo>
                  <a:cubicBezTo>
                    <a:pt x="3538" y="8564"/>
                    <a:pt x="6237" y="11356"/>
                    <a:pt x="6516" y="148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645325" y="2851675"/>
              <a:ext cx="372350" cy="374650"/>
            </a:xfrm>
            <a:custGeom>
              <a:avLst/>
              <a:gdLst/>
              <a:ahLst/>
              <a:cxnLst/>
              <a:rect l="l" t="t" r="r" b="b"/>
              <a:pathLst>
                <a:path w="14894" h="14986" extrusionOk="0">
                  <a:moveTo>
                    <a:pt x="94" y="6516"/>
                  </a:moveTo>
                  <a:cubicBezTo>
                    <a:pt x="1" y="6888"/>
                    <a:pt x="1" y="7167"/>
                    <a:pt x="1" y="7540"/>
                  </a:cubicBezTo>
                  <a:cubicBezTo>
                    <a:pt x="1" y="11635"/>
                    <a:pt x="3351" y="14986"/>
                    <a:pt x="7447" y="14986"/>
                  </a:cubicBezTo>
                  <a:cubicBezTo>
                    <a:pt x="11542" y="14986"/>
                    <a:pt x="14893" y="11635"/>
                    <a:pt x="14893" y="7540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7168" y="0"/>
                    <a:pt x="6795" y="93"/>
                    <a:pt x="6516" y="93"/>
                  </a:cubicBezTo>
                  <a:cubicBezTo>
                    <a:pt x="6051" y="3444"/>
                    <a:pt x="3445" y="6050"/>
                    <a:pt x="94" y="65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240675" y="1947488"/>
            <a:ext cx="61218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282438" y="3588038"/>
            <a:ext cx="7326300" cy="29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●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914400" lvl="1" indent="-3619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○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619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■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1828800" lvl="3" indent="-3619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●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2286000" lvl="4" indent="-3619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○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L="2743200" lvl="5" indent="-3619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■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L="3200400" lvl="6" indent="-3619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●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L="3657600" lvl="7" indent="-3619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roxima Nova Semibold"/>
              <a:buChar char="○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L="4114800" lvl="8" indent="-3619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100"/>
              <a:buFont typeface="Proxima Nova Semibold"/>
              <a:buChar char="■"/>
              <a:defRPr sz="21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0F5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7030A0"/>
            </a:gs>
          </a:gsLst>
          <a:lin ang="2700006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290525" y="4345650"/>
            <a:ext cx="233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628900" y="4402788"/>
            <a:ext cx="30528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89;p3">
            <a:extLst>
              <a:ext uri="{FF2B5EF4-FFF2-40B4-BE49-F238E27FC236}">
                <a16:creationId xmlns:a16="http://schemas.microsoft.com/office/drawing/2014/main" id="{CEFD9237-9E91-41CD-BAE9-6CABE3725961}"/>
              </a:ext>
            </a:extLst>
          </p:cNvPr>
          <p:cNvSpPr txBox="1">
            <a:spLocks/>
          </p:cNvSpPr>
          <p:nvPr/>
        </p:nvSpPr>
        <p:spPr>
          <a:xfrm>
            <a:off x="444278" y="2749786"/>
            <a:ext cx="6397036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3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Cистема</a:t>
            </a:r>
            <a:r>
              <a:rPr lang="ru-RU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3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мотиваци</a:t>
            </a:r>
            <a:r>
              <a:rPr lang="ru-RU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персонала Work </a:t>
            </a:r>
            <a:r>
              <a:rPr lang="ru-RU" sz="3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Pass</a:t>
            </a:r>
            <a:endParaRPr lang="ru-RU" sz="3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90;p3">
            <a:extLst>
              <a:ext uri="{FF2B5EF4-FFF2-40B4-BE49-F238E27FC236}">
                <a16:creationId xmlns:a16="http://schemas.microsoft.com/office/drawing/2014/main" id="{23BC3711-4A93-402E-A660-0B7825D117B8}"/>
              </a:ext>
            </a:extLst>
          </p:cNvPr>
          <p:cNvSpPr txBox="1"/>
          <p:nvPr/>
        </p:nvSpPr>
        <p:spPr>
          <a:xfrm>
            <a:off x="444278" y="3704169"/>
            <a:ext cx="55512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B19FF4"/>
                </a:solidFill>
                <a:latin typeface="Arial"/>
                <a:ea typeface="Arial"/>
                <a:cs typeface="Arial"/>
                <a:sym typeface="Arial"/>
              </a:rPr>
              <a:t>Мотивация персонала при помощи прогрессивной шкалы награждений и поощрений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1;p3">
            <a:extLst>
              <a:ext uri="{FF2B5EF4-FFF2-40B4-BE49-F238E27FC236}">
                <a16:creationId xmlns:a16="http://schemas.microsoft.com/office/drawing/2014/main" id="{6B59001F-D0BA-418F-89AC-40FB6E882EBB}"/>
              </a:ext>
            </a:extLst>
          </p:cNvPr>
          <p:cNvSpPr txBox="1"/>
          <p:nvPr/>
        </p:nvSpPr>
        <p:spPr>
          <a:xfrm>
            <a:off x="444278" y="4396650"/>
            <a:ext cx="3271844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ru-RU" dirty="0">
                <a:solidFill>
                  <a:srgbClr val="B19FF4"/>
                </a:solidFill>
              </a:rPr>
              <a:t>Докладчик </a:t>
            </a:r>
            <a:r>
              <a:rPr lang="ru-RU" b="0" i="0" u="none" strike="noStrike" cap="none" dirty="0">
                <a:solidFill>
                  <a:srgbClr val="B19FF4"/>
                </a:solidFill>
                <a:latin typeface="Arial"/>
                <a:ea typeface="Arial"/>
                <a:cs typeface="Arial"/>
                <a:sym typeface="Arial"/>
              </a:rPr>
              <a:t>Хонин Илья Леонидович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7030A0"/>
            </a:gs>
          </a:gsLst>
          <a:lin ang="2700006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4589229" y="625177"/>
            <a:ext cx="4000500" cy="11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Хонин Илья Леонидович</a:t>
            </a:r>
            <a:endParaRPr sz="2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589229" y="1941636"/>
            <a:ext cx="4000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Генеральный директор</a:t>
            </a:r>
            <a:endParaRPr sz="15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Новгородская область</a:t>
            </a:r>
            <a:endParaRPr sz="15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23 года</a:t>
            </a:r>
            <a:endParaRPr sz="15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2" name="Google Shape;162;p27"/>
          <p:cNvGrpSpPr/>
          <p:nvPr/>
        </p:nvGrpSpPr>
        <p:grpSpPr>
          <a:xfrm>
            <a:off x="4594632" y="3397436"/>
            <a:ext cx="3848552" cy="847150"/>
            <a:chOff x="5012075" y="2934225"/>
            <a:chExt cx="3410277" cy="847150"/>
          </a:xfrm>
        </p:grpSpPr>
        <p:sp>
          <p:nvSpPr>
            <p:cNvPr id="163" name="Google Shape;163;p27"/>
            <p:cNvSpPr txBox="1"/>
            <p:nvPr/>
          </p:nvSpPr>
          <p:spPr>
            <a:xfrm>
              <a:off x="5012075" y="2934225"/>
              <a:ext cx="2380200" cy="3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 dirty="0">
                  <a:solidFill>
                    <a:schemeClr val="bg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Контакты для связи</a:t>
              </a:r>
              <a:endParaRPr sz="13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64" name="Google Shape;164;p27"/>
            <p:cNvSpPr txBox="1"/>
            <p:nvPr/>
          </p:nvSpPr>
          <p:spPr>
            <a:xfrm>
              <a:off x="5012075" y="3195775"/>
              <a:ext cx="3410277" cy="5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Телефон: +79692091774</a:t>
              </a:r>
              <a:endParaRPr sz="13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Telegram: </a:t>
              </a:r>
              <a:r>
                <a:rPr lang="en-US" sz="1300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https://t.me/Ilyaissocoollike</a:t>
              </a:r>
              <a:endParaRPr sz="13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Вконтакте:</a:t>
              </a:r>
              <a:r>
                <a:rPr lang="en-US" sz="1300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https://vk.com/ilyagamedev2289</a:t>
              </a:r>
              <a:endParaRPr sz="13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A2093-6A17-455A-A430-4F5630438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02" y="741191"/>
            <a:ext cx="2980277" cy="366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322674" y="265625"/>
            <a:ext cx="7718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Идея проекта</a:t>
            </a:r>
            <a:endParaRPr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22674" y="995776"/>
            <a:ext cx="7087623" cy="3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Результатом проекта выступает прогрессивная система награждения персонала на основе шкалы, учитывающей как профессиональные достижения, так и трудовой стаж и достигнутые в компании ключевые показатели. Эта шкала является не только прозрачной, но и вполне показательной.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390275" y="325750"/>
            <a:ext cx="77820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Проблема </a:t>
            </a:r>
            <a:endParaRPr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90275" y="566198"/>
            <a:ext cx="7999513" cy="216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Отсутствие грамотных методов поощрения персонала за достигнутые результаты и качественно проделанную работу.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g1bafb88f7d2_0_128">
            <a:extLst>
              <a:ext uri="{FF2B5EF4-FFF2-40B4-BE49-F238E27FC236}">
                <a16:creationId xmlns:a16="http://schemas.microsoft.com/office/drawing/2014/main" id="{CCCF823A-23B5-F0F4-28D4-F7B2E96DDE95}"/>
              </a:ext>
            </a:extLst>
          </p:cNvPr>
          <p:cNvSpPr txBox="1"/>
          <p:nvPr/>
        </p:nvSpPr>
        <p:spPr>
          <a:xfrm>
            <a:off x="961225" y="1606132"/>
            <a:ext cx="675931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1.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Непрозрачность системы поощрений способна привести к недопониманиям, неправильным отношениям в коллективе или чувству зависти.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6;g1bafb88f7d2_0_128">
            <a:extLst>
              <a:ext uri="{FF2B5EF4-FFF2-40B4-BE49-F238E27FC236}">
                <a16:creationId xmlns:a16="http://schemas.microsoft.com/office/drawing/2014/main" id="{818C0217-757B-CE31-DF72-63FE3EA69978}"/>
              </a:ext>
            </a:extLst>
          </p:cNvPr>
          <p:cNvSpPr txBox="1"/>
          <p:nvPr/>
        </p:nvSpPr>
        <p:spPr>
          <a:xfrm>
            <a:off x="961225" y="2921066"/>
            <a:ext cx="441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8;g1bafb88f7d2_0_128">
            <a:extLst>
              <a:ext uri="{FF2B5EF4-FFF2-40B4-BE49-F238E27FC236}">
                <a16:creationId xmlns:a16="http://schemas.microsoft.com/office/drawing/2014/main" id="{75FF8299-C22B-15A7-752E-CB026EA13880}"/>
              </a:ext>
            </a:extLst>
          </p:cNvPr>
          <p:cNvSpPr txBox="1"/>
          <p:nvPr/>
        </p:nvSpPr>
        <p:spPr>
          <a:xfrm>
            <a:off x="961225" y="2263607"/>
            <a:ext cx="639055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Избыточное награждение, не подкрепленное реальными результатами, способно привести к понижению качества достигаемых персоналом результатов.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1;g1bafb88f7d2_0_128">
            <a:extLst>
              <a:ext uri="{FF2B5EF4-FFF2-40B4-BE49-F238E27FC236}">
                <a16:creationId xmlns:a16="http://schemas.microsoft.com/office/drawing/2014/main" id="{FA3E6CCE-D920-FB0E-E42F-397D703C0342}"/>
              </a:ext>
            </a:extLst>
          </p:cNvPr>
          <p:cNvSpPr txBox="1"/>
          <p:nvPr/>
        </p:nvSpPr>
        <p:spPr>
          <a:xfrm>
            <a:off x="961226" y="3778685"/>
            <a:ext cx="649900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Как следствие, производительность труда может ухудшиться.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3;g1bafb88f7d2_0_128">
            <a:extLst>
              <a:ext uri="{FF2B5EF4-FFF2-40B4-BE49-F238E27FC236}">
                <a16:creationId xmlns:a16="http://schemas.microsoft.com/office/drawing/2014/main" id="{1EE560A9-E73F-C085-8723-68960BBEF0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7" y="3173185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4;g1bafb88f7d2_0_128">
            <a:extLst>
              <a:ext uri="{FF2B5EF4-FFF2-40B4-BE49-F238E27FC236}">
                <a16:creationId xmlns:a16="http://schemas.microsoft.com/office/drawing/2014/main" id="{6471024C-C050-403E-B70F-089477E62B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854" y="2362103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5;g1bafb88f7d2_0_128">
            <a:extLst>
              <a:ext uri="{FF2B5EF4-FFF2-40B4-BE49-F238E27FC236}">
                <a16:creationId xmlns:a16="http://schemas.microsoft.com/office/drawing/2014/main" id="{D5C8CC95-18C9-6A0D-864A-2FB4DD0520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854" y="1704628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6;g1bafb88f7d2_0_128">
            <a:extLst>
              <a:ext uri="{FF2B5EF4-FFF2-40B4-BE49-F238E27FC236}">
                <a16:creationId xmlns:a16="http://schemas.microsoft.com/office/drawing/2014/main" id="{B536E236-0D45-B4EA-D89B-81B27329A1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7" y="3873804"/>
            <a:ext cx="203193" cy="20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4;g1bafb88f7d2_0_128">
            <a:extLst>
              <a:ext uri="{FF2B5EF4-FFF2-40B4-BE49-F238E27FC236}">
                <a16:creationId xmlns:a16="http://schemas.microsoft.com/office/drawing/2014/main" id="{97D29BFE-A411-AEBE-9262-3FDDDAE6E3AA}"/>
              </a:ext>
            </a:extLst>
          </p:cNvPr>
          <p:cNvSpPr txBox="1"/>
          <p:nvPr/>
        </p:nvSpPr>
        <p:spPr>
          <a:xfrm>
            <a:off x="652805" y="431515"/>
            <a:ext cx="627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проблемы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0;g1bafb88f7d2_0_128">
            <a:extLst>
              <a:ext uri="{FF2B5EF4-FFF2-40B4-BE49-F238E27FC236}">
                <a16:creationId xmlns:a16="http://schemas.microsoft.com/office/drawing/2014/main" id="{0E126E23-37E8-A1CD-33D3-9781C9550541}"/>
              </a:ext>
            </a:extLst>
          </p:cNvPr>
          <p:cNvSpPr txBox="1"/>
          <p:nvPr/>
        </p:nvSpPr>
        <p:spPr>
          <a:xfrm>
            <a:off x="961225" y="3068617"/>
            <a:ext cx="675931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ru-RU" dirty="0"/>
              <a:t>Отсутствие привязки поощрений к результатам не позволяет судить об истинной эффективности сотрудников.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83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390275" y="325750"/>
            <a:ext cx="6569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Целевая аудитория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Google Shape;220;g1bafb88f7d2_0_345">
            <a:extLst>
              <a:ext uri="{FF2B5EF4-FFF2-40B4-BE49-F238E27FC236}">
                <a16:creationId xmlns:a16="http://schemas.microsoft.com/office/drawing/2014/main" id="{37DC179B-6D68-3D97-31AA-A8CC59D097F7}"/>
              </a:ext>
            </a:extLst>
          </p:cNvPr>
          <p:cNvSpPr txBox="1"/>
          <p:nvPr/>
        </p:nvSpPr>
        <p:spPr>
          <a:xfrm>
            <a:off x="798800" y="1440742"/>
            <a:ext cx="666810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Крупные корпорации, заинтересованные в максимальной эффективности производительности труда при оптимальных затратах;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1;g1bafb88f7d2_0_345">
            <a:extLst>
              <a:ext uri="{FF2B5EF4-FFF2-40B4-BE49-F238E27FC236}">
                <a16:creationId xmlns:a16="http://schemas.microsoft.com/office/drawing/2014/main" id="{0FC36A98-9453-2F3B-0292-0D35F06497FA}"/>
              </a:ext>
            </a:extLst>
          </p:cNvPr>
          <p:cNvSpPr txBox="1"/>
          <p:nvPr/>
        </p:nvSpPr>
        <p:spPr>
          <a:xfrm>
            <a:off x="798800" y="2755676"/>
            <a:ext cx="441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22;g1bafb88f7d2_0_345">
            <a:extLst>
              <a:ext uri="{FF2B5EF4-FFF2-40B4-BE49-F238E27FC236}">
                <a16:creationId xmlns:a16="http://schemas.microsoft.com/office/drawing/2014/main" id="{E4039E12-4D6B-6D85-3414-B87A36A17914}"/>
              </a:ext>
            </a:extLst>
          </p:cNvPr>
          <p:cNvSpPr txBox="1"/>
          <p:nvPr/>
        </p:nvSpPr>
        <p:spPr>
          <a:xfrm>
            <a:off x="798800" y="2098217"/>
            <a:ext cx="692173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</a:t>
            </a:r>
            <a:r>
              <a:rPr lang="ru-RU" dirty="0"/>
              <a:t>ышленные предприятия;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23;g1bafb88f7d2_0_345">
            <a:extLst>
              <a:ext uri="{FF2B5EF4-FFF2-40B4-BE49-F238E27FC236}">
                <a16:creationId xmlns:a16="http://schemas.microsoft.com/office/drawing/2014/main" id="{F94CD124-DCD7-46F0-839D-7BBA22FE918C}"/>
              </a:ext>
            </a:extLst>
          </p:cNvPr>
          <p:cNvSpPr txBox="1"/>
          <p:nvPr/>
        </p:nvSpPr>
        <p:spPr>
          <a:xfrm>
            <a:off x="798793" y="2564755"/>
            <a:ext cx="696845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Начинающие стартапы и команды, заинтересованные в поддержании творческой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креативной среды.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4;g1bafb88f7d2_0_345">
            <a:extLst>
              <a:ext uri="{FF2B5EF4-FFF2-40B4-BE49-F238E27FC236}">
                <a16:creationId xmlns:a16="http://schemas.microsoft.com/office/drawing/2014/main" id="{2222C7C2-8376-9C6F-B483-FF07FAA0FA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00" y="1539982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5;g1bafb88f7d2_0_345">
            <a:extLst>
              <a:ext uri="{FF2B5EF4-FFF2-40B4-BE49-F238E27FC236}">
                <a16:creationId xmlns:a16="http://schemas.microsoft.com/office/drawing/2014/main" id="{FF6463D5-58D8-63E6-C917-6AE9AC5E38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00" y="2196707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g1bafb88f7d2_0_345">
            <a:extLst>
              <a:ext uri="{FF2B5EF4-FFF2-40B4-BE49-F238E27FC236}">
                <a16:creationId xmlns:a16="http://schemas.microsoft.com/office/drawing/2014/main" id="{C9B127BE-8628-C27E-8DC6-6B2801CD15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596" y="2669323"/>
            <a:ext cx="203193" cy="2031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8;g1bafb88f7d2_0_345">
            <a:extLst>
              <a:ext uri="{FF2B5EF4-FFF2-40B4-BE49-F238E27FC236}">
                <a16:creationId xmlns:a16="http://schemas.microsoft.com/office/drawing/2014/main" id="{6180AFD3-5319-DED2-7E31-8429690FC807}"/>
              </a:ext>
            </a:extLst>
          </p:cNvPr>
          <p:cNvSpPr txBox="1"/>
          <p:nvPr/>
        </p:nvSpPr>
        <p:spPr>
          <a:xfrm>
            <a:off x="798800" y="3260176"/>
            <a:ext cx="441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611501" y="4253575"/>
            <a:ext cx="30537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72;g1bafb88f7d2_0_220">
            <a:extLst>
              <a:ext uri="{FF2B5EF4-FFF2-40B4-BE49-F238E27FC236}">
                <a16:creationId xmlns:a16="http://schemas.microsoft.com/office/drawing/2014/main" id="{7BDDA981-F825-3A0E-529D-091FCC960D06}"/>
              </a:ext>
            </a:extLst>
          </p:cNvPr>
          <p:cNvSpPr txBox="1"/>
          <p:nvPr/>
        </p:nvSpPr>
        <p:spPr>
          <a:xfrm>
            <a:off x="527351" y="216460"/>
            <a:ext cx="6275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2800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Наше предложение:</a:t>
            </a:r>
            <a:endParaRPr lang="ru-RU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79;g1bafb88f7d2_0_220">
            <a:extLst>
              <a:ext uri="{FF2B5EF4-FFF2-40B4-BE49-F238E27FC236}">
                <a16:creationId xmlns:a16="http://schemas.microsoft.com/office/drawing/2014/main" id="{1B87C5F7-A89F-6FE8-8B7F-5AD951B704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238" y="1262870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g1bafb88f7d2_0_220">
            <a:extLst>
              <a:ext uri="{FF2B5EF4-FFF2-40B4-BE49-F238E27FC236}">
                <a16:creationId xmlns:a16="http://schemas.microsoft.com/office/drawing/2014/main" id="{1F245580-BF88-B226-E93D-012608F28E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238" y="2720075"/>
            <a:ext cx="203193" cy="20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27D8C5-F284-0782-5C86-4666DC0AA8A0}"/>
              </a:ext>
            </a:extLst>
          </p:cNvPr>
          <p:cNvSpPr txBox="1"/>
          <p:nvPr/>
        </p:nvSpPr>
        <p:spPr>
          <a:xfrm>
            <a:off x="986392" y="1209721"/>
            <a:ext cx="6667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Предоставление шкалы наград  для всех сотрудников в соответствии с капитализацией компании, финансовыми резервами и направлением деятельности. Это могут быть прогрессии от оплачиваемых обедов до весомой акционной доли в капитале.</a:t>
            </a:r>
            <a:endParaRPr lang="ru-RU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6FAA6-AA8A-A22C-CD22-EC51CAAB3F96}"/>
              </a:ext>
            </a:extLst>
          </p:cNvPr>
          <p:cNvSpPr txBox="1"/>
          <p:nvPr/>
        </p:nvSpPr>
        <p:spPr>
          <a:xfrm>
            <a:off x="986391" y="2695424"/>
            <a:ext cx="6667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Проведение комплексной оценки и учета результатов деятельности каждого сотрудника, конвертация в баллы (поинты) и учет их в постоянно отображаемой шкале.</a:t>
            </a:r>
            <a:endParaRPr lang="ru-RU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597450" y="388778"/>
            <a:ext cx="79491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Отличительные особенности модели. Конкурентные преимущества.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CE146-AF5E-4233-BBED-04D75A7A1B5E}"/>
              </a:ext>
            </a:extLst>
          </p:cNvPr>
          <p:cNvSpPr txBox="1"/>
          <p:nvPr/>
        </p:nvSpPr>
        <p:spPr>
          <a:xfrm>
            <a:off x="591486" y="1710306"/>
            <a:ext cx="7483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Полная прозрачность и справедливость;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E63DF-38A3-4B36-9BB3-97563BE57BBC}"/>
              </a:ext>
            </a:extLst>
          </p:cNvPr>
          <p:cNvSpPr txBox="1"/>
          <p:nvPr/>
        </p:nvSpPr>
        <p:spPr>
          <a:xfrm>
            <a:off x="591481" y="2290230"/>
            <a:ext cx="7483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Привязка к ключевым результатам;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3ACDB-DF2B-4F50-809C-FDA89DF146F6}"/>
              </a:ext>
            </a:extLst>
          </p:cNvPr>
          <p:cNvSpPr txBox="1"/>
          <p:nvPr/>
        </p:nvSpPr>
        <p:spPr>
          <a:xfrm>
            <a:off x="591480" y="2759658"/>
            <a:ext cx="7483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Повышенная мотивация сотрудников для достижения более весомых наград.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9;g1bafb88f7d2_0_499">
            <a:extLst>
              <a:ext uri="{FF2B5EF4-FFF2-40B4-BE49-F238E27FC236}">
                <a16:creationId xmlns:a16="http://schemas.microsoft.com/office/drawing/2014/main" id="{AC6BA8AB-7C58-C760-9AC9-F20126CCF672}"/>
              </a:ext>
            </a:extLst>
          </p:cNvPr>
          <p:cNvSpPr txBox="1"/>
          <p:nvPr/>
        </p:nvSpPr>
        <p:spPr>
          <a:xfrm>
            <a:off x="928101" y="154280"/>
            <a:ext cx="627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Финансирование модели</a:t>
            </a:r>
            <a:endParaRPr sz="2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2;g1bafb88f7d2_0_499">
            <a:extLst>
              <a:ext uri="{FF2B5EF4-FFF2-40B4-BE49-F238E27FC236}">
                <a16:creationId xmlns:a16="http://schemas.microsoft.com/office/drawing/2014/main" id="{36A3C1FF-F79E-0C06-D5CF-D9EC9728D028}"/>
              </a:ext>
            </a:extLst>
          </p:cNvPr>
          <p:cNvSpPr txBox="1"/>
          <p:nvPr/>
        </p:nvSpPr>
        <p:spPr>
          <a:xfrm>
            <a:off x="1267334" y="1382181"/>
            <a:ext cx="683217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Грантовые конкурсы и государственные субсидии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3;g1bafb88f7d2_0_499">
            <a:extLst>
              <a:ext uri="{FF2B5EF4-FFF2-40B4-BE49-F238E27FC236}">
                <a16:creationId xmlns:a16="http://schemas.microsoft.com/office/drawing/2014/main" id="{83B2951F-9275-47B5-32F6-1E976094C4CA}"/>
              </a:ext>
            </a:extLst>
          </p:cNvPr>
          <p:cNvSpPr txBox="1"/>
          <p:nvPr/>
        </p:nvSpPr>
        <p:spPr>
          <a:xfrm>
            <a:off x="1267348" y="3710567"/>
            <a:ext cx="441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54;g1bafb88f7d2_0_499">
            <a:extLst>
              <a:ext uri="{FF2B5EF4-FFF2-40B4-BE49-F238E27FC236}">
                <a16:creationId xmlns:a16="http://schemas.microsoft.com/office/drawing/2014/main" id="{67C67D0E-0FD2-AE30-D178-FD1F989050D3}"/>
              </a:ext>
            </a:extLst>
          </p:cNvPr>
          <p:cNvSpPr txBox="1"/>
          <p:nvPr/>
        </p:nvSpPr>
        <p:spPr>
          <a:xfrm>
            <a:off x="1267328" y="2322753"/>
            <a:ext cx="6198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Финансовые резервы компании (не более 10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капитала).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55;g1bafb88f7d2_0_499">
            <a:extLst>
              <a:ext uri="{FF2B5EF4-FFF2-40B4-BE49-F238E27FC236}">
                <a16:creationId xmlns:a16="http://schemas.microsoft.com/office/drawing/2014/main" id="{1583A238-8F69-D574-9A4B-456B328AC202}"/>
              </a:ext>
            </a:extLst>
          </p:cNvPr>
          <p:cNvSpPr txBox="1"/>
          <p:nvPr/>
        </p:nvSpPr>
        <p:spPr>
          <a:xfrm>
            <a:off x="1284580" y="3053209"/>
            <a:ext cx="609131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Акционерный капитал (дивиденды, купоны, прибыль от роста стоимости бумаг).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56;g1bafb88f7d2_0_499">
            <a:extLst>
              <a:ext uri="{FF2B5EF4-FFF2-40B4-BE49-F238E27FC236}">
                <a16:creationId xmlns:a16="http://schemas.microsoft.com/office/drawing/2014/main" id="{F19B3C7C-7DFD-328A-C32F-6CF1EC4B9D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135" y="1481421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7;g1bafb88f7d2_0_499">
            <a:extLst>
              <a:ext uri="{FF2B5EF4-FFF2-40B4-BE49-F238E27FC236}">
                <a16:creationId xmlns:a16="http://schemas.microsoft.com/office/drawing/2014/main" id="{D6A6F2A4-D789-3DFC-E9D4-60A9ECA465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380" y="2426572"/>
            <a:ext cx="203193" cy="20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58;g1bafb88f7d2_0_499">
            <a:extLst>
              <a:ext uri="{FF2B5EF4-FFF2-40B4-BE49-F238E27FC236}">
                <a16:creationId xmlns:a16="http://schemas.microsoft.com/office/drawing/2014/main" id="{6D6A0695-060B-2084-51A3-F079B03891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380" y="3149599"/>
            <a:ext cx="203193" cy="20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70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/>
        </p:nvSpPr>
        <p:spPr>
          <a:xfrm>
            <a:off x="549292" y="200988"/>
            <a:ext cx="7098707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Команда и компетенции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42500" y="3566991"/>
            <a:ext cx="2656800" cy="1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Александр Шпак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Менеджер, разработка  систем вознаграждений.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3259000" y="3577916"/>
            <a:ext cx="2656800" cy="1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Алексей Синяков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Финансовый директор, поиск грантов, создание акционерного капитала.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6075500" y="3555059"/>
            <a:ext cx="2656800" cy="1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Гардей</a:t>
            </a: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Корнеев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HR </a:t>
            </a: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специалист, оценка кадров, учет результатов и баллов.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Montserrat"/>
              <a:sym typeface="Montserra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1F0E46-5F37-44F3-A6EA-65763B5610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42937" y="1072731"/>
            <a:ext cx="1658125" cy="223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380864-0257-492C-8B5D-BB053679AE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7858" y="1072731"/>
            <a:ext cx="1869630" cy="223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4C109-82B4-4657-AA19-C516E824D9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305" b="10305"/>
          <a:stretch/>
        </p:blipFill>
        <p:spPr>
          <a:xfrm>
            <a:off x="6246511" y="1052816"/>
            <a:ext cx="2314778" cy="2247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415</TotalTime>
  <Words>354</Words>
  <Application>Microsoft Office PowerPoint</Application>
  <PresentationFormat>Экран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Montserrat</vt:lpstr>
      <vt:lpstr>Montserrat Medium</vt:lpstr>
      <vt:lpstr>Montserrat ExtraBold</vt:lpstr>
      <vt:lpstr>Arial</vt:lpstr>
      <vt:lpstr>Montserrat SemiBold</vt:lpstr>
      <vt:lpstr>Roboto</vt:lpstr>
      <vt:lpstr>Proxima Nova Semibold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Илья Хонин</dc:creator>
  <cp:lastModifiedBy>Илья Хонин</cp:lastModifiedBy>
  <cp:revision>38</cp:revision>
  <dcterms:modified xsi:type="dcterms:W3CDTF">2024-04-11T14:27:09Z</dcterms:modified>
</cp:coreProperties>
</file>