
<file path=[Content_Types].xml><?xml version="1.0" encoding="utf-8"?>
<Types xmlns="http://schemas.openxmlformats.org/package/2006/content-types">
  <Default Extension="jpeg" ContentType="image/jpeg"/>
  <Default Extension="jpg" ContentType="image/jp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media/image10.jpg" ContentType="image/jpeg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2"/>
  </p:notesMasterIdLst>
  <p:sldIdLst>
    <p:sldId id="280" r:id="rId2"/>
    <p:sldId id="270" r:id="rId3"/>
    <p:sldId id="283" r:id="rId4"/>
    <p:sldId id="281" r:id="rId5"/>
    <p:sldId id="257" r:id="rId6"/>
    <p:sldId id="284" r:id="rId7"/>
    <p:sldId id="294" r:id="rId8"/>
    <p:sldId id="306" r:id="rId9"/>
    <p:sldId id="329" r:id="rId10"/>
    <p:sldId id="310" r:id="rId11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351"/>
    <p:restoredTop sz="94656"/>
  </p:normalViewPr>
  <p:slideViewPr>
    <p:cSldViewPr snapToGrid="0" snapToObjects="1">
      <p:cViewPr varScale="1">
        <p:scale>
          <a:sx n="104" d="100"/>
          <a:sy n="104" d="100"/>
        </p:scale>
        <p:origin x="196" y="8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6F67A1C-F29F-5841-82BA-6F80CBF51EBF}" type="datetimeFigureOut">
              <a:rPr lang="ru-RU" smtClean="0"/>
              <a:t>14.12.2025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C1F3D5F-8B69-224D-AB07-0CD1BE6885C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015067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Shape 85">
            <a:extLst>
              <a:ext uri="{FF2B5EF4-FFF2-40B4-BE49-F238E27FC236}">
                <a16:creationId xmlns:a16="http://schemas.microsoft.com/office/drawing/2014/main" id="{D5524AF4-D905-124C-82AF-476B55B335D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25" tIns="91425" rIns="91425" bIns="91425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altLang="ru-RU"/>
          </a:p>
        </p:txBody>
      </p:sp>
      <p:sp>
        <p:nvSpPr>
          <p:cNvPr id="6147" name="Shape 86">
            <a:extLst>
              <a:ext uri="{FF2B5EF4-FFF2-40B4-BE49-F238E27FC236}">
                <a16:creationId xmlns:a16="http://schemas.microsoft.com/office/drawing/2014/main" id="{F5F68CF0-E6BA-6848-86A4-8D8747C854D8}"/>
              </a:ext>
            </a:extLst>
          </p:cNvPr>
          <p:cNvSpPr>
            <a:spLocks noGrp="1" noRot="1" noChangeAspect="1" noTextEdit="1"/>
          </p:cNvSpPr>
          <p:nvPr>
            <p:ph type="sldImg" idx="2"/>
          </p:nvPr>
        </p:nvSpPr>
        <p:spPr bwMode="auto">
          <a:custGeom>
            <a:avLst/>
            <a:gdLst>
              <a:gd name="T0" fmla="*/ 0 w 120000"/>
              <a:gd name="T1" fmla="*/ 0 h 120000"/>
              <a:gd name="T2" fmla="*/ 2147483646 w 120000"/>
              <a:gd name="T3" fmla="*/ 0 h 120000"/>
              <a:gd name="T4" fmla="*/ 2147483646 w 120000"/>
              <a:gd name="T5" fmla="*/ 2041115087 h 120000"/>
              <a:gd name="T6" fmla="*/ 0 w 120000"/>
              <a:gd name="T7" fmla="*/ 2041115087 h 120000"/>
              <a:gd name="T8" fmla="*/ 0 w 120000"/>
              <a:gd name="T9" fmla="*/ 0 h 12000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20000"/>
              <a:gd name="T16" fmla="*/ 0 h 120000"/>
              <a:gd name="T17" fmla="*/ 120000 w 120000"/>
              <a:gd name="T18" fmla="*/ 120000 h 12000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lnTo>
                  <a:pt x="0" y="0"/>
                </a:lnTo>
                <a:close/>
              </a:path>
            </a:pathLst>
          </a:custGeom>
          <a:noFill/>
          <a:ln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Образ слайда 1">
            <a:extLst>
              <a:ext uri="{FF2B5EF4-FFF2-40B4-BE49-F238E27FC236}">
                <a16:creationId xmlns:a16="http://schemas.microsoft.com/office/drawing/2014/main" id="{CF3FEA9D-AB2B-AD43-8D3B-05B35CB33BCC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195" name="Заметки 2">
            <a:extLst>
              <a:ext uri="{FF2B5EF4-FFF2-40B4-BE49-F238E27FC236}">
                <a16:creationId xmlns:a16="http://schemas.microsoft.com/office/drawing/2014/main" id="{3A21B7EA-BEA7-9841-8065-FAE15F71148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ru-RU"/>
          </a:p>
        </p:txBody>
      </p:sp>
      <p:sp>
        <p:nvSpPr>
          <p:cNvPr id="8196" name="Номер слайда 3">
            <a:extLst>
              <a:ext uri="{FF2B5EF4-FFF2-40B4-BE49-F238E27FC236}">
                <a16:creationId xmlns:a16="http://schemas.microsoft.com/office/drawing/2014/main" id="{0E0FA619-F9EB-8344-9F50-02BB25DDC86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CBCD6ACB-41E9-3B44-BF43-1015ACDF4495}" type="slidenum">
              <a:rPr lang="ru-RU" altLang="ru-RU">
                <a:latin typeface="Calibri" panose="020F0502020204030204" pitchFamily="34" charset="0"/>
              </a:rPr>
              <a:pPr/>
              <a:t>2</a:t>
            </a:fld>
            <a:endParaRPr lang="ru-RU" altLang="ru-RU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1F3D5F-8B69-224D-AB07-0CD1BE6885C9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043995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Образ слайда 1">
            <a:extLst>
              <a:ext uri="{FF2B5EF4-FFF2-40B4-BE49-F238E27FC236}">
                <a16:creationId xmlns:a16="http://schemas.microsoft.com/office/drawing/2014/main" id="{15F6E6BF-1BB4-222D-F0AB-E459C47E1C25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243" name="Заметки 2">
            <a:extLst>
              <a:ext uri="{FF2B5EF4-FFF2-40B4-BE49-F238E27FC236}">
                <a16:creationId xmlns:a16="http://schemas.microsoft.com/office/drawing/2014/main" id="{8AB0B89E-81F6-BCDC-3EA9-93151DE9D98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kumimoji="0" lang="ru-RU" altLang="ru-RU" dirty="0"/>
          </a:p>
        </p:txBody>
      </p:sp>
      <p:sp>
        <p:nvSpPr>
          <p:cNvPr id="10244" name="Номер слайда 3">
            <a:extLst>
              <a:ext uri="{FF2B5EF4-FFF2-40B4-BE49-F238E27FC236}">
                <a16:creationId xmlns:a16="http://schemas.microsoft.com/office/drawing/2014/main" id="{506EABC4-55F2-76AB-2941-704F63FE110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0D25A680-31AD-48FA-8F0F-4D7F77D37CDD}" type="slidenum">
              <a:rPr lang="ru-RU" altLang="ru-RU" smtClean="0">
                <a:latin typeface="Times New Roman" panose="02020603050405020304" pitchFamily="18" charset="0"/>
                <a:cs typeface="Times New Roman" panose="02020603050405020304" pitchFamily="18" charset="0"/>
              </a:rPr>
              <a:pPr/>
              <a:t>4</a:t>
            </a:fld>
            <a:endParaRPr lang="ru-RU" altLang="ru-RU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Образ слайда 1">
            <a:extLst>
              <a:ext uri="{FF2B5EF4-FFF2-40B4-BE49-F238E27FC236}">
                <a16:creationId xmlns:a16="http://schemas.microsoft.com/office/drawing/2014/main" id="{79CC6095-3B68-2944-BAB0-1E8E5485876C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243" name="Заметки 2">
            <a:extLst>
              <a:ext uri="{FF2B5EF4-FFF2-40B4-BE49-F238E27FC236}">
                <a16:creationId xmlns:a16="http://schemas.microsoft.com/office/drawing/2014/main" id="{5C337B45-EFA3-F449-9F80-4862AABA3297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ru-RU"/>
          </a:p>
        </p:txBody>
      </p:sp>
      <p:sp>
        <p:nvSpPr>
          <p:cNvPr id="10244" name="Номер слайда 3">
            <a:extLst>
              <a:ext uri="{FF2B5EF4-FFF2-40B4-BE49-F238E27FC236}">
                <a16:creationId xmlns:a16="http://schemas.microsoft.com/office/drawing/2014/main" id="{67B99BCC-9646-6742-8C9F-C42594F18FD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54FBE3F2-5A57-AF49-92CA-541014FBEEB4}" type="slidenum">
              <a:rPr lang="ru-RU" altLang="ru-RU">
                <a:latin typeface="Calibri" panose="020F0502020204030204" pitchFamily="34" charset="0"/>
              </a:rPr>
              <a:pPr/>
              <a:t>5</a:t>
            </a:fld>
            <a:endParaRPr lang="ru-RU" altLang="ru-RU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Образ слайда 1">
            <a:extLst>
              <a:ext uri="{FF2B5EF4-FFF2-40B4-BE49-F238E27FC236}">
                <a16:creationId xmlns:a16="http://schemas.microsoft.com/office/drawing/2014/main" id="{8535B533-969F-D503-3BE8-ECB2D5B56EE9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1507" name="Заметки 2">
            <a:extLst>
              <a:ext uri="{FF2B5EF4-FFF2-40B4-BE49-F238E27FC236}">
                <a16:creationId xmlns:a16="http://schemas.microsoft.com/office/drawing/2014/main" id="{80304A3E-9DDB-9D83-3B54-2B3138E1D569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kumimoji="0" lang="ru-RU" altLang="ru-RU"/>
          </a:p>
        </p:txBody>
      </p:sp>
      <p:sp>
        <p:nvSpPr>
          <p:cNvPr id="21508" name="Номер слайда 3">
            <a:extLst>
              <a:ext uri="{FF2B5EF4-FFF2-40B4-BE49-F238E27FC236}">
                <a16:creationId xmlns:a16="http://schemas.microsoft.com/office/drawing/2014/main" id="{672FA39A-92F7-6A86-4D07-79875FC6FE6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039A8217-2316-41C2-869D-2FAABC43B854}" type="slidenum">
              <a:rPr lang="ru-RU" altLang="ru-RU" smtClean="0">
                <a:latin typeface="Times New Roman" panose="02020603050405020304" pitchFamily="18" charset="0"/>
                <a:cs typeface="Times New Roman" panose="02020603050405020304" pitchFamily="18" charset="0"/>
              </a:rPr>
              <a:pPr/>
              <a:t>6</a:t>
            </a:fld>
            <a:endParaRPr lang="ru-RU" altLang="ru-RU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1F3D5F-8B69-224D-AB07-0CD1BE6885C9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9100713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EDA56B1-4495-2349-B768-7EE6933C9C1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A87E4215-94A9-2847-A7BC-578C08AD49A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F11D89F-8918-7E40-8F99-5B7EC90210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C14E1D-DD67-E345-82B0-F2DC0124675F}" type="datetimeFigureOut">
              <a:rPr lang="ru-RU" smtClean="0"/>
              <a:t>14.12.2025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D7DAC08-C807-2848-9332-B8F9C2A614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71D810D-2A3C-B241-A18A-5B7C2A8BDF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E76B3-C91D-7A44-B205-A30CF37F3E3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794588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FD9C0FD-FC61-1A43-9632-9CDAADBD35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CFE88EC4-AFAB-E046-B62D-6BE67DD6131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BE27B38-4F9C-2C49-AF12-61432AB115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C14E1D-DD67-E345-82B0-F2DC0124675F}" type="datetimeFigureOut">
              <a:rPr lang="ru-RU" smtClean="0"/>
              <a:t>14.12.2025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F166F99-5224-6948-942A-8BB3580C13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24E1EF9-767D-324C-A984-9CB1DCC8F9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E76B3-C91D-7A44-B205-A30CF37F3E3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525815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0A69DE6F-C6DC-904E-94D9-A7B62CE0E1C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199F4D67-75AB-E249-9424-BFD552393AC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0E0EFDC-67E6-B84D-ACB5-54B87F976E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C14E1D-DD67-E345-82B0-F2DC0124675F}" type="datetimeFigureOut">
              <a:rPr lang="ru-RU" smtClean="0"/>
              <a:t>14.12.2025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A062158-008B-B940-AD53-9FF8B7EAB3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4BF27E8-62FC-334F-BEE5-9429D38A21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E76B3-C91D-7A44-B205-A30CF37F3E3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137636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085ADA9-864C-B749-AAC3-67B084C281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7772129-954B-9B4B-A5B8-66FCE1C548B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207450A-10F3-9248-8A5D-9D690A825A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C14E1D-DD67-E345-82B0-F2DC0124675F}" type="datetimeFigureOut">
              <a:rPr lang="ru-RU" smtClean="0"/>
              <a:t>14.12.2025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709B9EA-A67D-F046-9905-F865A8C70A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99ED37A-664D-D34A-86F5-BAC233014D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E76B3-C91D-7A44-B205-A30CF37F3E3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711329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17B7252-07C9-DD4E-A676-2F0AADD6A3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43D200A7-4234-A94F-BC76-ADF64E3D714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56291EF-7566-9E45-A347-52E57CC706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C14E1D-DD67-E345-82B0-F2DC0124675F}" type="datetimeFigureOut">
              <a:rPr lang="ru-RU" smtClean="0"/>
              <a:t>14.12.2025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028AFCC-2EB5-A343-B303-6724A9DAD8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13BEA58-BEE0-1A4E-A904-29D82151A0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E76B3-C91D-7A44-B205-A30CF37F3E3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517987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B19E326-B627-8A49-81B7-8B810BD937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1CB45E8-AC50-2B4D-BF76-AB73CEEBA1C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2D3961D5-4173-0149-B1D6-898DFBE7D58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78CB7DB5-2724-F642-BC7B-5B57C4D520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C14E1D-DD67-E345-82B0-F2DC0124675F}" type="datetimeFigureOut">
              <a:rPr lang="ru-RU" smtClean="0"/>
              <a:t>14.12.2025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53FAB460-702C-AB47-B3DD-1FE1CEEFDD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81E6C9A2-3B65-AC4B-99EB-0DBA41FCBB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E76B3-C91D-7A44-B205-A30CF37F3E3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902090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D93B923-07C3-8140-BFAC-68851E36D4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DFC57182-DB86-8841-BA6A-CDEDDDAF2C2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47748E3E-B2E3-9846-AADA-9E46DECE188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A9E2A379-9625-4A46-83F3-52E387AE52E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AC36E4BB-556C-2949-9431-1393BEDD522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CE539900-D76C-2747-8420-A51ACAF2D3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C14E1D-DD67-E345-82B0-F2DC0124675F}" type="datetimeFigureOut">
              <a:rPr lang="ru-RU" smtClean="0"/>
              <a:t>14.12.2025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C3D27030-C1F4-B546-BA8B-9FFE90C496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B71AFAA0-DBD1-3D4C-98C1-6AA38C008E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E76B3-C91D-7A44-B205-A30CF37F3E3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384923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B29A13C-31DD-7040-9723-F9A21AE2CB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9744607A-0BB6-F34D-82D6-0D282C0E8C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C14E1D-DD67-E345-82B0-F2DC0124675F}" type="datetimeFigureOut">
              <a:rPr lang="ru-RU" smtClean="0"/>
              <a:t>14.12.2025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969BF5F8-776D-8A48-B7C5-32944B54A0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0DD5D18F-C09C-9246-AA32-3197D1C3B0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E76B3-C91D-7A44-B205-A30CF37F3E3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683205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85BB9B71-B766-F743-BC99-97AACBD080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C14E1D-DD67-E345-82B0-F2DC0124675F}" type="datetimeFigureOut">
              <a:rPr lang="ru-RU" smtClean="0"/>
              <a:t>14.12.2025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268EB01E-7C9D-0845-89BE-5B21FA82FD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18385881-3B0B-014C-9877-F671555298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E76B3-C91D-7A44-B205-A30CF37F3E3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882503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AA09D00-F409-804A-B494-98F2D3E9E3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E7A129F-54CD-BF4F-9FE5-382053063FA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12839D3A-EEC8-B14F-99E6-98A2B5F2F7F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65E79152-69BA-7F47-9225-D3CA218307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C14E1D-DD67-E345-82B0-F2DC0124675F}" type="datetimeFigureOut">
              <a:rPr lang="ru-RU" smtClean="0"/>
              <a:t>14.12.2025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E8D1896C-9CE7-E545-BC21-BA402D14BC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CEF5B32D-EA46-0C4C-8335-C671272837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E76B3-C91D-7A44-B205-A30CF37F3E3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399454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B79ECFB-EDB8-E945-830D-E783E4CC87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8FE85B92-CCC0-B14F-9D26-9A51739365E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A145E4E5-EEFB-0B4A-87DC-3DD096D41F5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A0030D23-D81B-B346-9FB0-4F2D2C357F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C14E1D-DD67-E345-82B0-F2DC0124675F}" type="datetimeFigureOut">
              <a:rPr lang="ru-RU" smtClean="0"/>
              <a:t>14.12.2025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80EF1318-1EE2-9B4B-BEBD-135D88E2AF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D98D0548-F13C-6945-82EA-7876CE210D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E76B3-C91D-7A44-B205-A30CF37F3E3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677801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6811463-3584-F24C-ADF3-CD6A4D5AD6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6B31612D-18A3-8E4A-826C-756BD98B7DC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D6F6596-6B06-7D47-9242-0E83A778419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C14E1D-DD67-E345-82B0-F2DC0124675F}" type="datetimeFigureOut">
              <a:rPr lang="ru-RU" smtClean="0"/>
              <a:t>14.12.2025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CEEAA63-D3EE-0841-B3CF-295374BD599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AF3421C-DD1F-7540-93DF-FB9506264EF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4E76B3-C91D-7A44-B205-A30CF37F3E3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609276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sv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svg"/><Relationship Id="rId5" Type="http://schemas.openxmlformats.org/officeDocument/2006/relationships/image" Target="../media/image4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svg"/><Relationship Id="rId5" Type="http://schemas.openxmlformats.org/officeDocument/2006/relationships/image" Target="../media/image4.pn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3.jp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g"/><Relationship Id="rId5" Type="http://schemas.openxmlformats.org/officeDocument/2006/relationships/image" Target="../media/image9.png"/><Relationship Id="rId4" Type="http://schemas.openxmlformats.org/officeDocument/2006/relationships/image" Target="../media/image8.png"/><Relationship Id="rId9" Type="http://schemas.openxmlformats.org/officeDocument/2006/relationships/image" Target="../media/image5.sv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svg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sv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svg"/><Relationship Id="rId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0" y="1524"/>
            <a:ext cx="12190476" cy="6856476"/>
          </a:xfrm>
          <a:prstGeom prst="rect">
            <a:avLst/>
          </a:prstGeom>
        </p:spPr>
      </p:pic>
      <p:sp>
        <p:nvSpPr>
          <p:cNvPr id="5122" name="Shape 89">
            <a:extLst>
              <a:ext uri="{FF2B5EF4-FFF2-40B4-BE49-F238E27FC236}">
                <a16:creationId xmlns:a16="http://schemas.microsoft.com/office/drawing/2014/main" id="{E3E5B8C6-E810-D643-8A71-090906C7A346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0" y="986387"/>
            <a:ext cx="6047117" cy="4254166"/>
          </a:xfrm>
        </p:spPr>
        <p:txBody>
          <a:bodyPr vert="horz" lIns="91425" tIns="45700" rIns="91425" bIns="45700" rtlCol="0" anchor="ctr">
            <a:normAutofit/>
          </a:bodyPr>
          <a:lstStyle/>
          <a:p>
            <a:pPr algn="ctr"/>
            <a:r>
              <a:rPr lang="ru-RU" sz="3600" b="1" dirty="0">
                <a:solidFill>
                  <a:schemeClr val="bg1"/>
                </a:solidFill>
              </a:rPr>
              <a:t>Комплекс «Паутина безопасности»</a:t>
            </a:r>
            <a:endParaRPr lang="ru-RU" altLang="ru-RU" sz="2800" b="1" dirty="0">
              <a:solidFill>
                <a:schemeClr val="bg1"/>
              </a:solidFill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0348" y="1051149"/>
            <a:ext cx="4124642" cy="41246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1524"/>
            <a:ext cx="12057871" cy="6856476"/>
          </a:xfrm>
          <a:prstGeom prst="rect">
            <a:avLst/>
          </a:prstGeom>
        </p:spPr>
      </p:pic>
      <p:sp>
        <p:nvSpPr>
          <p:cNvPr id="5" name="Объект 4">
            <a:extLst>
              <a:ext uri="{FF2B5EF4-FFF2-40B4-BE49-F238E27FC236}">
                <a16:creationId xmlns:a16="http://schemas.microsoft.com/office/drawing/2014/main" id="{CE7CC0EE-5847-497A-98A6-5C39D393FC1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AE7030C-12EB-4B0B-8DB9-6B7B6B843313}"/>
              </a:ext>
            </a:extLst>
          </p:cNvPr>
          <p:cNvSpPr txBox="1"/>
          <p:nvPr/>
        </p:nvSpPr>
        <p:spPr>
          <a:xfrm>
            <a:off x="3866900" y="3167390"/>
            <a:ext cx="44581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solidFill>
                  <a:schemeClr val="accent1">
                    <a:lumMod val="75000"/>
                  </a:schemeClr>
                </a:solidFill>
              </a:rPr>
              <a:t>СПАСИБО ЗА ВНИМАНИЕ!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ject 2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-1" y="-12941"/>
            <a:ext cx="12192000" cy="6856476"/>
          </a:xfrm>
          <a:prstGeom prst="rect">
            <a:avLst/>
          </a:prstGeom>
        </p:spPr>
      </p:pic>
      <p:sp>
        <p:nvSpPr>
          <p:cNvPr id="2050" name="Заголовок 1">
            <a:extLst>
              <a:ext uri="{FF2B5EF4-FFF2-40B4-BE49-F238E27FC236}">
                <a16:creationId xmlns:a16="http://schemas.microsoft.com/office/drawing/2014/main" id="{E2482936-723D-884A-AC11-582B52B8D9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12468" y="543119"/>
            <a:ext cx="3167063" cy="687195"/>
          </a:xfrm>
        </p:spPr>
        <p:txBody>
          <a:bodyPr>
            <a:normAutofit/>
          </a:bodyPr>
          <a:lstStyle/>
          <a:p>
            <a:pPr marL="342900" indent="-331788" algn="ctr">
              <a:lnSpc>
                <a:spcPct val="93000"/>
              </a:lnSpc>
              <a:buSzPct val="10000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/>
            </a:pPr>
            <a:r>
              <a:rPr lang="ru-RU" altLang="ru-RU" sz="3200" b="1" dirty="0">
                <a:solidFill>
                  <a:schemeClr val="accent1">
                    <a:lumMod val="75000"/>
                  </a:schemeClr>
                </a:solidFill>
                <a:latin typeface="Calibri" pitchFamily="34" charset="0"/>
                <a:ea typeface="+mn-ea"/>
                <a:cs typeface="+mn-cs"/>
              </a:rPr>
              <a:t>АКТУАЛЬНОСТЬ</a:t>
            </a:r>
          </a:p>
        </p:txBody>
      </p:sp>
      <p:sp>
        <p:nvSpPr>
          <p:cNvPr id="7171" name="Объект 2">
            <a:extLst>
              <a:ext uri="{FF2B5EF4-FFF2-40B4-BE49-F238E27FC236}">
                <a16:creationId xmlns:a16="http://schemas.microsoft.com/office/drawing/2014/main" id="{FD7FFB9B-E12B-D74B-803F-BBB486EA633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80077" y="1897814"/>
            <a:ext cx="9631844" cy="3821502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altLang="ru-RU" dirty="0">
                <a:solidFill>
                  <a:schemeClr val="accent1">
                    <a:lumMod val="75000"/>
                  </a:schemeClr>
                </a:solidFill>
              </a:rPr>
              <a:t>В настоящее время в условиях специальной военной операции количество беспилотных летательных аппаратов, которые угрожают электростанциям, крупным предприятиям, возрастает. Технологии БПЛА усовершенствуются каждые 3-4 месяца.  Поражающий фактор после уничтожения БПЛА в виде осколков может нанести значительный ущерб, что может привести к негативным последствиям.</a:t>
            </a:r>
          </a:p>
        </p:txBody>
      </p:sp>
      <p:pic>
        <p:nvPicPr>
          <p:cNvPr id="15" name="Рисунок 14" descr="Разряд молнии со сплошной заливкой">
            <a:extLst>
              <a:ext uri="{FF2B5EF4-FFF2-40B4-BE49-F238E27FC236}">
                <a16:creationId xmlns:a16="http://schemas.microsoft.com/office/drawing/2014/main" id="{D25CB3BC-0CAC-40F1-9DC0-E7E1B610294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390548" y="713110"/>
            <a:ext cx="347211" cy="347211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ject 2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-32948" y="-11516"/>
            <a:ext cx="12057871" cy="6856476"/>
          </a:xfrm>
          <a:prstGeom prst="rect">
            <a:avLst/>
          </a:prstGeom>
        </p:spPr>
      </p:pic>
      <p:sp>
        <p:nvSpPr>
          <p:cNvPr id="7" name="Объект 2">
            <a:extLst>
              <a:ext uri="{FF2B5EF4-FFF2-40B4-BE49-F238E27FC236}">
                <a16:creationId xmlns:a16="http://schemas.microsoft.com/office/drawing/2014/main" id="{FD7FFB9B-E12B-D74B-803F-BBB486EA633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012" y="1897811"/>
            <a:ext cx="7625750" cy="828136"/>
          </a:xfrm>
          <a:prstGeom prst="roundRect">
            <a:avLst/>
          </a:prstGeom>
          <a:ln w="381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ru-RU" altLang="ru-RU" sz="2400" dirty="0"/>
              <a:t>Обеспечение безопасности предприятий и электростанций</a:t>
            </a:r>
          </a:p>
        </p:txBody>
      </p:sp>
      <p:sp>
        <p:nvSpPr>
          <p:cNvPr id="10" name="Объект 2">
            <a:extLst>
              <a:ext uri="{FF2B5EF4-FFF2-40B4-BE49-F238E27FC236}">
                <a16:creationId xmlns:a16="http://schemas.microsoft.com/office/drawing/2014/main" id="{FD7FFB9B-E12B-D74B-803F-BBB486EA6331}"/>
              </a:ext>
            </a:extLst>
          </p:cNvPr>
          <p:cNvSpPr txBox="1">
            <a:spLocks/>
          </p:cNvSpPr>
          <p:nvPr/>
        </p:nvSpPr>
        <p:spPr>
          <a:xfrm>
            <a:off x="4399173" y="2913243"/>
            <a:ext cx="7625750" cy="748161"/>
          </a:xfrm>
          <a:prstGeom prst="roundRect">
            <a:avLst/>
          </a:prstGeom>
          <a:ln w="38100" cap="flat" cmpd="sng" algn="ctr">
            <a:solidFill>
              <a:schemeClr val="accent1"/>
            </a:solidFill>
            <a:prstDash val="solid"/>
            <a:miter lim="800000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ru-RU" altLang="ru-RU" sz="2400" dirty="0"/>
              <a:t>Негативные последствия после попадания БПЛА в предприятие, электростанцию, НПЗ и т.д.</a:t>
            </a:r>
          </a:p>
        </p:txBody>
      </p:sp>
      <p:sp>
        <p:nvSpPr>
          <p:cNvPr id="11" name="Объект 2">
            <a:extLst>
              <a:ext uri="{FF2B5EF4-FFF2-40B4-BE49-F238E27FC236}">
                <a16:creationId xmlns:a16="http://schemas.microsoft.com/office/drawing/2014/main" id="{FD7FFB9B-E12B-D74B-803F-BBB486EA6331}"/>
              </a:ext>
            </a:extLst>
          </p:cNvPr>
          <p:cNvSpPr txBox="1">
            <a:spLocks/>
          </p:cNvSpPr>
          <p:nvPr/>
        </p:nvSpPr>
        <p:spPr>
          <a:xfrm>
            <a:off x="69012" y="3887918"/>
            <a:ext cx="7625750" cy="864371"/>
          </a:xfrm>
          <a:prstGeom prst="roundRect">
            <a:avLst/>
          </a:prstGeom>
          <a:ln w="38100" cap="flat" cmpd="sng" algn="ctr">
            <a:solidFill>
              <a:schemeClr val="accent1"/>
            </a:solidFill>
            <a:prstDash val="solid"/>
            <a:miter lim="800000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ru-RU" altLang="ru-RU" sz="2400" dirty="0"/>
              <a:t>Поражающий фактор после уничтожения БПЛА</a:t>
            </a:r>
          </a:p>
          <a:p>
            <a:pPr marL="0" indent="0" algn="ctr">
              <a:buFont typeface="Arial" panose="020B0604020202020204" pitchFamily="34" charset="0"/>
              <a:buNone/>
            </a:pPr>
            <a:endParaRPr lang="ru-RU" altLang="ru-RU" sz="2400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7723" y="3960453"/>
            <a:ext cx="4267200" cy="2633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Заголовок 8">
            <a:extLst>
              <a:ext uri="{FF2B5EF4-FFF2-40B4-BE49-F238E27FC236}">
                <a16:creationId xmlns:a16="http://schemas.microsoft.com/office/drawing/2014/main" id="{4E30C999-A55E-47A6-AF77-8EDE01AF4C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24840" y="50738"/>
            <a:ext cx="9742319" cy="1473462"/>
          </a:xfrm>
        </p:spPr>
        <p:txBody>
          <a:bodyPr>
            <a:normAutofit/>
          </a:bodyPr>
          <a:lstStyle/>
          <a:p>
            <a:pPr algn="ctr"/>
            <a:r>
              <a:rPr lang="ru-RU" altLang="ru-RU" sz="3200" b="1" dirty="0">
                <a:solidFill>
                  <a:schemeClr val="accent1">
                    <a:lumMod val="75000"/>
                  </a:schemeClr>
                </a:solidFill>
                <a:latin typeface="+mn-lt"/>
                <a:ea typeface="Calibri" panose="020F0502020204030204" pitchFamily="34" charset="0"/>
                <a:cs typeface="Calibri" panose="020F0502020204030204" pitchFamily="34" charset="0"/>
              </a:rPr>
              <a:t>ПРОБЛЕМЫ</a:t>
            </a:r>
            <a:endParaRPr lang="ru-RU" sz="3200" dirty="0">
              <a:latin typeface="+mn-lt"/>
            </a:endParaRPr>
          </a:p>
        </p:txBody>
      </p:sp>
      <p:pic>
        <p:nvPicPr>
          <p:cNvPr id="14" name="Рисунок 13" descr="Разряд молнии со сплошной заливкой">
            <a:extLst>
              <a:ext uri="{FF2B5EF4-FFF2-40B4-BE49-F238E27FC236}">
                <a16:creationId xmlns:a16="http://schemas.microsoft.com/office/drawing/2014/main" id="{A78D7778-C74A-4C9A-BB58-9F2C909BD76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4702524" y="613863"/>
            <a:ext cx="347211" cy="347211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ject 2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-103516" y="1524"/>
            <a:ext cx="12087602" cy="6856476"/>
          </a:xfrm>
          <a:prstGeom prst="rect">
            <a:avLst/>
          </a:prstGeom>
        </p:spPr>
      </p:pic>
      <p:sp>
        <p:nvSpPr>
          <p:cNvPr id="9218" name="Объект 2">
            <a:extLst>
              <a:ext uri="{FF2B5EF4-FFF2-40B4-BE49-F238E27FC236}">
                <a16:creationId xmlns:a16="http://schemas.microsoft.com/office/drawing/2014/main" id="{5B1C2DD0-3DC2-CFB0-0EFB-80A859C3B99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24039" y="466859"/>
            <a:ext cx="8543925" cy="885465"/>
          </a:xfrm>
        </p:spPr>
        <p:txBody>
          <a:bodyPr/>
          <a:lstStyle/>
          <a:p>
            <a:pPr marL="0" indent="0" algn="ctr">
              <a:buNone/>
            </a:pPr>
            <a:r>
              <a:rPr lang="ru-RU" altLang="ru-RU" sz="3200" b="1" dirty="0">
                <a:solidFill>
                  <a:schemeClr val="accent1">
                    <a:lumMod val="75000"/>
                  </a:schemeClr>
                </a:solidFill>
              </a:rPr>
              <a:t>РЕШЕНИЕ</a:t>
            </a:r>
          </a:p>
          <a:p>
            <a:pPr marL="0" indent="0" algn="ctr">
              <a:buNone/>
            </a:pPr>
            <a:endParaRPr lang="ru-RU" altLang="ru-RU" sz="3600" dirty="0">
              <a:solidFill>
                <a:srgbClr val="002060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53683" y="1777041"/>
            <a:ext cx="11171208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2800" dirty="0">
                <a:solidFill>
                  <a:schemeClr val="accent1">
                    <a:lumMod val="75000"/>
                  </a:schemeClr>
                </a:solidFill>
              </a:rPr>
              <a:t>Создание быстродействующий стреляющих устройств, выпускающих мелкую стальную сетку.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2800" dirty="0">
                <a:solidFill>
                  <a:schemeClr val="accent1">
                    <a:lumMod val="75000"/>
                  </a:schemeClr>
                </a:solidFill>
              </a:rPr>
              <a:t>Устранение угроз поражающего фактора.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2800" dirty="0">
                <a:solidFill>
                  <a:schemeClr val="accent1">
                    <a:lumMod val="75000"/>
                  </a:schemeClr>
                </a:solidFill>
              </a:rPr>
              <a:t> Распознавание приближающего БПЛА с помощью машинного зрения.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ru-RU" sz="28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3811328"/>
            <a:ext cx="2756217" cy="27562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Рисунок 6" descr="Разряд молнии со сплошной заливкой">
            <a:extLst>
              <a:ext uri="{FF2B5EF4-FFF2-40B4-BE49-F238E27FC236}">
                <a16:creationId xmlns:a16="http://schemas.microsoft.com/office/drawing/2014/main" id="{009C0386-00EE-48CC-9F61-8AA2CC21097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4871568" y="562380"/>
            <a:ext cx="347211" cy="347211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ject 2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-1" y="1524"/>
            <a:ext cx="12192000" cy="6856476"/>
          </a:xfrm>
          <a:prstGeom prst="rect">
            <a:avLst/>
          </a:prstGeom>
        </p:spPr>
      </p:pic>
      <p:sp>
        <p:nvSpPr>
          <p:cNvPr id="3074" name="Заголовок 1">
            <a:extLst>
              <a:ext uri="{FF2B5EF4-FFF2-40B4-BE49-F238E27FC236}">
                <a16:creationId xmlns:a16="http://schemas.microsoft.com/office/drawing/2014/main" id="{1F065F3B-F0F9-1B49-8774-7D2F7FE3F1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81584" y="511646"/>
            <a:ext cx="8543925" cy="1325562"/>
          </a:xfrm>
        </p:spPr>
        <p:txBody>
          <a:bodyPr/>
          <a:lstStyle/>
          <a:p>
            <a:pPr algn="ctr" eaLnBrk="1" hangingPunct="1">
              <a:defRPr/>
            </a:pPr>
            <a:r>
              <a:rPr lang="ru-RU" altLang="ru-RU" sz="3200" b="1" dirty="0">
                <a:solidFill>
                  <a:schemeClr val="accent1">
                    <a:lumMod val="75000"/>
                  </a:schemeClr>
                </a:solidFill>
                <a:latin typeface="Calibri" pitchFamily="34" charset="0"/>
                <a:ea typeface="+mn-ea"/>
                <a:cs typeface="+mn-cs"/>
              </a:rPr>
              <a:t>КОМАНДА ПРОЕКТА</a:t>
            </a:r>
          </a:p>
        </p:txBody>
      </p:sp>
      <p:sp>
        <p:nvSpPr>
          <p:cNvPr id="6" name="Объект 1"/>
          <p:cNvSpPr txBox="1">
            <a:spLocks/>
          </p:cNvSpPr>
          <p:nvPr/>
        </p:nvSpPr>
        <p:spPr>
          <a:xfrm>
            <a:off x="320723" y="1731406"/>
            <a:ext cx="2691442" cy="413209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ru-RU" sz="2000" dirty="0" err="1">
                <a:solidFill>
                  <a:schemeClr val="accent1">
                    <a:lumMod val="75000"/>
                  </a:schemeClr>
                </a:solidFill>
              </a:rPr>
              <a:t>Кокнов</a:t>
            </a:r>
            <a:r>
              <a:rPr lang="ru-RU" sz="2000" dirty="0">
                <a:solidFill>
                  <a:schemeClr val="accent1">
                    <a:lumMod val="75000"/>
                  </a:schemeClr>
                </a:solidFill>
              </a:rPr>
              <a:t> Глеб</a:t>
            </a: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ru-RU" sz="2000" dirty="0">
                <a:solidFill>
                  <a:schemeClr val="accent1">
                    <a:lumMod val="75000"/>
                  </a:schemeClr>
                </a:solidFill>
              </a:rPr>
              <a:t>Сергеевич</a:t>
            </a:r>
          </a:p>
          <a:p>
            <a:pPr marL="0" indent="0" algn="ctr">
              <a:buFont typeface="Arial" panose="020B0604020202020204" pitchFamily="34" charset="0"/>
              <a:buNone/>
            </a:pPr>
            <a:endParaRPr lang="ru-RU" sz="2000" dirty="0"/>
          </a:p>
          <a:p>
            <a:pPr marL="0" indent="0" algn="ctr">
              <a:buFont typeface="Arial" panose="020B0604020202020204" pitchFamily="34" charset="0"/>
              <a:buNone/>
            </a:pPr>
            <a:endParaRPr lang="ru-RU" sz="2000" dirty="0"/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ru-RU" sz="2000" dirty="0">
                <a:solidFill>
                  <a:schemeClr val="accent1">
                    <a:lumMod val="75000"/>
                  </a:schemeClr>
                </a:solidFill>
              </a:rPr>
              <a:t>Аналитик, исследователь</a:t>
            </a:r>
          </a:p>
          <a:p>
            <a:pPr marL="0" indent="0" algn="ctr">
              <a:buFont typeface="Arial" panose="020B0604020202020204" pitchFamily="34" charset="0"/>
              <a:buNone/>
            </a:pPr>
            <a:endParaRPr lang="ru-RU" sz="2600" dirty="0"/>
          </a:p>
          <a:p>
            <a:pPr marL="0" indent="0" algn="ctr">
              <a:buFont typeface="Arial" panose="020B0604020202020204" pitchFamily="34" charset="0"/>
              <a:buNone/>
            </a:pPr>
            <a:endParaRPr lang="ru-RU" sz="2600" dirty="0"/>
          </a:p>
          <a:p>
            <a:pPr marL="0" indent="0" algn="ctr">
              <a:buFont typeface="Arial" panose="020B0604020202020204" pitchFamily="34" charset="0"/>
              <a:buNone/>
            </a:pPr>
            <a:endParaRPr lang="ru-RU" sz="2600" dirty="0"/>
          </a:p>
        </p:txBody>
      </p:sp>
      <p:sp>
        <p:nvSpPr>
          <p:cNvPr id="7" name="Объект 1"/>
          <p:cNvSpPr txBox="1">
            <a:spLocks/>
          </p:cNvSpPr>
          <p:nvPr/>
        </p:nvSpPr>
        <p:spPr>
          <a:xfrm>
            <a:off x="2922258" y="1731406"/>
            <a:ext cx="2931276" cy="404583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ru-RU" sz="2000" dirty="0">
                <a:solidFill>
                  <a:schemeClr val="accent1">
                    <a:lumMod val="75000"/>
                  </a:schemeClr>
                </a:solidFill>
              </a:rPr>
              <a:t>Калинин Владимир</a:t>
            </a: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ru-RU" sz="2000" dirty="0">
                <a:solidFill>
                  <a:schemeClr val="accent1">
                    <a:lumMod val="75000"/>
                  </a:schemeClr>
                </a:solidFill>
              </a:rPr>
              <a:t>Владимирович</a:t>
            </a:r>
          </a:p>
          <a:p>
            <a:pPr marL="0" indent="0" algn="ctr">
              <a:buFont typeface="Arial" panose="020B0604020202020204" pitchFamily="34" charset="0"/>
              <a:buNone/>
            </a:pPr>
            <a:endParaRPr lang="ru-RU" sz="2000" dirty="0"/>
          </a:p>
          <a:p>
            <a:pPr marL="0" indent="0" algn="ctr">
              <a:buFont typeface="Arial" panose="020B0604020202020204" pitchFamily="34" charset="0"/>
              <a:buNone/>
            </a:pPr>
            <a:endParaRPr lang="ru-RU" sz="2000" dirty="0"/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ru-RU" sz="2000" dirty="0">
                <a:solidFill>
                  <a:schemeClr val="accent1">
                    <a:lumMod val="75000"/>
                  </a:schemeClr>
                </a:solidFill>
              </a:rPr>
              <a:t>Докладчик, финишёр</a:t>
            </a:r>
          </a:p>
          <a:p>
            <a:pPr marL="0" indent="0" algn="ctr">
              <a:buFont typeface="Arial" panose="020B0604020202020204" pitchFamily="34" charset="0"/>
              <a:buNone/>
            </a:pPr>
            <a:endParaRPr lang="ru-RU" dirty="0"/>
          </a:p>
          <a:p>
            <a:pPr marL="0" indent="0" algn="ctr">
              <a:buFont typeface="Arial" panose="020B0604020202020204" pitchFamily="34" charset="0"/>
              <a:buNone/>
            </a:pPr>
            <a:endParaRPr lang="ru-RU" dirty="0"/>
          </a:p>
          <a:p>
            <a:pPr marL="0" indent="0" algn="ctr">
              <a:buFont typeface="Arial" panose="020B0604020202020204" pitchFamily="34" charset="0"/>
              <a:buNone/>
            </a:pPr>
            <a:endParaRPr lang="ru-RU" dirty="0"/>
          </a:p>
          <a:p>
            <a:pPr marL="0" indent="0" algn="ctr">
              <a:buFont typeface="Arial" panose="020B0604020202020204" pitchFamily="34" charset="0"/>
              <a:buNone/>
            </a:pPr>
            <a:endParaRPr lang="ru-RU" dirty="0"/>
          </a:p>
        </p:txBody>
      </p:sp>
      <p:sp>
        <p:nvSpPr>
          <p:cNvPr id="8" name="Объект 1"/>
          <p:cNvSpPr txBox="1">
            <a:spLocks/>
          </p:cNvSpPr>
          <p:nvPr/>
        </p:nvSpPr>
        <p:spPr>
          <a:xfrm>
            <a:off x="6137908" y="1784376"/>
            <a:ext cx="2629350" cy="451189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ru-RU" sz="2000" dirty="0" err="1">
                <a:solidFill>
                  <a:schemeClr val="accent1">
                    <a:lumMod val="75000"/>
                  </a:schemeClr>
                </a:solidFill>
              </a:rPr>
              <a:t>Бурнасов</a:t>
            </a:r>
            <a:r>
              <a:rPr lang="ru-RU" sz="2000" dirty="0">
                <a:solidFill>
                  <a:schemeClr val="accent1">
                    <a:lumMod val="75000"/>
                  </a:schemeClr>
                </a:solidFill>
              </a:rPr>
              <a:t> Павел</a:t>
            </a: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ru-RU" sz="2000" dirty="0">
                <a:solidFill>
                  <a:schemeClr val="accent1">
                    <a:lumMod val="75000"/>
                  </a:schemeClr>
                </a:solidFill>
              </a:rPr>
              <a:t>Евгеньевич</a:t>
            </a:r>
          </a:p>
          <a:p>
            <a:pPr marL="0" indent="0" algn="ctr">
              <a:buFont typeface="Arial" panose="020B0604020202020204" pitchFamily="34" charset="0"/>
              <a:buNone/>
            </a:pPr>
            <a:endParaRPr lang="ru-RU" sz="2000" dirty="0"/>
          </a:p>
          <a:p>
            <a:pPr marL="0" indent="0" algn="ctr">
              <a:buFont typeface="Arial" panose="020B0604020202020204" pitchFamily="34" charset="0"/>
              <a:buNone/>
            </a:pPr>
            <a:endParaRPr lang="ru-RU" sz="2000" dirty="0"/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ru-RU" sz="2000" dirty="0">
                <a:solidFill>
                  <a:schemeClr val="accent1">
                    <a:lumMod val="75000"/>
                  </a:schemeClr>
                </a:solidFill>
              </a:rPr>
              <a:t>Лидер</a:t>
            </a:r>
          </a:p>
          <a:p>
            <a:pPr marL="0" indent="0" algn="ctr">
              <a:buFont typeface="Arial" panose="020B0604020202020204" pitchFamily="34" charset="0"/>
              <a:buNone/>
            </a:pPr>
            <a:endParaRPr lang="ru-RU" dirty="0"/>
          </a:p>
        </p:txBody>
      </p:sp>
      <p:sp>
        <p:nvSpPr>
          <p:cNvPr id="9" name="Объект 1"/>
          <p:cNvSpPr txBox="1">
            <a:spLocks/>
          </p:cNvSpPr>
          <p:nvPr/>
        </p:nvSpPr>
        <p:spPr>
          <a:xfrm>
            <a:off x="8733751" y="1729067"/>
            <a:ext cx="2923366" cy="480806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ru-RU" sz="2000" dirty="0">
                <a:solidFill>
                  <a:schemeClr val="accent1">
                    <a:lumMod val="75000"/>
                  </a:schemeClr>
                </a:solidFill>
              </a:rPr>
              <a:t>Акулова Валерия</a:t>
            </a: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ru-RU" sz="2000" dirty="0">
                <a:solidFill>
                  <a:schemeClr val="accent1">
                    <a:lumMod val="75000"/>
                  </a:schemeClr>
                </a:solidFill>
              </a:rPr>
              <a:t>Евгеньевна</a:t>
            </a:r>
          </a:p>
          <a:p>
            <a:pPr marL="0" indent="0" algn="ctr">
              <a:buFont typeface="Arial" panose="020B0604020202020204" pitchFamily="34" charset="0"/>
              <a:buNone/>
            </a:pPr>
            <a:endParaRPr lang="ru-RU" sz="2000" dirty="0"/>
          </a:p>
          <a:p>
            <a:pPr marL="0" indent="0" algn="ctr">
              <a:buFont typeface="Arial" panose="020B0604020202020204" pitchFamily="34" charset="0"/>
              <a:buNone/>
            </a:pPr>
            <a:endParaRPr lang="ru-RU" sz="2000" dirty="0"/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ru-RU" sz="2000" dirty="0" err="1">
                <a:solidFill>
                  <a:schemeClr val="accent1">
                    <a:lumMod val="75000"/>
                  </a:schemeClr>
                </a:solidFill>
              </a:rPr>
              <a:t>Таймкипер</a:t>
            </a:r>
            <a:r>
              <a:rPr lang="ru-RU" sz="2000" dirty="0">
                <a:solidFill>
                  <a:schemeClr val="accent1">
                    <a:lumMod val="75000"/>
                  </a:schemeClr>
                </a:solidFill>
              </a:rPr>
              <a:t>, дизайнер</a:t>
            </a:r>
          </a:p>
          <a:p>
            <a:pPr marL="0" indent="0" algn="ctr">
              <a:buFont typeface="Arial" panose="020B0604020202020204" pitchFamily="34" charset="0"/>
              <a:buNone/>
            </a:pPr>
            <a:endParaRPr lang="ru-RU" sz="2000" dirty="0"/>
          </a:p>
          <a:p>
            <a:pPr marL="0" indent="0" algn="ctr">
              <a:buFont typeface="Arial" panose="020B0604020202020204" pitchFamily="34" charset="0"/>
              <a:buNone/>
            </a:pPr>
            <a:endParaRPr lang="ru-RU" sz="2600" dirty="0"/>
          </a:p>
          <a:p>
            <a:pPr marL="0" indent="0" algn="ctr">
              <a:buFont typeface="Arial" panose="020B0604020202020204" pitchFamily="34" charset="0"/>
              <a:buNone/>
            </a:pPr>
            <a:endParaRPr lang="ru-RU" sz="2600" dirty="0"/>
          </a:p>
          <a:p>
            <a:pPr marL="0" indent="0" algn="ctr">
              <a:buFont typeface="Arial" panose="020B0604020202020204" pitchFamily="34" charset="0"/>
              <a:buNone/>
            </a:pPr>
            <a:endParaRPr lang="ru-RU" sz="2600" dirty="0"/>
          </a:p>
          <a:p>
            <a:pPr marL="0" indent="0" algn="ctr">
              <a:buFont typeface="Arial" panose="020B0604020202020204" pitchFamily="34" charset="0"/>
              <a:buNone/>
            </a:pPr>
            <a:endParaRPr lang="ru-RU" sz="2600" dirty="0"/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ru-RU" sz="2600" dirty="0"/>
              <a:t> </a:t>
            </a:r>
          </a:p>
          <a:p>
            <a:pPr marL="0" indent="0" algn="ctr">
              <a:buFont typeface="Arial" panose="020B0604020202020204" pitchFamily="34" charset="0"/>
              <a:buNone/>
            </a:pPr>
            <a:endParaRPr lang="ru-RU" dirty="0"/>
          </a:p>
        </p:txBody>
      </p:sp>
      <p:sp>
        <p:nvSpPr>
          <p:cNvPr id="10" name="Объект 1"/>
          <p:cNvSpPr txBox="1">
            <a:spLocks/>
          </p:cNvSpPr>
          <p:nvPr/>
        </p:nvSpPr>
        <p:spPr>
          <a:xfrm>
            <a:off x="9448799" y="1716611"/>
            <a:ext cx="2743201" cy="430462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endParaRPr lang="ru-RU" sz="2000" dirty="0"/>
          </a:p>
          <a:p>
            <a:pPr marL="0" indent="0" algn="ctr">
              <a:buFont typeface="Arial" panose="020B0604020202020204" pitchFamily="34" charset="0"/>
              <a:buNone/>
            </a:pPr>
            <a:endParaRPr lang="ru-RU" sz="2000" dirty="0"/>
          </a:p>
          <a:p>
            <a:pPr marL="0" indent="0" algn="ctr">
              <a:buFont typeface="Arial" panose="020B0604020202020204" pitchFamily="34" charset="0"/>
              <a:buNone/>
            </a:pPr>
            <a:endParaRPr lang="ru-RU" sz="2000" dirty="0"/>
          </a:p>
          <a:p>
            <a:pPr marL="0" indent="0" algn="ctr">
              <a:buFont typeface="Arial" panose="020B0604020202020204" pitchFamily="34" charset="0"/>
              <a:buNone/>
            </a:pPr>
            <a:endParaRPr lang="ru-RU" sz="2000" dirty="0"/>
          </a:p>
          <a:p>
            <a:pPr marL="0" indent="0" algn="ctr">
              <a:buFont typeface="Arial" panose="020B0604020202020204" pitchFamily="34" charset="0"/>
              <a:buNone/>
            </a:pPr>
            <a:endParaRPr lang="ru-RU" sz="2000" dirty="0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95709" y="4078197"/>
            <a:ext cx="1859360" cy="245612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4964" y="4079118"/>
            <a:ext cx="1919342" cy="24552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cxnSp>
        <p:nvCxnSpPr>
          <p:cNvPr id="4" name="Прямая со стрелкой 3">
            <a:extLst>
              <a:ext uri="{FF2B5EF4-FFF2-40B4-BE49-F238E27FC236}">
                <a16:creationId xmlns:a16="http://schemas.microsoft.com/office/drawing/2014/main" id="{7293BDDB-FF40-D0E3-8830-C81779B9F182}"/>
              </a:ext>
            </a:extLst>
          </p:cNvPr>
          <p:cNvCxnSpPr/>
          <p:nvPr/>
        </p:nvCxnSpPr>
        <p:spPr>
          <a:xfrm>
            <a:off x="1666444" y="2638873"/>
            <a:ext cx="0" cy="53391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 стрелкой 10">
            <a:extLst>
              <a:ext uri="{FF2B5EF4-FFF2-40B4-BE49-F238E27FC236}">
                <a16:creationId xmlns:a16="http://schemas.microsoft.com/office/drawing/2014/main" id="{095C1FBC-1955-D106-55AF-75CB1CA47B78}"/>
              </a:ext>
            </a:extLst>
          </p:cNvPr>
          <p:cNvCxnSpPr/>
          <p:nvPr/>
        </p:nvCxnSpPr>
        <p:spPr>
          <a:xfrm>
            <a:off x="4437497" y="2643560"/>
            <a:ext cx="0" cy="53391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 стрелкой 11">
            <a:extLst>
              <a:ext uri="{FF2B5EF4-FFF2-40B4-BE49-F238E27FC236}">
                <a16:creationId xmlns:a16="http://schemas.microsoft.com/office/drawing/2014/main" id="{032B88F8-6940-E1FF-139D-CEF3BC757265}"/>
              </a:ext>
            </a:extLst>
          </p:cNvPr>
          <p:cNvCxnSpPr/>
          <p:nvPr/>
        </p:nvCxnSpPr>
        <p:spPr>
          <a:xfrm>
            <a:off x="7506636" y="2638873"/>
            <a:ext cx="0" cy="53391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 стрелкой 13">
            <a:extLst>
              <a:ext uri="{FF2B5EF4-FFF2-40B4-BE49-F238E27FC236}">
                <a16:creationId xmlns:a16="http://schemas.microsoft.com/office/drawing/2014/main" id="{CB68246A-F9AB-FEA4-4A1A-19EC5F2B3D27}"/>
              </a:ext>
            </a:extLst>
          </p:cNvPr>
          <p:cNvCxnSpPr/>
          <p:nvPr/>
        </p:nvCxnSpPr>
        <p:spPr>
          <a:xfrm>
            <a:off x="10171370" y="2638873"/>
            <a:ext cx="0" cy="53391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>
            <a:extLst>
              <a:ext uri="{FF2B5EF4-FFF2-40B4-BE49-F238E27FC236}">
                <a16:creationId xmlns:a16="http://schemas.microsoft.com/office/drawing/2014/main" id="{00CF6A70-FF0E-A701-30FA-766FD2144889}"/>
              </a:ext>
            </a:extLst>
          </p:cNvPr>
          <p:cNvCxnSpPr>
            <a:cxnSpLocks/>
            <a:stCxn id="6" idx="0"/>
          </p:cNvCxnSpPr>
          <p:nvPr/>
        </p:nvCxnSpPr>
        <p:spPr>
          <a:xfrm flipV="1">
            <a:off x="1666444" y="1189801"/>
            <a:ext cx="2566857" cy="54160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единительная линия 20">
            <a:extLst>
              <a:ext uri="{FF2B5EF4-FFF2-40B4-BE49-F238E27FC236}">
                <a16:creationId xmlns:a16="http://schemas.microsoft.com/office/drawing/2014/main" id="{7101DB71-15BC-47C5-C8A2-D7D10FDDBB65}"/>
              </a:ext>
            </a:extLst>
          </p:cNvPr>
          <p:cNvCxnSpPr>
            <a:cxnSpLocks/>
            <a:stCxn id="7" idx="0"/>
          </p:cNvCxnSpPr>
          <p:nvPr/>
        </p:nvCxnSpPr>
        <p:spPr>
          <a:xfrm flipV="1">
            <a:off x="4387896" y="1410789"/>
            <a:ext cx="620485" cy="32061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единительная линия 23">
            <a:extLst>
              <a:ext uri="{FF2B5EF4-FFF2-40B4-BE49-F238E27FC236}">
                <a16:creationId xmlns:a16="http://schemas.microsoft.com/office/drawing/2014/main" id="{AF85F3D7-ACCF-DDDE-2914-B4078DD2D1B8}"/>
              </a:ext>
            </a:extLst>
          </p:cNvPr>
          <p:cNvCxnSpPr>
            <a:cxnSpLocks/>
            <a:stCxn id="8" idx="0"/>
          </p:cNvCxnSpPr>
          <p:nvPr/>
        </p:nvCxnSpPr>
        <p:spPr>
          <a:xfrm flipH="1" flipV="1">
            <a:off x="6949758" y="1410789"/>
            <a:ext cx="502825" cy="37358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Прямая соединительная линия 27">
            <a:extLst>
              <a:ext uri="{FF2B5EF4-FFF2-40B4-BE49-F238E27FC236}">
                <a16:creationId xmlns:a16="http://schemas.microsoft.com/office/drawing/2014/main" id="{C1982CB3-2135-0AC4-5FED-01F69EB4849B}"/>
              </a:ext>
            </a:extLst>
          </p:cNvPr>
          <p:cNvCxnSpPr>
            <a:cxnSpLocks/>
          </p:cNvCxnSpPr>
          <p:nvPr/>
        </p:nvCxnSpPr>
        <p:spPr>
          <a:xfrm>
            <a:off x="8333117" y="1156161"/>
            <a:ext cx="1838253" cy="58660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4" name="Рисунок 33">
            <a:extLst>
              <a:ext uri="{FF2B5EF4-FFF2-40B4-BE49-F238E27FC236}">
                <a16:creationId xmlns:a16="http://schemas.microsoft.com/office/drawing/2014/main" id="{45E5D631-66CF-5B6A-0B9E-4BF15501D75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543601" y="4079118"/>
            <a:ext cx="1861200" cy="248059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0" name="Рисунок 39">
            <a:extLst>
              <a:ext uri="{FF2B5EF4-FFF2-40B4-BE49-F238E27FC236}">
                <a16:creationId xmlns:a16="http://schemas.microsoft.com/office/drawing/2014/main" id="{4120684E-7611-71DF-5412-2E6AB2DB9882}"/>
              </a:ext>
            </a:extLst>
          </p:cNvPr>
          <p:cNvPicPr>
            <a:picLocks noChangeAspect="1"/>
          </p:cNvPicPr>
          <p:nvPr/>
        </p:nvPicPr>
        <p:blipFill>
          <a:blip r:embed="rId7"/>
          <a:srcRect l="641" t="12797" r="2203" b="19816"/>
          <a:stretch/>
        </p:blipFill>
        <p:spPr>
          <a:xfrm>
            <a:off x="9484297" y="4040325"/>
            <a:ext cx="1592932" cy="24552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6" name="Рисунок 35" descr="Разряд молнии со сплошной заливкой">
            <a:extLst>
              <a:ext uri="{FF2B5EF4-FFF2-40B4-BE49-F238E27FC236}">
                <a16:creationId xmlns:a16="http://schemas.microsoft.com/office/drawing/2014/main" id="{F7E839BE-C870-4125-B6D9-B73F2F26A12A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4321428" y="1016196"/>
            <a:ext cx="347211" cy="347211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ject 2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-32948" y="-11516"/>
            <a:ext cx="12057871" cy="6856476"/>
          </a:xfrm>
          <a:prstGeom prst="rect">
            <a:avLst/>
          </a:prstGeom>
        </p:spPr>
      </p:pic>
      <p:sp>
        <p:nvSpPr>
          <p:cNvPr id="20482" name="Заголовок 1">
            <a:extLst>
              <a:ext uri="{FF2B5EF4-FFF2-40B4-BE49-F238E27FC236}">
                <a16:creationId xmlns:a16="http://schemas.microsoft.com/office/drawing/2014/main" id="{A14C1213-DDBF-4931-9E9F-07CC9F2903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24037" y="369066"/>
            <a:ext cx="8543925" cy="1325563"/>
          </a:xfrm>
        </p:spPr>
        <p:txBody>
          <a:bodyPr>
            <a:normAutofit fontScale="90000"/>
          </a:bodyPr>
          <a:lstStyle/>
          <a:p>
            <a:pPr algn="ctr" eaLnBrk="1" hangingPunct="1"/>
            <a:br>
              <a:rPr lang="ru-RU" altLang="ru-RU" sz="2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ru-RU" altLang="ru-RU" sz="3600" b="1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БИЗНЕС-МОДЕЛЬ</a:t>
            </a:r>
            <a:br>
              <a:rPr kumimoji="0" lang="en-US" altLang="ru-RU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endParaRPr kumimoji="0" lang="ru-RU" altLang="ru-RU" dirty="0">
              <a:solidFill>
                <a:schemeClr val="accent1">
                  <a:lumMod val="75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0483" name="Объект 2">
            <a:extLst>
              <a:ext uri="{FF2B5EF4-FFF2-40B4-BE49-F238E27FC236}">
                <a16:creationId xmlns:a16="http://schemas.microsoft.com/office/drawing/2014/main" id="{56394C34-FC01-3CA2-AFEF-B3412BAB17F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69218" y="1955221"/>
            <a:ext cx="9453562" cy="4351337"/>
          </a:xfrm>
        </p:spPr>
        <p:txBody>
          <a:bodyPr>
            <a:normAutofit lnSpcReduction="10000"/>
          </a:bodyPr>
          <a:lstStyle/>
          <a:p>
            <a:r>
              <a:rPr lang="ru-RU" altLang="ru-RU" dirty="0">
                <a:solidFill>
                  <a:schemeClr val="accent1">
                    <a:lumMod val="75000"/>
                  </a:schemeClr>
                </a:solidFill>
              </a:rPr>
              <a:t>Ценность: Обеспечение безопасности предприятий, электростанций, НПЗ от  БПЛА и поражающего фактора</a:t>
            </a:r>
          </a:p>
          <a:p>
            <a:r>
              <a:rPr lang="ru-RU" altLang="ru-RU" dirty="0">
                <a:solidFill>
                  <a:schemeClr val="accent1">
                    <a:lumMod val="75000"/>
                  </a:schemeClr>
                </a:solidFill>
              </a:rPr>
              <a:t>Доход: Продажа стреляющих устройств сеткой, способных обезвредить БПЛА</a:t>
            </a:r>
          </a:p>
          <a:p>
            <a:r>
              <a:rPr lang="ru-RU" altLang="ru-RU" dirty="0">
                <a:solidFill>
                  <a:schemeClr val="accent1">
                    <a:lumMod val="75000"/>
                  </a:schemeClr>
                </a:solidFill>
              </a:rPr>
              <a:t>Привлечение ресурсов: Венчурные инвестиции и партнерские программы с оборонной промышленностью.</a:t>
            </a:r>
          </a:p>
          <a:p>
            <a:r>
              <a:rPr lang="ru-RU" altLang="ru-RU" dirty="0">
                <a:solidFill>
                  <a:schemeClr val="accent1">
                    <a:lumMod val="75000"/>
                  </a:schemeClr>
                </a:solidFill>
              </a:rPr>
              <a:t>Поставщики: производители компонентов для камер, робототехники и мелкой стальной сетки.</a:t>
            </a:r>
          </a:p>
          <a:p>
            <a:r>
              <a:rPr lang="ru-RU" altLang="ru-RU" dirty="0">
                <a:solidFill>
                  <a:schemeClr val="accent1">
                    <a:lumMod val="75000"/>
                  </a:schemeClr>
                </a:solidFill>
              </a:rPr>
              <a:t>Отношения с клиентами: Долгосрочная поддержка, техподдержка, консультации.</a:t>
            </a:r>
          </a:p>
          <a:p>
            <a:endParaRPr lang="ru-RU" altLang="ru-RU" dirty="0">
              <a:solidFill>
                <a:srgbClr val="002060"/>
              </a:solidFill>
            </a:endParaRPr>
          </a:p>
          <a:p>
            <a:endParaRPr kumimoji="0" lang="ru-RU" altLang="ru-RU" dirty="0">
              <a:solidFill>
                <a:srgbClr val="002060"/>
              </a:solidFill>
            </a:endParaRPr>
          </a:p>
        </p:txBody>
      </p:sp>
      <p:pic>
        <p:nvPicPr>
          <p:cNvPr id="5" name="Рисунок 4" descr="Разряд молнии со сплошной заливкой">
            <a:extLst>
              <a:ext uri="{FF2B5EF4-FFF2-40B4-BE49-F238E27FC236}">
                <a16:creationId xmlns:a16="http://schemas.microsoft.com/office/drawing/2014/main" id="{A282DD90-579A-4A84-B59C-1FC803B1D41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136238" y="773003"/>
            <a:ext cx="347211" cy="347211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-32948" y="-11516"/>
            <a:ext cx="12057871" cy="6856476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3979762" y="623126"/>
            <a:ext cx="406951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ЦЕЛЕВАЯ АУДИТОРИЯ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526875" y="1975067"/>
            <a:ext cx="9092242" cy="34512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8600" indent="-2286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ru-RU" sz="2800" dirty="0">
                <a:solidFill>
                  <a:schemeClr val="accent1">
                    <a:lumMod val="75000"/>
                  </a:schemeClr>
                </a:solidFill>
              </a:rPr>
              <a:t>Министерство обороны, объекты стратегического назначения, военные части, пограничные службы.</a:t>
            </a:r>
          </a:p>
          <a:p>
            <a:pPr marL="228600" indent="-2286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ru-RU" sz="2800" dirty="0">
                <a:solidFill>
                  <a:schemeClr val="accent1">
                    <a:lumMod val="75000"/>
                  </a:schemeClr>
                </a:solidFill>
              </a:rPr>
              <a:t> Нефтегазовые компании (НПЗ, терминалы), </a:t>
            </a:r>
            <a:r>
              <a:rPr lang="ru-RU" sz="2800" dirty="0" err="1">
                <a:solidFill>
                  <a:schemeClr val="accent1">
                    <a:lumMod val="75000"/>
                  </a:schemeClr>
                </a:solidFill>
              </a:rPr>
              <a:t>энергогенерирующие</a:t>
            </a:r>
            <a:r>
              <a:rPr lang="ru-RU" sz="2800" dirty="0">
                <a:solidFill>
                  <a:schemeClr val="accent1">
                    <a:lumMod val="75000"/>
                  </a:schemeClr>
                </a:solidFill>
              </a:rPr>
              <a:t> компании (АЭС, ГЭС, ТЭЦ), химические комбинаты.</a:t>
            </a:r>
          </a:p>
          <a:p>
            <a:pPr marL="228600" indent="-2286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ru-RU" sz="2800" dirty="0">
                <a:solidFill>
                  <a:schemeClr val="accent1">
                    <a:lumMod val="75000"/>
                  </a:schemeClr>
                </a:solidFill>
              </a:rPr>
              <a:t>Администрации аэропортов, крупные логистические хабы, операторы критической инфраструктуры (мосты, тоннели).</a:t>
            </a:r>
          </a:p>
        </p:txBody>
      </p:sp>
      <p:pic>
        <p:nvPicPr>
          <p:cNvPr id="6" name="Рисунок 5" descr="Разряд молнии со сплошной заливкой">
            <a:extLst>
              <a:ext uri="{FF2B5EF4-FFF2-40B4-BE49-F238E27FC236}">
                <a16:creationId xmlns:a16="http://schemas.microsoft.com/office/drawing/2014/main" id="{3F0EC0A2-858B-4A01-AB5A-43C3339D1F7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632551" y="741908"/>
            <a:ext cx="347211" cy="347211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ject 2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-32948" y="-11516"/>
            <a:ext cx="12057871" cy="6856476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44910F63-40C9-BE03-EF54-E39A8C00AA0D}"/>
              </a:ext>
            </a:extLst>
          </p:cNvPr>
          <p:cNvSpPr txBox="1"/>
          <p:nvPr/>
        </p:nvSpPr>
        <p:spPr>
          <a:xfrm>
            <a:off x="2387229" y="370404"/>
            <a:ext cx="819933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>
                <a:solidFill>
                  <a:schemeClr val="accent1">
                    <a:lumMod val="75000"/>
                  </a:schemeClr>
                </a:solidFill>
              </a:rPr>
              <a:t>УНИКАЛЬНОСТЬ ТОРГОВОГО ПРЕДЛОЖЕНИЯ: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B0751FD-2B4B-DB24-491B-16E4B8EDADB7}"/>
              </a:ext>
            </a:extLst>
          </p:cNvPr>
          <p:cNvSpPr txBox="1"/>
          <p:nvPr/>
        </p:nvSpPr>
        <p:spPr>
          <a:xfrm>
            <a:off x="1543549" y="1602778"/>
            <a:ext cx="9104902" cy="51121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8600" indent="-2286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ru-RU" sz="2800" dirty="0">
                <a:solidFill>
                  <a:schemeClr val="accent1">
                    <a:lumMod val="75000"/>
                  </a:schemeClr>
                </a:solidFill>
              </a:rPr>
              <a:t>Безопасная нейтрализация: Исключается поражающий фактор от падения обломков или детонации боевой части дрона.</a:t>
            </a:r>
          </a:p>
          <a:p>
            <a:pPr marL="228600" indent="-2286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ru-RU" sz="2800" dirty="0">
                <a:solidFill>
                  <a:schemeClr val="accent1">
                    <a:lumMod val="75000"/>
                  </a:schemeClr>
                </a:solidFill>
              </a:rPr>
              <a:t>Высокоточный перехват: Комбинация машинного зрения и ИИ гарантирует захват цели даже на высоких скоростях и в сложных погодных условиях.</a:t>
            </a:r>
          </a:p>
          <a:p>
            <a:pPr marL="228600" indent="-2286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ru-RU" sz="2800" dirty="0">
                <a:solidFill>
                  <a:schemeClr val="accent1">
                    <a:lumMod val="75000"/>
                  </a:schemeClr>
                </a:solidFill>
              </a:rPr>
              <a:t>Селективность:  , минимизируя ложные срабатывания на гражданские объекты.</a:t>
            </a:r>
          </a:p>
          <a:p>
            <a:pPr marL="228600" indent="-2286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ru-RU" sz="2800" dirty="0">
                <a:solidFill>
                  <a:schemeClr val="accent1">
                    <a:lumMod val="75000"/>
                  </a:schemeClr>
                </a:solidFill>
              </a:rPr>
              <a:t>Всепогодность и круглосуточный режим работы: Автономная работа 24/7 независимо от времени суток и погодных условий.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sz="2400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7" name="Рисунок 6" descr="Разряд молнии со сплошной заливкой">
            <a:extLst>
              <a:ext uri="{FF2B5EF4-FFF2-40B4-BE49-F238E27FC236}">
                <a16:creationId xmlns:a16="http://schemas.microsoft.com/office/drawing/2014/main" id="{67ECFCA2-DEF6-40D7-A004-B41B3682323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2040018" y="492629"/>
            <a:ext cx="347211" cy="347211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-3785"/>
            <a:ext cx="12057871" cy="6856476"/>
          </a:xfrm>
          <a:prstGeom prst="rect">
            <a:avLst/>
          </a:prstGeom>
        </p:spPr>
      </p:pic>
      <p:sp>
        <p:nvSpPr>
          <p:cNvPr id="24" name="Прямоугольник 23">
            <a:extLst>
              <a:ext uri="{FF2B5EF4-FFF2-40B4-BE49-F238E27FC236}">
                <a16:creationId xmlns:a16="http://schemas.microsoft.com/office/drawing/2014/main" id="{D57B6C86-5B04-4D47-AE66-CCF7A97B6EC3}"/>
              </a:ext>
            </a:extLst>
          </p:cNvPr>
          <p:cNvSpPr/>
          <p:nvPr/>
        </p:nvSpPr>
        <p:spPr>
          <a:xfrm>
            <a:off x="6187345" y="1843407"/>
            <a:ext cx="5725317" cy="470386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Прямоугольник 21">
            <a:extLst>
              <a:ext uri="{FF2B5EF4-FFF2-40B4-BE49-F238E27FC236}">
                <a16:creationId xmlns:a16="http://schemas.microsoft.com/office/drawing/2014/main" id="{A249C41D-C37E-4825-98E3-6543293366D2}"/>
              </a:ext>
            </a:extLst>
          </p:cNvPr>
          <p:cNvSpPr/>
          <p:nvPr/>
        </p:nvSpPr>
        <p:spPr>
          <a:xfrm>
            <a:off x="279338" y="1824094"/>
            <a:ext cx="5628669" cy="4712184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819" name="TextBox 4">
            <a:extLst>
              <a:ext uri="{FF2B5EF4-FFF2-40B4-BE49-F238E27FC236}">
                <a16:creationId xmlns:a16="http://schemas.microsoft.com/office/drawing/2014/main" id="{FBDE5605-AAF7-55E8-71A8-CCDFE38F0E3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39963" y="126704"/>
            <a:ext cx="9293938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kumimoji="0" lang="ru-RU" altLang="ru-RU" b="1" dirty="0">
                <a:solidFill>
                  <a:schemeClr val="accent1">
                    <a:lumMod val="75000"/>
                  </a:schemeClr>
                </a:solidFill>
                <a:latin typeface="+mn-lt"/>
              </a:rPr>
              <a:t>МОДЕЛЬ ЦЕННОСТНОГО ПРЕДЛОЖЕНИЯ ОСТЕРВАЛЬДЕРА</a:t>
            </a:r>
            <a:endParaRPr kumimoji="0" lang="ru-RU" altLang="ru-RU" b="1" dirty="0">
              <a:solidFill>
                <a:schemeClr val="accent1">
                  <a:lumMod val="75000"/>
                </a:schemeClr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DDD7B6E-056B-1A81-DB66-8A43EB1AD887}"/>
              </a:ext>
            </a:extLst>
          </p:cNvPr>
          <p:cNvSpPr txBox="1"/>
          <p:nvPr/>
        </p:nvSpPr>
        <p:spPr>
          <a:xfrm>
            <a:off x="8161628" y="991062"/>
            <a:ext cx="1963750" cy="30777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ru-RU"/>
            </a:defPPr>
            <a:lvl1pPr>
              <a:defRPr sz="1400" b="0" i="0">
                <a:solidFill>
                  <a:srgbClr val="333333"/>
                </a:solidFill>
                <a:effectLst/>
                <a:latin typeface="trebuchet ms" panose="020B0603020202020204" pitchFamily="34" charset="0"/>
              </a:defRPr>
            </a:lvl1pPr>
          </a:lstStyle>
          <a:p>
            <a:pPr algn="ctr"/>
            <a:r>
              <a:rPr lang="ru-RU" dirty="0">
                <a:solidFill>
                  <a:schemeClr val="accent1">
                    <a:lumMod val="75000"/>
                  </a:schemeClr>
                </a:solidFill>
                <a:latin typeface="+mn-lt"/>
              </a:rPr>
              <a:t>КАРТА ЦЕННОСТИ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4C7D34C-F4FB-A64E-B257-93D3060412BE}"/>
              </a:ext>
            </a:extLst>
          </p:cNvPr>
          <p:cNvSpPr txBox="1"/>
          <p:nvPr/>
        </p:nvSpPr>
        <p:spPr>
          <a:xfrm>
            <a:off x="2175968" y="932882"/>
            <a:ext cx="2178604" cy="30777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400" dirty="0">
                <a:solidFill>
                  <a:schemeClr val="accent1">
                    <a:lumMod val="75000"/>
                  </a:schemeClr>
                </a:solidFill>
              </a:rPr>
              <a:t>ПРОФИЛЬ КЛИЕНТА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A80AC0A-3AE0-46D2-3CFD-3D843B292AC1}"/>
              </a:ext>
            </a:extLst>
          </p:cNvPr>
          <p:cNvSpPr txBox="1"/>
          <p:nvPr/>
        </p:nvSpPr>
        <p:spPr>
          <a:xfrm>
            <a:off x="10028727" y="2740843"/>
            <a:ext cx="1605174" cy="2462213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1400" b="1" i="0">
                <a:solidFill>
                  <a:srgbClr val="333333"/>
                </a:solidFill>
                <a:effectLst/>
                <a:latin typeface="trebuchet ms" panose="020B0603020202020204" pitchFamily="34" charset="0"/>
              </a:defRPr>
            </a:lvl1pPr>
          </a:lstStyle>
          <a:p>
            <a:r>
              <a:rPr lang="ru-RU" b="0" dirty="0">
                <a:solidFill>
                  <a:schemeClr val="accent1">
                    <a:lumMod val="75000"/>
                  </a:schemeClr>
                </a:solidFill>
                <a:latin typeface="+mn-lt"/>
              </a:rPr>
              <a:t>Продукты и Услуги</a:t>
            </a:r>
            <a:br>
              <a:rPr lang="ru-RU" b="0" dirty="0">
                <a:solidFill>
                  <a:schemeClr val="accent1">
                    <a:lumMod val="75000"/>
                  </a:schemeClr>
                </a:solidFill>
                <a:latin typeface="+mn-lt"/>
              </a:rPr>
            </a:br>
            <a:r>
              <a:rPr lang="ru-RU" b="0" dirty="0">
                <a:solidFill>
                  <a:schemeClr val="accent1">
                    <a:lumMod val="75000"/>
                  </a:schemeClr>
                </a:solidFill>
                <a:latin typeface="+mn-lt"/>
              </a:rPr>
              <a:t>- Стреляющие устройства с сеткой</a:t>
            </a:r>
            <a:br>
              <a:rPr lang="ru-RU" b="0" dirty="0">
                <a:solidFill>
                  <a:schemeClr val="accent1">
                    <a:lumMod val="75000"/>
                  </a:schemeClr>
                </a:solidFill>
                <a:latin typeface="+mn-lt"/>
              </a:rPr>
            </a:br>
            <a:r>
              <a:rPr lang="ru-RU" b="0" dirty="0">
                <a:solidFill>
                  <a:schemeClr val="accent1">
                    <a:lumMod val="75000"/>
                  </a:schemeClr>
                </a:solidFill>
                <a:latin typeface="+mn-lt"/>
              </a:rPr>
              <a:t>- ПО с машинным зрением и ИИ</a:t>
            </a:r>
            <a:br>
              <a:rPr lang="ru-RU" b="0" dirty="0">
                <a:solidFill>
                  <a:schemeClr val="accent1">
                    <a:lumMod val="75000"/>
                  </a:schemeClr>
                </a:solidFill>
                <a:latin typeface="+mn-lt"/>
              </a:rPr>
            </a:br>
            <a:r>
              <a:rPr lang="ru-RU" b="0" dirty="0">
                <a:solidFill>
                  <a:schemeClr val="accent1">
                    <a:lumMod val="75000"/>
                  </a:schemeClr>
                </a:solidFill>
                <a:latin typeface="+mn-lt"/>
              </a:rPr>
              <a:t>- Система управления и интеграции</a:t>
            </a:r>
            <a:br>
              <a:rPr lang="ru-RU" b="0" dirty="0">
                <a:solidFill>
                  <a:schemeClr val="accent1">
                    <a:lumMod val="75000"/>
                  </a:schemeClr>
                </a:solidFill>
                <a:latin typeface="+mn-lt"/>
              </a:rPr>
            </a:br>
            <a:r>
              <a:rPr lang="ru-RU" b="0" dirty="0">
                <a:solidFill>
                  <a:schemeClr val="accent1">
                    <a:lumMod val="75000"/>
                  </a:schemeClr>
                </a:solidFill>
                <a:latin typeface="+mn-lt"/>
              </a:rPr>
              <a:t>- Сервис и техподдержка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4CAD251-7BDD-E2C8-DE14-B39DEACF9595}"/>
              </a:ext>
            </a:extLst>
          </p:cNvPr>
          <p:cNvSpPr txBox="1"/>
          <p:nvPr/>
        </p:nvSpPr>
        <p:spPr>
          <a:xfrm>
            <a:off x="6559400" y="2096582"/>
            <a:ext cx="2584102" cy="181588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400" dirty="0">
                <a:solidFill>
                  <a:schemeClr val="accent1">
                    <a:lumMod val="75000"/>
                  </a:schemeClr>
                </a:solidFill>
              </a:rPr>
              <a:t>Устранение «Болей»</a:t>
            </a:r>
            <a:br>
              <a:rPr lang="ru-RU" sz="1400" dirty="0">
                <a:solidFill>
                  <a:schemeClr val="accent1">
                    <a:lumMod val="75000"/>
                  </a:schemeClr>
                </a:solidFill>
              </a:rPr>
            </a:br>
            <a:r>
              <a:rPr lang="ru-RU" sz="1400" dirty="0">
                <a:solidFill>
                  <a:schemeClr val="accent1">
                    <a:lumMod val="75000"/>
                  </a:schemeClr>
                </a:solidFill>
              </a:rPr>
              <a:t>- Безопасный захват без обломков</a:t>
            </a:r>
            <a:br>
              <a:rPr lang="ru-RU" sz="1400" dirty="0">
                <a:solidFill>
                  <a:schemeClr val="accent1">
                    <a:lumMod val="75000"/>
                  </a:schemeClr>
                </a:solidFill>
              </a:rPr>
            </a:br>
            <a:r>
              <a:rPr lang="ru-RU" sz="1400" dirty="0">
                <a:solidFill>
                  <a:schemeClr val="accent1">
                    <a:lumMod val="75000"/>
                  </a:schemeClr>
                </a:solidFill>
              </a:rPr>
              <a:t>- Масштабируемость и обновления ПО</a:t>
            </a:r>
            <a:br>
              <a:rPr lang="ru-RU" sz="1400" dirty="0">
                <a:solidFill>
                  <a:schemeClr val="accent1">
                    <a:lumMod val="75000"/>
                  </a:schemeClr>
                </a:solidFill>
              </a:rPr>
            </a:br>
            <a:r>
              <a:rPr lang="ru-RU" sz="1400" dirty="0">
                <a:solidFill>
                  <a:schemeClr val="accent1">
                    <a:lumMod val="75000"/>
                  </a:schemeClr>
                </a:solidFill>
              </a:rPr>
              <a:t>- Комплексная защита периметра</a:t>
            </a:r>
            <a:br>
              <a:rPr lang="ru-RU" sz="1400" dirty="0">
                <a:solidFill>
                  <a:schemeClr val="accent1">
                    <a:lumMod val="75000"/>
                  </a:schemeClr>
                </a:solidFill>
              </a:rPr>
            </a:br>
            <a:r>
              <a:rPr lang="ru-RU" sz="1400" dirty="0">
                <a:solidFill>
                  <a:schemeClr val="accent1">
                    <a:lumMod val="75000"/>
                  </a:schemeClr>
                </a:solidFill>
              </a:rPr>
              <a:t>- Снижение общих рисков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5531C64D-0E2E-CF16-26AB-B9A51BDFADC2}"/>
              </a:ext>
            </a:extLst>
          </p:cNvPr>
          <p:cNvSpPr txBox="1"/>
          <p:nvPr/>
        </p:nvSpPr>
        <p:spPr>
          <a:xfrm>
            <a:off x="6548241" y="4245937"/>
            <a:ext cx="2519786" cy="181588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400" dirty="0">
                <a:solidFill>
                  <a:schemeClr val="accent1">
                    <a:lumMod val="75000"/>
                  </a:schemeClr>
                </a:solidFill>
              </a:rPr>
              <a:t>Создание «Выгод»</a:t>
            </a:r>
            <a:br>
              <a:rPr lang="ru-RU" sz="1400" dirty="0">
                <a:solidFill>
                  <a:schemeClr val="accent1">
                    <a:lumMod val="75000"/>
                  </a:schemeClr>
                </a:solidFill>
              </a:rPr>
            </a:br>
            <a:r>
              <a:rPr lang="ru-RU" sz="1400" dirty="0">
                <a:solidFill>
                  <a:schemeClr val="accent1">
                    <a:lumMod val="75000"/>
                  </a:schemeClr>
                </a:solidFill>
              </a:rPr>
              <a:t>- Автоматизация и работа 24/7</a:t>
            </a:r>
            <a:br>
              <a:rPr lang="ru-RU" sz="1400" dirty="0">
                <a:solidFill>
                  <a:schemeClr val="accent1">
                    <a:lumMod val="75000"/>
                  </a:schemeClr>
                </a:solidFill>
              </a:rPr>
            </a:br>
            <a:r>
              <a:rPr lang="ru-RU" sz="1400" dirty="0">
                <a:solidFill>
                  <a:schemeClr val="accent1">
                    <a:lumMod val="75000"/>
                  </a:schemeClr>
                </a:solidFill>
              </a:rPr>
              <a:t>- Доказательство эффективности</a:t>
            </a:r>
            <a:br>
              <a:rPr lang="ru-RU" sz="1400" dirty="0">
                <a:solidFill>
                  <a:schemeClr val="accent1">
                    <a:lumMod val="75000"/>
                  </a:schemeClr>
                </a:solidFill>
              </a:rPr>
            </a:br>
            <a:r>
              <a:rPr lang="ru-RU" sz="1400" dirty="0">
                <a:solidFill>
                  <a:schemeClr val="accent1">
                    <a:lumMod val="75000"/>
                  </a:schemeClr>
                </a:solidFill>
              </a:rPr>
              <a:t>- Повышение инвестиционной привлекательности</a:t>
            </a:r>
            <a:br>
              <a:rPr lang="ru-RU" sz="1400" dirty="0">
                <a:solidFill>
                  <a:schemeClr val="accent1">
                    <a:lumMod val="75000"/>
                  </a:schemeClr>
                </a:solidFill>
              </a:rPr>
            </a:br>
            <a:r>
              <a:rPr lang="ru-RU" sz="1400" dirty="0">
                <a:solidFill>
                  <a:schemeClr val="accent1">
                    <a:lumMod val="75000"/>
                  </a:schemeClr>
                </a:solidFill>
              </a:rPr>
              <a:t>- Гарантия непрерывности бизнеса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E55A2249-6AF0-7682-5E60-D9516A3862A8}"/>
              </a:ext>
            </a:extLst>
          </p:cNvPr>
          <p:cNvSpPr txBox="1"/>
          <p:nvPr/>
        </p:nvSpPr>
        <p:spPr>
          <a:xfrm>
            <a:off x="565597" y="2082660"/>
            <a:ext cx="4355666" cy="95410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400" b="1" i="0" dirty="0">
                <a:solidFill>
                  <a:srgbClr val="333333"/>
                </a:solidFill>
                <a:effectLst/>
                <a:latin typeface="trebuchet ms" panose="020B0603020202020204" pitchFamily="34" charset="0"/>
              </a:rPr>
              <a:t>«</a:t>
            </a:r>
            <a:r>
              <a:rPr lang="ru-RU" sz="1400" dirty="0">
                <a:solidFill>
                  <a:schemeClr val="accent1">
                    <a:lumMod val="75000"/>
                  </a:schemeClr>
                </a:solidFill>
              </a:rPr>
              <a:t>Работы» Клиента</a:t>
            </a:r>
            <a:br>
              <a:rPr lang="ru-RU" sz="1400" dirty="0">
                <a:solidFill>
                  <a:schemeClr val="accent1">
                    <a:lumMod val="75000"/>
                  </a:schemeClr>
                </a:solidFill>
              </a:rPr>
            </a:br>
            <a:r>
              <a:rPr lang="ru-RU" sz="1400" dirty="0">
                <a:solidFill>
                  <a:schemeClr val="accent1">
                    <a:lumMod val="75000"/>
                  </a:schemeClr>
                </a:solidFill>
              </a:rPr>
              <a:t>- Обеспечить безопасность объекта</a:t>
            </a:r>
            <a:br>
              <a:rPr lang="ru-RU" sz="1400" dirty="0">
                <a:solidFill>
                  <a:schemeClr val="accent1">
                    <a:lumMod val="75000"/>
                  </a:schemeClr>
                </a:solidFill>
              </a:rPr>
            </a:br>
            <a:r>
              <a:rPr lang="ru-RU" sz="1400" dirty="0">
                <a:solidFill>
                  <a:schemeClr val="accent1">
                    <a:lumMod val="75000"/>
                  </a:schemeClr>
                </a:solidFill>
              </a:rPr>
              <a:t>- Исключить простои производства</a:t>
            </a:r>
            <a:br>
              <a:rPr lang="ru-RU" sz="1400" dirty="0">
                <a:solidFill>
                  <a:schemeClr val="accent1">
                    <a:lumMod val="75000"/>
                  </a:schemeClr>
                </a:solidFill>
              </a:rPr>
            </a:br>
            <a:r>
              <a:rPr lang="ru-RU" sz="1400" dirty="0">
                <a:solidFill>
                  <a:schemeClr val="accent1">
                    <a:lumMod val="75000"/>
                  </a:schemeClr>
                </a:solidFill>
              </a:rPr>
              <a:t>- Соответствовать требованиям регуляторов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3A838438-C726-92D6-B04E-63FAC59DA5F5}"/>
              </a:ext>
            </a:extLst>
          </p:cNvPr>
          <p:cNvSpPr txBox="1"/>
          <p:nvPr/>
        </p:nvSpPr>
        <p:spPr>
          <a:xfrm>
            <a:off x="565597" y="3378707"/>
            <a:ext cx="4355665" cy="116955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400" b="1" i="0" dirty="0">
                <a:solidFill>
                  <a:srgbClr val="333333"/>
                </a:solidFill>
                <a:effectLst/>
                <a:latin typeface="trebuchet ms" panose="020B0603020202020204" pitchFamily="34" charset="0"/>
              </a:rPr>
              <a:t>«</a:t>
            </a:r>
            <a:r>
              <a:rPr lang="ru-RU" sz="1400" dirty="0">
                <a:solidFill>
                  <a:schemeClr val="accent1">
                    <a:lumMod val="75000"/>
                  </a:schemeClr>
                </a:solidFill>
              </a:rPr>
              <a:t>Боли» Клиента</a:t>
            </a:r>
            <a:br>
              <a:rPr lang="ru-RU" sz="1400" dirty="0">
                <a:solidFill>
                  <a:schemeClr val="accent1">
                    <a:lumMod val="75000"/>
                  </a:schemeClr>
                </a:solidFill>
              </a:rPr>
            </a:br>
            <a:r>
              <a:rPr lang="ru-RU" sz="1400" dirty="0">
                <a:solidFill>
                  <a:schemeClr val="accent1">
                    <a:lumMod val="75000"/>
                  </a:schemeClr>
                </a:solidFill>
              </a:rPr>
              <a:t>- Риск прямого попадания БПЛА</a:t>
            </a:r>
            <a:br>
              <a:rPr lang="ru-RU" sz="1400" dirty="0">
                <a:solidFill>
                  <a:schemeClr val="accent1">
                    <a:lumMod val="75000"/>
                  </a:schemeClr>
                </a:solidFill>
              </a:rPr>
            </a:br>
            <a:r>
              <a:rPr lang="ru-RU" sz="1400" dirty="0">
                <a:solidFill>
                  <a:schemeClr val="accent1">
                    <a:lumMod val="75000"/>
                  </a:schemeClr>
                </a:solidFill>
              </a:rPr>
              <a:t>- Вторичный ущерб от обломков</a:t>
            </a:r>
            <a:br>
              <a:rPr lang="ru-RU" sz="1400" dirty="0">
                <a:solidFill>
                  <a:schemeClr val="accent1">
                    <a:lumMod val="75000"/>
                  </a:schemeClr>
                </a:solidFill>
              </a:rPr>
            </a:br>
            <a:r>
              <a:rPr lang="ru-RU" sz="1400" dirty="0">
                <a:solidFill>
                  <a:schemeClr val="accent1">
                    <a:lumMod val="75000"/>
                  </a:schemeClr>
                </a:solidFill>
              </a:rPr>
              <a:t>- Быстрое устаревание технологий</a:t>
            </a:r>
            <a:br>
              <a:rPr lang="ru-RU" sz="1400" dirty="0">
                <a:solidFill>
                  <a:schemeClr val="accent1">
                    <a:lumMod val="75000"/>
                  </a:schemeClr>
                </a:solidFill>
              </a:rPr>
            </a:br>
            <a:r>
              <a:rPr lang="ru-RU" sz="1400" dirty="0">
                <a:solidFill>
                  <a:schemeClr val="accent1">
                    <a:lumMod val="75000"/>
                  </a:schemeClr>
                </a:solidFill>
              </a:rPr>
              <a:t>- Высокие финансовые потери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397D8080-3B89-C512-3072-BBB2A292068D}"/>
              </a:ext>
            </a:extLst>
          </p:cNvPr>
          <p:cNvSpPr txBox="1"/>
          <p:nvPr/>
        </p:nvSpPr>
        <p:spPr>
          <a:xfrm>
            <a:off x="565596" y="4802039"/>
            <a:ext cx="4355666" cy="116955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400" dirty="0">
                <a:solidFill>
                  <a:schemeClr val="accent1">
                    <a:lumMod val="75000"/>
                  </a:schemeClr>
                </a:solidFill>
              </a:rPr>
              <a:t>«Выгоды» Клиента</a:t>
            </a:r>
            <a:br>
              <a:rPr lang="ru-RU" sz="1400" dirty="0">
                <a:solidFill>
                  <a:schemeClr val="accent1">
                    <a:lumMod val="75000"/>
                  </a:schemeClr>
                </a:solidFill>
              </a:rPr>
            </a:br>
            <a:r>
              <a:rPr lang="ru-RU" sz="1400" dirty="0">
                <a:solidFill>
                  <a:schemeClr val="accent1">
                    <a:lumMod val="75000"/>
                  </a:schemeClr>
                </a:solidFill>
              </a:rPr>
              <a:t>- Спокойствие и безопасность 24/7</a:t>
            </a:r>
            <a:br>
              <a:rPr lang="ru-RU" sz="1400" dirty="0">
                <a:solidFill>
                  <a:schemeClr val="accent1">
                    <a:lumMod val="75000"/>
                  </a:schemeClr>
                </a:solidFill>
              </a:rPr>
            </a:br>
            <a:r>
              <a:rPr lang="ru-RU" sz="1400" dirty="0">
                <a:solidFill>
                  <a:schemeClr val="accent1">
                    <a:lumMod val="75000"/>
                  </a:schemeClr>
                </a:solidFill>
              </a:rPr>
              <a:t>- Снижение страховых взносов</a:t>
            </a:r>
            <a:br>
              <a:rPr lang="ru-RU" sz="1400" dirty="0">
                <a:solidFill>
                  <a:schemeClr val="accent1">
                    <a:lumMod val="75000"/>
                  </a:schemeClr>
                </a:solidFill>
              </a:rPr>
            </a:br>
            <a:r>
              <a:rPr lang="ru-RU" sz="1400" dirty="0">
                <a:solidFill>
                  <a:schemeClr val="accent1">
                    <a:lumMod val="75000"/>
                  </a:schemeClr>
                </a:solidFill>
              </a:rPr>
              <a:t>- Целостность и репутация объекта</a:t>
            </a:r>
            <a:br>
              <a:rPr lang="ru-RU" sz="1400" dirty="0">
                <a:solidFill>
                  <a:schemeClr val="accent1">
                    <a:lumMod val="75000"/>
                  </a:schemeClr>
                </a:solidFill>
              </a:rPr>
            </a:br>
            <a:r>
              <a:rPr lang="ru-RU" sz="1400" dirty="0">
                <a:solidFill>
                  <a:schemeClr val="accent1">
                    <a:lumMod val="75000"/>
                  </a:schemeClr>
                </a:solidFill>
              </a:rPr>
              <a:t>- Долгосрочная надежность</a:t>
            </a:r>
          </a:p>
        </p:txBody>
      </p:sp>
      <p:cxnSp>
        <p:nvCxnSpPr>
          <p:cNvPr id="27" name="Соединитель: изогнутый 26">
            <a:extLst>
              <a:ext uri="{FF2B5EF4-FFF2-40B4-BE49-F238E27FC236}">
                <a16:creationId xmlns:a16="http://schemas.microsoft.com/office/drawing/2014/main" id="{51358FCD-614D-47A0-800E-EB274C407768}"/>
              </a:ext>
            </a:extLst>
          </p:cNvPr>
          <p:cNvCxnSpPr>
            <a:cxnSpLocks/>
            <a:stCxn id="12" idx="1"/>
            <a:endCxn id="13" idx="3"/>
          </p:cNvCxnSpPr>
          <p:nvPr/>
        </p:nvCxnSpPr>
        <p:spPr>
          <a:xfrm rot="10800000">
            <a:off x="9143503" y="3004524"/>
            <a:ext cx="885225" cy="967427"/>
          </a:xfrm>
          <a:prstGeom prst="curvedConnector3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Соединитель: изогнутый 28">
            <a:extLst>
              <a:ext uri="{FF2B5EF4-FFF2-40B4-BE49-F238E27FC236}">
                <a16:creationId xmlns:a16="http://schemas.microsoft.com/office/drawing/2014/main" id="{F8AA2A34-4C54-42A9-BED5-71D349C5A9D5}"/>
              </a:ext>
            </a:extLst>
          </p:cNvPr>
          <p:cNvCxnSpPr>
            <a:cxnSpLocks/>
            <a:stCxn id="12" idx="1"/>
            <a:endCxn id="15" idx="3"/>
          </p:cNvCxnSpPr>
          <p:nvPr/>
        </p:nvCxnSpPr>
        <p:spPr>
          <a:xfrm rot="10800000" flipV="1">
            <a:off x="9068027" y="3971950"/>
            <a:ext cx="960700" cy="1181928"/>
          </a:xfrm>
          <a:prstGeom prst="curvedConnector3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Соединитель: изогнутый 30">
            <a:extLst>
              <a:ext uri="{FF2B5EF4-FFF2-40B4-BE49-F238E27FC236}">
                <a16:creationId xmlns:a16="http://schemas.microsoft.com/office/drawing/2014/main" id="{3C0AE8F8-4B93-4C39-970B-7E6D895FF767}"/>
              </a:ext>
            </a:extLst>
          </p:cNvPr>
          <p:cNvCxnSpPr>
            <a:endCxn id="15" idx="1"/>
          </p:cNvCxnSpPr>
          <p:nvPr/>
        </p:nvCxnSpPr>
        <p:spPr>
          <a:xfrm flipV="1">
            <a:off x="4698712" y="5153878"/>
            <a:ext cx="1849529" cy="371030"/>
          </a:xfrm>
          <a:prstGeom prst="curvedConnector3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Соединитель: изогнутый 32">
            <a:extLst>
              <a:ext uri="{FF2B5EF4-FFF2-40B4-BE49-F238E27FC236}">
                <a16:creationId xmlns:a16="http://schemas.microsoft.com/office/drawing/2014/main" id="{C509F4BA-15C7-4F3B-88A5-F0DB3A01C912}"/>
              </a:ext>
            </a:extLst>
          </p:cNvPr>
          <p:cNvCxnSpPr>
            <a:endCxn id="13" idx="1"/>
          </p:cNvCxnSpPr>
          <p:nvPr/>
        </p:nvCxnSpPr>
        <p:spPr>
          <a:xfrm flipV="1">
            <a:off x="4742029" y="3004523"/>
            <a:ext cx="1817371" cy="967427"/>
          </a:xfrm>
          <a:prstGeom prst="curvedConnector3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Стрелка: шеврон 45">
            <a:extLst>
              <a:ext uri="{FF2B5EF4-FFF2-40B4-BE49-F238E27FC236}">
                <a16:creationId xmlns:a16="http://schemas.microsoft.com/office/drawing/2014/main" id="{95B0B999-A852-4A59-BD74-4D96BB477997}"/>
              </a:ext>
            </a:extLst>
          </p:cNvPr>
          <p:cNvSpPr/>
          <p:nvPr/>
        </p:nvSpPr>
        <p:spPr>
          <a:xfrm rot="5400000">
            <a:off x="3043489" y="1288539"/>
            <a:ext cx="443563" cy="547589"/>
          </a:xfrm>
          <a:prstGeom prst="chevron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48" name="Стрелка: шеврон 47">
            <a:extLst>
              <a:ext uri="{FF2B5EF4-FFF2-40B4-BE49-F238E27FC236}">
                <a16:creationId xmlns:a16="http://schemas.microsoft.com/office/drawing/2014/main" id="{ADDCA13F-214C-4589-AD04-15AF047CF217}"/>
              </a:ext>
            </a:extLst>
          </p:cNvPr>
          <p:cNvSpPr/>
          <p:nvPr/>
        </p:nvSpPr>
        <p:spPr>
          <a:xfrm rot="5400000">
            <a:off x="8915618" y="1295434"/>
            <a:ext cx="443563" cy="547589"/>
          </a:xfrm>
          <a:prstGeom prst="chevron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pic>
        <p:nvPicPr>
          <p:cNvPr id="49" name="Рисунок 48" descr="Разряд молнии со сплошной заливкой">
            <a:extLst>
              <a:ext uri="{FF2B5EF4-FFF2-40B4-BE49-F238E27FC236}">
                <a16:creationId xmlns:a16="http://schemas.microsoft.com/office/drawing/2014/main" id="{C2AAA70F-C0AE-4A65-8C0F-A539431EEB2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002362" y="218754"/>
            <a:ext cx="347211" cy="347211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934</TotalTime>
  <Words>478</Words>
  <Application>Microsoft Office PowerPoint</Application>
  <PresentationFormat>Широкоэкранный</PresentationFormat>
  <Paragraphs>75</Paragraphs>
  <Slides>10</Slides>
  <Notes>7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6" baseType="lpstr">
      <vt:lpstr>Arial</vt:lpstr>
      <vt:lpstr>Calibri</vt:lpstr>
      <vt:lpstr>Calibri Light</vt:lpstr>
      <vt:lpstr>Times New Roman</vt:lpstr>
      <vt:lpstr>trebuchet ms</vt:lpstr>
      <vt:lpstr>Тема Office</vt:lpstr>
      <vt:lpstr>Комплекс «Паутина безопасности»</vt:lpstr>
      <vt:lpstr>АКТУАЛЬНОСТЬ</vt:lpstr>
      <vt:lpstr>ПРОБЛЕМЫ</vt:lpstr>
      <vt:lpstr>Презентация PowerPoint</vt:lpstr>
      <vt:lpstr>КОМАНДА ПРОЕКТА</vt:lpstr>
      <vt:lpstr> БИЗНЕС-МОДЕЛЬ 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НАЗВАНИЕ ПРОЕКТА   Автор презентации</dc:title>
  <dc:creator>Ольга Медведева</dc:creator>
  <cp:lastModifiedBy>Pavel Burnasov</cp:lastModifiedBy>
  <cp:revision>35</cp:revision>
  <dcterms:created xsi:type="dcterms:W3CDTF">2023-04-18T08:58:48Z</dcterms:created>
  <dcterms:modified xsi:type="dcterms:W3CDTF">2025-12-14T11:15:12Z</dcterms:modified>
</cp:coreProperties>
</file>