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7"/>
  </p:notesMasterIdLst>
  <p:handoutMasterIdLst>
    <p:handoutMasterId r:id="rId18"/>
  </p:handoutMasterIdLst>
  <p:sldIdLst>
    <p:sldId id="260" r:id="rId6"/>
    <p:sldId id="295" r:id="rId7"/>
    <p:sldId id="304" r:id="rId8"/>
    <p:sldId id="297" r:id="rId9"/>
    <p:sldId id="298" r:id="rId10"/>
    <p:sldId id="305" r:id="rId11"/>
    <p:sldId id="299" r:id="rId12"/>
    <p:sldId id="300" r:id="rId13"/>
    <p:sldId id="301" r:id="rId14"/>
    <p:sldId id="302" r:id="rId15"/>
    <p:sldId id="303" r:id="rId16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CC99FF"/>
    <a:srgbClr val="FFFFCC"/>
    <a:srgbClr val="FFFFFF"/>
    <a:srgbClr val="FF99FF"/>
    <a:srgbClr val="20D7C0"/>
    <a:srgbClr val="FFEAA7"/>
    <a:srgbClr val="FF8200"/>
    <a:srgbClr val="0640BC"/>
    <a:srgbClr val="F1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5" autoAdjust="0"/>
    <p:restoredTop sz="94343" autoAdjust="0"/>
  </p:normalViewPr>
  <p:slideViewPr>
    <p:cSldViewPr snapToGrid="0">
      <p:cViewPr varScale="1">
        <p:scale>
          <a:sx n="64" d="100"/>
          <a:sy n="64" d="100"/>
        </p:scale>
        <p:origin x="138" y="114"/>
      </p:cViewPr>
      <p:guideLst/>
    </p:cSldViewPr>
  </p:slideViewPr>
  <p:outlineViewPr>
    <p:cViewPr>
      <p:scale>
        <a:sx n="33" d="100"/>
        <a:sy n="33" d="100"/>
      </p:scale>
      <p:origin x="0" y="-395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7DE9C-2CFB-4619-B632-5362D8D4754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BB3A764-FF27-482A-BFE3-6BB5CD7BFF75}" type="pres">
      <dgm:prSet presAssocID="{8277DE9C-2CFB-4619-B632-5362D8D4754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</dgm:ptLst>
  <dgm:cxnLst>
    <dgm:cxn modelId="{EC23096C-17A4-4BA5-98E5-8A7799A7DEFB}" type="presOf" srcId="{8277DE9C-2CFB-4619-B632-5362D8D47547}" destId="{3BB3A764-FF27-482A-BFE3-6BB5CD7BFF75}" srcOrd="0" destOrd="0" presId="urn:microsoft.com/office/officeart/2009/3/layout/StepUpProcess"/>
  </dgm:cxnLst>
  <dgm:bg>
    <a:noFill/>
    <a:effectLst/>
  </dgm:bg>
  <dgm:whole>
    <a:effectLst>
      <a:reflection blurRad="12700" stA="11000"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3568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Использование импортного программного обеспечения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ru-RU"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68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Предлагаем высокотехнологичный беспилотный летательный аппарат, с обширным диапазоном возможностей</a:t>
            </a:r>
          </a:p>
          <a:p>
            <a:r>
              <a:rPr lang="ru-RU" sz="1200" dirty="0"/>
              <a:t>Главное отличие нашей разработки от других летательных аппаратов состоит в его:</a:t>
            </a:r>
          </a:p>
          <a:p>
            <a:r>
              <a:rPr lang="ru-RU" sz="1200" dirty="0"/>
              <a:t>1) Универсальность</a:t>
            </a:r>
          </a:p>
          <a:p>
            <a:r>
              <a:rPr lang="ru-RU" sz="1200" dirty="0"/>
              <a:t>2) Измененной  конструкции корпуса, что позволяет вести съемку вариативно в зависимости от ситуации (геодезия, видео и фотосъемка, состояние объектов инфраструктуры)</a:t>
            </a:r>
          </a:p>
          <a:p>
            <a:r>
              <a:rPr lang="ru-RU" sz="1200" dirty="0"/>
              <a:t>3) Допустимость смены навесного оборудования, если это необходимо </a:t>
            </a:r>
          </a:p>
          <a:p>
            <a:r>
              <a:rPr lang="ru-RU" sz="1200" dirty="0"/>
              <a:t>4) Новые материалы для изготовления корпуса – полиуретан вместо карбона</a:t>
            </a:r>
          </a:p>
          <a:p>
            <a:r>
              <a:rPr lang="ru-RU" sz="1200" dirty="0"/>
              <a:t>4) Снижение стоимости нашего продукта по сравнению с конкурентами </a:t>
            </a:r>
          </a:p>
          <a:p>
            <a:r>
              <a:rPr lang="ru-RU" sz="1200" dirty="0"/>
              <a:t>5) Другие виды энергоснабжения</a:t>
            </a:r>
          </a:p>
          <a:p>
            <a:endParaRPr lang="ru-RU" sz="1200" dirty="0"/>
          </a:p>
          <a:p>
            <a:r>
              <a:rPr lang="ru-RU" sz="1200" dirty="0"/>
              <a:t>Имея дело с нашим беспилотным летательным аппаратом, клиент получает технологичный и универсальный продукт по более низкой цене, что позволяет сократить затраты, не жертвуя качеством.</a:t>
            </a:r>
          </a:p>
          <a:p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ru-RU"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94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Бизнес-модель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ru-RU"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182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ru-RU"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96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131" y="3303638"/>
            <a:ext cx="7400004" cy="2949677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Разработка вариантов рельсовых скреплений и </a:t>
            </a:r>
            <a:r>
              <a:rPr lang="ru-RU" sz="4400" dirty="0" err="1"/>
              <a:t>подрельсовых</a:t>
            </a:r>
            <a:r>
              <a:rPr lang="ru-RU" sz="4400" dirty="0"/>
              <a:t> оснований для кривых участков пути</a:t>
            </a: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Проект </a:t>
            </a:r>
            <a:r>
              <a:rPr lang="ru-RU" dirty="0" smtClean="0"/>
              <a:t>П32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Наставник – </a:t>
            </a:r>
            <a:r>
              <a:rPr lang="ru-RU" dirty="0" smtClean="0"/>
              <a:t>Ковенькин Дмитрий Александрович, к.т.н., доцент, заведующий  кафедрой </a:t>
            </a:r>
            <a:r>
              <a:rPr lang="ru-RU" dirty="0"/>
              <a:t>«Путь и путевое хозяйство»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err="1"/>
              <a:t>ИрГУПС</a:t>
            </a:r>
            <a:r>
              <a:rPr lang="ru-RU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59" y="76812"/>
            <a:ext cx="12586471" cy="1588358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383E07BD-9ECE-46C0-9984-4B350BE733A2}"/>
              </a:ext>
            </a:extLst>
          </p:cNvPr>
          <p:cNvSpPr/>
          <p:nvPr/>
        </p:nvSpPr>
        <p:spPr>
          <a:xfrm>
            <a:off x="2123754" y="785280"/>
            <a:ext cx="3616236" cy="30318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741E6CCB-DE94-4942-BA60-3BB22535C054}"/>
              </a:ext>
            </a:extLst>
          </p:cNvPr>
          <p:cNvSpPr/>
          <p:nvPr/>
        </p:nvSpPr>
        <p:spPr>
          <a:xfrm>
            <a:off x="2069272" y="3183499"/>
            <a:ext cx="3614185" cy="30271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28D46582-69B1-4C0E-BCFB-279255E46985}"/>
              </a:ext>
            </a:extLst>
          </p:cNvPr>
          <p:cNvSpPr/>
          <p:nvPr/>
        </p:nvSpPr>
        <p:spPr>
          <a:xfrm>
            <a:off x="2132104" y="5264963"/>
            <a:ext cx="3614185" cy="30318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6E575667-7EEE-4649-9AA8-656D0E59C1C9}"/>
              </a:ext>
            </a:extLst>
          </p:cNvPr>
          <p:cNvSpPr/>
          <p:nvPr/>
        </p:nvSpPr>
        <p:spPr>
          <a:xfrm>
            <a:off x="14926867" y="722183"/>
            <a:ext cx="3616236" cy="30318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C5FB5D00-3B33-4574-979A-5F3ACF549F06}"/>
              </a:ext>
            </a:extLst>
          </p:cNvPr>
          <p:cNvSpPr/>
          <p:nvPr/>
        </p:nvSpPr>
        <p:spPr>
          <a:xfrm>
            <a:off x="14813338" y="2685510"/>
            <a:ext cx="3845968" cy="377918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D710A217-9CDF-49CF-8828-5C1C20BAB158}"/>
              </a:ext>
            </a:extLst>
          </p:cNvPr>
          <p:cNvSpPr/>
          <p:nvPr/>
        </p:nvSpPr>
        <p:spPr>
          <a:xfrm>
            <a:off x="14928618" y="5399475"/>
            <a:ext cx="3843918" cy="348775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31C062BB-02C3-490A-BFCB-295BA93F7710}"/>
              </a:ext>
            </a:extLst>
          </p:cNvPr>
          <p:cNvSpPr/>
          <p:nvPr/>
        </p:nvSpPr>
        <p:spPr>
          <a:xfrm>
            <a:off x="2077978" y="7758929"/>
            <a:ext cx="3614185" cy="30318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34" name="TextBox 48">
            <a:extLst>
              <a:ext uri="{FF2B5EF4-FFF2-40B4-BE49-F238E27FC236}">
                <a16:creationId xmlns:a16="http://schemas.microsoft.com/office/drawing/2014/main" xmlns="" id="{EE9639C7-9E40-4810-9145-395548348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397" y="1884142"/>
            <a:ext cx="35239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+mn-lt"/>
              </a:rPr>
              <a:t>Разработка и построение полной цифровой </a:t>
            </a:r>
            <a:r>
              <a:rPr lang="ru-RU" altLang="ru-RU" sz="2000" b="1" dirty="0" smtClean="0">
                <a:latin typeface="+mn-lt"/>
              </a:rPr>
              <a:t>модели шпал </a:t>
            </a:r>
            <a:r>
              <a:rPr lang="ru-RU" altLang="ru-RU" sz="2000" b="1" dirty="0">
                <a:latin typeface="+mn-lt"/>
              </a:rPr>
              <a:t>в </a:t>
            </a:r>
            <a:r>
              <a:rPr lang="ru-RU" altLang="ru-RU" sz="2000" b="1" dirty="0" smtClean="0">
                <a:latin typeface="+mn-lt"/>
              </a:rPr>
              <a:t>CAD системе</a:t>
            </a:r>
            <a:endParaRPr lang="ru-RU" altLang="ru-RU" sz="2000" b="1" dirty="0">
              <a:latin typeface="+mn-lt"/>
            </a:endParaRPr>
          </a:p>
        </p:txBody>
      </p:sp>
      <p:sp>
        <p:nvSpPr>
          <p:cNvPr id="35" name="TextBox 51">
            <a:extLst>
              <a:ext uri="{FF2B5EF4-FFF2-40B4-BE49-F238E27FC236}">
                <a16:creationId xmlns:a16="http://schemas.microsoft.com/office/drawing/2014/main" xmlns="" id="{5B6CB68C-5215-499B-8042-47C7D2400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294" y="3764898"/>
            <a:ext cx="281380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+mn-lt"/>
              </a:rPr>
              <a:t>Разработка и построение полной цифровой модели </a:t>
            </a:r>
            <a:r>
              <a:rPr lang="ru-RU" altLang="ru-RU" sz="2000" b="1" dirty="0" smtClean="0">
                <a:latin typeface="+mn-lt"/>
              </a:rPr>
              <a:t>клемм </a:t>
            </a:r>
            <a:r>
              <a:rPr lang="ru-RU" altLang="ru-RU" sz="2000" b="1" dirty="0">
                <a:latin typeface="+mn-lt"/>
              </a:rPr>
              <a:t>в CAD системе</a:t>
            </a:r>
            <a:endParaRPr lang="ru-RU" altLang="ru-RU" sz="2000" b="1" dirty="0"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7C635EA-5722-4A78-9E30-5A8D90E01307}"/>
              </a:ext>
            </a:extLst>
          </p:cNvPr>
          <p:cNvSpPr txBox="1"/>
          <p:nvPr/>
        </p:nvSpPr>
        <p:spPr>
          <a:xfrm>
            <a:off x="2216057" y="6048362"/>
            <a:ext cx="3523933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 eaLnBrk="1" hangingPunct="1">
              <a:spcBef>
                <a:spcPct val="0"/>
              </a:spcBef>
            </a:pPr>
            <a:r>
              <a:rPr lang="ru-RU" altLang="ru-RU" sz="2000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Разработка и построение полной цифровой модели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anose="020B0604020202020204"/>
                <a:cs typeface="Arial"/>
              </a:rPr>
              <a:t>подкладки </a:t>
            </a:r>
            <a:r>
              <a:rPr lang="ru-RU" altLang="ru-RU" sz="2000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в CAD системе</a:t>
            </a:r>
            <a:endParaRPr lang="ru-RU" altLang="ru-RU" sz="2000" b="1" dirty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37" name="TextBox 56">
            <a:extLst>
              <a:ext uri="{FF2B5EF4-FFF2-40B4-BE49-F238E27FC236}">
                <a16:creationId xmlns:a16="http://schemas.microsoft.com/office/drawing/2014/main" xmlns="" id="{017B6545-BD1D-41F7-AA3B-05BF0F721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879" y="8275255"/>
            <a:ext cx="288396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+mn-lt"/>
              </a:rPr>
              <a:t>Разработка и построение полной цифровой модели </a:t>
            </a:r>
            <a:r>
              <a:rPr lang="ru-RU" altLang="ru-RU" sz="2000" b="1" dirty="0" smtClean="0">
                <a:latin typeface="+mn-lt"/>
              </a:rPr>
              <a:t>прокладки </a:t>
            </a:r>
            <a:r>
              <a:rPr lang="ru-RU" altLang="ru-RU" sz="2000" b="1" dirty="0">
                <a:latin typeface="+mn-lt"/>
              </a:rPr>
              <a:t>в CAD системе</a:t>
            </a:r>
            <a:endParaRPr lang="ru-RU" altLang="ru-RU" sz="2000" b="1" dirty="0">
              <a:latin typeface="+mn-lt"/>
            </a:endParaRPr>
          </a:p>
        </p:txBody>
      </p:sp>
      <p:sp>
        <p:nvSpPr>
          <p:cNvPr id="38" name="TextBox 70">
            <a:extLst>
              <a:ext uri="{FF2B5EF4-FFF2-40B4-BE49-F238E27FC236}">
                <a16:creationId xmlns:a16="http://schemas.microsoft.com/office/drawing/2014/main" xmlns="" id="{E9FF9358-0175-43DB-AC28-B8D8B587D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3706" y="3751260"/>
            <a:ext cx="30993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+mn-lt"/>
              </a:rPr>
              <a:t>Оптимизация параметров элементов верхнего строения пути</a:t>
            </a:r>
            <a:endParaRPr lang="ru-RU" altLang="ru-RU" sz="2000" b="1" dirty="0">
              <a:latin typeface="+mn-lt"/>
            </a:endParaRPr>
          </a:p>
        </p:txBody>
      </p:sp>
      <p:sp>
        <p:nvSpPr>
          <p:cNvPr id="39" name="TextBox 71">
            <a:extLst>
              <a:ext uri="{FF2B5EF4-FFF2-40B4-BE49-F238E27FC236}">
                <a16:creationId xmlns:a16="http://schemas.microsoft.com/office/drawing/2014/main" xmlns="" id="{D70FBE1C-3389-4CEA-8762-60E49B4C4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5373" y="6249529"/>
            <a:ext cx="35239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+mn-lt"/>
              </a:rPr>
              <a:t>Печать элементов конструкций пути на 3</a:t>
            </a:r>
            <a:r>
              <a:rPr lang="en-US" altLang="ru-RU" sz="2000" b="1" dirty="0" smtClean="0">
                <a:latin typeface="+mn-lt"/>
              </a:rPr>
              <a:t>D </a:t>
            </a:r>
            <a:r>
              <a:rPr lang="ru-RU" altLang="ru-RU" sz="2000" b="1" dirty="0" smtClean="0">
                <a:latin typeface="+mn-lt"/>
              </a:rPr>
              <a:t>принтере</a:t>
            </a:r>
            <a:endParaRPr lang="ru-RU" altLang="ru-RU" sz="2000" b="1" dirty="0">
              <a:latin typeface="+mn-lt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D710A217-9CDF-49CF-8828-5C1C20BAB158}"/>
              </a:ext>
            </a:extLst>
          </p:cNvPr>
          <p:cNvSpPr/>
          <p:nvPr/>
        </p:nvSpPr>
        <p:spPr>
          <a:xfrm>
            <a:off x="15043898" y="7716759"/>
            <a:ext cx="3843918" cy="348775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78" name="TextBox 71">
            <a:extLst>
              <a:ext uri="{FF2B5EF4-FFF2-40B4-BE49-F238E27FC236}">
                <a16:creationId xmlns:a16="http://schemas.microsoft.com/office/drawing/2014/main" xmlns="" id="{D70FBE1C-3389-4CEA-8762-60E49B4C4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3018" y="1433442"/>
            <a:ext cx="35239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+mn-lt"/>
              </a:rPr>
              <a:t>Расчет прочности элементов верхнего строения пути в системах </a:t>
            </a:r>
            <a:r>
              <a:rPr lang="en-US" altLang="ru-RU" sz="2000" b="1" dirty="0" smtClean="0">
                <a:latin typeface="+mn-lt"/>
              </a:rPr>
              <a:t>CAE</a:t>
            </a:r>
            <a:endParaRPr lang="ru-RU" altLang="ru-RU" sz="2000" b="1" dirty="0">
              <a:latin typeface="+mn-lt"/>
            </a:endParaRPr>
          </a:p>
        </p:txBody>
      </p:sp>
      <p:sp>
        <p:nvSpPr>
          <p:cNvPr id="40" name="TextBox 72">
            <a:extLst>
              <a:ext uri="{FF2B5EF4-FFF2-40B4-BE49-F238E27FC236}">
                <a16:creationId xmlns:a16="http://schemas.microsoft.com/office/drawing/2014/main" xmlns="" id="{AEEA80C8-772B-456A-B649-08E4D3C5A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3890" y="8614841"/>
            <a:ext cx="35239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+mn-lt"/>
              </a:rPr>
              <a:t>Проведение лабораторных испытаний</a:t>
            </a:r>
            <a:endParaRPr lang="ru-RU" altLang="ru-RU" sz="2000" b="1" dirty="0">
              <a:latin typeface="+mn-lt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D710A217-9CDF-49CF-8828-5C1C20BAB158}"/>
              </a:ext>
            </a:extLst>
          </p:cNvPr>
          <p:cNvSpPr/>
          <p:nvPr/>
        </p:nvSpPr>
        <p:spPr>
          <a:xfrm>
            <a:off x="8723171" y="7716759"/>
            <a:ext cx="3843918" cy="348775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FC4F379-0B2D-49D8-82B4-FEBF48FFCBC8}"/>
              </a:ext>
            </a:extLst>
          </p:cNvPr>
          <p:cNvSpPr txBox="1"/>
          <p:nvPr/>
        </p:nvSpPr>
        <p:spPr>
          <a:xfrm>
            <a:off x="8883163" y="8922618"/>
            <a:ext cx="3523933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>
                <a:solidFill>
                  <a:srgbClr val="000000"/>
                </a:solidFill>
                <a:latin typeface="+mn-lt"/>
              </a:rPr>
              <a:t>Изготовление прототипа рельсовых скреплений и </a:t>
            </a:r>
            <a:r>
              <a:rPr lang="ru-RU" altLang="ru-RU" sz="2000" b="1" dirty="0" err="1">
                <a:solidFill>
                  <a:srgbClr val="000000"/>
                </a:solidFill>
                <a:latin typeface="+mn-lt"/>
              </a:rPr>
              <a:t>подрельсовых</a:t>
            </a:r>
            <a:r>
              <a:rPr lang="ru-RU" altLang="ru-RU" sz="2000" b="1" dirty="0">
                <a:solidFill>
                  <a:srgbClr val="000000"/>
                </a:solidFill>
                <a:latin typeface="+mn-lt"/>
              </a:rPr>
              <a:t> оснований для кривых участков пути</a:t>
            </a:r>
            <a:endParaRPr lang="ru-RU" altLang="ru-RU" sz="2000" b="1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86" name="Прямая со стрелкой 85"/>
          <p:cNvCxnSpPr>
            <a:cxnSpLocks/>
          </p:cNvCxnSpPr>
          <p:nvPr/>
        </p:nvCxnSpPr>
        <p:spPr>
          <a:xfrm>
            <a:off x="5739990" y="2321169"/>
            <a:ext cx="2481101" cy="1578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cxnSpLocks/>
          </p:cNvCxnSpPr>
          <p:nvPr/>
        </p:nvCxnSpPr>
        <p:spPr>
          <a:xfrm>
            <a:off x="5638330" y="4877835"/>
            <a:ext cx="2450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>
            <a:cxnSpLocks/>
          </p:cNvCxnSpPr>
          <p:nvPr/>
        </p:nvCxnSpPr>
        <p:spPr>
          <a:xfrm flipV="1">
            <a:off x="5737583" y="5938587"/>
            <a:ext cx="2307403" cy="101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>
            <a:stCxn id="25" idx="6"/>
          </p:cNvCxnSpPr>
          <p:nvPr/>
        </p:nvCxnSpPr>
        <p:spPr>
          <a:xfrm flipV="1">
            <a:off x="5692163" y="7758928"/>
            <a:ext cx="2396760" cy="1515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cxnSpLocks/>
            <a:stCxn id="78" idx="1"/>
          </p:cNvCxnSpPr>
          <p:nvPr/>
        </p:nvCxnSpPr>
        <p:spPr>
          <a:xfrm flipH="1">
            <a:off x="12915210" y="2095162"/>
            <a:ext cx="2057808" cy="1795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cxnSpLocks/>
            <a:stCxn id="22" idx="2"/>
          </p:cNvCxnSpPr>
          <p:nvPr/>
        </p:nvCxnSpPr>
        <p:spPr>
          <a:xfrm flipH="1">
            <a:off x="12816162" y="4575101"/>
            <a:ext cx="1997176" cy="603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>
            <a:cxnSpLocks/>
          </p:cNvCxnSpPr>
          <p:nvPr/>
        </p:nvCxnSpPr>
        <p:spPr>
          <a:xfrm flipH="1" flipV="1">
            <a:off x="12816162" y="6773130"/>
            <a:ext cx="2110706" cy="492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>
            <a:cxnSpLocks/>
          </p:cNvCxnSpPr>
          <p:nvPr/>
        </p:nvCxnSpPr>
        <p:spPr>
          <a:xfrm flipH="1" flipV="1">
            <a:off x="12522376" y="7783987"/>
            <a:ext cx="2521522" cy="184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401" y="1787660"/>
            <a:ext cx="4367594" cy="594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 smtClean="0"/>
              <a:t>902) 179-80-57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Yuliagaraida2002@gmail.com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002A69-7476-4F93-B958-DB427CD689C2}"/>
              </a:ext>
            </a:extLst>
          </p:cNvPr>
          <p:cNvSpPr txBox="1"/>
          <p:nvPr/>
        </p:nvSpPr>
        <p:spPr>
          <a:xfrm>
            <a:off x="1374289" y="1905557"/>
            <a:ext cx="8640884" cy="224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Увеличение срока 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службы рельсовых соединений на кривых участках </a:t>
            </a: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пути;</a:t>
            </a:r>
          </a:p>
          <a:p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Снижение затрат 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на обслуживание </a:t>
            </a: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железнодорожного пути.</a:t>
            </a:r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805" y="1905557"/>
            <a:ext cx="3462828" cy="2408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265" y="1872025"/>
            <a:ext cx="3913971" cy="24751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220" y="4931428"/>
            <a:ext cx="2353260" cy="2603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188" y="4931428"/>
            <a:ext cx="3505504" cy="26276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400" y="4907042"/>
            <a:ext cx="3505504" cy="26276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813173" y="4892156"/>
            <a:ext cx="7033804" cy="2677656"/>
          </a:xfrm>
          <a:prstGeom prst="rect">
            <a:avLst/>
          </a:prstGeom>
          <a:solidFill>
            <a:srgbClr val="20D7C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Железнодорожная путевая инфраструктура является наиболее затратной составляющей инфраструктурного комплекса железнодорожного транспорта.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20941" y="7915030"/>
            <a:ext cx="18626036" cy="267765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результате осуществления мероприятий </a:t>
            </a: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текущего обслуживания и ремонтов 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должна быть достигнута основная цель – обеспечение работоспособного технического состояния путевой инфраструктуры, и технические решения по конструкции пути так же вносят свой вклад в достижение этой цели. 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Ресурс пути - одна из важнейших характеристик, значение которой сказывается на возможности достижения главной цели по обеспечению его работоспособного состояния.</a:t>
            </a: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151" y="1413637"/>
            <a:ext cx="8793162" cy="911090"/>
          </a:xfrm>
        </p:spPr>
        <p:txBody>
          <a:bodyPr/>
          <a:lstStyle/>
          <a:p>
            <a:r>
              <a:rPr lang="ru-RU" b="1" dirty="0"/>
              <a:t>Железнодорожный транспорт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Проблемы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395" y="1869182"/>
            <a:ext cx="14279084" cy="8678541"/>
          </a:xfrm>
        </p:spPr>
        <p:txBody>
          <a:bodyPr/>
          <a:lstStyle/>
          <a:p>
            <a:pPr marL="473075" indent="-457200" algn="just">
              <a:buFontTx/>
              <a:buChar char="-"/>
            </a:pPr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Повышенное </a:t>
            </a:r>
            <a:r>
              <a:rPr lang="ru-RU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воздействие подвижного состава на объекты инфраструктуры</a:t>
            </a: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473075" indent="-457200" algn="just">
              <a:buFontTx/>
              <a:buChar char="-"/>
            </a:pPr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Низкое качество элементов верхнего строения пути;</a:t>
            </a:r>
          </a:p>
          <a:p>
            <a:pPr marL="473075" indent="-457200" algn="just">
              <a:buFontTx/>
              <a:buChar char="-"/>
            </a:pP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Небольшой срок службы элементов верхнего строения пути;</a:t>
            </a:r>
          </a:p>
          <a:p>
            <a:pPr marL="473075" indent="-457200" algn="just">
              <a:buFontTx/>
              <a:buChar char="-"/>
            </a:pPr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Рост затрат на обслуживание устройств инфраструктуры;</a:t>
            </a:r>
          </a:p>
          <a:p>
            <a:pPr marL="473075" indent="-457200" algn="just">
              <a:buFontTx/>
              <a:buChar char="-"/>
            </a:pPr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3075" indent="-457200" algn="just">
              <a:buFontTx/>
              <a:buChar char="-"/>
            </a:pP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Снижение безопасности при движении подвижного состава.</a:t>
            </a:r>
          </a:p>
          <a:p>
            <a:pPr algn="just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013" y="7077882"/>
            <a:ext cx="2533967" cy="1970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725" y="3626002"/>
            <a:ext cx="2758190" cy="1695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4294" y="1431614"/>
            <a:ext cx="3409512" cy="2194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5094" y="8312491"/>
            <a:ext cx="2448145" cy="26654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7668" y="4911050"/>
            <a:ext cx="1993252" cy="22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24" y="1880394"/>
            <a:ext cx="7762875" cy="7554912"/>
          </a:xfrm>
        </p:spPr>
        <p:txBody>
          <a:bodyPr/>
          <a:lstStyle/>
          <a:p>
            <a:pPr algn="r"/>
            <a:r>
              <a:rPr lang="ru-RU" sz="2800" dirty="0"/>
              <a:t>                                                   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9724" y="1426464"/>
            <a:ext cx="18557548" cy="986952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Мы предлагаем повысить качество элементов скреплений и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подрельсовых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оснований за счет оптимизации их параметров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894588" y="2867346"/>
            <a:ext cx="18202881" cy="23192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just">
              <a:spcBef>
                <a:spcPts val="600"/>
              </a:spcBef>
              <a:buClr>
                <a:srgbClr val="0084B4"/>
              </a:buClr>
              <a:buSzPct val="100000"/>
              <a:buFontTx/>
              <a:buNone/>
            </a:pPr>
            <a:r>
              <a:rPr lang="ru-RU" sz="2200" b="1" i="1" dirty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С целью минимизации затрат на текущее содержание кривых малого радиуса </a:t>
            </a:r>
            <a:r>
              <a:rPr lang="ru-RU" sz="22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мы предлагаем:</a:t>
            </a:r>
          </a:p>
          <a:p>
            <a:pPr marL="457200" lvl="2" indent="-457200" algn="just">
              <a:spcBef>
                <a:spcPts val="600"/>
              </a:spcBef>
              <a:buClr>
                <a:srgbClr val="0084B4"/>
              </a:buClr>
              <a:buSzPct val="100000"/>
              <a:buFontTx/>
              <a:buAutoNum type="arabicPeriod"/>
            </a:pPr>
            <a:r>
              <a:rPr lang="ru-RU" sz="22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Использовать шпалы </a:t>
            </a:r>
            <a:r>
              <a:rPr lang="ru-RU" sz="2200" b="1" i="1" dirty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с нормой зашивки </a:t>
            </a:r>
            <a:r>
              <a:rPr lang="ru-RU" sz="22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ширины колеи 1526 мм, вместо 1530 мм. </a:t>
            </a:r>
            <a:r>
              <a:rPr lang="ru-RU" sz="2200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При </a:t>
            </a:r>
            <a:r>
              <a:rPr lang="ru-RU" sz="2200" i="1" dirty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норме зашивки ширины рельсовой колеи 1526 мм  и боковом износе рельсов от 15 до 18 мм   уширение рельсовой колеи  </a:t>
            </a:r>
            <a:r>
              <a:rPr lang="ru-RU" sz="2200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составит от 1541 до 1544 мм, </a:t>
            </a:r>
            <a:r>
              <a:rPr lang="ru-RU" sz="2200" i="1" dirty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что </a:t>
            </a:r>
            <a:r>
              <a:rPr lang="ru-RU" sz="2200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позволит </a:t>
            </a:r>
            <a:r>
              <a:rPr lang="ru-RU" sz="2200" i="1" dirty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осуществлять пропуск поездов с установленной скоростью. </a:t>
            </a:r>
            <a:endParaRPr lang="ru-RU" sz="2200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2" indent="-457200" algn="just">
              <a:spcBef>
                <a:spcPts val="600"/>
              </a:spcBef>
              <a:buClr>
                <a:srgbClr val="0084B4"/>
              </a:buClr>
              <a:buSzPct val="100000"/>
              <a:buFontTx/>
              <a:buAutoNum type="arabicPeriod"/>
            </a:pPr>
            <a:r>
              <a:rPr lang="ru-RU" sz="22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Оптимизировать параметры рельсовых скреплений. </a:t>
            </a:r>
            <a:r>
              <a:rPr lang="ru-RU" sz="2200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Так, например, в настоящее время часто происходит излом клеммы из за контакта ее с подкладкой.</a:t>
            </a:r>
            <a:endParaRPr lang="ru-RU" sz="2200" i="1" dirty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85" y="5863813"/>
            <a:ext cx="9658532" cy="40254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894581" y="6583341"/>
            <a:ext cx="4290455" cy="2123658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/>
          <a:p>
            <a:pPr lvl="2" algn="just">
              <a:spcBef>
                <a:spcPts val="600"/>
              </a:spcBef>
              <a:buClr>
                <a:srgbClr val="0084B4"/>
              </a:buClr>
              <a:buSzPct val="100000"/>
              <a:buFontTx/>
              <a:buNone/>
            </a:pPr>
            <a:r>
              <a:rPr lang="ru-RU" sz="2200" i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Мы предлагаем удлинить клемму на 5 мм. </a:t>
            </a:r>
            <a:r>
              <a:rPr lang="ru-RU" sz="2200" i="1" kern="1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Это позволит плотно прилегать клемме к подкладке и предотвратить </a:t>
            </a:r>
            <a:r>
              <a:rPr lang="ru-RU" sz="2200" i="1" kern="1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опирание</a:t>
            </a:r>
            <a:r>
              <a:rPr lang="ru-RU" sz="2200" i="1" kern="1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ее на реборду подкладки. </a:t>
            </a: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  <a:r>
              <a:rPr lang="en-US" b="1" dirty="0"/>
              <a:t> </a:t>
            </a:r>
            <a:r>
              <a:rPr lang="ru-RU" b="1" dirty="0"/>
              <a:t>и конкуренция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9073" y="1852183"/>
            <a:ext cx="193030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sz="2800" b="1" i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Эксплуатационная длина ВСЖД превышает 3 800 км (это 4,4 % от всей сети). Развернутая длина главных путей – более 6 300 км. Это 12,6 млн. шпал и 25,2 млн. узлов скреплений.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0402"/>
          <a:stretch/>
        </p:blipFill>
        <p:spPr>
          <a:xfrm>
            <a:off x="379073" y="3387777"/>
            <a:ext cx="5676953" cy="46863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56026" y="3806486"/>
            <a:ext cx="37625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sz="2400" i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Ежегодно в кривых участках пути происходит отказ более 300 элементов скреплений и шпал на 1 км в кривых участках пути.</a:t>
            </a:r>
            <a:endParaRPr lang="ru-RU" sz="2400" i="1" kern="1200" dirty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6701" y="7126858"/>
            <a:ext cx="326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sz="2400" i="1" kern="1200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Предполагаемая прибыль 110 – 120 тыс. руб. с 1 км пути в год.</a:t>
            </a:r>
            <a:endParaRPr lang="ru-RU" sz="2400" i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124" y="3806486"/>
            <a:ext cx="5455548" cy="552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  <a:r>
              <a:rPr lang="en-US" b="1" dirty="0"/>
              <a:t> </a:t>
            </a:r>
            <a:r>
              <a:rPr lang="ru-RU" b="1" dirty="0"/>
              <a:t>и конкуренция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88" y="1264957"/>
            <a:ext cx="17753176" cy="75276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4745" y="8918422"/>
            <a:ext cx="3462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Срок окупаемости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22521"/>
          <a:stretch/>
        </p:blipFill>
        <p:spPr>
          <a:xfrm>
            <a:off x="4242216" y="8862356"/>
            <a:ext cx="2564565" cy="13909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066949" y="9281520"/>
                <a:ext cx="4100723" cy="644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10 640−10 208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469,245−368,45</m:t>
                        </m:r>
                      </m:den>
                    </m:f>
                  </m:oMath>
                </a14:m>
                <a:r>
                  <a:rPr lang="ru-RU" sz="2400" dirty="0" smtClean="0"/>
                  <a:t>=4,3 года</a:t>
                </a:r>
                <a:endParaRPr lang="ru-RU" sz="24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949" y="9281520"/>
                <a:ext cx="4100723" cy="644600"/>
              </a:xfrm>
              <a:prstGeom prst="rect">
                <a:avLst/>
              </a:prstGeom>
              <a:blipFill rotWithShape="0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5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Бизнес-модель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605604"/>
              </p:ext>
            </p:extLst>
          </p:nvPr>
        </p:nvGraphicFramePr>
        <p:xfrm>
          <a:off x="300596" y="1376438"/>
          <a:ext cx="18691942" cy="9251588"/>
        </p:xfrm>
        <a:graphic>
          <a:graphicData uri="http://schemas.openxmlformats.org/drawingml/2006/table">
            <a:tbl>
              <a:tblPr firstRow="1" bandRow="1"/>
              <a:tblGrid>
                <a:gridCol w="2727271">
                  <a:extLst>
                    <a:ext uri="{9D8B030D-6E8A-4147-A177-3AD203B41FA5}">
                      <a16:colId xmlns="" xmlns:a16="http://schemas.microsoft.com/office/drawing/2014/main" val="771737394"/>
                    </a:ext>
                  </a:extLst>
                </a:gridCol>
                <a:gridCol w="4343874">
                  <a:extLst>
                    <a:ext uri="{9D8B030D-6E8A-4147-A177-3AD203B41FA5}">
                      <a16:colId xmlns="" xmlns:a16="http://schemas.microsoft.com/office/drawing/2014/main" val="1622866434"/>
                    </a:ext>
                  </a:extLst>
                </a:gridCol>
                <a:gridCol w="5049292">
                  <a:extLst>
                    <a:ext uri="{9D8B030D-6E8A-4147-A177-3AD203B41FA5}">
                      <a16:colId xmlns="" xmlns:a16="http://schemas.microsoft.com/office/drawing/2014/main" val="318192799"/>
                    </a:ext>
                  </a:extLst>
                </a:gridCol>
                <a:gridCol w="3712715">
                  <a:extLst>
                    <a:ext uri="{9D8B030D-6E8A-4147-A177-3AD203B41FA5}">
                      <a16:colId xmlns="" xmlns:a16="http://schemas.microsoft.com/office/drawing/2014/main" val="1924433797"/>
                    </a:ext>
                  </a:extLst>
                </a:gridCol>
                <a:gridCol w="2858790">
                  <a:extLst>
                    <a:ext uri="{9D8B030D-6E8A-4147-A177-3AD203B41FA5}">
                      <a16:colId xmlns="" xmlns:a16="http://schemas.microsoft.com/office/drawing/2014/main" val="2367283017"/>
                    </a:ext>
                  </a:extLst>
                </a:gridCol>
              </a:tblGrid>
              <a:tr h="185993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Проблема и существующие альтернативы </a:t>
                      </a:r>
                      <a:endParaRPr lang="ru-RU" sz="1800" b="1" kern="120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Быстрый износ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Большие затраты на ремонт и обслуживание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Улучшение качества деталей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Качественный ремонт 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Амортизация средств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800" b="1" kern="120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Решение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срока службы рельсовых соединений на кривых участках пути и уменьшение затрат на обслуживание </a:t>
                      </a:r>
                      <a:endParaRPr lang="en-US" sz="1800" b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Ценностные предложения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</a:t>
                      </a:r>
                      <a:r>
                        <a:rPr lang="ru-RU" sz="18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предлагаем нашим покупателям более качественные элементы верхнего строения пути.</a:t>
                      </a:r>
                      <a:endParaRPr lang="ru-RU" sz="18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Новизна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 нано-технологий (автоматизация</a:t>
                      </a:r>
                      <a:r>
                        <a:rPr lang="ru-RU" sz="18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производства, использование новейших достижений металлургии) </a:t>
                      </a:r>
                      <a:endParaRPr lang="ru-RU" sz="1800" b="1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Возможны дальнейшие совершенствования</a:t>
                      </a:r>
                      <a:endParaRPr lang="ru-RU" sz="18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рисков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Малая вероятность поломки во время движения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Доступность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российских ресурсов</a:t>
                      </a:r>
                      <a:r>
                        <a:rPr lang="ru-RU" sz="18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составляющих</a:t>
                      </a:r>
                      <a:endParaRPr lang="ru-RU" sz="18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 Скрытое </a:t>
                      </a:r>
                      <a:r>
                        <a:rPr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преимущество</a:t>
                      </a:r>
                      <a:endParaRPr lang="ru-RU" sz="1800" b="0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Простое</a:t>
                      </a: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техническое решение, простота замены, долгий срок службы</a:t>
                      </a:r>
                      <a:endParaRPr lang="ru-RU" sz="18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Сегменты клиентов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«РЖД» (ДИ, ДРП)</a:t>
                      </a:r>
                      <a:endParaRPr lang="ru-RU" sz="18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975293"/>
                  </a:ext>
                </a:extLst>
              </a:tr>
              <a:tr h="775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 Ключевые </a:t>
                      </a:r>
                      <a:r>
                        <a:rPr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ресурсы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Физические</a:t>
                      </a: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ресурсы, прототипы элементов верхнего строения пути, клеммы, подкладки, прокладки, шпалы.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Защитные документы, патент, рациональные предложения.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Человеческие ресурсы, специалисты в области управления технических состоянием и ремонтами железнодорожного пути.</a:t>
                      </a:r>
                      <a:endParaRPr lang="ru-RU" sz="1800" b="0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1931635"/>
                  </a:ext>
                </a:extLst>
              </a:tr>
              <a:tr h="43070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Каналы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Взаимодействие</a:t>
                      </a:r>
                      <a:r>
                        <a:rPr lang="ru-RU" sz="18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потенциальными клиентами через платформу НТИ.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Коммерческие предложения организациям.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одностраничных продающих сайтов.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федеральных программах акселерации и грантах.</a:t>
                      </a:r>
                      <a:endParaRPr lang="ru-RU" sz="18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026749"/>
                  </a:ext>
                </a:extLst>
              </a:tr>
              <a:tr h="230887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 Структура </a:t>
                      </a:r>
                      <a:r>
                        <a:rPr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издержек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Затраты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 закупку производственного оборудования. Затраты на приобретение расходных материалов 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 Потоки доходов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</a:t>
                      </a: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 установку деталей / Плата за техническое обслуживание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зависит от количества деталей 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3248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xmlns="" id="{C4E54440-3A12-4C91-BF80-7F8AC6D57B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155605"/>
              </p:ext>
            </p:extLst>
          </p:nvPr>
        </p:nvGraphicFramePr>
        <p:xfrm>
          <a:off x="0" y="1426465"/>
          <a:ext cx="20104100" cy="9889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Объект 2">
            <a:extLst>
              <a:ext uri="{FF2B5EF4-FFF2-40B4-BE49-F238E27FC236}">
                <a16:creationId xmlns=""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8718130" y="4268656"/>
            <a:ext cx="4653095" cy="66206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7" lvl="2" indent="0" algn="ctr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r>
              <a:rPr lang="ru-RU" sz="1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3</a:t>
            </a:r>
            <a:r>
              <a:rPr lang="en-US" sz="1800" b="1" i="1" dirty="0" smtClean="0">
                <a:solidFill>
                  <a:srgbClr val="0070C0"/>
                </a:solidFill>
                <a:cs typeface="Arial" panose="020B0604020202020204" pitchFamily="34" charset="0"/>
                <a:sym typeface="Calibri"/>
              </a:rPr>
              <a:t>D</a:t>
            </a:r>
            <a:r>
              <a:rPr lang="ru-RU" sz="1800" b="1" i="1" dirty="0" smtClean="0">
                <a:solidFill>
                  <a:srgbClr val="0070C0"/>
                </a:solidFill>
                <a:cs typeface="Arial" panose="020B0604020202020204" pitchFamily="34" charset="0"/>
                <a:sym typeface="Calibri"/>
              </a:rPr>
              <a:t>-модель шпал на колею 1526мм </a:t>
            </a: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endParaRPr lang="ru-RU" sz="2200" i="1" dirty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130" y="1799215"/>
            <a:ext cx="4824737" cy="2230391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=""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272321" y="1808887"/>
            <a:ext cx="7582526" cy="774991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r>
              <a:rPr lang="ru-RU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На данный момент:</a:t>
            </a: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Составлена и подтверждена гипотеза</a:t>
            </a: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Составлена и утверждена целевая аудитория </a:t>
            </a: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Разработаны чертежи в программе </a:t>
            </a:r>
            <a:r>
              <a:rPr lang="en-US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AutoCAD (</a:t>
            </a:r>
            <a:r>
              <a:rPr lang="en-US" sz="2800" b="1" i="1" dirty="0" err="1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NanoCAD</a:t>
            </a:r>
            <a:r>
              <a:rPr lang="en-US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)</a:t>
            </a:r>
            <a:endParaRPr lang="ru-RU" sz="28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r>
              <a:rPr lang="ru-RU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План на ближайшие месяцы:</a:t>
            </a: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Разработка и построение полной цифровой модели в </a:t>
            </a:r>
            <a:r>
              <a:rPr lang="en-US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AutoCAD (</a:t>
            </a:r>
            <a:r>
              <a:rPr lang="en-US" sz="2800" b="1" i="1" dirty="0" err="1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NanoCAD</a:t>
            </a:r>
            <a:r>
              <a:rPr lang="en-US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)</a:t>
            </a:r>
            <a:endParaRPr lang="ru-RU" sz="28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r>
              <a:rPr lang="ru-RU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Долгосрочный план:</a:t>
            </a: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Изготовление прототипа </a:t>
            </a:r>
            <a:r>
              <a:rPr lang="ru-RU" sz="2800" b="1" i="1" dirty="0">
                <a:solidFill>
                  <a:srgbClr val="0070C0"/>
                </a:solidFill>
                <a:cs typeface="Arial" panose="020B0604020202020204" pitchFamily="34" charset="0"/>
              </a:rPr>
              <a:t>рельсовых скреплений и </a:t>
            </a:r>
            <a:r>
              <a:rPr lang="ru-RU" sz="28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подрельсовых</a:t>
            </a:r>
            <a:r>
              <a:rPr lang="ru-RU" sz="2800" b="1" i="1" dirty="0">
                <a:solidFill>
                  <a:srgbClr val="0070C0"/>
                </a:solidFill>
                <a:cs typeface="Arial" panose="020B0604020202020204" pitchFamily="34" charset="0"/>
              </a:rPr>
              <a:t> оснований для кривых участков пути</a:t>
            </a: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endParaRPr lang="ru-RU" sz="2200" i="1" dirty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30" y="5201688"/>
            <a:ext cx="5107994" cy="189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148" y="6409888"/>
            <a:ext cx="5138338" cy="234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8718129" y="7368434"/>
            <a:ext cx="4824737" cy="66206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7" lvl="2" indent="0" algn="ctr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r>
              <a:rPr lang="ru-RU" sz="1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Прокладка регулировочная</a:t>
            </a: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endParaRPr lang="ru-RU" sz="2200" i="1" dirty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14406148" y="9227769"/>
            <a:ext cx="4451478" cy="66206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7" lvl="2" indent="0" algn="ctr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r>
              <a:rPr lang="ru-RU" sz="1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Подкладка регулировочная</a:t>
            </a: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endParaRPr lang="ru-RU" sz="2200" i="1" dirty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858" y="1922183"/>
            <a:ext cx="4569995" cy="341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15389898" y="5584329"/>
            <a:ext cx="3249914" cy="50740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7" lvl="2" indent="0" algn="ctr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r>
              <a:rPr lang="ru-RU" sz="1800" b="1" i="1" dirty="0" smtClean="0"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Клемма регулировочная</a:t>
            </a: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b="1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53137" lvl="2" indent="-3429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i="1" dirty="0" smtClean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None/>
            </a:pPr>
            <a:endParaRPr lang="ru-RU" sz="2200" i="1" dirty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439" y="6800181"/>
            <a:ext cx="4443046" cy="2545121"/>
          </a:xfrm>
        </p:spPr>
        <p:txBody>
          <a:bodyPr/>
          <a:lstStyle/>
          <a:p>
            <a:r>
              <a:rPr lang="ru-RU" b="1" dirty="0"/>
              <a:t>СЕО</a:t>
            </a:r>
          </a:p>
          <a:p>
            <a:r>
              <a:rPr lang="ru-RU" b="1" dirty="0"/>
              <a:t>Опыт работы</a:t>
            </a:r>
            <a:r>
              <a:rPr lang="ru-RU" dirty="0"/>
              <a:t>: с геоинформационными системами; работа </a:t>
            </a:r>
            <a:r>
              <a:rPr lang="en-US" dirty="0" smtClean="0"/>
              <a:t>CAD </a:t>
            </a:r>
            <a:r>
              <a:rPr lang="ru-RU" dirty="0" smtClean="0"/>
              <a:t>системами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b="1" dirty="0"/>
              <a:t>Компетенции</a:t>
            </a:r>
            <a:r>
              <a:rPr lang="ru-RU" dirty="0"/>
              <a:t> - организатор проектного производства в </a:t>
            </a:r>
            <a:r>
              <a:rPr lang="ru-RU" dirty="0" smtClean="0"/>
              <a:t>строительстве</a:t>
            </a:r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7006" y="5963371"/>
            <a:ext cx="4134612" cy="438912"/>
          </a:xfrm>
        </p:spPr>
        <p:txBody>
          <a:bodyPr/>
          <a:lstStyle/>
          <a:p>
            <a:r>
              <a:rPr lang="ru-RU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Гарайда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Юлия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92669" y="6917781"/>
            <a:ext cx="4208018" cy="3538507"/>
          </a:xfrm>
        </p:spPr>
        <p:txBody>
          <a:bodyPr/>
          <a:lstStyle/>
          <a:p>
            <a:r>
              <a:rPr lang="ru-RU" b="1" dirty="0"/>
              <a:t>СТО</a:t>
            </a:r>
          </a:p>
          <a:p>
            <a:r>
              <a:rPr lang="ru-RU" b="1" dirty="0"/>
              <a:t>Опыт работы</a:t>
            </a:r>
            <a:r>
              <a:rPr lang="ru-RU" dirty="0"/>
              <a:t>: с </a:t>
            </a:r>
            <a:r>
              <a:rPr lang="ru-RU" dirty="0"/>
              <a:t>геоинформационными системами; работа </a:t>
            </a:r>
            <a:r>
              <a:rPr lang="en-US" dirty="0"/>
              <a:t>CAD </a:t>
            </a:r>
            <a:r>
              <a:rPr lang="ru-RU" dirty="0"/>
              <a:t>системами.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b="1" dirty="0"/>
              <a:t>Компетенции</a:t>
            </a:r>
            <a:r>
              <a:rPr lang="ru-RU" dirty="0"/>
              <a:t> - </a:t>
            </a:r>
            <a:r>
              <a:rPr lang="ru-RU" dirty="0" err="1" smtClean="0"/>
              <a:t>командообразование</a:t>
            </a:r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92669" y="6000929"/>
            <a:ext cx="4134612" cy="438912"/>
          </a:xfrm>
        </p:spPr>
        <p:txBody>
          <a:bodyPr/>
          <a:lstStyle/>
          <a:p>
            <a:r>
              <a:rPr lang="ru-RU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Сюсина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Юлия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731791" y="6800181"/>
            <a:ext cx="4134612" cy="2103120"/>
          </a:xfrm>
        </p:spPr>
        <p:txBody>
          <a:bodyPr/>
          <a:lstStyle/>
          <a:p>
            <a:r>
              <a:rPr lang="ru-RU" b="1" dirty="0"/>
              <a:t>СМО</a:t>
            </a:r>
          </a:p>
          <a:p>
            <a:r>
              <a:rPr lang="ru-RU" b="1" dirty="0"/>
              <a:t>Опыт работы</a:t>
            </a:r>
            <a:r>
              <a:rPr lang="ru-RU" dirty="0"/>
              <a:t>:</a:t>
            </a:r>
            <a:r>
              <a:rPr lang="ru-RU" b="1" dirty="0"/>
              <a:t> </a:t>
            </a:r>
            <a:r>
              <a:rPr lang="ru-RU" dirty="0"/>
              <a:t>с </a:t>
            </a:r>
            <a:r>
              <a:rPr lang="ru-RU" dirty="0"/>
              <a:t>геоинформационными системами; работа </a:t>
            </a:r>
            <a:r>
              <a:rPr lang="en-US" dirty="0"/>
              <a:t>CAD </a:t>
            </a:r>
            <a:r>
              <a:rPr lang="ru-RU" dirty="0" smtClean="0"/>
              <a:t>системами.</a:t>
            </a:r>
          </a:p>
          <a:p>
            <a:endParaRPr lang="ru-RU" dirty="0"/>
          </a:p>
          <a:p>
            <a:r>
              <a:rPr lang="ru-RU" b="1" dirty="0"/>
              <a:t>Компетенции</a:t>
            </a:r>
            <a:r>
              <a:rPr lang="ru-RU" dirty="0"/>
              <a:t> </a:t>
            </a:r>
            <a:r>
              <a:rPr lang="ru-RU" dirty="0" smtClean="0"/>
              <a:t>– советник, генератор идей</a:t>
            </a:r>
            <a:endParaRPr lang="ru-RU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xmlns="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90750" y="5955587"/>
            <a:ext cx="4134612" cy="438912"/>
          </a:xfrm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Осипова Валентина</a:t>
            </a:r>
            <a:endParaRPr lang="ru-RU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3426" r="3426"/>
          <a:stretch>
            <a:fillRect/>
          </a:stretch>
        </p:blipFill>
        <p:spPr>
          <a:xfrm>
            <a:off x="894588" y="3178797"/>
            <a:ext cx="2139950" cy="2141538"/>
          </a:xfrm>
          <a:prstGeom prst="rect">
            <a:avLst/>
          </a:prstGeo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37" r="37"/>
          <a:stretch>
            <a:fillRect/>
          </a:stretch>
        </p:blipFill>
        <p:spPr>
          <a:xfrm>
            <a:off x="7892669" y="3269480"/>
            <a:ext cx="2139950" cy="2141538"/>
          </a:xfrm>
          <a:prstGeom prst="rect">
            <a:avLst/>
          </a:prstGeo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l="6155" r="6155"/>
          <a:stretch>
            <a:fillRect/>
          </a:stretch>
        </p:blipFill>
        <p:spPr>
          <a:xfrm>
            <a:off x="14890750" y="3178175"/>
            <a:ext cx="2139950" cy="21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3f21cfc-4d3e-42b1-8a95-d7209818f9d6"/>
    <ds:schemaRef ds:uri="dae585fd-f7dc-4d5a-b1b8-e5742ef77c8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4857</TotalTime>
  <Words>907</Words>
  <Application>Microsoft Office PowerPoint</Application>
  <PresentationFormat>Произвольный</PresentationFormat>
  <Paragraphs>152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Cambria Math</vt:lpstr>
      <vt:lpstr>Tahoma</vt:lpstr>
      <vt:lpstr>Verdana</vt:lpstr>
      <vt:lpstr>ОБЛОЖКИ</vt:lpstr>
      <vt:lpstr>РАЗДЕЛИТЕЛИ</vt:lpstr>
      <vt:lpstr>Разработка вариантов рельсовых скреплений и подрельсовых оснований для кривых участков пути</vt:lpstr>
      <vt:lpstr>Актуальность проекта</vt:lpstr>
      <vt:lpstr>Проблемы</vt:lpstr>
      <vt:lpstr>Решение</vt:lpstr>
      <vt:lpstr>Рынок и конкуренция</vt:lpstr>
      <vt:lpstr>Рынок и конкуренция</vt:lpstr>
      <vt:lpstr>Презентация PowerPoint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Ковенькин Дмитрий Александрович</cp:lastModifiedBy>
  <cp:revision>306</cp:revision>
  <dcterms:created xsi:type="dcterms:W3CDTF">2021-03-01T12:07:13Z</dcterms:created>
  <dcterms:modified xsi:type="dcterms:W3CDTF">2022-12-02T07:50:57Z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