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67" r:id="rId4"/>
    <p:sldId id="265" r:id="rId5"/>
    <p:sldId id="1271" r:id="rId6"/>
    <p:sldId id="266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74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0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92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5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610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7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94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34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5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1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5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7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9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7F31CF-3117-4F56-AD38-F9F0E254530C}" type="datetimeFigureOut">
              <a:rPr lang="ru-RU" smtClean="0"/>
              <a:t>14.07.2025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965957-B7D0-4DED-9D50-AF52E6B03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47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D25D8-D288-9079-9829-7F0369581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908" y="1944396"/>
            <a:ext cx="9620279" cy="21833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Реализация проектов по производству изделий медицинского и технического назначения из отечественного  сверхвысокомолекулярного полиэтилена (СВМПЭ)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6A7C87-3CE1-D18D-04C7-67AE5E77A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309" y="581281"/>
            <a:ext cx="10277382" cy="52607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Интерфакс «Развитие производства средств реабилитации из отечественных полимерных материалов»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D0E1E53-1A24-0E0D-C415-7723809FF692}"/>
              </a:ext>
            </a:extLst>
          </p:cNvPr>
          <p:cNvSpPr txBox="1">
            <a:spLocks/>
          </p:cNvSpPr>
          <p:nvPr/>
        </p:nvSpPr>
        <p:spPr>
          <a:xfrm>
            <a:off x="7238199" y="5428117"/>
            <a:ext cx="4738170" cy="109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b="1" dirty="0">
                <a:solidFill>
                  <a:srgbClr val="002060"/>
                </a:solidFill>
              </a:rPr>
              <a:t>Генеральный директор АО «КП»</a:t>
            </a:r>
          </a:p>
          <a:p>
            <a:pPr algn="r"/>
            <a:r>
              <a:rPr lang="ru-RU" sz="1400" b="1" dirty="0">
                <a:solidFill>
                  <a:srgbClr val="002060"/>
                </a:solidFill>
              </a:rPr>
              <a:t>Зам. Председателя общественного </a:t>
            </a:r>
          </a:p>
          <a:p>
            <a:pPr algn="r"/>
            <a:r>
              <a:rPr lang="ru-RU" sz="1400" b="1" dirty="0">
                <a:solidFill>
                  <a:srgbClr val="002060"/>
                </a:solidFill>
              </a:rPr>
              <a:t>Совета Выборгского  района Санкт-Петербурга </a:t>
            </a:r>
          </a:p>
          <a:p>
            <a:pPr algn="r"/>
            <a:r>
              <a:rPr lang="ru-RU" sz="1400" b="1" dirty="0">
                <a:solidFill>
                  <a:srgbClr val="002060"/>
                </a:solidFill>
              </a:rPr>
              <a:t>Орлова Е.В.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7B8232C-3568-0126-BD90-6AFC19D90E58}"/>
              </a:ext>
            </a:extLst>
          </p:cNvPr>
          <p:cNvSpPr txBox="1">
            <a:spLocks/>
          </p:cNvSpPr>
          <p:nvPr/>
        </p:nvSpPr>
        <p:spPr>
          <a:xfrm>
            <a:off x="4203578" y="6312023"/>
            <a:ext cx="2667740" cy="430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solidFill>
                  <a:srgbClr val="002060"/>
                </a:solidFill>
              </a:rPr>
              <a:t>15.07.2025 г.</a:t>
            </a:r>
          </a:p>
        </p:txBody>
      </p:sp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EEEE3669-B19B-A64D-4D66-73DEC101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Поставщик стержней из СВМПЭ Китай">
            <a:extLst>
              <a:ext uri="{FF2B5EF4-FFF2-40B4-BE49-F238E27FC236}">
                <a16:creationId xmlns:a16="http://schemas.microsoft.com/office/drawing/2014/main" id="{3F84F5E0-A999-0D0F-170E-527E1425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6" y="4127725"/>
            <a:ext cx="3372159" cy="2399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2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07D0D8-FD78-9D74-50A3-E511BE405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30" y="503505"/>
            <a:ext cx="10753725" cy="37661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АО «КП» является единственным предприятием в России по производству сложных и уникальных изделий двойного назначения с заданными свойствами из фторопласта  (по некоторым позициям единственный поставщик в РФ)  и сверхвысокомолекулярного полиэтилена (СВМПЭ), которые применяются в производствах предприятий Государственной корпорации по содействию разработке, производству и экспорту высокотехнологичной промышленной продукции «Ростех», для ОПК и СВО, в авиастроении, ракетостроении, судостроении, приборостроении, энергетике и т.д.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3E567-BD65-316F-0329-352A2F6B7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12" y="4729315"/>
            <a:ext cx="2593938" cy="16041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7E95E8-5850-4831-5AB9-0F7E3552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906" y="4729316"/>
            <a:ext cx="1521119" cy="162252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CD1D969-57E6-6823-19F0-047047B2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05" y="4729315"/>
            <a:ext cx="2198477" cy="162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37A806-7C69-32B6-A15F-3104F6782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514" y="4729315"/>
            <a:ext cx="2540217" cy="1639999"/>
          </a:xfrm>
          <a:prstGeom prst="rect">
            <a:avLst/>
          </a:prstGeom>
        </p:spPr>
      </p:pic>
      <p:pic>
        <p:nvPicPr>
          <p:cNvPr id="9" name="Picture 5" descr="Picture 5">
            <a:extLst>
              <a:ext uri="{FF2B5EF4-FFF2-40B4-BE49-F238E27FC236}">
                <a16:creationId xmlns:a16="http://schemas.microsoft.com/office/drawing/2014/main" id="{692B6053-8E83-FE28-95D7-1D3AE31CC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62F0DA4-6C01-7674-39F9-655F698A8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9" y="4729316"/>
            <a:ext cx="2289736" cy="16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08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D745B-2B25-6982-3BEF-373610485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18" y="107765"/>
            <a:ext cx="11469948" cy="616348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Участие студентов в реальных проектах предприятия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подготовки специалистов среднего звена   Специальность: Технология производства изделий из полимерных композитов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4ECD04-815A-F26B-9869-EAF6985C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024" y="39646"/>
            <a:ext cx="798645" cy="8413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76B4FD-EF84-EA41-2955-40A04567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1" y="889825"/>
            <a:ext cx="2123983" cy="2831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8282F3-83A2-78CC-BA1C-A17D88C7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686" y="865252"/>
            <a:ext cx="2123983" cy="2831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E77111-5E7D-E116-8005-B57AD74A8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587" y="3870329"/>
            <a:ext cx="3772826" cy="27831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95751A-CC1F-198C-8FD1-7A3A3149F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39" y="3919171"/>
            <a:ext cx="3642691" cy="27342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A2B753-6147-E66C-583B-05AD122EB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340" y="3814715"/>
            <a:ext cx="3642691" cy="27342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957D0E-FA58-FB23-2464-947094BE8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79" y="880967"/>
            <a:ext cx="3784626" cy="28408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3B6E59-5AFF-D364-CF99-895E13CC7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158" y="871918"/>
            <a:ext cx="3755063" cy="28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9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258F-8F0F-8F07-4703-3AF5B2AA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7AAFA-E018-4DEB-54CD-A7F94BC2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4" y="151867"/>
            <a:ext cx="10821153" cy="899915"/>
          </a:xfrm>
        </p:spPr>
        <p:txBody>
          <a:bodyPr>
            <a:normAutofit/>
          </a:bodyPr>
          <a:lstStyle/>
          <a:p>
            <a:pPr algn="l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оборудования и технологической оснастки </a:t>
            </a:r>
            <a:b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80EA5-300A-CFD2-1A29-E462E6733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28" y="1968759"/>
            <a:ext cx="8380072" cy="46093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278B5-CFA7-6CC0-7BE5-B289A913E5F7}"/>
              </a:ext>
            </a:extLst>
          </p:cNvPr>
          <p:cNvSpPr txBox="1"/>
          <p:nvPr/>
        </p:nvSpPr>
        <p:spPr>
          <a:xfrm>
            <a:off x="70353" y="886718"/>
            <a:ext cx="1187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Стержни диаметром от 45 до 65 мм производятся методом плунжерной экструзии различной длины. Применяемое оборудование: вертикальный экструдер, технологическая оснастка (матрица и дорн под конкретный типоразмер). В дальнейшем, из них изготавливаются протезы на ЧПУ на основании, разработанной 3-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модели под конкретного пациента.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Пластины размером 500х100 мм изготавливаются методом горячего прессования. Применяемое оборудование: гидравлическим пресс (усилие смыкание 100 тонн), технологическая оснастка необходимого размера.  В дальнейшем, из них изготавливаются различные пластины, медицинского и технического назначения.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7DEA71-F48E-FEEB-86C6-18B89C03B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20816" r="15392" b="13469"/>
          <a:stretch>
            <a:fillRect/>
          </a:stretch>
        </p:blipFill>
        <p:spPr>
          <a:xfrm>
            <a:off x="2964807" y="3299750"/>
            <a:ext cx="2484175" cy="2442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C34C86-7B79-B5E2-27AE-3F9B3145A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5" t="23768" r="18206" b="26701"/>
          <a:stretch>
            <a:fillRect/>
          </a:stretch>
        </p:blipFill>
        <p:spPr>
          <a:xfrm>
            <a:off x="2867476" y="5309520"/>
            <a:ext cx="1640075" cy="1524664"/>
          </a:xfrm>
          <a:prstGeom prst="rect">
            <a:avLst/>
          </a:prstGeom>
        </p:spPr>
      </p:pic>
      <p:pic>
        <p:nvPicPr>
          <p:cNvPr id="3074" name="Рисунок 1" descr="C:\Documents and Settings\User\docs\images (2).jpg">
            <a:extLst>
              <a:ext uri="{FF2B5EF4-FFF2-40B4-BE49-F238E27FC236}">
                <a16:creationId xmlns:a16="http://schemas.microsoft.com/office/drawing/2014/main" id="{77FDC953-8681-0D73-19EB-53CC3A1D0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09" y="4255730"/>
            <a:ext cx="2394891" cy="18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82D0CD-ED32-AD67-A3D3-FE832431C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30" y="3368769"/>
            <a:ext cx="1640076" cy="21867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E89ECA-0276-D418-F25D-779431FF07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b="6120"/>
          <a:stretch>
            <a:fillRect/>
          </a:stretch>
        </p:blipFill>
        <p:spPr>
          <a:xfrm>
            <a:off x="268559" y="3620989"/>
            <a:ext cx="2191244" cy="30851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A8CFD9-062F-E69F-C8ED-201AF6F0E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19456"/>
          <a:stretch>
            <a:fillRect/>
          </a:stretch>
        </p:blipFill>
        <p:spPr>
          <a:xfrm>
            <a:off x="7644675" y="3310733"/>
            <a:ext cx="2107498" cy="2874658"/>
          </a:xfrm>
          <a:prstGeom prst="rect">
            <a:avLst/>
          </a:prstGeom>
        </p:spPr>
      </p:pic>
      <p:pic>
        <p:nvPicPr>
          <p:cNvPr id="5" name="Picture 5" descr="Picture 5">
            <a:extLst>
              <a:ext uri="{FF2B5EF4-FFF2-40B4-BE49-F238E27FC236}">
                <a16:creationId xmlns:a16="http://schemas.microsoft.com/office/drawing/2014/main" id="{3174379C-FB6E-0122-009E-C0F0EB307C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29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0D3826F-76FD-A359-93FE-5EBF9A9A3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77" y="113365"/>
            <a:ext cx="9796819" cy="66101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Модернизация оборудования и технологической оснастки для производства опытных образцов из отечественных марок СВМПЭ в рамках обучения</a:t>
            </a:r>
            <a:r>
              <a:rPr lang="ru-RU" sz="2500" b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подготовка команды проектов с привлечением студентов АКМ им. Ж.Я. Котина;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производства;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бизнес-планов производства изделий из СВМПЭ с использованием цифровых платформ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разработка опытной установки по производству стержней из СВМПЭ диаметром с 45 мм до 65 мм;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разработка и изготовление новой технологической оснастки;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технологических регламентов;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и внедрение технологии в производство;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опытных образцов изделий.</a:t>
            </a:r>
          </a:p>
        </p:txBody>
      </p:sp>
      <p:pic>
        <p:nvPicPr>
          <p:cNvPr id="4" name="Picture 5" descr="Picture 5">
            <a:extLst>
              <a:ext uri="{FF2B5EF4-FFF2-40B4-BE49-F238E27FC236}">
                <a16:creationId xmlns:a16="http://schemas.microsoft.com/office/drawing/2014/main" id="{C9FFFF90-CF0C-1374-01BD-EE70F892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F31CF-818F-F585-7DC4-CA555BA55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96" y="1495758"/>
            <a:ext cx="2152006" cy="44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4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C3B6B-24FE-7C7A-CA96-05CAFEE71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1221C-B38E-417F-E6BD-FBE7C3F2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4187"/>
            <a:ext cx="11430001" cy="9902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производственных команд и подтверждение квалификации в ЦОК</a:t>
            </a:r>
            <a:br>
              <a:rPr lang="ru-RU" dirty="0"/>
            </a:br>
            <a:endParaRPr lang="ru-RU" sz="25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F24AE-FCE6-4C1C-82EC-9ABC0E478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328" y="1968759"/>
            <a:ext cx="8380072" cy="46093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ECC25-E76A-CDEA-5188-C08DE203221E}"/>
              </a:ext>
            </a:extLst>
          </p:cNvPr>
          <p:cNvSpPr txBox="1"/>
          <p:nvPr/>
        </p:nvSpPr>
        <p:spPr>
          <a:xfrm>
            <a:off x="3445102" y="843340"/>
            <a:ext cx="85312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Производственная команда обучается по программе: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ДПО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«Прессование пластин и сэндвичей технологией горячего прессования из сверхвысокомолекулярного полиэтилена </a:t>
            </a:r>
            <a:r>
              <a:rPr lang="ru-RU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отечественных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марок для технических изделий с заданными свойствами двойного назначения» при поддержке ЦЗН СПб</a:t>
            </a:r>
          </a:p>
          <a:p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ДПО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«Прессование пластин и сэндвичей технологией горячего прессования из сверхвысокомолекулярного полиэтилена отечественных (СВМПЭ) марок для технических изделий с заданными свойствами двойного назначения»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5A3F7E-4A9F-9262-460B-C716BBFB1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34" t="11496" r="26072" b="8299"/>
          <a:stretch>
            <a:fillRect/>
          </a:stretch>
        </p:blipFill>
        <p:spPr>
          <a:xfrm>
            <a:off x="83624" y="675997"/>
            <a:ext cx="3325869" cy="50340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5C1E98-AE9E-8F0F-2D6B-E4C7FECB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87" t="30749" r="6128" b="347"/>
          <a:stretch>
            <a:fillRect/>
          </a:stretch>
        </p:blipFill>
        <p:spPr>
          <a:xfrm>
            <a:off x="3748510" y="3548034"/>
            <a:ext cx="4031436" cy="23955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16BE5A-1E60-CD56-4FDA-C5A8C7E7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76" r="25022"/>
          <a:stretch>
            <a:fillRect/>
          </a:stretch>
        </p:blipFill>
        <p:spPr>
          <a:xfrm>
            <a:off x="7278389" y="4254682"/>
            <a:ext cx="2687835" cy="23690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F63A05-CAD7-90AD-FB72-234BB2B0C2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464" t="19456" r="2709" b="9796"/>
          <a:stretch>
            <a:fillRect/>
          </a:stretch>
        </p:blipFill>
        <p:spPr>
          <a:xfrm>
            <a:off x="10045387" y="4209001"/>
            <a:ext cx="1992285" cy="2414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159D2F-F221-7932-83D8-094BE19D0C48}"/>
              </a:ext>
            </a:extLst>
          </p:cNvPr>
          <p:cNvSpPr txBox="1"/>
          <p:nvPr/>
        </p:nvSpPr>
        <p:spPr>
          <a:xfrm>
            <a:off x="3724960" y="5943599"/>
            <a:ext cx="3576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обучения, специалисты сдают профессиональные экзамены в Цок в сфере нанотехнологий и микроэлектроники с подтверждением квалификации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7DDB1-FB92-549B-2DA7-AC8D34B9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6" y="5384805"/>
            <a:ext cx="1117588" cy="11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F65E5-EF07-6879-260B-A48BCFD48A07}"/>
              </a:ext>
            </a:extLst>
          </p:cNvPr>
          <p:cNvSpPr txBox="1"/>
          <p:nvPr/>
        </p:nvSpPr>
        <p:spPr>
          <a:xfrm>
            <a:off x="154328" y="6488570"/>
            <a:ext cx="32108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лекциям и обучению</a:t>
            </a:r>
          </a:p>
        </p:txBody>
      </p:sp>
      <p:pic>
        <p:nvPicPr>
          <p:cNvPr id="9" name="Picture 5" descr="Picture 5">
            <a:extLst>
              <a:ext uri="{FF2B5EF4-FFF2-40B4-BE49-F238E27FC236}">
                <a16:creationId xmlns:a16="http://schemas.microsoft.com/office/drawing/2014/main" id="{67948044-53EE-8CAD-B6AE-70EE8BAEE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732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8D6D1-153F-CFB5-5810-F3724BEB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252" y="4821692"/>
            <a:ext cx="8534400" cy="150706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  <p:pic>
        <p:nvPicPr>
          <p:cNvPr id="4" name="P305JQ1.png" descr="P305JQ1.png">
            <a:extLst>
              <a:ext uri="{FF2B5EF4-FFF2-40B4-BE49-F238E27FC236}">
                <a16:creationId xmlns:a16="http://schemas.microsoft.com/office/drawing/2014/main" id="{76E41940-3AF2-238D-6817-9C394A03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87" y="621450"/>
            <a:ext cx="5401112" cy="331530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D37F61-4183-F803-3253-9481088AC332}"/>
              </a:ext>
            </a:extLst>
          </p:cNvPr>
          <p:cNvSpPr txBox="1"/>
          <p:nvPr/>
        </p:nvSpPr>
        <p:spPr>
          <a:xfrm>
            <a:off x="4536707" y="4510259"/>
            <a:ext cx="311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http://www.kp-plant.ru/</a:t>
            </a:r>
          </a:p>
        </p:txBody>
      </p:sp>
      <p:pic>
        <p:nvPicPr>
          <p:cNvPr id="7" name="OR7V1X1.png" descr="OR7V1X1.png">
            <a:extLst>
              <a:ext uri="{FF2B5EF4-FFF2-40B4-BE49-F238E27FC236}">
                <a16:creationId xmlns:a16="http://schemas.microsoft.com/office/drawing/2014/main" id="{47200F39-50A1-D1BB-6861-D56B18A0A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838" y="2163075"/>
            <a:ext cx="4219749" cy="2531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305JQ122.png" descr="P305JQ122.png">
            <a:extLst>
              <a:ext uri="{FF2B5EF4-FFF2-40B4-BE49-F238E27FC236}">
                <a16:creationId xmlns:a16="http://schemas.microsoft.com/office/drawing/2014/main" id="{7BA9B307-1B1B-36DC-4977-AF05EF06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46" y="889386"/>
            <a:ext cx="5401112" cy="331530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34598E-B4B3-2270-8F87-8E7D7A2CF872}"/>
              </a:ext>
            </a:extLst>
          </p:cNvPr>
          <p:cNvSpPr txBox="1"/>
          <p:nvPr/>
        </p:nvSpPr>
        <p:spPr>
          <a:xfrm>
            <a:off x="1039528" y="3244334"/>
            <a:ext cx="3011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uFillTx/>
              </a:defRPr>
            </a:pPr>
            <a:r>
              <a:rPr lang="en-US" sz="1800" dirty="0">
                <a:solidFill>
                  <a:schemeClr val="bg1"/>
                </a:solidFill>
              </a:rPr>
              <a:t>https://ecotechstart.ru/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8E5B0-F35D-E5DE-08C3-801E3EAA6A20}"/>
              </a:ext>
            </a:extLst>
          </p:cNvPr>
          <p:cNvSpPr txBox="1"/>
          <p:nvPr/>
        </p:nvSpPr>
        <p:spPr>
          <a:xfrm>
            <a:off x="3361010" y="396220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инструменты продвижения проектов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FF5CE-C158-BE1A-6D5F-B28093118B7E}"/>
              </a:ext>
            </a:extLst>
          </p:cNvPr>
          <p:cNvSpPr txBox="1"/>
          <p:nvPr/>
        </p:nvSpPr>
        <p:spPr>
          <a:xfrm>
            <a:off x="8269314" y="3429000"/>
            <a:ext cx="2883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http://mkoprof.ru</a:t>
            </a:r>
          </a:p>
        </p:txBody>
      </p:sp>
      <p:pic>
        <p:nvPicPr>
          <p:cNvPr id="12" name="Picture 5" descr="Picture 5">
            <a:extLst>
              <a:ext uri="{FF2B5EF4-FFF2-40B4-BE49-F238E27FC236}">
                <a16:creationId xmlns:a16="http://schemas.microsoft.com/office/drawing/2014/main" id="{FCFD291E-9BDD-6A8F-EC48-907006C0C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944" y="73360"/>
            <a:ext cx="792553" cy="8602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409383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1094</TotalTime>
  <Words>448</Words>
  <Application>Microsoft Office PowerPoint</Application>
  <PresentationFormat>Широкоэкранный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Century Gothic</vt:lpstr>
      <vt:lpstr>Times New Roman</vt:lpstr>
      <vt:lpstr>Wingdings</vt:lpstr>
      <vt:lpstr>Wingdings 3</vt:lpstr>
      <vt:lpstr>Сектор</vt:lpstr>
      <vt:lpstr>Реализация проектов по производству изделий медицинского и технического назначения из отечественного  сверхвысокомолекулярного полиэтилена (СВМПЭ)</vt:lpstr>
      <vt:lpstr>Презентация PowerPoint</vt:lpstr>
      <vt:lpstr>Участие студентов в реальных проектах предприятия подготовки специалистов среднего звена   Специальность: Технология производства изделий из полимерных композитов</vt:lpstr>
      <vt:lpstr>Модернизация оборудования и технологической оснастки  </vt:lpstr>
      <vt:lpstr>Презентация PowerPoint</vt:lpstr>
      <vt:lpstr>Обучение производственных команд и подтверждение квалификации в ЦОК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soft komplast</dc:creator>
  <cp:lastModifiedBy>soft komplast</cp:lastModifiedBy>
  <cp:revision>1</cp:revision>
  <dcterms:created xsi:type="dcterms:W3CDTF">2025-07-14T11:54:27Z</dcterms:created>
  <dcterms:modified xsi:type="dcterms:W3CDTF">2025-07-15T06:08:32Z</dcterms:modified>
</cp:coreProperties>
</file>