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 /><Relationship Id="rId2" Type="http://schemas.openxmlformats.org/package/2006/relationships/metadata/core-properties" Target="docProps/core.xml" /><Relationship Id="rId1" Type="http://schemas.openxmlformats.org/officeDocument/2006/relationships/officeDocument" Target="ppt/presentation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16"/>
  </p:notesMasterIdLst>
  <p:sldIdLst>
    <p:sldId id="256" r:id="rId2"/>
    <p:sldId id="257" r:id="rId3"/>
    <p:sldId id="313" r:id="rId4"/>
    <p:sldId id="319" r:id="rId5"/>
    <p:sldId id="323" r:id="rId6"/>
    <p:sldId id="330" r:id="rId7"/>
    <p:sldId id="320" r:id="rId8"/>
    <p:sldId id="327" r:id="rId9"/>
    <p:sldId id="334" r:id="rId10"/>
    <p:sldId id="325" r:id="rId11"/>
    <p:sldId id="328" r:id="rId12"/>
    <p:sldId id="329" r:id="rId13"/>
    <p:sldId id="333" r:id="rId14"/>
    <p:sldId id="267" r:id="rId15"/>
  </p:sldIdLst>
  <p:sldSz cx="12192000" cy="6858000"/>
  <p:notesSz cx="6858000" cy="9144000"/>
  <p:defaultTextStyle>
    <a:defPPr marL="0" marR="0" lvl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>
        <a:ln>
          <a:noFill/>
        </a:ln>
        <a:solidFill>
          <a:srgbClr val="000000"/>
        </a:solidFill>
        <a:effectLst/>
      </a:defRPr>
    </a:defPPr>
    <a:lvl1pPr marL="0" marR="0" lvl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>
        <a:ln>
          <a:noFill/>
        </a:ln>
        <a:solidFill>
          <a:srgbClr val="000000"/>
        </a:solidFill>
        <a:effectLst/>
        <a:latin typeface="+mn-lt"/>
        <a:ea typeface="+mn-ea"/>
        <a:cs typeface="+mn-cs"/>
        <a:sym typeface="Helvetica"/>
      </a:defRPr>
    </a:lvl1pPr>
    <a:lvl2pPr marL="0" marR="0" lvl="1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>
        <a:ln>
          <a:noFill/>
        </a:ln>
        <a:solidFill>
          <a:srgbClr val="000000"/>
        </a:solidFill>
        <a:effectLst/>
        <a:latin typeface="+mn-lt"/>
        <a:ea typeface="+mn-ea"/>
        <a:cs typeface="+mn-cs"/>
        <a:sym typeface="Helvetica"/>
      </a:defRPr>
    </a:lvl2pPr>
    <a:lvl3pPr marL="0" marR="0" lvl="2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>
        <a:ln>
          <a:noFill/>
        </a:ln>
        <a:solidFill>
          <a:srgbClr val="000000"/>
        </a:solidFill>
        <a:effectLst/>
        <a:latin typeface="+mn-lt"/>
        <a:ea typeface="+mn-ea"/>
        <a:cs typeface="+mn-cs"/>
        <a:sym typeface="Helvetica"/>
      </a:defRPr>
    </a:lvl3pPr>
    <a:lvl4pPr marL="0" marR="0" lvl="3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>
        <a:ln>
          <a:noFill/>
        </a:ln>
        <a:solidFill>
          <a:srgbClr val="000000"/>
        </a:solidFill>
        <a:effectLst/>
        <a:latin typeface="+mn-lt"/>
        <a:ea typeface="+mn-ea"/>
        <a:cs typeface="+mn-cs"/>
        <a:sym typeface="Helvetica"/>
      </a:defRPr>
    </a:lvl4pPr>
    <a:lvl5pPr marL="0" marR="0" lvl="4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>
        <a:ln>
          <a:noFill/>
        </a:ln>
        <a:solidFill>
          <a:srgbClr val="000000"/>
        </a:solidFill>
        <a:effectLst/>
        <a:latin typeface="+mn-lt"/>
        <a:ea typeface="+mn-ea"/>
        <a:cs typeface="+mn-cs"/>
        <a:sym typeface="Helvetica"/>
      </a:defRPr>
    </a:lvl5pPr>
    <a:lvl6pPr marL="0" marR="0" lvl="5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>
        <a:ln>
          <a:noFill/>
        </a:ln>
        <a:solidFill>
          <a:srgbClr val="000000"/>
        </a:solidFill>
        <a:effectLst/>
        <a:latin typeface="+mn-lt"/>
        <a:ea typeface="+mn-ea"/>
        <a:cs typeface="+mn-cs"/>
        <a:sym typeface="Helvetica"/>
      </a:defRPr>
    </a:lvl6pPr>
    <a:lvl7pPr marL="0" marR="0" lvl="6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>
        <a:ln>
          <a:noFill/>
        </a:ln>
        <a:solidFill>
          <a:srgbClr val="000000"/>
        </a:solidFill>
        <a:effectLst/>
        <a:latin typeface="+mn-lt"/>
        <a:ea typeface="+mn-ea"/>
        <a:cs typeface="+mn-cs"/>
        <a:sym typeface="Helvetica"/>
      </a:defRPr>
    </a:lvl7pPr>
    <a:lvl8pPr marL="0" marR="0" lvl="7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>
        <a:ln>
          <a:noFill/>
        </a:ln>
        <a:solidFill>
          <a:srgbClr val="000000"/>
        </a:solidFill>
        <a:effectLst/>
        <a:latin typeface="+mn-lt"/>
        <a:ea typeface="+mn-ea"/>
        <a:cs typeface="+mn-cs"/>
        <a:sym typeface="Helvetica"/>
      </a:defRPr>
    </a:lvl8pPr>
    <a:lvl9pPr marL="0" marR="0" lvl="8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>
        <a:ln>
          <a:noFill/>
        </a:ln>
        <a:solidFill>
          <a:srgbClr val="000000"/>
        </a:solidFill>
        <a:effectLst/>
        <a:latin typeface="+mn-lt"/>
        <a:ea typeface="+mn-ea"/>
        <a:cs typeface="+mn-cs"/>
        <a:sym typeface="Helvetica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415">
          <p15:clr>
            <a:srgbClr val="A4A3A4"/>
          </p15:clr>
        </p15:guide>
        <p15:guide id="3" orient="horz" pos="1502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5D8E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0651C3A-4460-11DB-9652-00E08161165F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6350" cap="flat">
              <a:solidFill>
                <a:schemeClr val="accent1"/>
              </a:solidFill>
              <a:prstDash val="solid"/>
              <a:miter lim="800000"/>
            </a:ln>
          </a:left>
          <a:right>
            <a:ln w="6350" cap="flat">
              <a:solidFill>
                <a:schemeClr val="accent1"/>
              </a:solidFill>
              <a:prstDash val="solid"/>
              <a:miter lim="800000"/>
            </a:ln>
          </a:right>
          <a:top>
            <a:ln w="6350" cap="flat">
              <a:solidFill>
                <a:schemeClr val="accent1"/>
              </a:solidFill>
              <a:prstDash val="solid"/>
              <a:miter lim="800000"/>
            </a:ln>
          </a:top>
          <a:bottom>
            <a:ln w="6350" cap="flat">
              <a:solidFill>
                <a:schemeClr val="accent1"/>
              </a:solidFill>
              <a:prstDash val="solid"/>
              <a:miter lim="800000"/>
            </a:ln>
          </a:bottom>
          <a:insideH>
            <a:ln w="6350" cap="flat">
              <a:solidFill>
                <a:schemeClr val="accent1"/>
              </a:solidFill>
              <a:prstDash val="solid"/>
              <a:miter lim="800000"/>
            </a:ln>
          </a:insideH>
          <a:insideV>
            <a:ln w="6350" cap="flat">
              <a:solidFill>
                <a:schemeClr val="accent1"/>
              </a:solidFill>
              <a:prstDash val="solid"/>
              <a:miter lim="800000"/>
            </a:ln>
          </a:insideV>
        </a:tcBdr>
        <a:fill>
          <a:solidFill>
            <a:schemeClr val="accent1">
              <a:alpha val="40000"/>
            </a:scheme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6350" cap="flat">
              <a:solidFill>
                <a:schemeClr val="accent1"/>
              </a:solidFill>
              <a:prstDash val="solid"/>
              <a:miter lim="800000"/>
            </a:ln>
          </a:left>
          <a:right>
            <a:ln w="12700" cap="flat">
              <a:solidFill>
                <a:schemeClr val="accent1"/>
              </a:solidFill>
              <a:prstDash val="solid"/>
              <a:miter lim="800000"/>
            </a:ln>
          </a:right>
          <a:top>
            <a:ln w="6350" cap="flat">
              <a:solidFill>
                <a:schemeClr val="accent1"/>
              </a:solidFill>
              <a:prstDash val="solid"/>
              <a:miter lim="800000"/>
            </a:ln>
          </a:top>
          <a:bottom>
            <a:ln w="6350" cap="flat">
              <a:solidFill>
                <a:schemeClr val="accent1"/>
              </a:solidFill>
              <a:prstDash val="solid"/>
              <a:miter lim="800000"/>
            </a:ln>
          </a:bottom>
          <a:insideH>
            <a:ln w="6350" cap="flat">
              <a:solidFill>
                <a:schemeClr val="accent1"/>
              </a:solidFill>
              <a:prstDash val="solid"/>
              <a:miter lim="800000"/>
            </a:ln>
          </a:insideH>
          <a:insideV>
            <a:ln w="6350" cap="flat">
              <a:solidFill>
                <a:schemeClr val="accent1"/>
              </a:solidFill>
              <a:prstDash val="solid"/>
              <a:miter lim="800000"/>
            </a:ln>
          </a:insideV>
        </a:tcBdr>
        <a:fill>
          <a:solidFill>
            <a:schemeClr val="accent1">
              <a:alpha val="40000"/>
            </a:scheme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chemeClr val="accent1"/>
              </a:solidFill>
              <a:prstDash val="solid"/>
              <a:miter lim="800000"/>
            </a:ln>
          </a:top>
          <a:bottom>
            <a:ln w="12700" cap="flat">
              <a:solidFill>
                <a:schemeClr val="accent1"/>
              </a:solidFill>
              <a:prstDash val="solid"/>
              <a:miter lim="8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6350" cap="flat">
              <a:solidFill>
                <a:schemeClr val="accent1"/>
              </a:solidFill>
              <a:prstDash val="solid"/>
              <a:miter lim="800000"/>
            </a:ln>
          </a:top>
          <a:bottom>
            <a:ln w="12700" cap="flat">
              <a:solidFill>
                <a:srgbClr val="FFFFFF"/>
              </a:solidFill>
              <a:prstDash val="solid"/>
              <a:miter lim="8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6" d="100"/>
          <a:sy n="86" d="100"/>
        </p:scale>
        <p:origin x="-666" y="-90"/>
      </p:cViewPr>
      <p:guideLst>
        <p:guide orient="horz" pos="2160"/>
        <p:guide pos="415"/>
        <p:guide orient="horz" pos="150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 /><Relationship Id="rId13" Type="http://schemas.openxmlformats.org/officeDocument/2006/relationships/slide" Target="slides/slide12.xml" /><Relationship Id="rId18" Type="http://schemas.openxmlformats.org/officeDocument/2006/relationships/viewProps" Target="viewProps.xml" /><Relationship Id="rId3" Type="http://schemas.openxmlformats.org/officeDocument/2006/relationships/slide" Target="slides/slide2.xml" /><Relationship Id="rId7" Type="http://schemas.openxmlformats.org/officeDocument/2006/relationships/slide" Target="slides/slide6.xml" /><Relationship Id="rId12" Type="http://schemas.openxmlformats.org/officeDocument/2006/relationships/slide" Target="slides/slide11.xml" /><Relationship Id="rId17" Type="http://schemas.openxmlformats.org/officeDocument/2006/relationships/presProps" Target="presProps.xml" /><Relationship Id="rId2" Type="http://schemas.openxmlformats.org/officeDocument/2006/relationships/slide" Target="slides/slide1.xml" /><Relationship Id="rId16" Type="http://schemas.openxmlformats.org/officeDocument/2006/relationships/notesMaster" Target="notesMasters/notesMaster1.xml" /><Relationship Id="rId20" Type="http://schemas.openxmlformats.org/officeDocument/2006/relationships/tableStyles" Target="tableStyles.xml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5.xml" /><Relationship Id="rId11" Type="http://schemas.openxmlformats.org/officeDocument/2006/relationships/slide" Target="slides/slide10.xml" /><Relationship Id="rId5" Type="http://schemas.openxmlformats.org/officeDocument/2006/relationships/slide" Target="slides/slide4.xml" /><Relationship Id="rId15" Type="http://schemas.openxmlformats.org/officeDocument/2006/relationships/slide" Target="slides/slide14.xml" /><Relationship Id="rId10" Type="http://schemas.openxmlformats.org/officeDocument/2006/relationships/slide" Target="slides/slide9.xml" /><Relationship Id="rId19" Type="http://schemas.openxmlformats.org/officeDocument/2006/relationships/theme" Target="theme/theme1.xml" /><Relationship Id="rId4" Type="http://schemas.openxmlformats.org/officeDocument/2006/relationships/slide" Target="slides/slide3.xml" /><Relationship Id="rId9" Type="http://schemas.openxmlformats.org/officeDocument/2006/relationships/slide" Target="slides/slide8.xml" /><Relationship Id="rId14" Type="http://schemas.openxmlformats.org/officeDocument/2006/relationships/slide" Target="slides/slide13.xml" 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wmf" 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Shape 145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6" name="Shape 146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j-lt"/>
        <a:ea typeface="+mj-ea"/>
        <a:cs typeface="+mj-cs"/>
        <a:sym typeface="Calibri"/>
      </a:defRPr>
    </a:lvl1pPr>
    <a:lvl2pPr indent="228600" latinLnBrk="0">
      <a:defRPr sz="1200">
        <a:latin typeface="+mj-lt"/>
        <a:ea typeface="+mj-ea"/>
        <a:cs typeface="+mj-cs"/>
        <a:sym typeface="Calibri"/>
      </a:defRPr>
    </a:lvl2pPr>
    <a:lvl3pPr indent="457200" latinLnBrk="0">
      <a:defRPr sz="1200">
        <a:latin typeface="+mj-lt"/>
        <a:ea typeface="+mj-ea"/>
        <a:cs typeface="+mj-cs"/>
        <a:sym typeface="Calibri"/>
      </a:defRPr>
    </a:lvl3pPr>
    <a:lvl4pPr indent="685800" latinLnBrk="0">
      <a:defRPr sz="1200">
        <a:latin typeface="+mj-lt"/>
        <a:ea typeface="+mj-ea"/>
        <a:cs typeface="+mj-cs"/>
        <a:sym typeface="Calibri"/>
      </a:defRPr>
    </a:lvl4pPr>
    <a:lvl5pPr indent="914400" latinLnBrk="0">
      <a:defRPr sz="1200">
        <a:latin typeface="+mj-lt"/>
        <a:ea typeface="+mj-ea"/>
        <a:cs typeface="+mj-cs"/>
        <a:sym typeface="Calibri"/>
      </a:defRPr>
    </a:lvl5pPr>
    <a:lvl6pPr indent="1143000" latinLnBrk="0">
      <a:defRPr sz="1200">
        <a:latin typeface="+mj-lt"/>
        <a:ea typeface="+mj-ea"/>
        <a:cs typeface="+mj-cs"/>
        <a:sym typeface="Calibri"/>
      </a:defRPr>
    </a:lvl6pPr>
    <a:lvl7pPr indent="1371600" latinLnBrk="0">
      <a:defRPr sz="1200">
        <a:latin typeface="+mj-lt"/>
        <a:ea typeface="+mj-ea"/>
        <a:cs typeface="+mj-cs"/>
        <a:sym typeface="Calibri"/>
      </a:defRPr>
    </a:lvl7pPr>
    <a:lvl8pPr indent="1600200" latinLnBrk="0">
      <a:defRPr sz="1200">
        <a:latin typeface="+mj-lt"/>
        <a:ea typeface="+mj-ea"/>
        <a:cs typeface="+mj-cs"/>
        <a:sym typeface="Calibri"/>
      </a:defRPr>
    </a:lvl8pPr>
    <a:lvl9pPr indent="1828800" latinLnBrk="0">
      <a:defRPr sz="1200">
        <a:latin typeface="+mj-lt"/>
        <a:ea typeface="+mj-ea"/>
        <a:cs typeface="+mj-cs"/>
        <a:sym typeface="Calibri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 /><Relationship Id="rId1" Type="http://schemas.openxmlformats.org/officeDocument/2006/relationships/notesMaster" Target="../notesMasters/notesMaster1.xml" 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 /><Relationship Id="rId1" Type="http://schemas.openxmlformats.org/officeDocument/2006/relationships/notesMaster" Target="../notesMasters/notesMaster1.xml" 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 /><Relationship Id="rId1" Type="http://schemas.openxmlformats.org/officeDocument/2006/relationships/notesMaster" Target="../notesMasters/notesMaster1.xml" 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 /><Relationship Id="rId1" Type="http://schemas.openxmlformats.org/officeDocument/2006/relationships/notesMaster" Target="../notesMasters/notesMaster1.xml" 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 /><Relationship Id="rId1" Type="http://schemas.openxmlformats.org/officeDocument/2006/relationships/notesMaster" Target="../notesMasters/notesMaster1.xml" 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143572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Google Shape;135;p8:note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  <a:buSzPts val="1100"/>
            </a:pPr>
            <a:endParaRPr lang="ru-RU" alt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35843" name="Google Shape;136;p8:notes"/>
          <p:cNvSpPr>
            <a:spLocks noGrp="1" noRot="1" noChangeAspect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custGeom>
            <a:avLst/>
            <a:gdLst>
              <a:gd name="T0" fmla="*/ 0 w 120000"/>
              <a:gd name="T1" fmla="*/ 0 h 120000"/>
              <a:gd name="T2" fmla="*/ 2147483647 w 120000"/>
              <a:gd name="T3" fmla="*/ 0 h 120000"/>
              <a:gd name="T4" fmla="*/ 2147483647 w 120000"/>
              <a:gd name="T5" fmla="*/ 2147483647 h 120000"/>
              <a:gd name="T6" fmla="*/ 0 w 120000"/>
              <a:gd name="T7" fmla="*/ 2147483647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0000"/>
              <a:gd name="T16" fmla="*/ 0 h 120000"/>
              <a:gd name="T17" fmla="*/ 120000 w 120000"/>
              <a:gd name="T18" fmla="*/ 120000 h 1200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 cap="flat">
            <a:solidFill>
              <a:srgbClr val="000000"/>
            </a:solidFill>
            <a:miter lim="800000"/>
            <a:headEnd/>
            <a:tailEnd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613830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Google Shape;186;p6:notes"/>
          <p:cNvSpPr txBox="1"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0" indent="0" eaLnBrk="1" hangingPunct="1">
              <a:buSzPts val="1100"/>
            </a:pPr>
            <a:endParaRPr lang="ru-RU" sz="1100">
              <a:latin typeface="Arial" charset="0"/>
              <a:cs typeface="Arial" charset="0"/>
            </a:endParaRPr>
          </a:p>
        </p:txBody>
      </p:sp>
      <p:sp>
        <p:nvSpPr>
          <p:cNvPr id="28675" name="Google Shape;187;p6:notes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ln>
            <a:miter lim="800000"/>
            <a:headEnd/>
            <a:tailEnd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Google Shape;201;g2cc03ee14fb_0_40:notes"/>
          <p:cNvSpPr txBox="1"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0" indent="0" eaLnBrk="1" hangingPunct="1">
              <a:buSzPts val="1100"/>
            </a:pPr>
            <a:endParaRPr lang="ru-RU" sz="1100">
              <a:latin typeface="Arial" charset="0"/>
              <a:cs typeface="Arial" charset="0"/>
            </a:endParaRPr>
          </a:p>
        </p:txBody>
      </p:sp>
      <p:sp>
        <p:nvSpPr>
          <p:cNvPr id="29699" name="Google Shape;202;g2cc03ee14fb_0_40:notes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ln>
            <a:miter lim="800000"/>
            <a:headEnd/>
            <a:tailEnd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 /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 /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 /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 /><Relationship Id="rId2" Type="http://schemas.openxmlformats.org/officeDocument/2006/relationships/image" Target="../media/image2.jpeg" /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1524000" y="1122362"/>
            <a:ext cx="9144000" cy="2387601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t>Текст заголовка</a:t>
            </a:r>
          </a:p>
        </p:txBody>
      </p:sp>
      <p:sp>
        <p:nvSpPr>
          <p:cNvPr id="12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1524000" y="3602037"/>
            <a:ext cx="9144000" cy="1655766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2400"/>
            </a:lvl1pPr>
            <a:lvl2pPr marL="0" indent="0" algn="ctr">
              <a:buSzTx/>
              <a:buFontTx/>
              <a:buNone/>
              <a:defRPr sz="2400"/>
            </a:lvl2pPr>
            <a:lvl3pPr marL="0" indent="0" algn="ctr">
              <a:buSzTx/>
              <a:buFontTx/>
              <a:buNone/>
              <a:defRPr sz="2400"/>
            </a:lvl3pPr>
            <a:lvl4pPr marL="0" indent="0" algn="ctr">
              <a:buSzTx/>
              <a:buFontTx/>
              <a:buNone/>
              <a:defRPr sz="2400"/>
            </a:lvl4pPr>
            <a:lvl5pPr marL="0" indent="0" algn="ctr">
              <a:buSzTx/>
              <a:buFontTx/>
              <a:buNone/>
              <a:defRPr sz="24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3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t>Текст заголовка</a:t>
            </a:r>
          </a:p>
        </p:txBody>
      </p:sp>
      <p:sp>
        <p:nvSpPr>
          <p:cNvPr id="30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831850" y="4589462"/>
            <a:ext cx="10515600" cy="1500191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1pPr>
            <a:lvl2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2pPr>
            <a:lvl3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3pPr>
            <a:lvl4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4pPr>
            <a:lvl5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31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Текст 2"/>
          <p:cNvSpPr txBox="1"/>
          <p:nvPr/>
        </p:nvSpPr>
        <p:spPr>
          <a:xfrm>
            <a:off x="510703" y="1925952"/>
            <a:ext cx="6518934" cy="7010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 anchor="ctr">
            <a:spAutoFit/>
          </a:bodyPr>
          <a:lstStyle>
            <a:lvl1pPr algn="ctr">
              <a:defRPr sz="4800">
                <a:solidFill>
                  <a:srgbClr val="8F00FF"/>
                </a:solidFill>
                <a:latin typeface="Gilroy-ExtraBold"/>
                <a:ea typeface="Gilroy-ExtraBold"/>
                <a:cs typeface="Gilroy-ExtraBold"/>
                <a:sym typeface="Gilroy-ExtraBold"/>
              </a:defRPr>
            </a:lvl1pPr>
          </a:lstStyle>
          <a:p>
            <a:r>
              <a:t>ЗАГОЛОВОК СЛАЙДА</a:t>
            </a:r>
          </a:p>
        </p:txBody>
      </p:sp>
      <p:sp>
        <p:nvSpPr>
          <p:cNvPr id="39" name="Текст 2"/>
          <p:cNvSpPr txBox="1"/>
          <p:nvPr/>
        </p:nvSpPr>
        <p:spPr>
          <a:xfrm>
            <a:off x="609152" y="3188385"/>
            <a:ext cx="4782191" cy="19811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defRPr sz="1600">
                <a:solidFill>
                  <a:srgbClr val="1B1B1B"/>
                </a:solidFill>
                <a:latin typeface="Gilroy-Light"/>
                <a:ea typeface="Gilroy-Light"/>
                <a:cs typeface="Gilroy-Light"/>
                <a:sym typeface="Gilroy-Light"/>
              </a:defRPr>
            </a:pPr>
            <a:r>
              <a:t>Имеется спорная точка зрения, гласящая примерно следующее: представители современных социальных резервов призваны </a:t>
            </a:r>
          </a:p>
          <a:p>
            <a:pPr>
              <a:defRPr sz="1600">
                <a:solidFill>
                  <a:srgbClr val="1B1B1B"/>
                </a:solidFill>
                <a:latin typeface="Gilroy-Light"/>
                <a:ea typeface="Gilroy-Light"/>
                <a:cs typeface="Gilroy-Light"/>
                <a:sym typeface="Gilroy-Light"/>
              </a:defRPr>
            </a:pPr>
            <a:r>
              <a:t>к ответу! </a:t>
            </a:r>
            <a:endParaRPr sz="1200">
              <a:solidFill>
                <a:srgbClr val="888888"/>
              </a:solidFill>
            </a:endParaRPr>
          </a:p>
          <a:p>
            <a:pPr>
              <a:defRPr sz="1600">
                <a:solidFill>
                  <a:srgbClr val="1B1B1B"/>
                </a:solidFill>
                <a:latin typeface="Gilroy-Light"/>
                <a:ea typeface="Gilroy-Light"/>
                <a:cs typeface="Gilroy-Light"/>
                <a:sym typeface="Gilroy-Light"/>
              </a:defRPr>
            </a:pPr>
            <a:r>
              <a:t>В целом, конечно, базовый вектор развития позволяет выполнить важные задания </a:t>
            </a:r>
          </a:p>
          <a:p>
            <a:pPr>
              <a:defRPr sz="1600">
                <a:solidFill>
                  <a:srgbClr val="1B1B1B"/>
                </a:solidFill>
                <a:latin typeface="Gilroy-Light"/>
                <a:ea typeface="Gilroy-Light"/>
                <a:cs typeface="Gilroy-Light"/>
                <a:sym typeface="Gilroy-Light"/>
              </a:defRPr>
            </a:pPr>
            <a:r>
              <a:t>по разработке системы обучения кадров, соответствующей насущным потребностям </a:t>
            </a:r>
          </a:p>
        </p:txBody>
      </p:sp>
      <p:sp>
        <p:nvSpPr>
          <p:cNvPr id="40" name="Текст 2"/>
          <p:cNvSpPr txBox="1"/>
          <p:nvPr/>
        </p:nvSpPr>
        <p:spPr>
          <a:xfrm>
            <a:off x="6944993" y="3175193"/>
            <a:ext cx="4345769" cy="11582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marL="285750" indent="-285750">
              <a:buSzPct val="100000"/>
              <a:buFont typeface="Arial"/>
              <a:buChar char="•"/>
              <a:defRPr sz="1600">
                <a:solidFill>
                  <a:srgbClr val="8F00FF"/>
                </a:solidFill>
                <a:latin typeface="Gilroy-ExtraBold"/>
                <a:ea typeface="Gilroy-ExtraBold"/>
                <a:cs typeface="Gilroy-ExtraBold"/>
                <a:sym typeface="Gilroy-ExtraBold"/>
              </a:defRPr>
            </a:pPr>
            <a:r>
              <a:t>Плюсы</a:t>
            </a:r>
            <a:endParaRPr sz="1200"/>
          </a:p>
          <a:p>
            <a:pPr>
              <a:defRPr sz="1200">
                <a:solidFill>
                  <a:srgbClr val="8F00FF"/>
                </a:solidFill>
                <a:latin typeface="Gilroy-Light"/>
                <a:ea typeface="Gilroy-Light"/>
                <a:cs typeface="Gilroy-Light"/>
                <a:sym typeface="Gilroy-Light"/>
              </a:defRPr>
            </a:pPr>
            <a:endParaRPr sz="1200"/>
          </a:p>
          <a:p>
            <a:pPr marL="285750" indent="-285750">
              <a:buSzPct val="100000"/>
              <a:buFont typeface="Arial"/>
              <a:buChar char="•"/>
              <a:defRPr sz="1600">
                <a:solidFill>
                  <a:srgbClr val="8F00FF"/>
                </a:solidFill>
                <a:latin typeface="Gilroy-ExtraBold"/>
                <a:ea typeface="Gilroy-ExtraBold"/>
                <a:cs typeface="Gilroy-ExtraBold"/>
                <a:sym typeface="Gilroy-ExtraBold"/>
              </a:defRPr>
            </a:pPr>
            <a:r>
              <a:t>Минусы</a:t>
            </a:r>
            <a:endParaRPr sz="1200"/>
          </a:p>
          <a:p>
            <a:pPr>
              <a:defRPr sz="1200">
                <a:solidFill>
                  <a:srgbClr val="8F00FF"/>
                </a:solidFill>
                <a:latin typeface="Gilroy-Light"/>
                <a:ea typeface="Gilroy-Light"/>
                <a:cs typeface="Gilroy-Light"/>
                <a:sym typeface="Gilroy-Light"/>
              </a:defRPr>
            </a:pPr>
            <a:endParaRPr sz="1200"/>
          </a:p>
          <a:p>
            <a:pPr marL="285750" indent="-285750">
              <a:buSzPct val="100000"/>
              <a:buFont typeface="Arial"/>
              <a:buChar char="•"/>
              <a:defRPr sz="1600">
                <a:solidFill>
                  <a:srgbClr val="8F00FF"/>
                </a:solidFill>
                <a:latin typeface="Gilroy-ExtraBold"/>
                <a:ea typeface="Gilroy-ExtraBold"/>
                <a:cs typeface="Gilroy-ExtraBold"/>
                <a:sym typeface="Gilroy-ExtraBold"/>
              </a:defRPr>
            </a:pPr>
            <a:r>
              <a:t>Сомнительные моменты</a:t>
            </a:r>
          </a:p>
        </p:txBody>
      </p:sp>
      <p:sp>
        <p:nvSpPr>
          <p:cNvPr id="41" name="Прямоугольник 7"/>
          <p:cNvSpPr/>
          <p:nvPr/>
        </p:nvSpPr>
        <p:spPr>
          <a:xfrm>
            <a:off x="9478850" y="-9686"/>
            <a:ext cx="1857633" cy="1326299"/>
          </a:xfrm>
          <a:prstGeom prst="rect">
            <a:avLst/>
          </a:prstGeom>
          <a:solidFill>
            <a:srgbClr val="FCAF17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grpSp>
        <p:nvGrpSpPr>
          <p:cNvPr id="44" name="Прямоугольник 6"/>
          <p:cNvGrpSpPr/>
          <p:nvPr/>
        </p:nvGrpSpPr>
        <p:grpSpPr>
          <a:xfrm>
            <a:off x="9488632" y="6157385"/>
            <a:ext cx="2343181" cy="705154"/>
            <a:chOff x="-1" y="-1"/>
            <a:chExt cx="2343180" cy="705153"/>
          </a:xfrm>
        </p:grpSpPr>
        <p:sp>
          <p:nvSpPr>
            <p:cNvPr id="42" name="Прямоугольник"/>
            <p:cNvSpPr/>
            <p:nvPr/>
          </p:nvSpPr>
          <p:spPr>
            <a:xfrm>
              <a:off x="-2" y="-2"/>
              <a:ext cx="2343182" cy="705155"/>
            </a:xfrm>
            <a:prstGeom prst="rect">
              <a:avLst/>
            </a:prstGeom>
            <a:solidFill>
              <a:srgbClr val="8F00FF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43" name="НАЗВАНИЕ ДОКЛАДА"/>
            <p:cNvSpPr txBox="1"/>
            <p:nvPr/>
          </p:nvSpPr>
          <p:spPr>
            <a:xfrm>
              <a:off x="45719" y="206523"/>
              <a:ext cx="2251741" cy="29209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>
              <a:lvl1pPr algn="ctr">
                <a:defRPr sz="1600">
                  <a:solidFill>
                    <a:srgbClr val="FFFFFF"/>
                  </a:solidFill>
                  <a:latin typeface="Gilroy-Light"/>
                  <a:ea typeface="Gilroy-Light"/>
                  <a:cs typeface="Gilroy-Light"/>
                  <a:sym typeface="Gilroy-Light"/>
                </a:defRPr>
              </a:lvl1pPr>
            </a:lstStyle>
            <a:p>
              <a:r>
                <a:t>НАЗВАНИЕ ДОКЛАДА</a:t>
              </a:r>
            </a:p>
          </p:txBody>
        </p:sp>
      </p:grpSp>
      <p:pic>
        <p:nvPicPr>
          <p:cNvPr id="45" name="Рисунок 9" descr="Рисунок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29611" y="-25758"/>
            <a:ext cx="2156114" cy="121281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8" name="Прямоугольник 16"/>
          <p:cNvGrpSpPr/>
          <p:nvPr/>
        </p:nvGrpSpPr>
        <p:grpSpPr>
          <a:xfrm>
            <a:off x="616791" y="6235378"/>
            <a:ext cx="669073" cy="625373"/>
            <a:chOff x="0" y="-1"/>
            <a:chExt cx="669071" cy="625372"/>
          </a:xfrm>
        </p:grpSpPr>
        <p:sp>
          <p:nvSpPr>
            <p:cNvPr id="46" name="Прямоугольник"/>
            <p:cNvSpPr/>
            <p:nvPr/>
          </p:nvSpPr>
          <p:spPr>
            <a:xfrm>
              <a:off x="-1" y="-2"/>
              <a:ext cx="669073" cy="625373"/>
            </a:xfrm>
            <a:prstGeom prst="rect">
              <a:avLst/>
            </a:prstGeom>
            <a:solidFill>
              <a:srgbClr val="FD493D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47" name="3"/>
            <p:cNvSpPr txBox="1"/>
            <p:nvPr/>
          </p:nvSpPr>
          <p:spPr>
            <a:xfrm>
              <a:off x="45720" y="146138"/>
              <a:ext cx="577629" cy="3330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>
              <a:lvl1pPr algn="ctr">
                <a:defRPr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r>
                <a:t>3</a:t>
              </a:r>
            </a:p>
          </p:txBody>
        </p:sp>
      </p:grpSp>
      <p:grpSp>
        <p:nvGrpSpPr>
          <p:cNvPr id="51" name="Прямоугольник 17"/>
          <p:cNvGrpSpPr/>
          <p:nvPr/>
        </p:nvGrpSpPr>
        <p:grpSpPr>
          <a:xfrm>
            <a:off x="629426" y="-2450"/>
            <a:ext cx="2730092" cy="506841"/>
            <a:chOff x="-1" y="-1"/>
            <a:chExt cx="2730091" cy="506839"/>
          </a:xfrm>
        </p:grpSpPr>
        <p:sp>
          <p:nvSpPr>
            <p:cNvPr id="49" name="Прямоугольник"/>
            <p:cNvSpPr/>
            <p:nvPr/>
          </p:nvSpPr>
          <p:spPr>
            <a:xfrm>
              <a:off x="-2" y="-2"/>
              <a:ext cx="2730092" cy="506841"/>
            </a:xfrm>
            <a:prstGeom prst="rect">
              <a:avLst/>
            </a:prstGeom>
            <a:solidFill>
              <a:srgbClr val="B5D8E1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  <a:latin typeface="Gilroy-Light"/>
                  <a:ea typeface="Gilroy-Light"/>
                  <a:cs typeface="Gilroy-Light"/>
                  <a:sym typeface="Gilroy-Light"/>
                </a:defRPr>
              </a:pPr>
              <a:endParaRPr/>
            </a:p>
          </p:txBody>
        </p:sp>
        <p:sp>
          <p:nvSpPr>
            <p:cNvPr id="50" name="НАЗВАНИЕ РАЗДЕЛА"/>
            <p:cNvSpPr txBox="1"/>
            <p:nvPr/>
          </p:nvSpPr>
          <p:spPr>
            <a:xfrm>
              <a:off x="45720" y="90856"/>
              <a:ext cx="2638651" cy="32511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>
              <a:lvl1pPr>
                <a:defRPr>
                  <a:solidFill>
                    <a:srgbClr val="FFFFFF"/>
                  </a:solidFill>
                  <a:latin typeface="Gilroy-Light"/>
                  <a:ea typeface="Gilroy-Light"/>
                  <a:cs typeface="Gilroy-Light"/>
                  <a:sym typeface="Gilroy-Light"/>
                </a:defRPr>
              </a:lvl1pPr>
            </a:lstStyle>
            <a:p>
              <a:r>
                <a:t>НАЗВАНИЕ РАЗДЕЛА</a:t>
              </a:r>
            </a:p>
          </p:txBody>
        </p:sp>
      </p:grpSp>
      <p:sp>
        <p:nvSpPr>
          <p:cNvPr id="52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Прямоугольник 1"/>
          <p:cNvSpPr/>
          <p:nvPr/>
        </p:nvSpPr>
        <p:spPr>
          <a:xfrm>
            <a:off x="5483225" y="0"/>
            <a:ext cx="6708775" cy="6873241"/>
          </a:xfrm>
          <a:prstGeom prst="rect">
            <a:avLst/>
          </a:prstGeom>
          <a:solidFill>
            <a:srgbClr val="B5D8E1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sp>
        <p:nvSpPr>
          <p:cNvPr id="60" name="Текст 2"/>
          <p:cNvSpPr txBox="1"/>
          <p:nvPr/>
        </p:nvSpPr>
        <p:spPr>
          <a:xfrm>
            <a:off x="566087" y="1544952"/>
            <a:ext cx="3774042" cy="14630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 anchor="ctr">
            <a:spAutoFit/>
          </a:bodyPr>
          <a:lstStyle>
            <a:lvl1pPr>
              <a:defRPr sz="4800">
                <a:solidFill>
                  <a:srgbClr val="8F00FF"/>
                </a:solidFill>
                <a:latin typeface="Gilroy-ExtraBold"/>
                <a:ea typeface="Gilroy-ExtraBold"/>
                <a:cs typeface="Gilroy-ExtraBold"/>
                <a:sym typeface="Gilroy-ExtraBold"/>
              </a:defRPr>
            </a:lvl1pPr>
          </a:lstStyle>
          <a:p>
            <a:r>
              <a:t>ЗАГОЛОВОК СЛАЙДА</a:t>
            </a:r>
          </a:p>
        </p:txBody>
      </p:sp>
      <p:pic>
        <p:nvPicPr>
          <p:cNvPr id="61" name="Рисунок 9" descr="Рисунок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29611" y="-25758"/>
            <a:ext cx="2156114" cy="1212813"/>
          </a:xfrm>
          <a:prstGeom prst="rect">
            <a:avLst/>
          </a:prstGeom>
          <a:ln w="12700">
            <a:miter lim="400000"/>
          </a:ln>
        </p:spPr>
      </p:pic>
      <p:sp>
        <p:nvSpPr>
          <p:cNvPr id="62" name="Текст 2"/>
          <p:cNvSpPr txBox="1"/>
          <p:nvPr/>
        </p:nvSpPr>
        <p:spPr>
          <a:xfrm>
            <a:off x="6249911" y="227512"/>
            <a:ext cx="759795" cy="16154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 anchor="ctr">
            <a:spAutoFit/>
          </a:bodyPr>
          <a:lstStyle>
            <a:lvl1pPr>
              <a:defRPr sz="12000">
                <a:solidFill>
                  <a:srgbClr val="FFFFFF"/>
                </a:solidFill>
                <a:latin typeface="Gilroy-ExtraBold"/>
                <a:ea typeface="Gilroy-ExtraBold"/>
                <a:cs typeface="Gilroy-ExtraBold"/>
                <a:sym typeface="Gilroy-ExtraBold"/>
              </a:defRPr>
            </a:lvl1pPr>
          </a:lstStyle>
          <a:p>
            <a:r>
              <a:t>1</a:t>
            </a:r>
          </a:p>
        </p:txBody>
      </p:sp>
      <p:sp>
        <p:nvSpPr>
          <p:cNvPr id="63" name="Текст 2"/>
          <p:cNvSpPr txBox="1"/>
          <p:nvPr/>
        </p:nvSpPr>
        <p:spPr>
          <a:xfrm>
            <a:off x="6141718" y="3165168"/>
            <a:ext cx="759795" cy="16154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 anchor="ctr">
            <a:spAutoFit/>
          </a:bodyPr>
          <a:lstStyle>
            <a:lvl1pPr>
              <a:defRPr sz="12000">
                <a:solidFill>
                  <a:srgbClr val="FFFFFF"/>
                </a:solidFill>
                <a:latin typeface="Gilroy-ExtraBold"/>
                <a:ea typeface="Gilroy-ExtraBold"/>
                <a:cs typeface="Gilroy-ExtraBold"/>
                <a:sym typeface="Gilroy-ExtraBold"/>
              </a:defRPr>
            </a:lvl1pPr>
          </a:lstStyle>
          <a:p>
            <a:r>
              <a:t>3</a:t>
            </a:r>
          </a:p>
        </p:txBody>
      </p:sp>
      <p:sp>
        <p:nvSpPr>
          <p:cNvPr id="64" name="Текст 2"/>
          <p:cNvSpPr txBox="1"/>
          <p:nvPr/>
        </p:nvSpPr>
        <p:spPr>
          <a:xfrm>
            <a:off x="9319724" y="1625929"/>
            <a:ext cx="759794" cy="16154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 anchor="ctr">
            <a:spAutoFit/>
          </a:bodyPr>
          <a:lstStyle>
            <a:lvl1pPr>
              <a:defRPr sz="12000">
                <a:solidFill>
                  <a:srgbClr val="FFFFFF"/>
                </a:solidFill>
                <a:latin typeface="Gilroy-ExtraBold"/>
                <a:ea typeface="Gilroy-ExtraBold"/>
                <a:cs typeface="Gilroy-ExtraBold"/>
                <a:sym typeface="Gilroy-ExtraBold"/>
              </a:defRPr>
            </a:lvl1pPr>
          </a:lstStyle>
          <a:p>
            <a:r>
              <a:t>2</a:t>
            </a:r>
          </a:p>
        </p:txBody>
      </p:sp>
      <p:sp>
        <p:nvSpPr>
          <p:cNvPr id="65" name="Текст 2"/>
          <p:cNvSpPr txBox="1"/>
          <p:nvPr/>
        </p:nvSpPr>
        <p:spPr>
          <a:xfrm>
            <a:off x="9832523" y="4088596"/>
            <a:ext cx="759794" cy="16154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 anchor="ctr">
            <a:spAutoFit/>
          </a:bodyPr>
          <a:lstStyle>
            <a:lvl1pPr>
              <a:defRPr sz="12000">
                <a:solidFill>
                  <a:srgbClr val="FFFFFF"/>
                </a:solidFill>
                <a:latin typeface="Gilroy-ExtraBold"/>
                <a:ea typeface="Gilroy-ExtraBold"/>
                <a:cs typeface="Gilroy-ExtraBold"/>
                <a:sym typeface="Gilroy-ExtraBold"/>
              </a:defRPr>
            </a:lvl1pPr>
          </a:lstStyle>
          <a:p>
            <a:r>
              <a:t>4</a:t>
            </a:r>
          </a:p>
        </p:txBody>
      </p:sp>
      <p:sp>
        <p:nvSpPr>
          <p:cNvPr id="66" name="Текст 2"/>
          <p:cNvSpPr txBox="1"/>
          <p:nvPr/>
        </p:nvSpPr>
        <p:spPr>
          <a:xfrm>
            <a:off x="6207392" y="4738556"/>
            <a:ext cx="1565011" cy="7746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1600">
                <a:solidFill>
                  <a:srgbClr val="1B1B1B"/>
                </a:solidFill>
                <a:latin typeface="Gilroy-Light"/>
                <a:ea typeface="Gilroy-Light"/>
                <a:cs typeface="Gilroy-Light"/>
                <a:sym typeface="Gilroy-Light"/>
              </a:defRPr>
            </a:lvl1pPr>
          </a:lstStyle>
          <a:p>
            <a:r>
              <a:t>Имеется спорная точка зрения, </a:t>
            </a:r>
          </a:p>
        </p:txBody>
      </p:sp>
      <p:sp>
        <p:nvSpPr>
          <p:cNvPr id="67" name="Текст 2"/>
          <p:cNvSpPr txBox="1"/>
          <p:nvPr/>
        </p:nvSpPr>
        <p:spPr>
          <a:xfrm>
            <a:off x="6297379" y="1736275"/>
            <a:ext cx="1565012" cy="7746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1600">
                <a:solidFill>
                  <a:srgbClr val="1B1B1B"/>
                </a:solidFill>
                <a:latin typeface="Gilroy-Light"/>
                <a:ea typeface="Gilroy-Light"/>
                <a:cs typeface="Gilroy-Light"/>
                <a:sym typeface="Gilroy-Light"/>
              </a:defRPr>
            </a:lvl1pPr>
          </a:lstStyle>
          <a:p>
            <a:r>
              <a:t>Имеется спорная точка зрения, </a:t>
            </a:r>
          </a:p>
        </p:txBody>
      </p:sp>
      <p:sp>
        <p:nvSpPr>
          <p:cNvPr id="68" name="Текст 2"/>
          <p:cNvSpPr txBox="1"/>
          <p:nvPr/>
        </p:nvSpPr>
        <p:spPr>
          <a:xfrm>
            <a:off x="9353136" y="3153597"/>
            <a:ext cx="1565011" cy="7746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1600">
                <a:solidFill>
                  <a:srgbClr val="1B1B1B"/>
                </a:solidFill>
                <a:latin typeface="Gilroy-Light"/>
                <a:ea typeface="Gilroy-Light"/>
                <a:cs typeface="Gilroy-Light"/>
                <a:sym typeface="Gilroy-Light"/>
              </a:defRPr>
            </a:lvl1pPr>
          </a:lstStyle>
          <a:p>
            <a:r>
              <a:t>Имеется спорная точка зрения, </a:t>
            </a:r>
          </a:p>
        </p:txBody>
      </p:sp>
      <p:sp>
        <p:nvSpPr>
          <p:cNvPr id="69" name="Текст 2"/>
          <p:cNvSpPr txBox="1"/>
          <p:nvPr/>
        </p:nvSpPr>
        <p:spPr>
          <a:xfrm>
            <a:off x="9901276" y="5614599"/>
            <a:ext cx="1565011" cy="7746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1600">
                <a:solidFill>
                  <a:srgbClr val="1B1B1B"/>
                </a:solidFill>
                <a:latin typeface="Gilroy-Light"/>
                <a:ea typeface="Gilroy-Light"/>
                <a:cs typeface="Gilroy-Light"/>
                <a:sym typeface="Gilroy-Light"/>
              </a:defRPr>
            </a:lvl1pPr>
          </a:lstStyle>
          <a:p>
            <a:r>
              <a:t>Имеется спорная точка зрения, </a:t>
            </a:r>
          </a:p>
        </p:txBody>
      </p:sp>
      <p:sp>
        <p:nvSpPr>
          <p:cNvPr id="70" name="Прямоугольник 7"/>
          <p:cNvSpPr/>
          <p:nvPr/>
        </p:nvSpPr>
        <p:spPr>
          <a:xfrm>
            <a:off x="9478850" y="-9686"/>
            <a:ext cx="1857633" cy="1326299"/>
          </a:xfrm>
          <a:prstGeom prst="rect">
            <a:avLst/>
          </a:prstGeom>
          <a:solidFill>
            <a:srgbClr val="FCAF17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pic>
        <p:nvPicPr>
          <p:cNvPr id="71" name="Рисунок 9" descr="Рисунок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29611" y="-25758"/>
            <a:ext cx="2156114" cy="121281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74" name="Прямоугольник 16"/>
          <p:cNvGrpSpPr/>
          <p:nvPr/>
        </p:nvGrpSpPr>
        <p:grpSpPr>
          <a:xfrm>
            <a:off x="616791" y="6235378"/>
            <a:ext cx="669073" cy="625373"/>
            <a:chOff x="0" y="-1"/>
            <a:chExt cx="669071" cy="625372"/>
          </a:xfrm>
        </p:grpSpPr>
        <p:sp>
          <p:nvSpPr>
            <p:cNvPr id="72" name="Прямоугольник"/>
            <p:cNvSpPr/>
            <p:nvPr/>
          </p:nvSpPr>
          <p:spPr>
            <a:xfrm>
              <a:off x="-1" y="-2"/>
              <a:ext cx="669073" cy="625373"/>
            </a:xfrm>
            <a:prstGeom prst="rect">
              <a:avLst/>
            </a:prstGeom>
            <a:solidFill>
              <a:srgbClr val="A24EF7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73" name="6"/>
            <p:cNvSpPr txBox="1"/>
            <p:nvPr/>
          </p:nvSpPr>
          <p:spPr>
            <a:xfrm>
              <a:off x="45720" y="146138"/>
              <a:ext cx="577629" cy="3330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>
              <a:lvl1pPr algn="ctr">
                <a:defRPr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r>
                <a:t>6</a:t>
              </a:r>
            </a:p>
          </p:txBody>
        </p:sp>
      </p:grpSp>
      <p:grpSp>
        <p:nvGrpSpPr>
          <p:cNvPr id="77" name="Прямоугольник 17"/>
          <p:cNvGrpSpPr/>
          <p:nvPr/>
        </p:nvGrpSpPr>
        <p:grpSpPr>
          <a:xfrm>
            <a:off x="629426" y="-2450"/>
            <a:ext cx="2730092" cy="506841"/>
            <a:chOff x="-1" y="-1"/>
            <a:chExt cx="2730091" cy="506839"/>
          </a:xfrm>
        </p:grpSpPr>
        <p:sp>
          <p:nvSpPr>
            <p:cNvPr id="75" name="Прямоугольник"/>
            <p:cNvSpPr/>
            <p:nvPr/>
          </p:nvSpPr>
          <p:spPr>
            <a:xfrm>
              <a:off x="-2" y="-2"/>
              <a:ext cx="2730092" cy="506841"/>
            </a:xfrm>
            <a:prstGeom prst="rect">
              <a:avLst/>
            </a:prstGeom>
            <a:solidFill>
              <a:srgbClr val="ADDAE3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  <a:latin typeface="Gilroy-Light"/>
                  <a:ea typeface="Gilroy-Light"/>
                  <a:cs typeface="Gilroy-Light"/>
                  <a:sym typeface="Gilroy-Light"/>
                </a:defRPr>
              </a:pPr>
              <a:endParaRPr/>
            </a:p>
          </p:txBody>
        </p:sp>
        <p:sp>
          <p:nvSpPr>
            <p:cNvPr id="76" name="НАЗВАНИЕ РАЗДЕЛА"/>
            <p:cNvSpPr txBox="1"/>
            <p:nvPr/>
          </p:nvSpPr>
          <p:spPr>
            <a:xfrm>
              <a:off x="45720" y="90856"/>
              <a:ext cx="2638651" cy="32511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>
              <a:lvl1pPr>
                <a:defRPr>
                  <a:solidFill>
                    <a:srgbClr val="FFFFFF"/>
                  </a:solidFill>
                  <a:latin typeface="Gilroy-Light"/>
                  <a:ea typeface="Gilroy-Light"/>
                  <a:cs typeface="Gilroy-Light"/>
                  <a:sym typeface="Gilroy-Light"/>
                </a:defRPr>
              </a:lvl1pPr>
            </a:lstStyle>
            <a:p>
              <a:r>
                <a:t>НАЗВАНИЕ РАЗДЕЛА</a:t>
              </a:r>
            </a:p>
          </p:txBody>
        </p:sp>
      </p:grpSp>
      <p:sp>
        <p:nvSpPr>
          <p:cNvPr id="78" name="Текст 2"/>
          <p:cNvSpPr txBox="1"/>
          <p:nvPr/>
        </p:nvSpPr>
        <p:spPr>
          <a:xfrm>
            <a:off x="609152" y="3188385"/>
            <a:ext cx="4782191" cy="19811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defRPr sz="1600">
                <a:solidFill>
                  <a:srgbClr val="1B1B1B"/>
                </a:solidFill>
                <a:latin typeface="Gilroy-Light"/>
                <a:ea typeface="Gilroy-Light"/>
                <a:cs typeface="Gilroy-Light"/>
                <a:sym typeface="Gilroy-Light"/>
              </a:defRPr>
            </a:pPr>
            <a:r>
              <a:t>Имеется спорная точка зрения, гласящая примерно следующее: представители современных социальных резервов призваны </a:t>
            </a:r>
          </a:p>
          <a:p>
            <a:pPr>
              <a:defRPr sz="1600">
                <a:solidFill>
                  <a:srgbClr val="1B1B1B"/>
                </a:solidFill>
                <a:latin typeface="Gilroy-Light"/>
                <a:ea typeface="Gilroy-Light"/>
                <a:cs typeface="Gilroy-Light"/>
                <a:sym typeface="Gilroy-Light"/>
              </a:defRPr>
            </a:pPr>
            <a:r>
              <a:t>к ответу! </a:t>
            </a:r>
            <a:endParaRPr sz="1200">
              <a:solidFill>
                <a:srgbClr val="888888"/>
              </a:solidFill>
            </a:endParaRPr>
          </a:p>
          <a:p>
            <a:pPr>
              <a:defRPr sz="1600">
                <a:solidFill>
                  <a:srgbClr val="1B1B1B"/>
                </a:solidFill>
                <a:latin typeface="Gilroy-Light"/>
                <a:ea typeface="Gilroy-Light"/>
                <a:cs typeface="Gilroy-Light"/>
                <a:sym typeface="Gilroy-Light"/>
              </a:defRPr>
            </a:pPr>
            <a:r>
              <a:t>В целом, конечно, базовый вектор развития позволяет выполнить важные задания </a:t>
            </a:r>
          </a:p>
          <a:p>
            <a:pPr>
              <a:defRPr sz="1600">
                <a:solidFill>
                  <a:srgbClr val="1B1B1B"/>
                </a:solidFill>
                <a:latin typeface="Gilroy-Light"/>
                <a:ea typeface="Gilroy-Light"/>
                <a:cs typeface="Gilroy-Light"/>
                <a:sym typeface="Gilroy-Light"/>
              </a:defRPr>
            </a:pPr>
            <a:r>
              <a:t>по разработке системы обучения кадров, соответствующей насущным потребностям </a:t>
            </a:r>
          </a:p>
        </p:txBody>
      </p:sp>
      <p:sp>
        <p:nvSpPr>
          <p:cNvPr id="79" name="Соединительная линия уступом 2"/>
          <p:cNvSpPr/>
          <p:nvPr/>
        </p:nvSpPr>
        <p:spPr>
          <a:xfrm>
            <a:off x="7111999" y="1187053"/>
            <a:ext cx="2162014" cy="13239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10800" y="0"/>
                </a:lnTo>
                <a:lnTo>
                  <a:pt x="10800" y="21600"/>
                </a:lnTo>
                <a:lnTo>
                  <a:pt x="21600" y="21600"/>
                </a:lnTo>
              </a:path>
            </a:pathLst>
          </a:custGeom>
          <a:ln w="63500">
            <a:solidFill>
              <a:srgbClr val="FCAF17"/>
            </a:solidFill>
            <a:miter/>
            <a:tailEnd type="triangle"/>
          </a:ln>
        </p:spPr>
        <p:txBody>
          <a:bodyPr lIns="45718" tIns="45718" rIns="45718" bIns="45718" anchor="ctr"/>
          <a:lstStyle/>
          <a:p>
            <a:pPr>
              <a:defRPr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sp>
        <p:nvSpPr>
          <p:cNvPr id="80" name="Соединительная линия уступом 26"/>
          <p:cNvSpPr/>
          <p:nvPr/>
        </p:nvSpPr>
        <p:spPr>
          <a:xfrm rot="10800000" flipV="1">
            <a:off x="7298266" y="2878664"/>
            <a:ext cx="1828805" cy="106680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10800" y="0"/>
                </a:lnTo>
                <a:lnTo>
                  <a:pt x="10800" y="21600"/>
                </a:lnTo>
                <a:lnTo>
                  <a:pt x="21600" y="21600"/>
                </a:lnTo>
              </a:path>
            </a:pathLst>
          </a:custGeom>
          <a:ln w="63500">
            <a:solidFill>
              <a:srgbClr val="FCAF17"/>
            </a:solidFill>
            <a:miter/>
            <a:tailEnd type="triangle"/>
          </a:ln>
        </p:spPr>
        <p:txBody>
          <a:bodyPr lIns="45718" tIns="45718" rIns="45718" bIns="45718" anchor="ctr"/>
          <a:lstStyle/>
          <a:p>
            <a:pPr>
              <a:defRPr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sp>
        <p:nvSpPr>
          <p:cNvPr id="81" name="Соединительная линия уступом 29"/>
          <p:cNvSpPr/>
          <p:nvPr/>
        </p:nvSpPr>
        <p:spPr>
          <a:xfrm>
            <a:off x="7298266" y="4347023"/>
            <a:ext cx="2319867" cy="8225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10800" y="0"/>
                </a:lnTo>
                <a:lnTo>
                  <a:pt x="10800" y="21600"/>
                </a:lnTo>
                <a:lnTo>
                  <a:pt x="21600" y="21600"/>
                </a:lnTo>
              </a:path>
            </a:pathLst>
          </a:custGeom>
          <a:ln w="63500">
            <a:solidFill>
              <a:srgbClr val="FCAF17"/>
            </a:solidFill>
            <a:miter/>
            <a:tailEnd type="triangle"/>
          </a:ln>
        </p:spPr>
        <p:txBody>
          <a:bodyPr lIns="45718" tIns="45718" rIns="45718" bIns="45718" anchor="ctr"/>
          <a:lstStyle/>
          <a:p>
            <a:pPr>
              <a:defRPr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sp>
        <p:nvSpPr>
          <p:cNvPr id="82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Текст 2"/>
          <p:cNvSpPr txBox="1"/>
          <p:nvPr/>
        </p:nvSpPr>
        <p:spPr>
          <a:xfrm>
            <a:off x="498318" y="1526966"/>
            <a:ext cx="9290344" cy="15478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 anchor="ctr">
            <a:normAutofit fontScale="92500"/>
          </a:bodyPr>
          <a:lstStyle>
            <a:lvl1pPr algn="ctr">
              <a:defRPr sz="7200">
                <a:solidFill>
                  <a:srgbClr val="8F00FF"/>
                </a:solidFill>
                <a:latin typeface="Gilroy-ExtraBold"/>
                <a:ea typeface="Gilroy-ExtraBold"/>
                <a:cs typeface="Gilroy-ExtraBold"/>
                <a:sym typeface="Gilroy-ExtraBold"/>
              </a:defRPr>
            </a:lvl1pPr>
          </a:lstStyle>
          <a:p>
            <a:r>
              <a:t>НАЗВАНИЕ  РАЗДЕЛА</a:t>
            </a:r>
          </a:p>
        </p:txBody>
      </p:sp>
      <p:sp>
        <p:nvSpPr>
          <p:cNvPr id="90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Прямоугольник 7"/>
          <p:cNvSpPr/>
          <p:nvPr/>
        </p:nvSpPr>
        <p:spPr>
          <a:xfrm>
            <a:off x="9478850" y="-9686"/>
            <a:ext cx="1857633" cy="1326299"/>
          </a:xfrm>
          <a:prstGeom prst="rect">
            <a:avLst/>
          </a:prstGeom>
          <a:solidFill>
            <a:srgbClr val="FD493D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sp>
        <p:nvSpPr>
          <p:cNvPr id="105" name="Текст 2"/>
          <p:cNvSpPr txBox="1"/>
          <p:nvPr/>
        </p:nvSpPr>
        <p:spPr>
          <a:xfrm>
            <a:off x="540509" y="836534"/>
            <a:ext cx="6518934" cy="7010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 anchor="ctr">
            <a:spAutoFit/>
          </a:bodyPr>
          <a:lstStyle>
            <a:lvl1pPr algn="ctr">
              <a:defRPr sz="4800">
                <a:solidFill>
                  <a:srgbClr val="8F00FF"/>
                </a:solidFill>
                <a:latin typeface="Gilroy-ExtraBold"/>
                <a:ea typeface="Gilroy-ExtraBold"/>
                <a:cs typeface="Gilroy-ExtraBold"/>
                <a:sym typeface="Gilroy-ExtraBold"/>
              </a:defRPr>
            </a:lvl1pPr>
          </a:lstStyle>
          <a:p>
            <a:r>
              <a:t>ЗАГОЛОВОК СЛАЙДА</a:t>
            </a:r>
          </a:p>
        </p:txBody>
      </p:sp>
      <p:pic>
        <p:nvPicPr>
          <p:cNvPr id="106" name="Рисунок 9" descr="Рисунок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29611" y="-25758"/>
            <a:ext cx="2156114" cy="1212813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107" name="Таблица 3"/>
          <p:cNvGraphicFramePr/>
          <p:nvPr/>
        </p:nvGraphicFramePr>
        <p:xfrm>
          <a:off x="623887" y="1633920"/>
          <a:ext cx="10712586" cy="4389600"/>
        </p:xfrm>
        <a:graphic>
          <a:graphicData uri="http://schemas.openxmlformats.org/drawingml/2006/table">
            <a:tbl>
              <a:tblPr firstRow="1">
                <a:tableStyleId>{4C3C2611-4C71-4FC5-86AE-919BDF0F9419}</a:tableStyleId>
              </a:tblPr>
              <a:tblGrid>
                <a:gridCol w="17854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8543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8543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8543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8543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78543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731600">
                <a:tc>
                  <a:txBody>
                    <a:bodyPr/>
                    <a:lstStyle/>
                    <a:p>
                      <a:pPr algn="l">
                        <a:defRPr sz="1600"/>
                      </a:pPr>
                      <a:endParaRPr/>
                    </a:p>
                  </a:txBody>
                  <a:tcPr marL="40509" marR="40509" marT="40509" marB="40509" horzOverflow="overflow">
                    <a:lnR w="38100">
                      <a:solidFill>
                        <a:srgbClr val="FFFFFF"/>
                      </a:solidFill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AFC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600"/>
                      </a:pPr>
                      <a:endParaRPr/>
                    </a:p>
                  </a:txBody>
                  <a:tcPr marL="40509" marR="40509" marT="40509" marB="40509" horzOverflow="overflow">
                    <a:lnL w="38100">
                      <a:solidFill>
                        <a:srgbClr val="FFFFFF"/>
                      </a:solidFill>
                    </a:lnL>
                    <a:lnR w="38100">
                      <a:solidFill>
                        <a:srgbClr val="FFFFFF"/>
                      </a:solidFill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AFC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600"/>
                      </a:pPr>
                      <a:endParaRPr/>
                    </a:p>
                  </a:txBody>
                  <a:tcPr marL="40509" marR="40509" marT="40509" marB="40509" horzOverflow="overflow">
                    <a:lnL w="38100">
                      <a:solidFill>
                        <a:srgbClr val="FFFFFF"/>
                      </a:solidFill>
                    </a:lnL>
                    <a:lnR w="38100">
                      <a:solidFill>
                        <a:srgbClr val="FFFFFF"/>
                      </a:solidFill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AFC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600"/>
                      </a:pPr>
                      <a:endParaRPr/>
                    </a:p>
                  </a:txBody>
                  <a:tcPr marL="40509" marR="40509" marT="40509" marB="40509" horzOverflow="overflow">
                    <a:lnL w="38100">
                      <a:solidFill>
                        <a:srgbClr val="FFFFFF"/>
                      </a:solidFill>
                    </a:lnL>
                    <a:lnR w="38100">
                      <a:solidFill>
                        <a:srgbClr val="FFFFFF"/>
                      </a:solidFill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AFC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600"/>
                      </a:pPr>
                      <a:endParaRPr/>
                    </a:p>
                  </a:txBody>
                  <a:tcPr marL="40509" marR="40509" marT="40509" marB="40509" horzOverflow="overflow">
                    <a:lnL w="38100">
                      <a:solidFill>
                        <a:srgbClr val="FFFFFF"/>
                      </a:solidFill>
                    </a:lnL>
                    <a:lnR w="38100">
                      <a:solidFill>
                        <a:srgbClr val="FFFFFF"/>
                      </a:solidFill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AFC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600"/>
                      </a:pPr>
                      <a:endParaRPr/>
                    </a:p>
                  </a:txBody>
                  <a:tcPr marL="40509" marR="40509" marT="40509" marB="40509" horzOverflow="overflow">
                    <a:lnL w="38100">
                      <a:solidFill>
                        <a:srgbClr val="FFFFFF"/>
                      </a:solidFill>
                    </a:lnL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AFC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1600">
                <a:tc>
                  <a:txBody>
                    <a:bodyPr/>
                    <a:lstStyle/>
                    <a:p>
                      <a:pPr algn="l">
                        <a:defRPr sz="1600"/>
                      </a:pPr>
                      <a:endParaRPr/>
                    </a:p>
                  </a:txBody>
                  <a:tcPr marL="40509" marR="40509" marT="40509" marB="40509" horzOverflow="overflow">
                    <a:lnL w="12700">
                      <a:miter lim="400000"/>
                    </a:lnL>
                    <a:lnR w="38100">
                      <a:solidFill>
                        <a:srgbClr val="FFAFC1"/>
                      </a:solidFill>
                    </a:lnR>
                    <a:lnT w="12700">
                      <a:miter lim="400000"/>
                    </a:lnT>
                    <a:lnB w="38100">
                      <a:solidFill>
                        <a:srgbClr val="FFAFC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600"/>
                      </a:pPr>
                      <a:endParaRPr/>
                    </a:p>
                  </a:txBody>
                  <a:tcPr marL="40509" marR="40509" marT="40509" marB="40509" horzOverflow="overflow">
                    <a:lnL w="38100">
                      <a:solidFill>
                        <a:srgbClr val="FFAFC1"/>
                      </a:solidFill>
                    </a:lnL>
                    <a:lnR w="38100">
                      <a:solidFill>
                        <a:srgbClr val="FFAFC1"/>
                      </a:solidFill>
                    </a:lnR>
                    <a:lnT w="12700">
                      <a:miter lim="400000"/>
                    </a:lnT>
                    <a:lnB w="38100">
                      <a:solidFill>
                        <a:srgbClr val="FFAFC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600"/>
                      </a:pPr>
                      <a:endParaRPr/>
                    </a:p>
                  </a:txBody>
                  <a:tcPr marL="40509" marR="40509" marT="40509" marB="40509" horzOverflow="overflow">
                    <a:lnL w="38100">
                      <a:solidFill>
                        <a:srgbClr val="FFAFC1"/>
                      </a:solidFill>
                    </a:lnL>
                    <a:lnR w="38100">
                      <a:solidFill>
                        <a:srgbClr val="FFAFC1"/>
                      </a:solidFill>
                    </a:lnR>
                    <a:lnT w="12700">
                      <a:miter lim="400000"/>
                    </a:lnT>
                    <a:lnB w="38100">
                      <a:solidFill>
                        <a:srgbClr val="FFAFC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600"/>
                      </a:pPr>
                      <a:endParaRPr/>
                    </a:p>
                  </a:txBody>
                  <a:tcPr marL="40509" marR="40509" marT="40509" marB="40509" horzOverflow="overflow">
                    <a:lnL w="38100">
                      <a:solidFill>
                        <a:srgbClr val="FFAFC1"/>
                      </a:solidFill>
                    </a:lnL>
                    <a:lnR w="38100">
                      <a:solidFill>
                        <a:srgbClr val="FFAFC1"/>
                      </a:solidFill>
                    </a:lnR>
                    <a:lnT w="12700">
                      <a:miter lim="400000"/>
                    </a:lnT>
                    <a:lnB w="38100">
                      <a:solidFill>
                        <a:srgbClr val="FFAFC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600"/>
                      </a:pPr>
                      <a:endParaRPr/>
                    </a:p>
                  </a:txBody>
                  <a:tcPr marL="40509" marR="40509" marT="40509" marB="40509" horzOverflow="overflow">
                    <a:lnL w="38100">
                      <a:solidFill>
                        <a:srgbClr val="FFAFC1"/>
                      </a:solidFill>
                    </a:lnL>
                    <a:lnR w="38100">
                      <a:solidFill>
                        <a:srgbClr val="FFAFC1"/>
                      </a:solidFill>
                    </a:lnR>
                    <a:lnT w="12700">
                      <a:miter lim="400000"/>
                    </a:lnT>
                    <a:lnB w="38100">
                      <a:solidFill>
                        <a:srgbClr val="FFAFC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600"/>
                      </a:pPr>
                      <a:endParaRPr/>
                    </a:p>
                  </a:txBody>
                  <a:tcPr marL="40509" marR="40509" marT="40509" marB="40509" horzOverflow="overflow">
                    <a:lnL w="38100">
                      <a:solidFill>
                        <a:srgbClr val="FFAFC1"/>
                      </a:solidFill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38100">
                      <a:solidFill>
                        <a:srgbClr val="FFAFC1"/>
                      </a:solidFill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1600">
                <a:tc>
                  <a:txBody>
                    <a:bodyPr/>
                    <a:lstStyle/>
                    <a:p>
                      <a:pPr algn="l">
                        <a:defRPr sz="1600"/>
                      </a:pPr>
                      <a:endParaRPr/>
                    </a:p>
                  </a:txBody>
                  <a:tcPr marL="40509" marR="40509" marT="40509" marB="40509" horzOverflow="overflow">
                    <a:lnL w="12700">
                      <a:miter lim="400000"/>
                    </a:lnL>
                    <a:lnR w="38100">
                      <a:solidFill>
                        <a:srgbClr val="FFAFC1"/>
                      </a:solidFill>
                    </a:lnR>
                    <a:lnT w="38100">
                      <a:solidFill>
                        <a:srgbClr val="FFAFC1"/>
                      </a:solidFill>
                    </a:lnT>
                    <a:lnB w="38100">
                      <a:solidFill>
                        <a:srgbClr val="FFAFC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600"/>
                      </a:pPr>
                      <a:endParaRPr/>
                    </a:p>
                  </a:txBody>
                  <a:tcPr marL="40509" marR="40509" marT="40509" marB="40509" horzOverflow="overflow">
                    <a:lnL w="38100">
                      <a:solidFill>
                        <a:srgbClr val="FFAFC1"/>
                      </a:solidFill>
                    </a:lnL>
                    <a:lnR w="38100">
                      <a:solidFill>
                        <a:srgbClr val="FFAFC1"/>
                      </a:solidFill>
                    </a:lnR>
                    <a:lnT w="38100">
                      <a:solidFill>
                        <a:srgbClr val="FFAFC1"/>
                      </a:solidFill>
                    </a:lnT>
                    <a:lnB w="38100">
                      <a:solidFill>
                        <a:srgbClr val="FFAFC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600"/>
                      </a:pPr>
                      <a:endParaRPr/>
                    </a:p>
                  </a:txBody>
                  <a:tcPr marL="40509" marR="40509" marT="40509" marB="40509" horzOverflow="overflow">
                    <a:lnL w="38100">
                      <a:solidFill>
                        <a:srgbClr val="FFAFC1"/>
                      </a:solidFill>
                    </a:lnL>
                    <a:lnR w="38100">
                      <a:solidFill>
                        <a:srgbClr val="FFAFC1"/>
                      </a:solidFill>
                    </a:lnR>
                    <a:lnT w="38100">
                      <a:solidFill>
                        <a:srgbClr val="FFAFC1"/>
                      </a:solidFill>
                    </a:lnT>
                    <a:lnB w="38100">
                      <a:solidFill>
                        <a:srgbClr val="FFAFC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600"/>
                      </a:pPr>
                      <a:endParaRPr/>
                    </a:p>
                  </a:txBody>
                  <a:tcPr marL="40509" marR="40509" marT="40509" marB="40509" horzOverflow="overflow">
                    <a:lnL w="38100">
                      <a:solidFill>
                        <a:srgbClr val="FFAFC1"/>
                      </a:solidFill>
                    </a:lnL>
                    <a:lnR w="38100">
                      <a:solidFill>
                        <a:srgbClr val="FFAFC1"/>
                      </a:solidFill>
                    </a:lnR>
                    <a:lnT w="38100">
                      <a:solidFill>
                        <a:srgbClr val="FFAFC1"/>
                      </a:solidFill>
                    </a:lnT>
                    <a:lnB w="38100">
                      <a:solidFill>
                        <a:srgbClr val="FFAFC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600"/>
                      </a:pPr>
                      <a:endParaRPr/>
                    </a:p>
                  </a:txBody>
                  <a:tcPr marL="40509" marR="40509" marT="40509" marB="40509" horzOverflow="overflow">
                    <a:lnL w="38100">
                      <a:solidFill>
                        <a:srgbClr val="FFAFC1"/>
                      </a:solidFill>
                    </a:lnL>
                    <a:lnR w="38100">
                      <a:solidFill>
                        <a:srgbClr val="FFAFC1"/>
                      </a:solidFill>
                    </a:lnR>
                    <a:lnT w="38100">
                      <a:solidFill>
                        <a:srgbClr val="FFAFC1"/>
                      </a:solidFill>
                    </a:lnT>
                    <a:lnB w="38100">
                      <a:solidFill>
                        <a:srgbClr val="FFAFC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600"/>
                      </a:pPr>
                      <a:endParaRPr/>
                    </a:p>
                  </a:txBody>
                  <a:tcPr marL="40509" marR="40509" marT="40509" marB="40509" horzOverflow="overflow">
                    <a:lnL w="38100">
                      <a:solidFill>
                        <a:srgbClr val="FFAFC1"/>
                      </a:solidFill>
                    </a:lnL>
                    <a:lnR w="12700">
                      <a:miter lim="400000"/>
                    </a:lnR>
                    <a:lnT w="38100">
                      <a:solidFill>
                        <a:srgbClr val="FFAFC1"/>
                      </a:solidFill>
                    </a:lnT>
                    <a:lnB w="38100">
                      <a:solidFill>
                        <a:srgbClr val="FFAFC1"/>
                      </a:solidFill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1600">
                <a:tc>
                  <a:txBody>
                    <a:bodyPr/>
                    <a:lstStyle/>
                    <a:p>
                      <a:pPr algn="l">
                        <a:defRPr sz="1600"/>
                      </a:pPr>
                      <a:endParaRPr/>
                    </a:p>
                  </a:txBody>
                  <a:tcPr marL="40509" marR="40509" marT="40509" marB="40509" horzOverflow="overflow">
                    <a:lnL w="12700">
                      <a:miter lim="400000"/>
                    </a:lnL>
                    <a:lnR w="38100">
                      <a:solidFill>
                        <a:srgbClr val="FFAFC1"/>
                      </a:solidFill>
                    </a:lnR>
                    <a:lnT w="38100">
                      <a:solidFill>
                        <a:srgbClr val="FFAFC1"/>
                      </a:solidFill>
                    </a:lnT>
                    <a:lnB w="38100">
                      <a:solidFill>
                        <a:srgbClr val="FFAFC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600"/>
                      </a:pPr>
                      <a:endParaRPr/>
                    </a:p>
                  </a:txBody>
                  <a:tcPr marL="40509" marR="40509" marT="40509" marB="40509" horzOverflow="overflow">
                    <a:lnL w="38100">
                      <a:solidFill>
                        <a:srgbClr val="FFAFC1"/>
                      </a:solidFill>
                    </a:lnL>
                    <a:lnR w="38100">
                      <a:solidFill>
                        <a:srgbClr val="FFAFC1"/>
                      </a:solidFill>
                    </a:lnR>
                    <a:lnT w="38100">
                      <a:solidFill>
                        <a:srgbClr val="FFAFC1"/>
                      </a:solidFill>
                    </a:lnT>
                    <a:lnB w="38100">
                      <a:solidFill>
                        <a:srgbClr val="FFAFC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600"/>
                      </a:pPr>
                      <a:endParaRPr/>
                    </a:p>
                  </a:txBody>
                  <a:tcPr marL="40509" marR="40509" marT="40509" marB="40509" horzOverflow="overflow">
                    <a:lnL w="38100">
                      <a:solidFill>
                        <a:srgbClr val="FFAFC1"/>
                      </a:solidFill>
                    </a:lnL>
                    <a:lnR w="38100">
                      <a:solidFill>
                        <a:srgbClr val="FFAFC1"/>
                      </a:solidFill>
                    </a:lnR>
                    <a:lnT w="38100">
                      <a:solidFill>
                        <a:srgbClr val="FFAFC1"/>
                      </a:solidFill>
                    </a:lnT>
                    <a:lnB w="38100">
                      <a:solidFill>
                        <a:srgbClr val="FFAFC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600"/>
                      </a:pPr>
                      <a:endParaRPr/>
                    </a:p>
                  </a:txBody>
                  <a:tcPr marL="40509" marR="40509" marT="40509" marB="40509" horzOverflow="overflow">
                    <a:lnL w="38100">
                      <a:solidFill>
                        <a:srgbClr val="FFAFC1"/>
                      </a:solidFill>
                    </a:lnL>
                    <a:lnR w="38100">
                      <a:solidFill>
                        <a:srgbClr val="FFAFC1"/>
                      </a:solidFill>
                    </a:lnR>
                    <a:lnT w="38100">
                      <a:solidFill>
                        <a:srgbClr val="FFAFC1"/>
                      </a:solidFill>
                    </a:lnT>
                    <a:lnB w="38100">
                      <a:solidFill>
                        <a:srgbClr val="FFAFC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600"/>
                      </a:pPr>
                      <a:endParaRPr/>
                    </a:p>
                  </a:txBody>
                  <a:tcPr marL="40509" marR="40509" marT="40509" marB="40509" horzOverflow="overflow">
                    <a:lnL w="38100">
                      <a:solidFill>
                        <a:srgbClr val="FFAFC1"/>
                      </a:solidFill>
                    </a:lnL>
                    <a:lnR w="38100">
                      <a:solidFill>
                        <a:srgbClr val="FFAFC1"/>
                      </a:solidFill>
                    </a:lnR>
                    <a:lnT w="38100">
                      <a:solidFill>
                        <a:srgbClr val="FFAFC1"/>
                      </a:solidFill>
                    </a:lnT>
                    <a:lnB w="38100">
                      <a:solidFill>
                        <a:srgbClr val="FFAFC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600"/>
                      </a:pPr>
                      <a:endParaRPr/>
                    </a:p>
                  </a:txBody>
                  <a:tcPr marL="40509" marR="40509" marT="40509" marB="40509" horzOverflow="overflow">
                    <a:lnL w="38100">
                      <a:solidFill>
                        <a:srgbClr val="FFAFC1"/>
                      </a:solidFill>
                    </a:lnL>
                    <a:lnR w="12700">
                      <a:miter lim="400000"/>
                    </a:lnR>
                    <a:lnT w="38100">
                      <a:solidFill>
                        <a:srgbClr val="FFAFC1"/>
                      </a:solidFill>
                    </a:lnT>
                    <a:lnB w="38100">
                      <a:solidFill>
                        <a:srgbClr val="FFAFC1"/>
                      </a:solidFill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1600">
                <a:tc>
                  <a:txBody>
                    <a:bodyPr/>
                    <a:lstStyle/>
                    <a:p>
                      <a:pPr algn="l">
                        <a:defRPr sz="1600"/>
                      </a:pPr>
                      <a:endParaRPr/>
                    </a:p>
                  </a:txBody>
                  <a:tcPr marL="40509" marR="40509" marT="40509" marB="40509" horzOverflow="overflow">
                    <a:lnL w="12700">
                      <a:miter lim="400000"/>
                    </a:lnL>
                    <a:lnR w="38100">
                      <a:solidFill>
                        <a:srgbClr val="FFAFC1"/>
                      </a:solidFill>
                    </a:lnR>
                    <a:lnT w="38100">
                      <a:solidFill>
                        <a:srgbClr val="FFAFC1"/>
                      </a:solidFill>
                    </a:lnT>
                    <a:lnB w="38100">
                      <a:solidFill>
                        <a:srgbClr val="FFAFC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600"/>
                      </a:pPr>
                      <a:endParaRPr/>
                    </a:p>
                  </a:txBody>
                  <a:tcPr marL="40509" marR="40509" marT="40509" marB="40509" horzOverflow="overflow">
                    <a:lnL w="38100">
                      <a:solidFill>
                        <a:srgbClr val="FFAFC1"/>
                      </a:solidFill>
                    </a:lnL>
                    <a:lnR w="38100">
                      <a:solidFill>
                        <a:srgbClr val="FFAFC1"/>
                      </a:solidFill>
                    </a:lnR>
                    <a:lnT w="38100">
                      <a:solidFill>
                        <a:srgbClr val="FFAFC1"/>
                      </a:solidFill>
                    </a:lnT>
                    <a:lnB w="38100">
                      <a:solidFill>
                        <a:srgbClr val="FFAFC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600"/>
                      </a:pPr>
                      <a:endParaRPr/>
                    </a:p>
                  </a:txBody>
                  <a:tcPr marL="40509" marR="40509" marT="40509" marB="40509" horzOverflow="overflow">
                    <a:lnL w="38100">
                      <a:solidFill>
                        <a:srgbClr val="FFAFC1"/>
                      </a:solidFill>
                    </a:lnL>
                    <a:lnR w="38100">
                      <a:solidFill>
                        <a:srgbClr val="FFAFC1"/>
                      </a:solidFill>
                    </a:lnR>
                    <a:lnT w="38100">
                      <a:solidFill>
                        <a:srgbClr val="FFAFC1"/>
                      </a:solidFill>
                    </a:lnT>
                    <a:lnB w="38100">
                      <a:solidFill>
                        <a:srgbClr val="FFAFC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600"/>
                      </a:pPr>
                      <a:endParaRPr/>
                    </a:p>
                  </a:txBody>
                  <a:tcPr marL="40509" marR="40509" marT="40509" marB="40509" horzOverflow="overflow">
                    <a:lnL w="38100">
                      <a:solidFill>
                        <a:srgbClr val="FFAFC1"/>
                      </a:solidFill>
                    </a:lnL>
                    <a:lnR w="38100">
                      <a:solidFill>
                        <a:srgbClr val="FFAFC1"/>
                      </a:solidFill>
                    </a:lnR>
                    <a:lnT w="38100">
                      <a:solidFill>
                        <a:srgbClr val="FFAFC1"/>
                      </a:solidFill>
                    </a:lnT>
                    <a:lnB w="38100">
                      <a:solidFill>
                        <a:srgbClr val="FFAFC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600"/>
                      </a:pPr>
                      <a:endParaRPr/>
                    </a:p>
                  </a:txBody>
                  <a:tcPr marL="40509" marR="40509" marT="40509" marB="40509" horzOverflow="overflow">
                    <a:lnL w="38100">
                      <a:solidFill>
                        <a:srgbClr val="FFAFC1"/>
                      </a:solidFill>
                    </a:lnL>
                    <a:lnR w="38100">
                      <a:solidFill>
                        <a:srgbClr val="FFAFC1"/>
                      </a:solidFill>
                    </a:lnR>
                    <a:lnT w="38100">
                      <a:solidFill>
                        <a:srgbClr val="FFAFC1"/>
                      </a:solidFill>
                    </a:lnT>
                    <a:lnB w="38100">
                      <a:solidFill>
                        <a:srgbClr val="FFAFC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600"/>
                      </a:pPr>
                      <a:endParaRPr/>
                    </a:p>
                  </a:txBody>
                  <a:tcPr marL="40509" marR="40509" marT="40509" marB="40509" horzOverflow="overflow">
                    <a:lnL w="38100">
                      <a:solidFill>
                        <a:srgbClr val="FFAFC1"/>
                      </a:solidFill>
                    </a:lnL>
                    <a:lnR w="12700">
                      <a:miter lim="400000"/>
                    </a:lnR>
                    <a:lnT w="38100">
                      <a:solidFill>
                        <a:srgbClr val="FFAFC1"/>
                      </a:solidFill>
                    </a:lnT>
                    <a:lnB w="38100">
                      <a:solidFill>
                        <a:srgbClr val="FFAFC1"/>
                      </a:solidFill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1600">
                <a:tc>
                  <a:txBody>
                    <a:bodyPr/>
                    <a:lstStyle/>
                    <a:p>
                      <a:pPr algn="l">
                        <a:defRPr sz="1600"/>
                      </a:pPr>
                      <a:endParaRPr/>
                    </a:p>
                  </a:txBody>
                  <a:tcPr marL="40509" marR="40509" marT="40509" marB="40509" horzOverflow="overflow">
                    <a:lnL w="12700">
                      <a:miter lim="400000"/>
                    </a:lnL>
                    <a:lnR w="38100">
                      <a:solidFill>
                        <a:srgbClr val="FFAFC1"/>
                      </a:solidFill>
                    </a:lnR>
                    <a:lnT w="38100">
                      <a:solidFill>
                        <a:srgbClr val="FFAFC1"/>
                      </a:solidFill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600"/>
                      </a:pPr>
                      <a:endParaRPr/>
                    </a:p>
                  </a:txBody>
                  <a:tcPr marL="40509" marR="40509" marT="40509" marB="40509" horzOverflow="overflow">
                    <a:lnL w="38100">
                      <a:solidFill>
                        <a:srgbClr val="FFAFC1"/>
                      </a:solidFill>
                    </a:lnL>
                    <a:lnR w="38100">
                      <a:solidFill>
                        <a:srgbClr val="FFAFC1"/>
                      </a:solidFill>
                    </a:lnR>
                    <a:lnT w="38100">
                      <a:solidFill>
                        <a:srgbClr val="FFAFC1"/>
                      </a:solidFill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600"/>
                      </a:pPr>
                      <a:endParaRPr/>
                    </a:p>
                  </a:txBody>
                  <a:tcPr marL="40509" marR="40509" marT="40509" marB="40509" horzOverflow="overflow">
                    <a:lnL w="38100">
                      <a:solidFill>
                        <a:srgbClr val="FFAFC1"/>
                      </a:solidFill>
                    </a:lnL>
                    <a:lnR w="38100">
                      <a:solidFill>
                        <a:srgbClr val="FFAFC1"/>
                      </a:solidFill>
                    </a:lnR>
                    <a:lnT w="38100">
                      <a:solidFill>
                        <a:srgbClr val="FFAFC1"/>
                      </a:solidFill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600"/>
                      </a:pPr>
                      <a:endParaRPr/>
                    </a:p>
                  </a:txBody>
                  <a:tcPr marL="40509" marR="40509" marT="40509" marB="40509" horzOverflow="overflow">
                    <a:lnL w="38100">
                      <a:solidFill>
                        <a:srgbClr val="FFAFC1"/>
                      </a:solidFill>
                    </a:lnL>
                    <a:lnR w="38100">
                      <a:solidFill>
                        <a:srgbClr val="FFAFC1"/>
                      </a:solidFill>
                    </a:lnR>
                    <a:lnT w="38100">
                      <a:solidFill>
                        <a:srgbClr val="FFAFC1"/>
                      </a:solidFill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600"/>
                      </a:pPr>
                      <a:endParaRPr/>
                    </a:p>
                  </a:txBody>
                  <a:tcPr marL="40509" marR="40509" marT="40509" marB="40509" horzOverflow="overflow">
                    <a:lnL w="38100">
                      <a:solidFill>
                        <a:srgbClr val="FFAFC1"/>
                      </a:solidFill>
                    </a:lnL>
                    <a:lnR w="38100">
                      <a:solidFill>
                        <a:srgbClr val="FFAFC1"/>
                      </a:solidFill>
                    </a:lnR>
                    <a:lnT w="38100">
                      <a:solidFill>
                        <a:srgbClr val="FFAFC1"/>
                      </a:solidFill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600"/>
                      </a:pPr>
                      <a:endParaRPr/>
                    </a:p>
                  </a:txBody>
                  <a:tcPr marL="40509" marR="40509" marT="40509" marB="40509" horzOverflow="overflow">
                    <a:lnL w="38100">
                      <a:solidFill>
                        <a:srgbClr val="FFAFC1"/>
                      </a:solidFill>
                    </a:lnL>
                    <a:lnR w="12700">
                      <a:miter lim="400000"/>
                    </a:lnR>
                    <a:lnT w="38100">
                      <a:solidFill>
                        <a:srgbClr val="FFAFC1"/>
                      </a:solidFill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pSp>
        <p:nvGrpSpPr>
          <p:cNvPr id="110" name="Прямоугольник 6"/>
          <p:cNvGrpSpPr/>
          <p:nvPr/>
        </p:nvGrpSpPr>
        <p:grpSpPr>
          <a:xfrm>
            <a:off x="9488632" y="6157385"/>
            <a:ext cx="2343181" cy="705154"/>
            <a:chOff x="-1" y="-1"/>
            <a:chExt cx="2343180" cy="705153"/>
          </a:xfrm>
        </p:grpSpPr>
        <p:sp>
          <p:nvSpPr>
            <p:cNvPr id="108" name="Прямоугольник"/>
            <p:cNvSpPr/>
            <p:nvPr/>
          </p:nvSpPr>
          <p:spPr>
            <a:xfrm>
              <a:off x="-2" y="-2"/>
              <a:ext cx="2343182" cy="705155"/>
            </a:xfrm>
            <a:prstGeom prst="rect">
              <a:avLst/>
            </a:prstGeom>
            <a:solidFill>
              <a:srgbClr val="ADDAE3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09" name="НАЗВАНИЕ ДОКЛАДА"/>
            <p:cNvSpPr txBox="1"/>
            <p:nvPr/>
          </p:nvSpPr>
          <p:spPr>
            <a:xfrm>
              <a:off x="45719" y="206523"/>
              <a:ext cx="2251741" cy="29209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>
              <a:lvl1pPr algn="ctr">
                <a:defRPr sz="1600">
                  <a:solidFill>
                    <a:srgbClr val="FFFFFF"/>
                  </a:solidFill>
                  <a:latin typeface="Gilroy-Light"/>
                  <a:ea typeface="Gilroy-Light"/>
                  <a:cs typeface="Gilroy-Light"/>
                  <a:sym typeface="Gilroy-Light"/>
                </a:defRPr>
              </a:lvl1pPr>
            </a:lstStyle>
            <a:p>
              <a:r>
                <a:t>НАЗВАНИЕ ДОКЛАДА</a:t>
              </a:r>
            </a:p>
          </p:txBody>
        </p:sp>
      </p:grpSp>
      <p:grpSp>
        <p:nvGrpSpPr>
          <p:cNvPr id="113" name="Прямоугольник 16"/>
          <p:cNvGrpSpPr/>
          <p:nvPr/>
        </p:nvGrpSpPr>
        <p:grpSpPr>
          <a:xfrm>
            <a:off x="616791" y="6235378"/>
            <a:ext cx="669073" cy="625373"/>
            <a:chOff x="0" y="-1"/>
            <a:chExt cx="669071" cy="625372"/>
          </a:xfrm>
        </p:grpSpPr>
        <p:sp>
          <p:nvSpPr>
            <p:cNvPr id="111" name="Прямоугольник"/>
            <p:cNvSpPr/>
            <p:nvPr/>
          </p:nvSpPr>
          <p:spPr>
            <a:xfrm>
              <a:off x="-1" y="-2"/>
              <a:ext cx="669073" cy="625373"/>
            </a:xfrm>
            <a:prstGeom prst="rect">
              <a:avLst/>
            </a:prstGeom>
            <a:solidFill>
              <a:srgbClr val="F5AC41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12" name="4"/>
            <p:cNvSpPr txBox="1"/>
            <p:nvPr/>
          </p:nvSpPr>
          <p:spPr>
            <a:xfrm>
              <a:off x="45720" y="146138"/>
              <a:ext cx="577629" cy="3330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>
              <a:lvl1pPr algn="ctr">
                <a:defRPr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r>
                <a:t>4</a:t>
              </a:r>
            </a:p>
          </p:txBody>
        </p:sp>
      </p:grpSp>
      <p:grpSp>
        <p:nvGrpSpPr>
          <p:cNvPr id="116" name="Прямоугольник 17"/>
          <p:cNvGrpSpPr/>
          <p:nvPr/>
        </p:nvGrpSpPr>
        <p:grpSpPr>
          <a:xfrm>
            <a:off x="629426" y="-2450"/>
            <a:ext cx="2730092" cy="506841"/>
            <a:chOff x="-1" y="-1"/>
            <a:chExt cx="2730091" cy="506839"/>
          </a:xfrm>
        </p:grpSpPr>
        <p:sp>
          <p:nvSpPr>
            <p:cNvPr id="114" name="Прямоугольник"/>
            <p:cNvSpPr/>
            <p:nvPr/>
          </p:nvSpPr>
          <p:spPr>
            <a:xfrm>
              <a:off x="-2" y="-2"/>
              <a:ext cx="2730092" cy="506841"/>
            </a:xfrm>
            <a:prstGeom prst="rect">
              <a:avLst/>
            </a:prstGeom>
            <a:solidFill>
              <a:srgbClr val="8F00FF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  <a:latin typeface="Gilroy-Light"/>
                  <a:ea typeface="Gilroy-Light"/>
                  <a:cs typeface="Gilroy-Light"/>
                  <a:sym typeface="Gilroy-Light"/>
                </a:defRPr>
              </a:pPr>
              <a:endParaRPr/>
            </a:p>
          </p:txBody>
        </p:sp>
        <p:sp>
          <p:nvSpPr>
            <p:cNvPr id="115" name="НАЗВАНИЕ РАЗДЕЛА"/>
            <p:cNvSpPr txBox="1"/>
            <p:nvPr/>
          </p:nvSpPr>
          <p:spPr>
            <a:xfrm>
              <a:off x="45720" y="90856"/>
              <a:ext cx="2638651" cy="32511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>
              <a:lvl1pPr>
                <a:defRPr>
                  <a:solidFill>
                    <a:srgbClr val="FFFFFF"/>
                  </a:solidFill>
                  <a:latin typeface="Gilroy-Light"/>
                  <a:ea typeface="Gilroy-Light"/>
                  <a:cs typeface="Gilroy-Light"/>
                  <a:sym typeface="Gilroy-Light"/>
                </a:defRPr>
              </a:lvl1pPr>
            </a:lstStyle>
            <a:p>
              <a:r>
                <a:t>НАЗВАНИЕ РАЗДЕЛА</a:t>
              </a:r>
            </a:p>
          </p:txBody>
        </p:sp>
      </p:grpSp>
      <p:sp>
        <p:nvSpPr>
          <p:cNvPr id="117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2022-11-09 02.38.22.jpg" descr="2022-11-09 02.38.2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8067" y="-3"/>
            <a:ext cx="4880971" cy="6858004"/>
          </a:xfrm>
          <a:prstGeom prst="rect">
            <a:avLst/>
          </a:prstGeom>
          <a:ln w="12700">
            <a:miter lim="400000"/>
          </a:ln>
        </p:spPr>
      </p:pic>
      <p:pic>
        <p:nvPicPr>
          <p:cNvPr id="125" name="Рисунок 9" descr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29611" y="-25758"/>
            <a:ext cx="2156114" cy="1212813"/>
          </a:xfrm>
          <a:prstGeom prst="rect">
            <a:avLst/>
          </a:prstGeom>
          <a:ln w="12700">
            <a:miter lim="400000"/>
          </a:ln>
        </p:spPr>
      </p:pic>
      <p:sp>
        <p:nvSpPr>
          <p:cNvPr id="126" name="Текст 2"/>
          <p:cNvSpPr txBox="1"/>
          <p:nvPr/>
        </p:nvSpPr>
        <p:spPr>
          <a:xfrm>
            <a:off x="566087" y="1544952"/>
            <a:ext cx="3774042" cy="14630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 anchor="ctr">
            <a:spAutoFit/>
          </a:bodyPr>
          <a:lstStyle>
            <a:lvl1pPr>
              <a:defRPr sz="4800">
                <a:solidFill>
                  <a:srgbClr val="8F00FF"/>
                </a:solidFill>
                <a:latin typeface="Gilroy-ExtraBold"/>
                <a:ea typeface="Gilroy-ExtraBold"/>
                <a:cs typeface="Gilroy-ExtraBold"/>
                <a:sym typeface="Gilroy-ExtraBold"/>
              </a:defRPr>
            </a:lvl1pPr>
          </a:lstStyle>
          <a:p>
            <a:r>
              <a:t>ЗАГОЛОВОК СЛАЙДА</a:t>
            </a:r>
          </a:p>
        </p:txBody>
      </p:sp>
      <p:sp>
        <p:nvSpPr>
          <p:cNvPr id="127" name="Прямоугольник 7"/>
          <p:cNvSpPr/>
          <p:nvPr/>
        </p:nvSpPr>
        <p:spPr>
          <a:xfrm>
            <a:off x="9478850" y="-9686"/>
            <a:ext cx="1857633" cy="1326299"/>
          </a:xfrm>
          <a:prstGeom prst="rect">
            <a:avLst/>
          </a:prstGeom>
          <a:solidFill>
            <a:srgbClr val="FD493D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pic>
        <p:nvPicPr>
          <p:cNvPr id="128" name="Рисунок 9" descr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29611" y="-25758"/>
            <a:ext cx="2156114" cy="121281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31" name="Прямоугольник 6"/>
          <p:cNvGrpSpPr/>
          <p:nvPr/>
        </p:nvGrpSpPr>
        <p:grpSpPr>
          <a:xfrm>
            <a:off x="9488632" y="6157385"/>
            <a:ext cx="2343181" cy="705154"/>
            <a:chOff x="-1" y="-1"/>
            <a:chExt cx="2343180" cy="705153"/>
          </a:xfrm>
        </p:grpSpPr>
        <p:sp>
          <p:nvSpPr>
            <p:cNvPr id="129" name="Прямоугольник"/>
            <p:cNvSpPr/>
            <p:nvPr/>
          </p:nvSpPr>
          <p:spPr>
            <a:xfrm>
              <a:off x="-2" y="-2"/>
              <a:ext cx="2343182" cy="705155"/>
            </a:xfrm>
            <a:prstGeom prst="rect">
              <a:avLst/>
            </a:prstGeom>
            <a:solidFill>
              <a:srgbClr val="ADDAE3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30" name="НАЗВАНИЕ ДОКЛАДА"/>
            <p:cNvSpPr txBox="1"/>
            <p:nvPr/>
          </p:nvSpPr>
          <p:spPr>
            <a:xfrm>
              <a:off x="45719" y="206523"/>
              <a:ext cx="2251741" cy="29209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>
              <a:lvl1pPr algn="ctr">
                <a:defRPr sz="1600">
                  <a:solidFill>
                    <a:srgbClr val="FFFFFF"/>
                  </a:solidFill>
                  <a:latin typeface="Gilroy-Light"/>
                  <a:ea typeface="Gilroy-Light"/>
                  <a:cs typeface="Gilroy-Light"/>
                  <a:sym typeface="Gilroy-Light"/>
                </a:defRPr>
              </a:lvl1pPr>
            </a:lstStyle>
            <a:p>
              <a:r>
                <a:t>НАЗВАНИЕ ДОКЛАДА</a:t>
              </a:r>
            </a:p>
          </p:txBody>
        </p:sp>
      </p:grpSp>
      <p:grpSp>
        <p:nvGrpSpPr>
          <p:cNvPr id="134" name="Прямоугольник 16"/>
          <p:cNvGrpSpPr/>
          <p:nvPr/>
        </p:nvGrpSpPr>
        <p:grpSpPr>
          <a:xfrm>
            <a:off x="616791" y="6235378"/>
            <a:ext cx="669073" cy="625373"/>
            <a:chOff x="0" y="-1"/>
            <a:chExt cx="669071" cy="625372"/>
          </a:xfrm>
        </p:grpSpPr>
        <p:sp>
          <p:nvSpPr>
            <p:cNvPr id="132" name="Прямоугольник"/>
            <p:cNvSpPr/>
            <p:nvPr/>
          </p:nvSpPr>
          <p:spPr>
            <a:xfrm>
              <a:off x="-1" y="-2"/>
              <a:ext cx="669073" cy="625373"/>
            </a:xfrm>
            <a:prstGeom prst="rect">
              <a:avLst/>
            </a:prstGeom>
            <a:solidFill>
              <a:srgbClr val="F5AC41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33" name="7"/>
            <p:cNvSpPr txBox="1"/>
            <p:nvPr/>
          </p:nvSpPr>
          <p:spPr>
            <a:xfrm>
              <a:off x="45720" y="146138"/>
              <a:ext cx="577629" cy="3330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>
              <a:lvl1pPr algn="ctr">
                <a:defRPr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r>
                <a:t>7</a:t>
              </a:r>
            </a:p>
          </p:txBody>
        </p:sp>
      </p:grpSp>
      <p:grpSp>
        <p:nvGrpSpPr>
          <p:cNvPr id="137" name="Прямоугольник 17"/>
          <p:cNvGrpSpPr/>
          <p:nvPr/>
        </p:nvGrpSpPr>
        <p:grpSpPr>
          <a:xfrm>
            <a:off x="629426" y="-2450"/>
            <a:ext cx="2730092" cy="506841"/>
            <a:chOff x="-1" y="-1"/>
            <a:chExt cx="2730091" cy="506839"/>
          </a:xfrm>
        </p:grpSpPr>
        <p:sp>
          <p:nvSpPr>
            <p:cNvPr id="135" name="Прямоугольник"/>
            <p:cNvSpPr/>
            <p:nvPr/>
          </p:nvSpPr>
          <p:spPr>
            <a:xfrm>
              <a:off x="-2" y="-2"/>
              <a:ext cx="2730092" cy="506841"/>
            </a:xfrm>
            <a:prstGeom prst="rect">
              <a:avLst/>
            </a:prstGeom>
            <a:solidFill>
              <a:srgbClr val="8F00FF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  <a:latin typeface="Gilroy-Light"/>
                  <a:ea typeface="Gilroy-Light"/>
                  <a:cs typeface="Gilroy-Light"/>
                  <a:sym typeface="Gilroy-Light"/>
                </a:defRPr>
              </a:pPr>
              <a:endParaRPr/>
            </a:p>
          </p:txBody>
        </p:sp>
        <p:sp>
          <p:nvSpPr>
            <p:cNvPr id="136" name="НАЗВАНИЕ РАЗДЕЛА"/>
            <p:cNvSpPr txBox="1"/>
            <p:nvPr/>
          </p:nvSpPr>
          <p:spPr>
            <a:xfrm>
              <a:off x="45720" y="90856"/>
              <a:ext cx="2638651" cy="32511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>
              <a:lvl1pPr>
                <a:defRPr>
                  <a:solidFill>
                    <a:srgbClr val="FFFFFF"/>
                  </a:solidFill>
                  <a:latin typeface="Gilroy-Light"/>
                  <a:ea typeface="Gilroy-Light"/>
                  <a:cs typeface="Gilroy-Light"/>
                  <a:sym typeface="Gilroy-Light"/>
                </a:defRPr>
              </a:lvl1pPr>
            </a:lstStyle>
            <a:p>
              <a:r>
                <a:t>НАЗВАНИЕ РАЗДЕЛА</a:t>
              </a:r>
            </a:p>
          </p:txBody>
        </p:sp>
      </p:grpSp>
      <p:sp>
        <p:nvSpPr>
          <p:cNvPr id="138" name="Текст 2"/>
          <p:cNvSpPr txBox="1"/>
          <p:nvPr/>
        </p:nvSpPr>
        <p:spPr>
          <a:xfrm>
            <a:off x="609152" y="3188385"/>
            <a:ext cx="4782191" cy="19811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defRPr sz="1600">
                <a:solidFill>
                  <a:srgbClr val="1B1B1B"/>
                </a:solidFill>
                <a:latin typeface="Gilroy-Light"/>
                <a:ea typeface="Gilroy-Light"/>
                <a:cs typeface="Gilroy-Light"/>
                <a:sym typeface="Gilroy-Light"/>
              </a:defRPr>
            </a:pPr>
            <a:r>
              <a:t>Имеется спорная точка зрения, гласящая примерно следующее: представители современных социальных резервов призваны </a:t>
            </a:r>
          </a:p>
          <a:p>
            <a:pPr>
              <a:defRPr sz="1600">
                <a:solidFill>
                  <a:srgbClr val="1B1B1B"/>
                </a:solidFill>
                <a:latin typeface="Gilroy-Light"/>
                <a:ea typeface="Gilroy-Light"/>
                <a:cs typeface="Gilroy-Light"/>
                <a:sym typeface="Gilroy-Light"/>
              </a:defRPr>
            </a:pPr>
            <a:r>
              <a:t>к ответу! </a:t>
            </a:r>
            <a:endParaRPr sz="1200">
              <a:solidFill>
                <a:srgbClr val="888888"/>
              </a:solidFill>
            </a:endParaRPr>
          </a:p>
          <a:p>
            <a:pPr>
              <a:defRPr sz="1600">
                <a:solidFill>
                  <a:srgbClr val="1B1B1B"/>
                </a:solidFill>
                <a:latin typeface="Gilroy-Light"/>
                <a:ea typeface="Gilroy-Light"/>
                <a:cs typeface="Gilroy-Light"/>
                <a:sym typeface="Gilroy-Light"/>
              </a:defRPr>
            </a:pPr>
            <a:r>
              <a:t>В целом, конечно, базовый вектор развития позволяет выполнить важные задания </a:t>
            </a:r>
          </a:p>
          <a:p>
            <a:pPr>
              <a:defRPr sz="1600">
                <a:solidFill>
                  <a:srgbClr val="1B1B1B"/>
                </a:solidFill>
                <a:latin typeface="Gilroy-Light"/>
                <a:ea typeface="Gilroy-Light"/>
                <a:cs typeface="Gilroy-Light"/>
                <a:sym typeface="Gilroy-Light"/>
              </a:defRPr>
            </a:pPr>
            <a:r>
              <a:t>по разработке системы обучения кадров, соответствующей насущным потребностям </a:t>
            </a:r>
          </a:p>
        </p:txBody>
      </p:sp>
      <p:sp>
        <p:nvSpPr>
          <p:cNvPr id="139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1" i="0">
                <a:solidFill>
                  <a:srgbClr val="8F00FF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5/15/2024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marL="38100">
              <a:lnSpc>
                <a:spcPts val="1270"/>
              </a:lnSpc>
            </a:pPr>
            <a:fld id="{81D60167-4931-47E6-BA6A-407CBD079E47}" type="slidenum">
              <a:rPr spc="-5" dirty="0"/>
              <a:pPr marL="38100">
                <a:lnSpc>
                  <a:spcPts val="1270"/>
                </a:lnSpc>
              </a:pPr>
              <a:t>‹#›</a:t>
            </a:fld>
            <a:endParaRPr spc="-5" dirty="0"/>
          </a:p>
        </p:txBody>
      </p:sp>
    </p:spTree>
    <p:extLst>
      <p:ext uri="{BB962C8B-B14F-4D97-AF65-F5344CB8AC3E}">
        <p14:creationId xmlns:p14="http://schemas.microsoft.com/office/powerpoint/2010/main" val="35887539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5" Type="http://schemas.openxmlformats.org/officeDocument/2006/relationships/slideLayout" Target="../slideLayouts/slideLayout5.xml" /><Relationship Id="rId10" Type="http://schemas.openxmlformats.org/officeDocument/2006/relationships/theme" Target="../theme/theme1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 anchor="ctr">
            <a:normAutofit/>
          </a:bodyPr>
          <a:lstStyle/>
          <a:p>
            <a:r>
              <a:t>Текст заголовка</a:t>
            </a:r>
          </a:p>
        </p:txBody>
      </p:sp>
      <p:sp>
        <p:nvSpPr>
          <p:cNvPr id="3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normAutofit/>
          </a:bodyPr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1095181" y="6414762"/>
            <a:ext cx="258620" cy="248302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 anchor="ctr">
            <a:spAutoFit/>
          </a:bodyPr>
          <a:lstStyle>
            <a:lvl1pPr algn="r">
              <a:defRPr sz="1200">
                <a:solidFill>
                  <a:srgbClr val="888888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</p:sldLayoutIdLst>
  <p:transition spd="med"/>
  <p:txStyles>
    <p:titleStyle>
      <a:lvl1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1pPr>
      <a:lvl2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2pPr>
      <a:lvl3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3pPr>
      <a:lvl4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4pPr>
      <a:lvl5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5pPr>
      <a:lvl6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6pPr>
      <a:lvl7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7pPr>
      <a:lvl8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8pPr>
      <a:lvl9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9pPr>
    </p:titleStyle>
    <p:bodyStyle>
      <a:lvl1pPr marL="2286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1pPr>
      <a:lvl2pPr marL="723900" marR="0" indent="-2667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2pPr>
      <a:lvl3pPr marL="1234438" marR="0" indent="-320038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3pPr>
      <a:lvl4pPr marL="1727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4pPr>
      <a:lvl5pPr marL="21844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5pPr>
      <a:lvl6pPr marL="26416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6pPr>
      <a:lvl7pPr marL="30988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7pPr>
      <a:lvl8pPr marL="35560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8pPr>
      <a:lvl9pPr marL="4013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 /><Relationship Id="rId2" Type="http://schemas.openxmlformats.org/officeDocument/2006/relationships/notesSlide" Target="../notesSlides/notesSlide1.xml" /><Relationship Id="rId1" Type="http://schemas.openxmlformats.org/officeDocument/2006/relationships/slideLayout" Target="../slideLayouts/slideLayout1.xml" /><Relationship Id="rId5" Type="http://schemas.openxmlformats.org/officeDocument/2006/relationships/image" Target="../media/image5.png" /><Relationship Id="rId4" Type="http://schemas.openxmlformats.org/officeDocument/2006/relationships/image" Target="../media/image4.png" 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 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 /><Relationship Id="rId1" Type="http://schemas.openxmlformats.org/officeDocument/2006/relationships/slideLayout" Target="../slideLayouts/slideLayout9.xml" 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 /><Relationship Id="rId1" Type="http://schemas.openxmlformats.org/officeDocument/2006/relationships/slideLayout" Target="../slideLayouts/slideLayout9.xml" 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 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 /><Relationship Id="rId2" Type="http://schemas.openxmlformats.org/officeDocument/2006/relationships/image" Target="../media/image22.png" /><Relationship Id="rId1" Type="http://schemas.openxmlformats.org/officeDocument/2006/relationships/slideLayout" Target="../slideLayouts/slideLayout1.xml" 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 /><Relationship Id="rId2" Type="http://schemas.openxmlformats.org/officeDocument/2006/relationships/image" Target="../media/image6.jpeg" /><Relationship Id="rId1" Type="http://schemas.openxmlformats.org/officeDocument/2006/relationships/slideLayout" Target="../slideLayouts/slideLayout9.xml" /><Relationship Id="rId6" Type="http://schemas.openxmlformats.org/officeDocument/2006/relationships/image" Target="../media/image10.jpeg" /><Relationship Id="rId5" Type="http://schemas.openxmlformats.org/officeDocument/2006/relationships/image" Target="../media/image9.jpeg" /><Relationship Id="rId4" Type="http://schemas.openxmlformats.org/officeDocument/2006/relationships/image" Target="../media/image8.jpeg" 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 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 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 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 /><Relationship Id="rId3" Type="http://schemas.openxmlformats.org/officeDocument/2006/relationships/notesSlide" Target="../notesSlides/notesSlide2.xml" /><Relationship Id="rId7" Type="http://schemas.openxmlformats.org/officeDocument/2006/relationships/image" Target="../media/image13.png" /><Relationship Id="rId2" Type="http://schemas.openxmlformats.org/officeDocument/2006/relationships/slideLayout" Target="../slideLayouts/slideLayout9.xml" /><Relationship Id="rId1" Type="http://schemas.openxmlformats.org/officeDocument/2006/relationships/vmlDrawing" Target="../drawings/vmlDrawing1.vml" /><Relationship Id="rId6" Type="http://schemas.openxmlformats.org/officeDocument/2006/relationships/image" Target="../media/image12.png" /><Relationship Id="rId5" Type="http://schemas.openxmlformats.org/officeDocument/2006/relationships/image" Target="../media/image11.wmf" /><Relationship Id="rId4" Type="http://schemas.openxmlformats.org/officeDocument/2006/relationships/oleObject" Target="../embeddings/oleObject1.bin" /><Relationship Id="rId9" Type="http://schemas.openxmlformats.org/officeDocument/2006/relationships/image" Target="../media/image15.png" 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 /><Relationship Id="rId1" Type="http://schemas.openxmlformats.org/officeDocument/2006/relationships/slideLayout" Target="../slideLayouts/slideLayout9.xml" 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 /><Relationship Id="rId2" Type="http://schemas.openxmlformats.org/officeDocument/2006/relationships/notesSlide" Target="../notesSlides/notesSlide3.xml" /><Relationship Id="rId1" Type="http://schemas.openxmlformats.org/officeDocument/2006/relationships/slideLayout" Target="../slideLayouts/slideLayout1.xml" /><Relationship Id="rId6" Type="http://schemas.openxmlformats.org/officeDocument/2006/relationships/image" Target="../media/image20.jpeg" /><Relationship Id="rId5" Type="http://schemas.openxmlformats.org/officeDocument/2006/relationships/image" Target="../media/image19.jpeg" /><Relationship Id="rId4" Type="http://schemas.openxmlformats.org/officeDocument/2006/relationships/image" Target="../media/image18.jpeg" 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 /><Relationship Id="rId1" Type="http://schemas.openxmlformats.org/officeDocument/2006/relationships/slideLayout" Target="../slideLayouts/slideLayout9.xml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Прямоугольник 7"/>
          <p:cNvSpPr/>
          <p:nvPr/>
        </p:nvSpPr>
        <p:spPr>
          <a:xfrm>
            <a:off x="6102320" y="2345381"/>
            <a:ext cx="6122342" cy="4529333"/>
          </a:xfrm>
          <a:prstGeom prst="rect">
            <a:avLst/>
          </a:prstGeom>
          <a:solidFill>
            <a:srgbClr val="FFAC00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CAF17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 dirty="0"/>
          </a:p>
        </p:txBody>
      </p:sp>
      <p:sp>
        <p:nvSpPr>
          <p:cNvPr id="149" name="Прямоугольник 10"/>
          <p:cNvSpPr/>
          <p:nvPr/>
        </p:nvSpPr>
        <p:spPr>
          <a:xfrm>
            <a:off x="6103137" y="-2"/>
            <a:ext cx="6121526" cy="2345384"/>
          </a:xfrm>
          <a:prstGeom prst="rect">
            <a:avLst/>
          </a:prstGeom>
          <a:solidFill>
            <a:srgbClr val="9F00FF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8F00F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sp>
        <p:nvSpPr>
          <p:cNvPr id="150" name="Прямоугольник 13"/>
          <p:cNvSpPr/>
          <p:nvPr/>
        </p:nvSpPr>
        <p:spPr>
          <a:xfrm>
            <a:off x="6101107" y="5359336"/>
            <a:ext cx="6121528" cy="1514425"/>
          </a:xfrm>
          <a:prstGeom prst="rect">
            <a:avLst/>
          </a:prstGeom>
          <a:solidFill>
            <a:srgbClr val="FF2F2D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solidFill>
                  <a:srgbClr val="FD493D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endParaRPr/>
          </a:p>
        </p:txBody>
      </p:sp>
      <p:sp>
        <p:nvSpPr>
          <p:cNvPr id="151" name="Текст 2"/>
          <p:cNvSpPr txBox="1"/>
          <p:nvPr/>
        </p:nvSpPr>
        <p:spPr>
          <a:xfrm>
            <a:off x="589158" y="801511"/>
            <a:ext cx="5360085" cy="49578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 anchor="ctr">
            <a:normAutofit/>
          </a:bodyPr>
          <a:lstStyle/>
          <a:p>
            <a:pPr algn="ctr"/>
            <a:r>
              <a:rPr lang="ru-RU" sz="3200" b="1" dirty="0"/>
              <a:t>Биотехнология для здоровья</a:t>
            </a:r>
          </a:p>
          <a:p>
            <a:pPr algn="ctr"/>
            <a:endParaRPr lang="ru-RU" sz="3200" b="1" dirty="0"/>
          </a:p>
          <a:p>
            <a:pPr algn="ctr"/>
            <a:endParaRPr lang="ru-RU" sz="3200" b="1" dirty="0"/>
          </a:p>
          <a:p>
            <a:pPr algn="ctr" defTabSz="877822">
              <a:defRPr sz="2300">
                <a:solidFill>
                  <a:srgbClr val="8F00FF"/>
                </a:solidFill>
                <a:latin typeface="Gilroy-ExtraBold"/>
                <a:ea typeface="Gilroy-ExtraBold"/>
                <a:cs typeface="Gilroy-ExtraBold"/>
                <a:sym typeface="Gilroy-ExtraBold"/>
              </a:defRPr>
            </a:pPr>
            <a:endParaRPr b="1" dirty="0"/>
          </a:p>
          <a:p>
            <a:pPr algn="ctr" defTabSz="877822">
              <a:lnSpc>
                <a:spcPct val="150000"/>
              </a:lnSpc>
              <a:defRPr sz="2300">
                <a:solidFill>
                  <a:srgbClr val="8F00FF"/>
                </a:solidFill>
                <a:latin typeface="Gilroy-Light"/>
                <a:ea typeface="Gilroy-Light"/>
                <a:cs typeface="Gilroy-Light"/>
                <a:sym typeface="Gilroy-Light"/>
              </a:defRPr>
            </a:pPr>
            <a:r>
              <a:rPr lang="ru-RU" sz="2300" dirty="0">
                <a:latin typeface="Gilroy-Light"/>
                <a:ea typeface="Gilroy-ExtraBold"/>
                <a:cs typeface="Gilroy-ExtraBold"/>
                <a:sym typeface="Gilroy-Light"/>
              </a:rPr>
              <a:t>ТРЕК: ПРЕДПРИНИМАТЕЛЬСКИЙ</a:t>
            </a:r>
            <a:endParaRPr sz="6900" dirty="0">
              <a:latin typeface="Gilroy-ExtraBold"/>
              <a:ea typeface="Gilroy-ExtraBold"/>
              <a:cs typeface="Gilroy-ExtraBold"/>
              <a:sym typeface="Gilroy-ExtraBold"/>
            </a:endParaRPr>
          </a:p>
          <a:p>
            <a:pPr algn="ctr" defTabSz="877822">
              <a:lnSpc>
                <a:spcPct val="150000"/>
              </a:lnSpc>
              <a:defRPr sz="2300">
                <a:solidFill>
                  <a:srgbClr val="1B1B1B"/>
                </a:solidFill>
                <a:latin typeface="Gilroy-Light"/>
                <a:ea typeface="Gilroy-Light"/>
                <a:cs typeface="Gilroy-Light"/>
                <a:sym typeface="Gilroy-Light"/>
              </a:defRPr>
            </a:pPr>
            <a:r>
              <a:rPr lang="ru-RU" dirty="0"/>
              <a:t>РУКОВОДИТЕЛЬ: НИКИТИНА Н.Н.</a:t>
            </a:r>
            <a:endParaRPr dirty="0"/>
          </a:p>
        </p:txBody>
      </p:sp>
      <p:sp>
        <p:nvSpPr>
          <p:cNvPr id="152" name="Прямоугольник 9"/>
          <p:cNvSpPr/>
          <p:nvPr/>
        </p:nvSpPr>
        <p:spPr>
          <a:xfrm>
            <a:off x="8818529" y="-2"/>
            <a:ext cx="3406131" cy="4274948"/>
          </a:xfrm>
          <a:prstGeom prst="rect">
            <a:avLst/>
          </a:prstGeom>
          <a:solidFill>
            <a:srgbClr val="FBB3C1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B5D8E1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pic>
        <p:nvPicPr>
          <p:cNvPr id="153" name="Рисунок 22" descr="Рисунок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27729" y="-9876106"/>
            <a:ext cx="4128544" cy="5806100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Квадрат">
            <a:extLst>
              <a:ext uri="{FF2B5EF4-FFF2-40B4-BE49-F238E27FC236}">
                <a16:creationId xmlns:a16="http://schemas.microsoft.com/office/drawing/2014/main" id="{515364BE-F6DA-2843-A7EF-F9EDF64F5C32}"/>
              </a:ext>
            </a:extLst>
          </p:cNvPr>
          <p:cNvSpPr/>
          <p:nvPr/>
        </p:nvSpPr>
        <p:spPr>
          <a:xfrm>
            <a:off x="8818526" y="2349045"/>
            <a:ext cx="3404109" cy="4529333"/>
          </a:xfrm>
          <a:prstGeom prst="rect">
            <a:avLst/>
          </a:prstGeom>
          <a:solidFill>
            <a:srgbClr val="FBB3C1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solidFill>
                  <a:srgbClr val="FBB3C1"/>
                </a:solidFill>
              </a:defRPr>
            </a:pPr>
            <a:endParaRPr/>
          </a:p>
        </p:txBody>
      </p:sp>
      <p:pic>
        <p:nvPicPr>
          <p:cNvPr id="3" name="Рисунок 2" descr="Изображение выглядит как небо, человек, оранжевый, проигрыватель&#10;&#10;Автоматически созданное описание">
            <a:extLst>
              <a:ext uri="{FF2B5EF4-FFF2-40B4-BE49-F238E27FC236}">
                <a16:creationId xmlns:a16="http://schemas.microsoft.com/office/drawing/2014/main" id="{BC7FF919-0348-EE46-A018-E2296DB41A9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4" t="160" b="6860"/>
          <a:stretch/>
        </p:blipFill>
        <p:spPr>
          <a:xfrm>
            <a:off x="8818526" y="2349916"/>
            <a:ext cx="3406182" cy="4516283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B54E817-36BD-2103-7561-D27F5D8F11B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3902" y="123825"/>
            <a:ext cx="2678848" cy="2047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447423"/>
      </p:ext>
    </p:extLst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3"/>
          <p:cNvGrpSpPr/>
          <p:nvPr/>
        </p:nvGrpSpPr>
        <p:grpSpPr>
          <a:xfrm>
            <a:off x="0" y="691895"/>
            <a:ext cx="2624455" cy="97790"/>
            <a:chOff x="0" y="691895"/>
            <a:chExt cx="2624455" cy="97790"/>
          </a:xfrm>
        </p:grpSpPr>
        <p:sp>
          <p:nvSpPr>
            <p:cNvPr id="4" name="object 4"/>
            <p:cNvSpPr/>
            <p:nvPr/>
          </p:nvSpPr>
          <p:spPr>
            <a:xfrm>
              <a:off x="0" y="691895"/>
              <a:ext cx="337185" cy="97790"/>
            </a:xfrm>
            <a:custGeom>
              <a:avLst/>
              <a:gdLst/>
              <a:ahLst/>
              <a:cxnLst/>
              <a:rect l="l" t="t" r="r" b="b"/>
              <a:pathLst>
                <a:path w="337185" h="97790">
                  <a:moveTo>
                    <a:pt x="0" y="97536"/>
                  </a:moveTo>
                  <a:lnTo>
                    <a:pt x="336804" y="97536"/>
                  </a:lnTo>
                  <a:lnTo>
                    <a:pt x="336804" y="0"/>
                  </a:lnTo>
                  <a:lnTo>
                    <a:pt x="0" y="0"/>
                  </a:lnTo>
                  <a:lnTo>
                    <a:pt x="0" y="97536"/>
                  </a:lnTo>
                  <a:close/>
                </a:path>
              </a:pathLst>
            </a:custGeom>
            <a:solidFill>
              <a:srgbClr val="FAB3C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336804" y="691895"/>
              <a:ext cx="337185" cy="97790"/>
            </a:xfrm>
            <a:custGeom>
              <a:avLst/>
              <a:gdLst/>
              <a:ahLst/>
              <a:cxnLst/>
              <a:rect l="l" t="t" r="r" b="b"/>
              <a:pathLst>
                <a:path w="337184" h="97790">
                  <a:moveTo>
                    <a:pt x="0" y="97536"/>
                  </a:moveTo>
                  <a:lnTo>
                    <a:pt x="336804" y="97536"/>
                  </a:lnTo>
                  <a:lnTo>
                    <a:pt x="336804" y="0"/>
                  </a:lnTo>
                  <a:lnTo>
                    <a:pt x="0" y="0"/>
                  </a:lnTo>
                  <a:lnTo>
                    <a:pt x="0" y="97536"/>
                  </a:lnTo>
                  <a:close/>
                </a:path>
              </a:pathLst>
            </a:custGeom>
            <a:solidFill>
              <a:srgbClr val="9F0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673608" y="691895"/>
              <a:ext cx="320040" cy="97790"/>
            </a:xfrm>
            <a:custGeom>
              <a:avLst/>
              <a:gdLst/>
              <a:ahLst/>
              <a:cxnLst/>
              <a:rect l="l" t="t" r="r" b="b"/>
              <a:pathLst>
                <a:path w="320040" h="97790">
                  <a:moveTo>
                    <a:pt x="0" y="97536"/>
                  </a:moveTo>
                  <a:lnTo>
                    <a:pt x="320039" y="97536"/>
                  </a:lnTo>
                  <a:lnTo>
                    <a:pt x="320039" y="0"/>
                  </a:lnTo>
                  <a:lnTo>
                    <a:pt x="0" y="0"/>
                  </a:lnTo>
                  <a:lnTo>
                    <a:pt x="0" y="97536"/>
                  </a:lnTo>
                  <a:close/>
                </a:path>
              </a:pathLst>
            </a:custGeom>
            <a:solidFill>
              <a:srgbClr val="FC483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993647" y="691895"/>
              <a:ext cx="337185" cy="97790"/>
            </a:xfrm>
            <a:custGeom>
              <a:avLst/>
              <a:gdLst/>
              <a:ahLst/>
              <a:cxnLst/>
              <a:rect l="l" t="t" r="r" b="b"/>
              <a:pathLst>
                <a:path w="337184" h="97790">
                  <a:moveTo>
                    <a:pt x="0" y="97536"/>
                  </a:moveTo>
                  <a:lnTo>
                    <a:pt x="336804" y="97536"/>
                  </a:lnTo>
                  <a:lnTo>
                    <a:pt x="336804" y="0"/>
                  </a:lnTo>
                  <a:lnTo>
                    <a:pt x="0" y="0"/>
                  </a:lnTo>
                  <a:lnTo>
                    <a:pt x="0" y="97536"/>
                  </a:lnTo>
                  <a:close/>
                </a:path>
              </a:pathLst>
            </a:custGeom>
            <a:solidFill>
              <a:srgbClr val="FBAE1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330452" y="691895"/>
              <a:ext cx="1294130" cy="97790"/>
            </a:xfrm>
            <a:custGeom>
              <a:avLst/>
              <a:gdLst/>
              <a:ahLst/>
              <a:cxnLst/>
              <a:rect l="l" t="t" r="r" b="b"/>
              <a:pathLst>
                <a:path w="1294130" h="97790">
                  <a:moveTo>
                    <a:pt x="1293875" y="0"/>
                  </a:moveTo>
                  <a:lnTo>
                    <a:pt x="0" y="0"/>
                  </a:lnTo>
                  <a:lnTo>
                    <a:pt x="0" y="97536"/>
                  </a:lnTo>
                  <a:lnTo>
                    <a:pt x="1293875" y="97536"/>
                  </a:lnTo>
                  <a:lnTo>
                    <a:pt x="1293875" y="0"/>
                  </a:lnTo>
                  <a:close/>
                </a:path>
              </a:pathLst>
            </a:custGeom>
            <a:solidFill>
              <a:srgbClr val="B5D7E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3" name="object 43"/>
          <p:cNvSpPr txBox="1"/>
          <p:nvPr/>
        </p:nvSpPr>
        <p:spPr>
          <a:xfrm>
            <a:off x="172821" y="6537909"/>
            <a:ext cx="170815" cy="16671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270"/>
              </a:lnSpc>
            </a:pPr>
            <a:fld id="{81D60167-4931-47E6-BA6A-407CBD079E47}" type="slidenum">
              <a:rPr lang="ru-RU" sz="1200" spc="-15" smtClean="0">
                <a:solidFill>
                  <a:srgbClr val="FFFFFF"/>
                </a:solidFill>
                <a:latin typeface="Arial"/>
                <a:cs typeface="Arial"/>
              </a:rPr>
              <a:pPr marL="38100">
                <a:lnSpc>
                  <a:spcPts val="1270"/>
                </a:lnSpc>
              </a:pPr>
              <a:t>10</a:t>
            </a:fld>
            <a:endParaRPr lang="ru-RU" sz="1200" dirty="0">
              <a:latin typeface="Arial"/>
              <a:cs typeface="Arial"/>
            </a:endParaRPr>
          </a:p>
        </p:txBody>
      </p:sp>
      <p:sp>
        <p:nvSpPr>
          <p:cNvPr id="46" name="Текст 2">
            <a:extLst>
              <a:ext uri="{FF2B5EF4-FFF2-40B4-BE49-F238E27FC236}">
                <a16:creationId xmlns:a16="http://schemas.microsoft.com/office/drawing/2014/main" id="{CAEEE920-113B-4ADD-9442-6DCF7CA6E193}"/>
              </a:ext>
            </a:extLst>
          </p:cNvPr>
          <p:cNvSpPr txBox="1"/>
          <p:nvPr/>
        </p:nvSpPr>
        <p:spPr>
          <a:xfrm>
            <a:off x="264404" y="0"/>
            <a:ext cx="6518934" cy="6463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 anchor="ctr">
            <a:spAutoFit/>
          </a:bodyPr>
          <a:lstStyle>
            <a:lvl1pPr algn="ctr">
              <a:defRPr sz="4800">
                <a:solidFill>
                  <a:srgbClr val="8F00FF"/>
                </a:solidFill>
                <a:latin typeface="Gilroy-ExtraBold"/>
                <a:ea typeface="Gilroy-ExtraBold"/>
                <a:cs typeface="Gilroy-ExtraBold"/>
                <a:sym typeface="Gilroy-ExtraBold"/>
              </a:defRPr>
            </a:lvl1pPr>
          </a:lstStyle>
          <a:p>
            <a:pPr algn="l"/>
            <a:r>
              <a:rPr lang="ru-RU" sz="3600" dirty="0">
                <a:latin typeface="Georgia" pitchFamily="18" charset="0"/>
                <a:cs typeface="Tahoma" pitchFamily="34" charset="0"/>
              </a:rPr>
              <a:t>План  реализации проекта</a:t>
            </a:r>
            <a:endParaRPr sz="3600" b="1" dirty="0"/>
          </a:p>
        </p:txBody>
      </p:sp>
      <p:sp>
        <p:nvSpPr>
          <p:cNvPr id="18434" name="AutoShape 2" descr="https://s3.dtln.ru/unti-prod-people/file/pulse/project/0c0480a5-a204-41e1-85a5-6164da8c2322/161dd72b-3979-4669-9872-a5ae5ed9dcf9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217" name="Rectangle 1"/>
          <p:cNvSpPr>
            <a:spLocks noChangeArrowheads="1"/>
          </p:cNvSpPr>
          <p:nvPr/>
        </p:nvSpPr>
        <p:spPr bwMode="auto">
          <a:xfrm>
            <a:off x="429657" y="980501"/>
            <a:ext cx="11413475" cy="4154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ru-RU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Разработка и реализация проекта по созданию продуктов на основе полезных микроорганизмов будет включать в себя несколько этапов. </a:t>
            </a:r>
            <a:endParaRPr kumimoji="0" lang="ru-RU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ru-RU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Разработка рецептуры и технологии производства продуктов с использованием полезных микроорганизмов.</a:t>
            </a:r>
            <a:endParaRPr kumimoji="0" lang="ru-RU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ru-RU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Поиск и выбор поставщиков качественных сырьевых компонентов.</a:t>
            </a:r>
            <a:endParaRPr kumimoji="0" lang="ru-RU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ru-RU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Приобретение необходимого оборудования для производства продуктов.</a:t>
            </a:r>
            <a:endParaRPr kumimoji="0" lang="ru-RU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ru-RU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Запуск производства для тестирования конечного продукта.</a:t>
            </a:r>
            <a:endParaRPr kumimoji="0" lang="ru-RU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ru-RU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Проведение испытаний на соответствие качественным показателям и вкусовым характеристикам.</a:t>
            </a:r>
            <a:endParaRPr kumimoji="0" lang="ru-RU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ru-RU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Разработка маркетинговой стратегии и </a:t>
            </a:r>
            <a:r>
              <a:rPr kumimoji="0" lang="ru-RU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брендинга</a:t>
            </a:r>
            <a:r>
              <a:rPr kumimoji="0" lang="ru-RU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 продуктов.</a:t>
            </a:r>
            <a:endParaRPr kumimoji="0" lang="ru-RU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ru-RU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Проведение рекламных кампаний для привлечения внимания потребителей.</a:t>
            </a:r>
            <a:endParaRPr kumimoji="0" lang="ru-RU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Google Shape;189;p20"/>
          <p:cNvSpPr txBox="1">
            <a:spLocks noGrp="1"/>
          </p:cNvSpPr>
          <p:nvPr>
            <p:ph type="title"/>
          </p:nvPr>
        </p:nvSpPr>
        <p:spPr>
          <a:xfrm>
            <a:off x="1" y="115888"/>
            <a:ext cx="6000751" cy="779462"/>
          </a:xfrm>
        </p:spPr>
        <p:txBody>
          <a:bodyPr>
            <a:normAutofit fontScale="90000"/>
          </a:bodyPr>
          <a:lstStyle/>
          <a:p>
            <a:pPr eaLnBrk="1" hangingPunct="1">
              <a:spcBef>
                <a:spcPct val="0"/>
              </a:spcBef>
              <a:spcAft>
                <a:spcPct val="0"/>
              </a:spcAft>
              <a:buClr>
                <a:srgbClr val="8F00FF"/>
              </a:buClr>
              <a:buSzPts val="2400"/>
            </a:pPr>
            <a:br>
              <a:rPr lang="en-US" sz="2400">
                <a:solidFill>
                  <a:srgbClr val="8F00FF"/>
                </a:solidFill>
                <a:latin typeface="Arial" charset="0"/>
                <a:cs typeface="Arial" charset="0"/>
              </a:rPr>
            </a:br>
            <a:endParaRPr lang="ru-RU" sz="4400">
              <a:latin typeface="Calibri" pitchFamily="34" charset="0"/>
              <a:cs typeface="Calibri" pitchFamily="34" charset="0"/>
              <a:sym typeface="Calibri" pitchFamily="34" charset="0"/>
            </a:endParaRPr>
          </a:p>
        </p:txBody>
      </p:sp>
      <p:grpSp>
        <p:nvGrpSpPr>
          <p:cNvPr id="2" name="Google Shape;190;p20"/>
          <p:cNvGrpSpPr>
            <a:grpSpLocks/>
          </p:cNvGrpSpPr>
          <p:nvPr/>
        </p:nvGrpSpPr>
        <p:grpSpPr bwMode="auto">
          <a:xfrm>
            <a:off x="-25400" y="536576"/>
            <a:ext cx="6121400" cy="174625"/>
            <a:chOff x="0" y="692501"/>
            <a:chExt cx="2624903" cy="97077"/>
          </a:xfrm>
        </p:grpSpPr>
        <p:sp>
          <p:nvSpPr>
            <p:cNvPr id="18440" name="Google Shape;191;p20"/>
            <p:cNvSpPr>
              <a:spLocks noChangeArrowheads="1"/>
            </p:cNvSpPr>
            <p:nvPr/>
          </p:nvSpPr>
          <p:spPr bwMode="auto">
            <a:xfrm>
              <a:off x="0" y="692501"/>
              <a:ext cx="1294463" cy="97077"/>
            </a:xfrm>
            <a:prstGeom prst="rect">
              <a:avLst/>
            </a:prstGeom>
            <a:solidFill>
              <a:srgbClr val="FBB3C1"/>
            </a:solidFill>
            <a:ln w="9525">
              <a:noFill/>
              <a:miter lim="800000"/>
              <a:headEnd/>
              <a:tailEnd/>
            </a:ln>
          </p:spPr>
          <p:txBody>
            <a:bodyPr lIns="45700" tIns="45700" rIns="45700" bIns="45700" anchor="ctr"/>
            <a:lstStyle/>
            <a:p>
              <a:pPr>
                <a:buClr>
                  <a:srgbClr val="000000"/>
                </a:buClr>
                <a:buSzPts val="1800"/>
                <a:buFont typeface="Calibri" pitchFamily="34" charset="0"/>
                <a:buNone/>
              </a:pPr>
              <a:endParaRPr lang="ru-RU" sz="1800">
                <a:latin typeface="Calibri" pitchFamily="34" charset="0"/>
                <a:cs typeface="Calibri" pitchFamily="34" charset="0"/>
                <a:sym typeface="Calibri" pitchFamily="34" charset="0"/>
              </a:endParaRPr>
            </a:p>
          </p:txBody>
        </p:sp>
        <p:sp>
          <p:nvSpPr>
            <p:cNvPr id="18441" name="Google Shape;192;p20"/>
            <p:cNvSpPr>
              <a:spLocks noChangeArrowheads="1"/>
            </p:cNvSpPr>
            <p:nvPr/>
          </p:nvSpPr>
          <p:spPr bwMode="auto">
            <a:xfrm>
              <a:off x="336583" y="692501"/>
              <a:ext cx="1294463" cy="97077"/>
            </a:xfrm>
            <a:prstGeom prst="rect">
              <a:avLst/>
            </a:prstGeom>
            <a:solidFill>
              <a:srgbClr val="9F00FF"/>
            </a:solidFill>
            <a:ln w="9525">
              <a:noFill/>
              <a:miter lim="800000"/>
              <a:headEnd/>
              <a:tailEnd/>
            </a:ln>
          </p:spPr>
          <p:txBody>
            <a:bodyPr lIns="45700" tIns="45700" rIns="45700" bIns="45700" anchor="ctr"/>
            <a:lstStyle/>
            <a:p>
              <a:pPr>
                <a:buClr>
                  <a:srgbClr val="000000"/>
                </a:buClr>
                <a:buSzPts val="1800"/>
                <a:buFont typeface="Calibri" pitchFamily="34" charset="0"/>
                <a:buNone/>
              </a:pPr>
              <a:endParaRPr lang="ru-RU" sz="1800">
                <a:latin typeface="Calibri" pitchFamily="34" charset="0"/>
                <a:cs typeface="Calibri" pitchFamily="34" charset="0"/>
                <a:sym typeface="Calibri" pitchFamily="34" charset="0"/>
              </a:endParaRPr>
            </a:p>
          </p:txBody>
        </p:sp>
        <p:sp>
          <p:nvSpPr>
            <p:cNvPr id="18442" name="Google Shape;193;p20"/>
            <p:cNvSpPr>
              <a:spLocks noChangeArrowheads="1"/>
            </p:cNvSpPr>
            <p:nvPr/>
          </p:nvSpPr>
          <p:spPr bwMode="auto">
            <a:xfrm>
              <a:off x="673166" y="692501"/>
              <a:ext cx="1294463" cy="97077"/>
            </a:xfrm>
            <a:prstGeom prst="rect">
              <a:avLst/>
            </a:prstGeom>
            <a:solidFill>
              <a:srgbClr val="FD493D"/>
            </a:solidFill>
            <a:ln w="9525">
              <a:noFill/>
              <a:miter lim="800000"/>
              <a:headEnd/>
              <a:tailEnd/>
            </a:ln>
          </p:spPr>
          <p:txBody>
            <a:bodyPr lIns="45700" tIns="45700" rIns="45700" bIns="45700" anchor="ctr"/>
            <a:lstStyle/>
            <a:p>
              <a:pPr>
                <a:buClr>
                  <a:srgbClr val="000000"/>
                </a:buClr>
                <a:buSzPts val="1800"/>
                <a:buFont typeface="Calibri" pitchFamily="34" charset="0"/>
                <a:buNone/>
              </a:pPr>
              <a:endParaRPr lang="ru-RU" sz="1800">
                <a:latin typeface="Calibri" pitchFamily="34" charset="0"/>
                <a:cs typeface="Calibri" pitchFamily="34" charset="0"/>
                <a:sym typeface="Calibri" pitchFamily="34" charset="0"/>
              </a:endParaRPr>
            </a:p>
          </p:txBody>
        </p:sp>
        <p:sp>
          <p:nvSpPr>
            <p:cNvPr id="18443" name="Google Shape;194;p20"/>
            <p:cNvSpPr>
              <a:spLocks noChangeArrowheads="1"/>
            </p:cNvSpPr>
            <p:nvPr/>
          </p:nvSpPr>
          <p:spPr bwMode="auto">
            <a:xfrm>
              <a:off x="993857" y="692501"/>
              <a:ext cx="1294463" cy="97077"/>
            </a:xfrm>
            <a:prstGeom prst="rect">
              <a:avLst/>
            </a:prstGeom>
            <a:solidFill>
              <a:srgbClr val="FCAF17"/>
            </a:solidFill>
            <a:ln w="9525">
              <a:noFill/>
              <a:miter lim="800000"/>
              <a:headEnd/>
              <a:tailEnd/>
            </a:ln>
          </p:spPr>
          <p:txBody>
            <a:bodyPr lIns="45700" tIns="45700" rIns="45700" bIns="45700" anchor="ctr"/>
            <a:lstStyle/>
            <a:p>
              <a:pPr>
                <a:buClr>
                  <a:srgbClr val="000000"/>
                </a:buClr>
                <a:buSzPts val="1800"/>
                <a:buFont typeface="Calibri" pitchFamily="34" charset="0"/>
                <a:buNone/>
              </a:pPr>
              <a:endParaRPr lang="ru-RU" sz="1800">
                <a:latin typeface="Calibri" pitchFamily="34" charset="0"/>
                <a:cs typeface="Calibri" pitchFamily="34" charset="0"/>
                <a:sym typeface="Calibri" pitchFamily="34" charset="0"/>
              </a:endParaRPr>
            </a:p>
          </p:txBody>
        </p:sp>
        <p:sp>
          <p:nvSpPr>
            <p:cNvPr id="18444" name="Google Shape;195;p20"/>
            <p:cNvSpPr>
              <a:spLocks noChangeArrowheads="1"/>
            </p:cNvSpPr>
            <p:nvPr/>
          </p:nvSpPr>
          <p:spPr bwMode="auto">
            <a:xfrm>
              <a:off x="1330440" y="692501"/>
              <a:ext cx="1294463" cy="97077"/>
            </a:xfrm>
            <a:prstGeom prst="rect">
              <a:avLst/>
            </a:prstGeom>
            <a:solidFill>
              <a:srgbClr val="B5D8E1"/>
            </a:solidFill>
            <a:ln w="9525">
              <a:noFill/>
              <a:miter lim="800000"/>
              <a:headEnd/>
              <a:tailEnd/>
            </a:ln>
          </p:spPr>
          <p:txBody>
            <a:bodyPr lIns="45700" tIns="45700" rIns="45700" bIns="45700" anchor="ctr"/>
            <a:lstStyle/>
            <a:p>
              <a:pPr>
                <a:buClr>
                  <a:srgbClr val="000000"/>
                </a:buClr>
                <a:buSzPts val="1800"/>
                <a:buFont typeface="Calibri" pitchFamily="34" charset="0"/>
                <a:buNone/>
              </a:pPr>
              <a:endParaRPr lang="ru-RU" sz="1800">
                <a:latin typeface="Calibri" pitchFamily="34" charset="0"/>
                <a:cs typeface="Calibri" pitchFamily="34" charset="0"/>
                <a:sym typeface="Calibri" pitchFamily="34" charset="0"/>
              </a:endParaRPr>
            </a:p>
          </p:txBody>
        </p:sp>
      </p:grpSp>
      <p:sp>
        <p:nvSpPr>
          <p:cNvPr id="18438" name="Google Shape;198;p20"/>
          <p:cNvSpPr txBox="1">
            <a:spLocks noChangeArrowheads="1"/>
          </p:cNvSpPr>
          <p:nvPr/>
        </p:nvSpPr>
        <p:spPr bwMode="auto">
          <a:xfrm>
            <a:off x="309034" y="914400"/>
            <a:ext cx="11283951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/>
          <a:lstStyle/>
          <a:p>
            <a:pPr algn="just">
              <a:buClr>
                <a:srgbClr val="000000"/>
              </a:buClr>
              <a:buFont typeface="Arial" charset="0"/>
              <a:buNone/>
            </a:pPr>
            <a:r>
              <a:rPr lang="en-US" sz="1600" b="1" dirty="0" err="1">
                <a:latin typeface="Times New Roman" pitchFamily="18" charset="0"/>
                <a:ea typeface="Georgia" pitchFamily="18" charset="0"/>
                <a:cs typeface="Georgia" pitchFamily="18" charset="0"/>
                <a:sym typeface="Georgia" pitchFamily="18" charset="0"/>
              </a:rPr>
              <a:t>Ресурсы</a:t>
            </a:r>
            <a:r>
              <a:rPr lang="en-US" sz="1600" b="1" dirty="0">
                <a:latin typeface="Times New Roman" pitchFamily="18" charset="0"/>
                <a:ea typeface="Georgia" pitchFamily="18" charset="0"/>
                <a:cs typeface="Georgia" pitchFamily="18" charset="0"/>
                <a:sym typeface="Georgia" pitchFamily="18" charset="0"/>
              </a:rPr>
              <a:t> </a:t>
            </a:r>
            <a:r>
              <a:rPr lang="en-US" sz="1600" b="1" dirty="0" err="1">
                <a:latin typeface="Times New Roman" pitchFamily="18" charset="0"/>
                <a:ea typeface="Georgia" pitchFamily="18" charset="0"/>
                <a:cs typeface="Georgia" pitchFamily="18" charset="0"/>
                <a:sym typeface="Georgia" pitchFamily="18" charset="0"/>
              </a:rPr>
              <a:t>проекта</a:t>
            </a:r>
            <a:r>
              <a:rPr lang="en-US" sz="1600" dirty="0">
                <a:latin typeface="Times New Roman" pitchFamily="18" charset="0"/>
                <a:ea typeface="Georgia" pitchFamily="18" charset="0"/>
                <a:cs typeface="Georgia" pitchFamily="18" charset="0"/>
                <a:sym typeface="Georgia" pitchFamily="18" charset="0"/>
              </a:rPr>
              <a:t>:</a:t>
            </a:r>
            <a:endParaRPr lang="ru-RU" sz="1600" dirty="0">
              <a:latin typeface="Times New Roman" pitchFamily="18" charset="0"/>
              <a:ea typeface="Georgia" pitchFamily="18" charset="0"/>
              <a:cs typeface="Georgia" pitchFamily="18" charset="0"/>
              <a:sym typeface="Georgia" pitchFamily="18" charset="0"/>
            </a:endParaRPr>
          </a:p>
          <a:p>
            <a:pPr marL="342900" indent="-342900" algn="just">
              <a:buClr>
                <a:srgbClr val="000000"/>
              </a:buClr>
              <a:buSzPts val="1100"/>
              <a:buFont typeface="Arial" charset="0"/>
              <a:buAutoNum type="arabicPeriod"/>
            </a:pPr>
            <a:r>
              <a:rPr lang="en-US" sz="1600" dirty="0" err="1">
                <a:latin typeface="Times New Roman" pitchFamily="18" charset="0"/>
                <a:ea typeface="Georgia" pitchFamily="18" charset="0"/>
                <a:cs typeface="Georgia" pitchFamily="18" charset="0"/>
                <a:sym typeface="Georgia" pitchFamily="18" charset="0"/>
              </a:rPr>
              <a:t>Человеческие</a:t>
            </a:r>
            <a:r>
              <a:rPr lang="en-US" sz="1600" dirty="0">
                <a:latin typeface="Times New Roman" pitchFamily="18" charset="0"/>
                <a:ea typeface="Georgia" pitchFamily="18" charset="0"/>
                <a:cs typeface="Georgia" pitchFamily="18" charset="0"/>
                <a:sym typeface="Georgia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ea typeface="Georgia" pitchFamily="18" charset="0"/>
                <a:cs typeface="Georgia" pitchFamily="18" charset="0"/>
                <a:sym typeface="Georgia" pitchFamily="18" charset="0"/>
              </a:rPr>
              <a:t>ресурсы</a:t>
            </a:r>
            <a:r>
              <a:rPr lang="en-US" sz="1600" dirty="0">
                <a:latin typeface="Times New Roman" pitchFamily="18" charset="0"/>
                <a:ea typeface="Georgia" pitchFamily="18" charset="0"/>
                <a:cs typeface="Georgia" pitchFamily="18" charset="0"/>
                <a:sym typeface="Georgia" pitchFamily="18" charset="0"/>
              </a:rPr>
              <a:t>: </a:t>
            </a:r>
            <a:r>
              <a:rPr lang="en-US" sz="1600" dirty="0" err="1">
                <a:latin typeface="Times New Roman" pitchFamily="18" charset="0"/>
                <a:ea typeface="Georgia" pitchFamily="18" charset="0"/>
                <a:cs typeface="Georgia" pitchFamily="18" charset="0"/>
                <a:sym typeface="Georgia" pitchFamily="18" charset="0"/>
              </a:rPr>
              <a:t>химики</a:t>
            </a:r>
            <a:r>
              <a:rPr lang="en-US" sz="1600" dirty="0">
                <a:latin typeface="Times New Roman" pitchFamily="18" charset="0"/>
                <a:ea typeface="Georgia" pitchFamily="18" charset="0"/>
                <a:cs typeface="Georgia" pitchFamily="18" charset="0"/>
                <a:sym typeface="Georgia" pitchFamily="18" charset="0"/>
              </a:rPr>
              <a:t>, </a:t>
            </a:r>
            <a:r>
              <a:rPr lang="en-US" sz="1600" dirty="0" err="1">
                <a:latin typeface="Times New Roman" pitchFamily="18" charset="0"/>
                <a:ea typeface="Georgia" pitchFamily="18" charset="0"/>
                <a:cs typeface="Georgia" pitchFamily="18" charset="0"/>
                <a:sym typeface="Georgia" pitchFamily="18" charset="0"/>
              </a:rPr>
              <a:t>биотехнологи</a:t>
            </a:r>
            <a:r>
              <a:rPr lang="en-US" sz="1600" dirty="0">
                <a:latin typeface="Times New Roman" pitchFamily="18" charset="0"/>
                <a:ea typeface="Georgia" pitchFamily="18" charset="0"/>
                <a:cs typeface="Georgia" pitchFamily="18" charset="0"/>
                <a:sym typeface="Georgia" pitchFamily="18" charset="0"/>
              </a:rPr>
              <a:t>, </a:t>
            </a:r>
            <a:r>
              <a:rPr lang="en-US" sz="1600" dirty="0" err="1">
                <a:latin typeface="Times New Roman" pitchFamily="18" charset="0"/>
                <a:ea typeface="Georgia" pitchFamily="18" charset="0"/>
                <a:cs typeface="Georgia" pitchFamily="18" charset="0"/>
                <a:sym typeface="Georgia" pitchFamily="18" charset="0"/>
              </a:rPr>
              <a:t>специалисты</a:t>
            </a:r>
            <a:r>
              <a:rPr lang="en-US" sz="1600" dirty="0">
                <a:latin typeface="Times New Roman" pitchFamily="18" charset="0"/>
                <a:ea typeface="Georgia" pitchFamily="18" charset="0"/>
                <a:cs typeface="Georgia" pitchFamily="18" charset="0"/>
                <a:sym typeface="Georgia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ea typeface="Georgia" pitchFamily="18" charset="0"/>
                <a:cs typeface="Georgia" pitchFamily="18" charset="0"/>
                <a:sym typeface="Georgia" pitchFamily="18" charset="0"/>
              </a:rPr>
              <a:t>по</a:t>
            </a:r>
            <a:r>
              <a:rPr lang="en-US" sz="1600" dirty="0">
                <a:latin typeface="Times New Roman" pitchFamily="18" charset="0"/>
                <a:ea typeface="Georgia" pitchFamily="18" charset="0"/>
                <a:cs typeface="Georgia" pitchFamily="18" charset="0"/>
                <a:sym typeface="Georgia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ea typeface="Georgia" pitchFamily="18" charset="0"/>
                <a:cs typeface="Georgia" pitchFamily="18" charset="0"/>
                <a:sym typeface="Georgia" pitchFamily="18" charset="0"/>
              </a:rPr>
              <a:t>маркетингу</a:t>
            </a:r>
            <a:r>
              <a:rPr lang="en-US" sz="1600" dirty="0">
                <a:latin typeface="Times New Roman" pitchFamily="18" charset="0"/>
                <a:ea typeface="Georgia" pitchFamily="18" charset="0"/>
                <a:cs typeface="Georgia" pitchFamily="18" charset="0"/>
                <a:sym typeface="Georgia" pitchFamily="18" charset="0"/>
              </a:rPr>
              <a:t> и </a:t>
            </a:r>
            <a:r>
              <a:rPr lang="en-US" sz="1600" dirty="0" err="1">
                <a:latin typeface="Times New Roman" pitchFamily="18" charset="0"/>
                <a:ea typeface="Georgia" pitchFamily="18" charset="0"/>
                <a:cs typeface="Georgia" pitchFamily="18" charset="0"/>
                <a:sym typeface="Georgia" pitchFamily="18" charset="0"/>
              </a:rPr>
              <a:t>продажам</a:t>
            </a:r>
            <a:r>
              <a:rPr lang="en-US" sz="1600" dirty="0">
                <a:latin typeface="Times New Roman" pitchFamily="18" charset="0"/>
                <a:ea typeface="Georgia" pitchFamily="18" charset="0"/>
                <a:cs typeface="Georgia" pitchFamily="18" charset="0"/>
                <a:sym typeface="Georgia" pitchFamily="18" charset="0"/>
              </a:rPr>
              <a:t>. </a:t>
            </a:r>
            <a:endParaRPr lang="ru-RU" sz="1600" dirty="0">
              <a:latin typeface="Times New Roman" pitchFamily="18" charset="0"/>
              <a:ea typeface="Georgia" pitchFamily="18" charset="0"/>
              <a:cs typeface="Georgia" pitchFamily="18" charset="0"/>
              <a:sym typeface="Georgia" pitchFamily="18" charset="0"/>
            </a:endParaRPr>
          </a:p>
          <a:p>
            <a:pPr marL="342900" indent="-342900" algn="just">
              <a:buClr>
                <a:srgbClr val="000000"/>
              </a:buClr>
              <a:buSzPts val="1100"/>
              <a:buFont typeface="Arial" charset="0"/>
              <a:buAutoNum type="arabicPeriod"/>
            </a:pPr>
            <a:r>
              <a:rPr lang="ru-RU" sz="1600" dirty="0">
                <a:latin typeface="Times New Roman" pitchFamily="18" charset="0"/>
                <a:ea typeface="Georgia" pitchFamily="18" charset="0"/>
                <a:cs typeface="Georgia" pitchFamily="18" charset="0"/>
                <a:sym typeface="Georgia" pitchFamily="18" charset="0"/>
              </a:rPr>
              <a:t>М</a:t>
            </a:r>
            <a:r>
              <a:rPr lang="en-US" sz="1600" dirty="0" err="1">
                <a:latin typeface="Times New Roman" pitchFamily="18" charset="0"/>
                <a:ea typeface="Georgia" pitchFamily="18" charset="0"/>
                <a:cs typeface="Georgia" pitchFamily="18" charset="0"/>
                <a:sym typeface="Georgia" pitchFamily="18" charset="0"/>
              </a:rPr>
              <a:t>атериальные</a:t>
            </a:r>
            <a:r>
              <a:rPr lang="en-US" sz="1600" dirty="0">
                <a:latin typeface="Times New Roman" pitchFamily="18" charset="0"/>
                <a:ea typeface="Georgia" pitchFamily="18" charset="0"/>
                <a:cs typeface="Georgia" pitchFamily="18" charset="0"/>
                <a:sym typeface="Georgia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ea typeface="Georgia" pitchFamily="18" charset="0"/>
                <a:cs typeface="Georgia" pitchFamily="18" charset="0"/>
                <a:sym typeface="Georgia" pitchFamily="18" charset="0"/>
              </a:rPr>
              <a:t>ресурсы</a:t>
            </a:r>
            <a:r>
              <a:rPr lang="en-US" sz="1600" dirty="0">
                <a:latin typeface="Times New Roman" pitchFamily="18" charset="0"/>
                <a:ea typeface="Georgia" pitchFamily="18" charset="0"/>
                <a:cs typeface="Georgia" pitchFamily="18" charset="0"/>
                <a:sym typeface="Georgia" pitchFamily="18" charset="0"/>
              </a:rPr>
              <a:t>: </a:t>
            </a:r>
            <a:r>
              <a:rPr lang="en-US" sz="1600" dirty="0" err="1">
                <a:latin typeface="Times New Roman" pitchFamily="18" charset="0"/>
                <a:ea typeface="Georgia" pitchFamily="18" charset="0"/>
                <a:cs typeface="Georgia" pitchFamily="18" charset="0"/>
                <a:sym typeface="Georgia" pitchFamily="18" charset="0"/>
              </a:rPr>
              <a:t>лабораторное</a:t>
            </a:r>
            <a:r>
              <a:rPr lang="en-US" sz="1600" dirty="0">
                <a:latin typeface="Times New Roman" pitchFamily="18" charset="0"/>
                <a:ea typeface="Georgia" pitchFamily="18" charset="0"/>
                <a:cs typeface="Georgia" pitchFamily="18" charset="0"/>
                <a:sym typeface="Georgia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ea typeface="Georgia" pitchFamily="18" charset="0"/>
                <a:cs typeface="Georgia" pitchFamily="18" charset="0"/>
                <a:sym typeface="Georgia" pitchFamily="18" charset="0"/>
              </a:rPr>
              <a:t>оборудование</a:t>
            </a:r>
            <a:r>
              <a:rPr lang="en-US" sz="1600" dirty="0">
                <a:latin typeface="Times New Roman" pitchFamily="18" charset="0"/>
                <a:ea typeface="Georgia" pitchFamily="18" charset="0"/>
                <a:cs typeface="Georgia" pitchFamily="18" charset="0"/>
                <a:sym typeface="Georgia" pitchFamily="18" charset="0"/>
              </a:rPr>
              <a:t>, </a:t>
            </a:r>
            <a:r>
              <a:rPr lang="en-US" sz="1600" dirty="0" err="1">
                <a:latin typeface="Times New Roman" pitchFamily="18" charset="0"/>
                <a:ea typeface="Georgia" pitchFamily="18" charset="0"/>
                <a:cs typeface="Georgia" pitchFamily="18" charset="0"/>
                <a:sym typeface="Georgia" pitchFamily="18" charset="0"/>
              </a:rPr>
              <a:t>сырье</a:t>
            </a:r>
            <a:r>
              <a:rPr lang="en-US" sz="1600" dirty="0">
                <a:latin typeface="Times New Roman" pitchFamily="18" charset="0"/>
                <a:ea typeface="Georgia" pitchFamily="18" charset="0"/>
                <a:cs typeface="Georgia" pitchFamily="18" charset="0"/>
                <a:sym typeface="Georgia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ea typeface="Georgia" pitchFamily="18" charset="0"/>
                <a:cs typeface="Georgia" pitchFamily="18" charset="0"/>
                <a:sym typeface="Georgia" pitchFamily="18" charset="0"/>
              </a:rPr>
              <a:t>для</a:t>
            </a:r>
            <a:r>
              <a:rPr lang="en-US" sz="1600" dirty="0">
                <a:latin typeface="Times New Roman" pitchFamily="18" charset="0"/>
                <a:ea typeface="Georgia" pitchFamily="18" charset="0"/>
                <a:cs typeface="Georgia" pitchFamily="18" charset="0"/>
                <a:sym typeface="Georgia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ea typeface="Georgia" pitchFamily="18" charset="0"/>
                <a:cs typeface="Georgia" pitchFamily="18" charset="0"/>
                <a:sym typeface="Georgia" pitchFamily="18" charset="0"/>
              </a:rPr>
              <a:t>производства</a:t>
            </a:r>
            <a:r>
              <a:rPr lang="en-US" sz="1600" dirty="0">
                <a:latin typeface="Times New Roman" pitchFamily="18" charset="0"/>
                <a:ea typeface="Georgia" pitchFamily="18" charset="0"/>
                <a:cs typeface="Georgia" pitchFamily="18" charset="0"/>
                <a:sym typeface="Georgia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ea typeface="Georgia" pitchFamily="18" charset="0"/>
                <a:cs typeface="Georgia" pitchFamily="18" charset="0"/>
                <a:sym typeface="Georgia" pitchFamily="18" charset="0"/>
              </a:rPr>
              <a:t>материала</a:t>
            </a:r>
            <a:r>
              <a:rPr lang="en-US" sz="1600" dirty="0">
                <a:latin typeface="Times New Roman" pitchFamily="18" charset="0"/>
                <a:ea typeface="Georgia" pitchFamily="18" charset="0"/>
                <a:cs typeface="Georgia" pitchFamily="18" charset="0"/>
                <a:sym typeface="Georgia" pitchFamily="18" charset="0"/>
              </a:rPr>
              <a:t>, </a:t>
            </a:r>
            <a:r>
              <a:rPr lang="en-US" sz="1600" dirty="0" err="1">
                <a:latin typeface="Times New Roman" pitchFamily="18" charset="0"/>
                <a:ea typeface="Georgia" pitchFamily="18" charset="0"/>
                <a:cs typeface="Georgia" pitchFamily="18" charset="0"/>
                <a:sym typeface="Georgia" pitchFamily="18" charset="0"/>
              </a:rPr>
              <a:t>специализированные</a:t>
            </a:r>
            <a:r>
              <a:rPr lang="en-US" sz="1600" dirty="0">
                <a:latin typeface="Times New Roman" pitchFamily="18" charset="0"/>
                <a:ea typeface="Georgia" pitchFamily="18" charset="0"/>
                <a:cs typeface="Georgia" pitchFamily="18" charset="0"/>
                <a:sym typeface="Georgia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ea typeface="Georgia" pitchFamily="18" charset="0"/>
                <a:cs typeface="Georgia" pitchFamily="18" charset="0"/>
                <a:sym typeface="Georgia" pitchFamily="18" charset="0"/>
              </a:rPr>
              <a:t>технологические</a:t>
            </a:r>
            <a:r>
              <a:rPr lang="en-US" sz="1600" dirty="0">
                <a:latin typeface="Times New Roman" pitchFamily="18" charset="0"/>
                <a:ea typeface="Georgia" pitchFamily="18" charset="0"/>
                <a:cs typeface="Georgia" pitchFamily="18" charset="0"/>
                <a:sym typeface="Georgia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ea typeface="Georgia" pitchFamily="18" charset="0"/>
                <a:cs typeface="Georgia" pitchFamily="18" charset="0"/>
                <a:sym typeface="Georgia" pitchFamily="18" charset="0"/>
              </a:rPr>
              <a:t>установки</a:t>
            </a:r>
            <a:r>
              <a:rPr lang="en-US" sz="1600" dirty="0">
                <a:latin typeface="Times New Roman" pitchFamily="18" charset="0"/>
                <a:ea typeface="Georgia" pitchFamily="18" charset="0"/>
                <a:cs typeface="Georgia" pitchFamily="18" charset="0"/>
                <a:sym typeface="Georgia" pitchFamily="18" charset="0"/>
              </a:rPr>
              <a:t> и </a:t>
            </a:r>
            <a:r>
              <a:rPr lang="en-US" sz="1600" dirty="0" err="1">
                <a:latin typeface="Times New Roman" pitchFamily="18" charset="0"/>
                <a:ea typeface="Georgia" pitchFamily="18" charset="0"/>
                <a:cs typeface="Georgia" pitchFamily="18" charset="0"/>
                <a:sym typeface="Georgia" pitchFamily="18" charset="0"/>
              </a:rPr>
              <a:t>другие</a:t>
            </a:r>
            <a:r>
              <a:rPr lang="en-US" sz="1600" dirty="0">
                <a:latin typeface="Times New Roman" pitchFamily="18" charset="0"/>
                <a:ea typeface="Georgia" pitchFamily="18" charset="0"/>
                <a:cs typeface="Georgia" pitchFamily="18" charset="0"/>
                <a:sym typeface="Georgia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ea typeface="Georgia" pitchFamily="18" charset="0"/>
                <a:cs typeface="Georgia" pitchFamily="18" charset="0"/>
                <a:sym typeface="Georgia" pitchFamily="18" charset="0"/>
              </a:rPr>
              <a:t>ресурсы</a:t>
            </a:r>
            <a:r>
              <a:rPr lang="en-US" sz="1600" dirty="0">
                <a:latin typeface="Times New Roman" pitchFamily="18" charset="0"/>
                <a:ea typeface="Georgia" pitchFamily="18" charset="0"/>
                <a:cs typeface="Georgia" pitchFamily="18" charset="0"/>
                <a:sym typeface="Georgia" pitchFamily="18" charset="0"/>
              </a:rPr>
              <a:t>.</a:t>
            </a:r>
            <a:endParaRPr lang="ru-RU" sz="1600" dirty="0">
              <a:latin typeface="Times New Roman" pitchFamily="18" charset="0"/>
              <a:ea typeface="Georgia" pitchFamily="18" charset="0"/>
              <a:cs typeface="Georgia" pitchFamily="18" charset="0"/>
              <a:sym typeface="Georgia" pitchFamily="18" charset="0"/>
            </a:endParaRPr>
          </a:p>
          <a:p>
            <a:pPr marL="342900" indent="-342900" algn="just">
              <a:buClr>
                <a:srgbClr val="000000"/>
              </a:buClr>
              <a:buSzPts val="1100"/>
              <a:buFont typeface="Arial" charset="0"/>
              <a:buAutoNum type="arabicPeriod"/>
            </a:pPr>
            <a:r>
              <a:rPr lang="en-US" sz="1600" dirty="0" err="1">
                <a:latin typeface="Times New Roman" pitchFamily="18" charset="0"/>
                <a:ea typeface="Georgia" pitchFamily="18" charset="0"/>
                <a:cs typeface="Georgia" pitchFamily="18" charset="0"/>
                <a:sym typeface="Georgia" pitchFamily="18" charset="0"/>
              </a:rPr>
              <a:t>Информационные</a:t>
            </a:r>
            <a:r>
              <a:rPr lang="en-US" sz="1600" dirty="0">
                <a:latin typeface="Times New Roman" pitchFamily="18" charset="0"/>
                <a:ea typeface="Georgia" pitchFamily="18" charset="0"/>
                <a:cs typeface="Georgia" pitchFamily="18" charset="0"/>
                <a:sym typeface="Georgia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ea typeface="Georgia" pitchFamily="18" charset="0"/>
                <a:cs typeface="Georgia" pitchFamily="18" charset="0"/>
                <a:sym typeface="Georgia" pitchFamily="18" charset="0"/>
              </a:rPr>
              <a:t>ресурсы</a:t>
            </a:r>
            <a:endParaRPr lang="ru-RU" sz="1600" dirty="0">
              <a:latin typeface="Times New Roman" pitchFamily="18" charset="0"/>
              <a:ea typeface="Georgia" pitchFamily="18" charset="0"/>
              <a:cs typeface="Georgia" pitchFamily="18" charset="0"/>
              <a:sym typeface="Georgia" pitchFamily="18" charset="0"/>
            </a:endParaRPr>
          </a:p>
          <a:p>
            <a:pPr algn="just">
              <a:buClr>
                <a:srgbClr val="000000"/>
              </a:buClr>
              <a:buFont typeface="Arial" charset="0"/>
              <a:buNone/>
            </a:pPr>
            <a:endParaRPr lang="ru-RU" sz="1600" b="1" dirty="0">
              <a:latin typeface="Times New Roman" pitchFamily="18" charset="0"/>
              <a:ea typeface="Georgia" pitchFamily="18" charset="0"/>
              <a:cs typeface="Georgia" pitchFamily="18" charset="0"/>
              <a:sym typeface="Georgia" pitchFamily="18" charset="0"/>
            </a:endParaRPr>
          </a:p>
          <a:p>
            <a:pPr algn="just">
              <a:buClr>
                <a:srgbClr val="000000"/>
              </a:buClr>
              <a:buFont typeface="Arial" charset="0"/>
              <a:buNone/>
            </a:pPr>
            <a:r>
              <a:rPr lang="en-US" sz="1600" b="1" dirty="0" err="1">
                <a:latin typeface="Times New Roman" pitchFamily="18" charset="0"/>
                <a:ea typeface="Georgia" pitchFamily="18" charset="0"/>
                <a:cs typeface="Georgia" pitchFamily="18" charset="0"/>
                <a:sym typeface="Georgia" pitchFamily="18" charset="0"/>
              </a:rPr>
              <a:t>Затраты</a:t>
            </a:r>
            <a:r>
              <a:rPr lang="en-US" sz="1600" b="1" dirty="0">
                <a:latin typeface="Times New Roman" pitchFamily="18" charset="0"/>
                <a:ea typeface="Georgia" pitchFamily="18" charset="0"/>
                <a:cs typeface="Georgia" pitchFamily="18" charset="0"/>
                <a:sym typeface="Georgia" pitchFamily="18" charset="0"/>
              </a:rPr>
              <a:t> </a:t>
            </a:r>
            <a:r>
              <a:rPr lang="en-US" sz="1600" b="1" dirty="0" err="1">
                <a:latin typeface="Times New Roman" pitchFamily="18" charset="0"/>
                <a:ea typeface="Georgia" pitchFamily="18" charset="0"/>
                <a:cs typeface="Georgia" pitchFamily="18" charset="0"/>
                <a:sym typeface="Georgia" pitchFamily="18" charset="0"/>
              </a:rPr>
              <a:t>на</a:t>
            </a:r>
            <a:r>
              <a:rPr lang="en-US" sz="1600" b="1" dirty="0">
                <a:latin typeface="Times New Roman" pitchFamily="18" charset="0"/>
                <a:ea typeface="Georgia" pitchFamily="18" charset="0"/>
                <a:cs typeface="Georgia" pitchFamily="18" charset="0"/>
                <a:sym typeface="Georgia" pitchFamily="18" charset="0"/>
              </a:rPr>
              <a:t> </a:t>
            </a:r>
            <a:r>
              <a:rPr lang="en-US" sz="1600" b="1" dirty="0" err="1">
                <a:latin typeface="Times New Roman" pitchFamily="18" charset="0"/>
                <a:ea typeface="Georgia" pitchFamily="18" charset="0"/>
                <a:cs typeface="Georgia" pitchFamily="18" charset="0"/>
                <a:sym typeface="Georgia" pitchFamily="18" charset="0"/>
              </a:rPr>
              <a:t>реализацию</a:t>
            </a:r>
            <a:r>
              <a:rPr lang="en-US" sz="1600" b="1" dirty="0">
                <a:latin typeface="Times New Roman" pitchFamily="18" charset="0"/>
                <a:ea typeface="Georgia" pitchFamily="18" charset="0"/>
                <a:cs typeface="Georgia" pitchFamily="18" charset="0"/>
                <a:sym typeface="Georgia" pitchFamily="18" charset="0"/>
              </a:rPr>
              <a:t> </a:t>
            </a:r>
            <a:r>
              <a:rPr lang="en-US" sz="1600" b="1" dirty="0" err="1">
                <a:latin typeface="Times New Roman" pitchFamily="18" charset="0"/>
                <a:ea typeface="Georgia" pitchFamily="18" charset="0"/>
                <a:cs typeface="Georgia" pitchFamily="18" charset="0"/>
                <a:sym typeface="Georgia" pitchFamily="18" charset="0"/>
              </a:rPr>
              <a:t>проекта</a:t>
            </a:r>
            <a:r>
              <a:rPr lang="en-US" sz="1600" b="1" dirty="0">
                <a:latin typeface="Times New Roman" pitchFamily="18" charset="0"/>
                <a:ea typeface="Georgia" pitchFamily="18" charset="0"/>
                <a:cs typeface="Georgia" pitchFamily="18" charset="0"/>
                <a:sym typeface="Georgia" pitchFamily="18" charset="0"/>
              </a:rPr>
              <a:t>:</a:t>
            </a:r>
            <a:endParaRPr lang="ru-RU" sz="1600" b="1" dirty="0">
              <a:latin typeface="Times New Roman" pitchFamily="18" charset="0"/>
              <a:ea typeface="Georgia" pitchFamily="18" charset="0"/>
              <a:cs typeface="Georgia" pitchFamily="18" charset="0"/>
              <a:sym typeface="Georgia" pitchFamily="18" charset="0"/>
            </a:endParaRPr>
          </a:p>
          <a:p>
            <a:pPr algn="just">
              <a:buClr>
                <a:srgbClr val="000000"/>
              </a:buClr>
              <a:buFont typeface="Arial" charset="0"/>
              <a:buNone/>
            </a:pPr>
            <a:r>
              <a:rPr lang="en-US" sz="1600" dirty="0">
                <a:latin typeface="Times New Roman" pitchFamily="18" charset="0"/>
                <a:ea typeface="Georgia" pitchFamily="18" charset="0"/>
                <a:cs typeface="Georgia" pitchFamily="18" charset="0"/>
                <a:sym typeface="Georgia" pitchFamily="18" charset="0"/>
              </a:rPr>
              <a:t>-</a:t>
            </a:r>
            <a:r>
              <a:rPr lang="ru-RU" sz="1600" dirty="0">
                <a:latin typeface="Times New Roman" pitchFamily="18" charset="0"/>
                <a:ea typeface="Georgia" pitchFamily="18" charset="0"/>
                <a:cs typeface="Georgia" pitchFamily="18" charset="0"/>
                <a:sym typeface="Georgia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ea typeface="Georgia" pitchFamily="18" charset="0"/>
                <a:cs typeface="Georgia" pitchFamily="18" charset="0"/>
                <a:sym typeface="Georgia" pitchFamily="18" charset="0"/>
              </a:rPr>
              <a:t>Исследования</a:t>
            </a:r>
            <a:r>
              <a:rPr lang="en-US" sz="1600" dirty="0">
                <a:latin typeface="Times New Roman" pitchFamily="18" charset="0"/>
                <a:ea typeface="Georgia" pitchFamily="18" charset="0"/>
                <a:cs typeface="Georgia" pitchFamily="18" charset="0"/>
                <a:sym typeface="Georgia" pitchFamily="18" charset="0"/>
              </a:rPr>
              <a:t> и </a:t>
            </a:r>
            <a:r>
              <a:rPr lang="en-US" sz="1600" dirty="0" err="1">
                <a:latin typeface="Times New Roman" pitchFamily="18" charset="0"/>
                <a:ea typeface="Georgia" pitchFamily="18" charset="0"/>
                <a:cs typeface="Georgia" pitchFamily="18" charset="0"/>
                <a:sym typeface="Georgia" pitchFamily="18" charset="0"/>
              </a:rPr>
              <a:t>разработка</a:t>
            </a:r>
            <a:r>
              <a:rPr lang="en-US" sz="1600" dirty="0">
                <a:latin typeface="Times New Roman" pitchFamily="18" charset="0"/>
                <a:ea typeface="Georgia" pitchFamily="18" charset="0"/>
                <a:cs typeface="Georgia" pitchFamily="18" charset="0"/>
                <a:sym typeface="Georgia" pitchFamily="18" charset="0"/>
              </a:rPr>
              <a:t>: 50 </a:t>
            </a:r>
            <a:r>
              <a:rPr lang="en-US" sz="1600" dirty="0" err="1">
                <a:latin typeface="Times New Roman" pitchFamily="18" charset="0"/>
                <a:ea typeface="Georgia" pitchFamily="18" charset="0"/>
                <a:cs typeface="Georgia" pitchFamily="18" charset="0"/>
                <a:sym typeface="Georgia" pitchFamily="18" charset="0"/>
              </a:rPr>
              <a:t>тыс</a:t>
            </a:r>
            <a:r>
              <a:rPr lang="en-US" sz="1600" dirty="0">
                <a:latin typeface="Times New Roman" pitchFamily="18" charset="0"/>
                <a:ea typeface="Georgia" pitchFamily="18" charset="0"/>
                <a:cs typeface="Georgia" pitchFamily="18" charset="0"/>
                <a:sym typeface="Georgia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ea typeface="Georgia" pitchFamily="18" charset="0"/>
                <a:cs typeface="Georgia" pitchFamily="18" charset="0"/>
                <a:sym typeface="Georgia" pitchFamily="18" charset="0"/>
              </a:rPr>
              <a:t>руб</a:t>
            </a:r>
            <a:r>
              <a:rPr lang="en-US" sz="1600" dirty="0">
                <a:latin typeface="Times New Roman" pitchFamily="18" charset="0"/>
                <a:ea typeface="Georgia" pitchFamily="18" charset="0"/>
                <a:cs typeface="Georgia" pitchFamily="18" charset="0"/>
                <a:sym typeface="Georgia" pitchFamily="18" charset="0"/>
              </a:rPr>
              <a:t>.</a:t>
            </a:r>
            <a:endParaRPr lang="ru-RU" sz="1600" dirty="0">
              <a:latin typeface="Times New Roman" pitchFamily="18" charset="0"/>
              <a:ea typeface="Georgia" pitchFamily="18" charset="0"/>
              <a:cs typeface="Georgia" pitchFamily="18" charset="0"/>
              <a:sym typeface="Georgia" pitchFamily="18" charset="0"/>
            </a:endParaRPr>
          </a:p>
          <a:p>
            <a:pPr algn="just">
              <a:buClr>
                <a:srgbClr val="000000"/>
              </a:buClr>
              <a:buFont typeface="Arial" charset="0"/>
              <a:buNone/>
            </a:pPr>
            <a:r>
              <a:rPr lang="en-US" sz="1600" dirty="0">
                <a:latin typeface="Times New Roman" pitchFamily="18" charset="0"/>
                <a:ea typeface="Georgia" pitchFamily="18" charset="0"/>
                <a:cs typeface="Georgia" pitchFamily="18" charset="0"/>
                <a:sym typeface="Georgia" pitchFamily="18" charset="0"/>
              </a:rPr>
              <a:t>-</a:t>
            </a:r>
            <a:r>
              <a:rPr lang="ru-RU" sz="1600" dirty="0">
                <a:latin typeface="Times New Roman" pitchFamily="18" charset="0"/>
                <a:ea typeface="Georgia" pitchFamily="18" charset="0"/>
                <a:cs typeface="Georgia" pitchFamily="18" charset="0"/>
                <a:sym typeface="Georgia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ea typeface="Georgia" pitchFamily="18" charset="0"/>
                <a:cs typeface="Georgia" pitchFamily="18" charset="0"/>
                <a:sym typeface="Georgia" pitchFamily="18" charset="0"/>
              </a:rPr>
              <a:t>Аренда</a:t>
            </a:r>
            <a:r>
              <a:rPr lang="en-US" sz="1600" dirty="0">
                <a:latin typeface="Times New Roman" pitchFamily="18" charset="0"/>
                <a:ea typeface="Georgia" pitchFamily="18" charset="0"/>
                <a:cs typeface="Georgia" pitchFamily="18" charset="0"/>
                <a:sym typeface="Georgia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ea typeface="Georgia" pitchFamily="18" charset="0"/>
                <a:cs typeface="Georgia" pitchFamily="18" charset="0"/>
                <a:sym typeface="Georgia" pitchFamily="18" charset="0"/>
              </a:rPr>
              <a:t>помещения</a:t>
            </a:r>
            <a:r>
              <a:rPr lang="en-US" sz="1600" dirty="0">
                <a:latin typeface="Times New Roman" pitchFamily="18" charset="0"/>
                <a:ea typeface="Georgia" pitchFamily="18" charset="0"/>
                <a:cs typeface="Georgia" pitchFamily="18" charset="0"/>
                <a:sym typeface="Georgia" pitchFamily="18" charset="0"/>
              </a:rPr>
              <a:t> 20 </a:t>
            </a:r>
            <a:r>
              <a:rPr lang="en-US" sz="1600" dirty="0" err="1">
                <a:latin typeface="Times New Roman" pitchFamily="18" charset="0"/>
                <a:ea typeface="Georgia" pitchFamily="18" charset="0"/>
                <a:cs typeface="Georgia" pitchFamily="18" charset="0"/>
                <a:sym typeface="Georgia" pitchFamily="18" charset="0"/>
              </a:rPr>
              <a:t>тыс</a:t>
            </a:r>
            <a:r>
              <a:rPr lang="en-US" sz="1600" dirty="0">
                <a:latin typeface="Times New Roman" pitchFamily="18" charset="0"/>
                <a:ea typeface="Georgia" pitchFamily="18" charset="0"/>
                <a:cs typeface="Georgia" pitchFamily="18" charset="0"/>
                <a:sym typeface="Georgia" pitchFamily="18" charset="0"/>
              </a:rPr>
              <a:t> в </a:t>
            </a:r>
            <a:r>
              <a:rPr lang="en-US" sz="1600" dirty="0" err="1">
                <a:latin typeface="Times New Roman" pitchFamily="18" charset="0"/>
                <a:sym typeface="Georgia" pitchFamily="18" charset="0"/>
              </a:rPr>
              <a:t>месяц</a:t>
            </a:r>
            <a:endParaRPr lang="ru-RU" sz="1600" dirty="0">
              <a:latin typeface="Times New Roman" pitchFamily="18" charset="0"/>
              <a:sym typeface="Georgia" pitchFamily="18" charset="0"/>
            </a:endParaRPr>
          </a:p>
          <a:p>
            <a:pPr algn="just">
              <a:buClr>
                <a:srgbClr val="000000"/>
              </a:buClr>
              <a:buFont typeface="Arial" charset="0"/>
              <a:buNone/>
            </a:pPr>
            <a:r>
              <a:rPr lang="en-US" sz="1600" dirty="0">
                <a:latin typeface="Times New Roman" pitchFamily="18" charset="0"/>
                <a:sym typeface="Georgia" pitchFamily="18" charset="0"/>
              </a:rPr>
              <a:t>-</a:t>
            </a:r>
            <a:r>
              <a:rPr lang="ru-RU" sz="1600" dirty="0">
                <a:latin typeface="Times New Roman" pitchFamily="18" charset="0"/>
                <a:sym typeface="Georgia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sym typeface="Georgia" pitchFamily="18" charset="0"/>
              </a:rPr>
              <a:t>Закупка</a:t>
            </a:r>
            <a:r>
              <a:rPr lang="en-US" sz="1600" dirty="0">
                <a:latin typeface="Times New Roman" pitchFamily="18" charset="0"/>
                <a:sym typeface="Georgia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sym typeface="Georgia" pitchFamily="18" charset="0"/>
              </a:rPr>
              <a:t>сырья</a:t>
            </a:r>
            <a:r>
              <a:rPr lang="en-US" sz="1600" dirty="0">
                <a:latin typeface="Times New Roman" pitchFamily="18" charset="0"/>
                <a:sym typeface="Georgia" pitchFamily="18" charset="0"/>
              </a:rPr>
              <a:t>: 100 </a:t>
            </a:r>
            <a:r>
              <a:rPr lang="en-US" sz="1600" dirty="0" err="1">
                <a:latin typeface="Times New Roman" pitchFamily="18" charset="0"/>
                <a:sym typeface="Georgia" pitchFamily="18" charset="0"/>
              </a:rPr>
              <a:t>тыс</a:t>
            </a:r>
            <a:r>
              <a:rPr lang="en-US" sz="1600" dirty="0">
                <a:latin typeface="Times New Roman" pitchFamily="18" charset="0"/>
                <a:sym typeface="Georgia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sym typeface="Georgia" pitchFamily="18" charset="0"/>
              </a:rPr>
              <a:t>руб</a:t>
            </a:r>
            <a:r>
              <a:rPr lang="en-US" sz="1600" dirty="0">
                <a:latin typeface="Times New Roman" pitchFamily="18" charset="0"/>
                <a:sym typeface="Georgia" pitchFamily="18" charset="0"/>
              </a:rPr>
              <a:t>.</a:t>
            </a:r>
            <a:endParaRPr lang="ru-RU" sz="1600" dirty="0">
              <a:latin typeface="Times New Roman" pitchFamily="18" charset="0"/>
              <a:sym typeface="Georgia" pitchFamily="18" charset="0"/>
            </a:endParaRPr>
          </a:p>
          <a:p>
            <a:pPr algn="just">
              <a:buClr>
                <a:srgbClr val="000000"/>
              </a:buClr>
              <a:buFont typeface="Arial" charset="0"/>
              <a:buNone/>
            </a:pPr>
            <a:r>
              <a:rPr lang="en-US" sz="1600" dirty="0">
                <a:latin typeface="Times New Roman" pitchFamily="18" charset="0"/>
                <a:sym typeface="Georgia" pitchFamily="18" charset="0"/>
              </a:rPr>
              <a:t>-</a:t>
            </a:r>
            <a:r>
              <a:rPr lang="ru-RU" sz="1600" dirty="0">
                <a:latin typeface="Times New Roman" pitchFamily="18" charset="0"/>
                <a:sym typeface="Georgia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sym typeface="Georgia" pitchFamily="18" charset="0"/>
              </a:rPr>
              <a:t>Трудовые</a:t>
            </a:r>
            <a:r>
              <a:rPr lang="en-US" sz="1600" dirty="0">
                <a:latin typeface="Times New Roman" pitchFamily="18" charset="0"/>
                <a:sym typeface="Georgia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sym typeface="Georgia" pitchFamily="18" charset="0"/>
              </a:rPr>
              <a:t>ресурсы</a:t>
            </a:r>
            <a:r>
              <a:rPr lang="en-US" sz="1600" dirty="0">
                <a:latin typeface="Times New Roman" pitchFamily="18" charset="0"/>
                <a:sym typeface="Georgia" pitchFamily="18" charset="0"/>
              </a:rPr>
              <a:t>:  300 </a:t>
            </a:r>
            <a:r>
              <a:rPr lang="en-US" sz="1600" dirty="0" err="1">
                <a:latin typeface="Times New Roman" pitchFamily="18" charset="0"/>
                <a:sym typeface="Georgia" pitchFamily="18" charset="0"/>
              </a:rPr>
              <a:t>тыс</a:t>
            </a:r>
            <a:r>
              <a:rPr lang="en-US" sz="1600" dirty="0">
                <a:latin typeface="Times New Roman" pitchFamily="18" charset="0"/>
                <a:sym typeface="Georgia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sym typeface="Georgia" pitchFamily="18" charset="0"/>
              </a:rPr>
              <a:t>руб</a:t>
            </a:r>
            <a:r>
              <a:rPr lang="en-US" sz="1600" dirty="0">
                <a:latin typeface="Times New Roman" pitchFamily="18" charset="0"/>
                <a:sym typeface="Georgia" pitchFamily="18" charset="0"/>
              </a:rPr>
              <a:t>.</a:t>
            </a:r>
            <a:endParaRPr lang="ru-RU" sz="1600" dirty="0">
              <a:latin typeface="Times New Roman" pitchFamily="18" charset="0"/>
              <a:sym typeface="Georgia" pitchFamily="18" charset="0"/>
            </a:endParaRPr>
          </a:p>
          <a:p>
            <a:pPr algn="just">
              <a:buClr>
                <a:srgbClr val="000000"/>
              </a:buClr>
              <a:buFont typeface="Arial" charset="0"/>
              <a:buNone/>
            </a:pPr>
            <a:r>
              <a:rPr lang="en-US" sz="1600" dirty="0">
                <a:latin typeface="Times New Roman" pitchFamily="18" charset="0"/>
                <a:sym typeface="Georgia" pitchFamily="18" charset="0"/>
              </a:rPr>
              <a:t>-</a:t>
            </a:r>
            <a:r>
              <a:rPr lang="ru-RU" sz="1600" dirty="0">
                <a:latin typeface="Times New Roman" pitchFamily="18" charset="0"/>
                <a:sym typeface="Georgia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sym typeface="Georgia" pitchFamily="18" charset="0"/>
              </a:rPr>
              <a:t>Маркетинг</a:t>
            </a:r>
            <a:r>
              <a:rPr lang="en-US" sz="1600" dirty="0">
                <a:latin typeface="Times New Roman" pitchFamily="18" charset="0"/>
                <a:sym typeface="Georgia" pitchFamily="18" charset="0"/>
              </a:rPr>
              <a:t> и </a:t>
            </a:r>
            <a:r>
              <a:rPr lang="en-US" sz="1600" dirty="0" err="1">
                <a:latin typeface="Times New Roman" pitchFamily="18" charset="0"/>
                <a:sym typeface="Georgia" pitchFamily="18" charset="0"/>
              </a:rPr>
              <a:t>продвижение</a:t>
            </a:r>
            <a:r>
              <a:rPr lang="en-US" sz="1600" dirty="0">
                <a:latin typeface="Times New Roman" pitchFamily="18" charset="0"/>
                <a:sym typeface="Georgia" pitchFamily="18" charset="0"/>
              </a:rPr>
              <a:t>: 200 </a:t>
            </a:r>
            <a:r>
              <a:rPr lang="en-US" sz="1600" dirty="0" err="1">
                <a:latin typeface="Times New Roman" pitchFamily="18" charset="0"/>
                <a:sym typeface="Georgia" pitchFamily="18" charset="0"/>
              </a:rPr>
              <a:t>тыс</a:t>
            </a:r>
            <a:r>
              <a:rPr lang="en-US" sz="1600" dirty="0">
                <a:latin typeface="Times New Roman" pitchFamily="18" charset="0"/>
                <a:sym typeface="Georgia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sym typeface="Georgia" pitchFamily="18" charset="0"/>
              </a:rPr>
              <a:t>руб</a:t>
            </a:r>
            <a:r>
              <a:rPr lang="en-US" sz="1600" dirty="0">
                <a:latin typeface="Times New Roman" pitchFamily="18" charset="0"/>
                <a:sym typeface="Georgia" pitchFamily="18" charset="0"/>
              </a:rPr>
              <a:t>.</a:t>
            </a:r>
            <a:endParaRPr lang="ru-RU" sz="1600" dirty="0">
              <a:latin typeface="Times New Roman" pitchFamily="18" charset="0"/>
              <a:sym typeface="Georgia" pitchFamily="18" charset="0"/>
            </a:endParaRPr>
          </a:p>
          <a:p>
            <a:pPr algn="just">
              <a:buClr>
                <a:srgbClr val="000000"/>
              </a:buClr>
              <a:buFont typeface="Arial" charset="0"/>
              <a:buNone/>
            </a:pPr>
            <a:r>
              <a:rPr lang="en-US" sz="1600" dirty="0">
                <a:latin typeface="Times New Roman" pitchFamily="18" charset="0"/>
                <a:sym typeface="Georgia" pitchFamily="18" charset="0"/>
              </a:rPr>
              <a:t>-</a:t>
            </a:r>
            <a:r>
              <a:rPr lang="ru-RU" sz="1600" dirty="0">
                <a:latin typeface="Times New Roman" pitchFamily="18" charset="0"/>
                <a:sym typeface="Georgia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sym typeface="Georgia" pitchFamily="18" charset="0"/>
              </a:rPr>
              <a:t>Операционные</a:t>
            </a:r>
            <a:r>
              <a:rPr lang="en-US" sz="1600" dirty="0">
                <a:latin typeface="Times New Roman" pitchFamily="18" charset="0"/>
                <a:sym typeface="Georgia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sym typeface="Georgia" pitchFamily="18" charset="0"/>
              </a:rPr>
              <a:t>расходы</a:t>
            </a:r>
            <a:r>
              <a:rPr lang="en-US" sz="1600" dirty="0">
                <a:latin typeface="Times New Roman" pitchFamily="18" charset="0"/>
                <a:sym typeface="Georgia" pitchFamily="18" charset="0"/>
              </a:rPr>
              <a:t>: 100 </a:t>
            </a:r>
            <a:r>
              <a:rPr lang="en-US" sz="1600" dirty="0" err="1">
                <a:latin typeface="Times New Roman" pitchFamily="18" charset="0"/>
                <a:sym typeface="Georgia" pitchFamily="18" charset="0"/>
              </a:rPr>
              <a:t>тыс</a:t>
            </a:r>
            <a:r>
              <a:rPr lang="en-US" sz="1600" dirty="0">
                <a:latin typeface="Times New Roman" pitchFamily="18" charset="0"/>
                <a:sym typeface="Georgia" pitchFamily="18" charset="0"/>
              </a:rPr>
              <a:t>. </a:t>
            </a:r>
            <a:r>
              <a:rPr lang="en-US" sz="1600" dirty="0" err="1">
                <a:latin typeface="Times New Roman" pitchFamily="18" charset="0"/>
                <a:sym typeface="Georgia" pitchFamily="18" charset="0"/>
              </a:rPr>
              <a:t>руб</a:t>
            </a:r>
            <a:r>
              <a:rPr lang="en-US" sz="1600" dirty="0">
                <a:latin typeface="Times New Roman" pitchFamily="18" charset="0"/>
                <a:sym typeface="Georgia" pitchFamily="18" charset="0"/>
              </a:rPr>
              <a:t>.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439" name="Google Shape;199;p20"/>
          <p:cNvSpPr txBox="1">
            <a:spLocks noChangeArrowheads="1"/>
          </p:cNvSpPr>
          <p:nvPr/>
        </p:nvSpPr>
        <p:spPr bwMode="auto">
          <a:xfrm>
            <a:off x="-10583" y="44450"/>
            <a:ext cx="638386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>
            <a:spAutoFit/>
          </a:bodyPr>
          <a:lstStyle/>
          <a:p>
            <a:pPr algn="ctr">
              <a:buClr>
                <a:srgbClr val="000000"/>
              </a:buClr>
              <a:buSzPts val="2400"/>
              <a:buFont typeface="Georgia" pitchFamily="18" charset="0"/>
              <a:buNone/>
            </a:pPr>
            <a:r>
              <a:rPr lang="en-US" sz="2400" b="1">
                <a:latin typeface="Georgia" pitchFamily="18" charset="0"/>
                <a:sym typeface="Georgia" pitchFamily="18" charset="0"/>
              </a:rPr>
              <a:t>План реализации проекта</a:t>
            </a:r>
            <a:endParaRPr lang="ru-RU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Google Shape;204;p21"/>
          <p:cNvSpPr txBox="1">
            <a:spLocks noGrp="1"/>
          </p:cNvSpPr>
          <p:nvPr>
            <p:ph type="title"/>
          </p:nvPr>
        </p:nvSpPr>
        <p:spPr>
          <a:xfrm>
            <a:off x="1" y="115888"/>
            <a:ext cx="6000751" cy="779462"/>
          </a:xfrm>
        </p:spPr>
        <p:txBody>
          <a:bodyPr>
            <a:normAutofit fontScale="90000"/>
          </a:bodyPr>
          <a:lstStyle/>
          <a:p>
            <a:pPr eaLnBrk="1" hangingPunct="1">
              <a:spcBef>
                <a:spcPct val="0"/>
              </a:spcBef>
              <a:spcAft>
                <a:spcPct val="0"/>
              </a:spcAft>
              <a:buClr>
                <a:srgbClr val="8F00FF"/>
              </a:buClr>
              <a:buSzPts val="2400"/>
            </a:pPr>
            <a:br>
              <a:rPr lang="en-US" sz="2400">
                <a:solidFill>
                  <a:srgbClr val="8F00FF"/>
                </a:solidFill>
                <a:latin typeface="Arial" charset="0"/>
                <a:cs typeface="Arial" charset="0"/>
              </a:rPr>
            </a:br>
            <a:endParaRPr lang="ru-RU" sz="4400">
              <a:latin typeface="Calibri" pitchFamily="34" charset="0"/>
              <a:cs typeface="Calibri" pitchFamily="34" charset="0"/>
              <a:sym typeface="Calibri" pitchFamily="34" charset="0"/>
            </a:endParaRPr>
          </a:p>
        </p:txBody>
      </p:sp>
      <p:grpSp>
        <p:nvGrpSpPr>
          <p:cNvPr id="2" name="Google Shape;205;p21"/>
          <p:cNvGrpSpPr>
            <a:grpSpLocks/>
          </p:cNvGrpSpPr>
          <p:nvPr/>
        </p:nvGrpSpPr>
        <p:grpSpPr bwMode="auto">
          <a:xfrm>
            <a:off x="-25400" y="536576"/>
            <a:ext cx="6121400" cy="174625"/>
            <a:chOff x="0" y="692501"/>
            <a:chExt cx="2624940" cy="97200"/>
          </a:xfrm>
        </p:grpSpPr>
        <p:sp>
          <p:nvSpPr>
            <p:cNvPr id="19464" name="Google Shape;206;p21"/>
            <p:cNvSpPr>
              <a:spLocks noChangeArrowheads="1"/>
            </p:cNvSpPr>
            <p:nvPr/>
          </p:nvSpPr>
          <p:spPr bwMode="auto">
            <a:xfrm>
              <a:off x="0" y="692501"/>
              <a:ext cx="1294500" cy="97200"/>
            </a:xfrm>
            <a:prstGeom prst="rect">
              <a:avLst/>
            </a:prstGeom>
            <a:solidFill>
              <a:srgbClr val="FBB3C1"/>
            </a:solidFill>
            <a:ln w="9525">
              <a:noFill/>
              <a:miter lim="800000"/>
              <a:headEnd/>
              <a:tailEnd/>
            </a:ln>
          </p:spPr>
          <p:txBody>
            <a:bodyPr lIns="45700" tIns="45700" rIns="45700" bIns="45700" anchor="ctr"/>
            <a:lstStyle/>
            <a:p>
              <a:pPr>
                <a:buClr>
                  <a:srgbClr val="000000"/>
                </a:buClr>
                <a:buSzPts val="1800"/>
                <a:buFont typeface="Calibri" pitchFamily="34" charset="0"/>
                <a:buNone/>
              </a:pPr>
              <a:endParaRPr lang="ru-RU" sz="1800">
                <a:latin typeface="Calibri" pitchFamily="34" charset="0"/>
                <a:cs typeface="Calibri" pitchFamily="34" charset="0"/>
                <a:sym typeface="Calibri" pitchFamily="34" charset="0"/>
              </a:endParaRPr>
            </a:p>
          </p:txBody>
        </p:sp>
        <p:sp>
          <p:nvSpPr>
            <p:cNvPr id="19465" name="Google Shape;207;p21"/>
            <p:cNvSpPr>
              <a:spLocks noChangeArrowheads="1"/>
            </p:cNvSpPr>
            <p:nvPr/>
          </p:nvSpPr>
          <p:spPr bwMode="auto">
            <a:xfrm>
              <a:off x="336583" y="692501"/>
              <a:ext cx="1294500" cy="97200"/>
            </a:xfrm>
            <a:prstGeom prst="rect">
              <a:avLst/>
            </a:prstGeom>
            <a:solidFill>
              <a:srgbClr val="9F00FF"/>
            </a:solidFill>
            <a:ln w="9525">
              <a:noFill/>
              <a:miter lim="800000"/>
              <a:headEnd/>
              <a:tailEnd/>
            </a:ln>
          </p:spPr>
          <p:txBody>
            <a:bodyPr lIns="45700" tIns="45700" rIns="45700" bIns="45700" anchor="ctr"/>
            <a:lstStyle/>
            <a:p>
              <a:pPr>
                <a:buClr>
                  <a:srgbClr val="000000"/>
                </a:buClr>
                <a:buSzPts val="1800"/>
                <a:buFont typeface="Calibri" pitchFamily="34" charset="0"/>
                <a:buNone/>
              </a:pPr>
              <a:endParaRPr lang="ru-RU" sz="1800">
                <a:latin typeface="Calibri" pitchFamily="34" charset="0"/>
                <a:cs typeface="Calibri" pitchFamily="34" charset="0"/>
                <a:sym typeface="Calibri" pitchFamily="34" charset="0"/>
              </a:endParaRPr>
            </a:p>
          </p:txBody>
        </p:sp>
        <p:sp>
          <p:nvSpPr>
            <p:cNvPr id="19466" name="Google Shape;208;p21"/>
            <p:cNvSpPr>
              <a:spLocks noChangeArrowheads="1"/>
            </p:cNvSpPr>
            <p:nvPr/>
          </p:nvSpPr>
          <p:spPr bwMode="auto">
            <a:xfrm>
              <a:off x="673166" y="692501"/>
              <a:ext cx="1294500" cy="97200"/>
            </a:xfrm>
            <a:prstGeom prst="rect">
              <a:avLst/>
            </a:prstGeom>
            <a:solidFill>
              <a:srgbClr val="FD493D"/>
            </a:solidFill>
            <a:ln w="9525">
              <a:noFill/>
              <a:miter lim="800000"/>
              <a:headEnd/>
              <a:tailEnd/>
            </a:ln>
          </p:spPr>
          <p:txBody>
            <a:bodyPr lIns="45700" tIns="45700" rIns="45700" bIns="45700" anchor="ctr"/>
            <a:lstStyle/>
            <a:p>
              <a:pPr>
                <a:buClr>
                  <a:srgbClr val="000000"/>
                </a:buClr>
                <a:buSzPts val="1800"/>
                <a:buFont typeface="Calibri" pitchFamily="34" charset="0"/>
                <a:buNone/>
              </a:pPr>
              <a:endParaRPr lang="ru-RU" sz="1800">
                <a:latin typeface="Calibri" pitchFamily="34" charset="0"/>
                <a:cs typeface="Calibri" pitchFamily="34" charset="0"/>
                <a:sym typeface="Calibri" pitchFamily="34" charset="0"/>
              </a:endParaRPr>
            </a:p>
          </p:txBody>
        </p:sp>
        <p:sp>
          <p:nvSpPr>
            <p:cNvPr id="19467" name="Google Shape;209;p21"/>
            <p:cNvSpPr>
              <a:spLocks noChangeArrowheads="1"/>
            </p:cNvSpPr>
            <p:nvPr/>
          </p:nvSpPr>
          <p:spPr bwMode="auto">
            <a:xfrm>
              <a:off x="993857" y="692501"/>
              <a:ext cx="1294500" cy="97200"/>
            </a:xfrm>
            <a:prstGeom prst="rect">
              <a:avLst/>
            </a:prstGeom>
            <a:solidFill>
              <a:srgbClr val="FCAF17"/>
            </a:solidFill>
            <a:ln w="9525">
              <a:noFill/>
              <a:miter lim="800000"/>
              <a:headEnd/>
              <a:tailEnd/>
            </a:ln>
          </p:spPr>
          <p:txBody>
            <a:bodyPr lIns="45700" tIns="45700" rIns="45700" bIns="45700" anchor="ctr"/>
            <a:lstStyle/>
            <a:p>
              <a:pPr>
                <a:buClr>
                  <a:srgbClr val="000000"/>
                </a:buClr>
                <a:buSzPts val="1800"/>
                <a:buFont typeface="Calibri" pitchFamily="34" charset="0"/>
                <a:buNone/>
              </a:pPr>
              <a:endParaRPr lang="ru-RU" sz="1800">
                <a:latin typeface="Calibri" pitchFamily="34" charset="0"/>
                <a:cs typeface="Calibri" pitchFamily="34" charset="0"/>
                <a:sym typeface="Calibri" pitchFamily="34" charset="0"/>
              </a:endParaRPr>
            </a:p>
          </p:txBody>
        </p:sp>
        <p:sp>
          <p:nvSpPr>
            <p:cNvPr id="19468" name="Google Shape;210;p21"/>
            <p:cNvSpPr>
              <a:spLocks noChangeArrowheads="1"/>
            </p:cNvSpPr>
            <p:nvPr/>
          </p:nvSpPr>
          <p:spPr bwMode="auto">
            <a:xfrm>
              <a:off x="1330440" y="692501"/>
              <a:ext cx="1294500" cy="97200"/>
            </a:xfrm>
            <a:prstGeom prst="rect">
              <a:avLst/>
            </a:prstGeom>
            <a:solidFill>
              <a:srgbClr val="B5D8E1"/>
            </a:solidFill>
            <a:ln w="9525">
              <a:noFill/>
              <a:miter lim="800000"/>
              <a:headEnd/>
              <a:tailEnd/>
            </a:ln>
          </p:spPr>
          <p:txBody>
            <a:bodyPr lIns="45700" tIns="45700" rIns="45700" bIns="45700" anchor="ctr"/>
            <a:lstStyle/>
            <a:p>
              <a:pPr>
                <a:buClr>
                  <a:srgbClr val="000000"/>
                </a:buClr>
                <a:buSzPts val="1800"/>
                <a:buFont typeface="Calibri" pitchFamily="34" charset="0"/>
                <a:buNone/>
              </a:pPr>
              <a:endParaRPr lang="ru-RU" sz="1800">
                <a:latin typeface="Calibri" pitchFamily="34" charset="0"/>
                <a:cs typeface="Calibri" pitchFamily="34" charset="0"/>
                <a:sym typeface="Calibri" pitchFamily="34" charset="0"/>
              </a:endParaRPr>
            </a:p>
          </p:txBody>
        </p:sp>
      </p:grpSp>
      <p:sp>
        <p:nvSpPr>
          <p:cNvPr id="213" name="Google Shape;213;p21"/>
          <p:cNvSpPr txBox="1"/>
          <p:nvPr/>
        </p:nvSpPr>
        <p:spPr>
          <a:xfrm>
            <a:off x="632885" y="969963"/>
            <a:ext cx="10960100" cy="459263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>
            <a:normAutofit/>
          </a:bodyPr>
          <a:lstStyle/>
          <a:p>
            <a:pPr algn="just">
              <a:buClr>
                <a:srgbClr val="000000"/>
              </a:buClr>
              <a:buFont typeface="Arial" charset="0"/>
              <a:buNone/>
            </a:pPr>
            <a:r>
              <a:rPr lang="en-US" sz="2400" b="1" dirty="0" err="1">
                <a:latin typeface="Times New Roman" pitchFamily="18" charset="0"/>
                <a:ea typeface="Georgia" pitchFamily="18" charset="0"/>
                <a:cs typeface="Georgia" pitchFamily="18" charset="0"/>
                <a:sym typeface="Georgia" pitchFamily="18" charset="0"/>
              </a:rPr>
              <a:t>Планируемый</a:t>
            </a:r>
            <a:r>
              <a:rPr lang="en-US" sz="2400" b="1" dirty="0">
                <a:latin typeface="Times New Roman" pitchFamily="18" charset="0"/>
                <a:ea typeface="Georgia" pitchFamily="18" charset="0"/>
                <a:cs typeface="Georgia" pitchFamily="18" charset="0"/>
                <a:sym typeface="Georgia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ea typeface="Georgia" pitchFamily="18" charset="0"/>
                <a:cs typeface="Georgia" pitchFamily="18" charset="0"/>
                <a:sym typeface="Georgia" pitchFamily="18" charset="0"/>
              </a:rPr>
              <a:t>способ</a:t>
            </a:r>
            <a:r>
              <a:rPr lang="en-US" sz="2400" b="1" dirty="0">
                <a:latin typeface="Times New Roman" pitchFamily="18" charset="0"/>
                <a:ea typeface="Georgia" pitchFamily="18" charset="0"/>
                <a:cs typeface="Georgia" pitchFamily="18" charset="0"/>
                <a:sym typeface="Georgia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ea typeface="Georgia" pitchFamily="18" charset="0"/>
                <a:cs typeface="Georgia" pitchFamily="18" charset="0"/>
                <a:sym typeface="Georgia" pitchFamily="18" charset="0"/>
              </a:rPr>
              <a:t>получения</a:t>
            </a:r>
            <a:r>
              <a:rPr lang="en-US" sz="2400" b="1" dirty="0">
                <a:latin typeface="Times New Roman" pitchFamily="18" charset="0"/>
                <a:ea typeface="Georgia" pitchFamily="18" charset="0"/>
                <a:cs typeface="Georgia" pitchFamily="18" charset="0"/>
                <a:sym typeface="Georgia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ea typeface="Georgia" pitchFamily="18" charset="0"/>
                <a:cs typeface="Georgia" pitchFamily="18" charset="0"/>
                <a:sym typeface="Georgia" pitchFamily="18" charset="0"/>
              </a:rPr>
              <a:t>дохода</a:t>
            </a:r>
            <a:r>
              <a:rPr lang="en-US" sz="2400" b="1" dirty="0">
                <a:latin typeface="Times New Roman" pitchFamily="18" charset="0"/>
                <a:ea typeface="Georgia" pitchFamily="18" charset="0"/>
                <a:cs typeface="Georgia" pitchFamily="18" charset="0"/>
                <a:sym typeface="Georgia" pitchFamily="18" charset="0"/>
              </a:rPr>
              <a:t>:</a:t>
            </a:r>
            <a:endParaRPr lang="ru-RU" sz="2400" b="1" dirty="0">
              <a:latin typeface="Times New Roman" pitchFamily="18" charset="0"/>
              <a:ea typeface="Georgia" pitchFamily="18" charset="0"/>
              <a:cs typeface="Georgia" pitchFamily="18" charset="0"/>
              <a:sym typeface="Georgia" pitchFamily="18" charset="0"/>
            </a:endParaRPr>
          </a:p>
          <a:p>
            <a:pPr algn="just">
              <a:buClr>
                <a:srgbClr val="000000"/>
              </a:buClr>
              <a:buSzPts val="1100"/>
            </a:pP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Репозитарий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штаммов микроорганизмов с известными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биотехнологическими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свойствами для производства продуктов функционального питания - Лицензия и ежегодное пополнение реестра 500000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руб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pPr algn="just">
              <a:buClr>
                <a:srgbClr val="000000"/>
              </a:buClr>
              <a:buSzPts val="1100"/>
            </a:pPr>
            <a:r>
              <a:rPr lang="en-US" sz="2400" dirty="0" err="1">
                <a:latin typeface="Times New Roman" pitchFamily="18" charset="0"/>
                <a:ea typeface="Georgia" pitchFamily="18" charset="0"/>
                <a:cs typeface="Times New Roman" pitchFamily="18" charset="0"/>
                <a:sym typeface="Georgia" pitchFamily="18" charset="0"/>
              </a:rPr>
              <a:t>Прямые</a:t>
            </a:r>
            <a:r>
              <a:rPr lang="en-US" sz="2400" dirty="0">
                <a:latin typeface="Times New Roman" pitchFamily="18" charset="0"/>
                <a:ea typeface="Georgia" pitchFamily="18" charset="0"/>
                <a:cs typeface="Times New Roman" pitchFamily="18" charset="0"/>
                <a:sym typeface="Georgia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Georgia" pitchFamily="18" charset="0"/>
                <a:cs typeface="Times New Roman" pitchFamily="18" charset="0"/>
                <a:sym typeface="Georgia" pitchFamily="18" charset="0"/>
              </a:rPr>
              <a:t>продажи</a:t>
            </a:r>
            <a:r>
              <a:rPr lang="en-US" sz="2400" dirty="0">
                <a:latin typeface="Times New Roman" pitchFamily="18" charset="0"/>
                <a:ea typeface="Georgia" pitchFamily="18" charset="0"/>
                <a:cs typeface="Times New Roman" pitchFamily="18" charset="0"/>
                <a:sym typeface="Georgia" pitchFamily="18" charset="0"/>
              </a:rPr>
              <a:t> </a:t>
            </a:r>
            <a:r>
              <a:rPr lang="ru-RU" sz="2400" dirty="0">
                <a:latin typeface="Times New Roman" pitchFamily="18" charset="0"/>
                <a:ea typeface="Georgia" pitchFamily="18" charset="0"/>
                <a:cs typeface="Times New Roman" pitchFamily="18" charset="0"/>
                <a:sym typeface="Georgia" pitchFamily="18" charset="0"/>
              </a:rPr>
              <a:t>линейки продуктов </a:t>
            </a:r>
            <a:r>
              <a:rPr lang="en-US" sz="2400" dirty="0">
                <a:latin typeface="Times New Roman" pitchFamily="18" charset="0"/>
                <a:ea typeface="Georgia" pitchFamily="18" charset="0"/>
                <a:cs typeface="Times New Roman" pitchFamily="18" charset="0"/>
                <a:sym typeface="Georgia" pitchFamily="18" charset="0"/>
              </a:rPr>
              <a:t>(</a:t>
            </a:r>
            <a:r>
              <a:rPr lang="en-US" sz="2400" dirty="0" err="1">
                <a:latin typeface="Times New Roman" pitchFamily="18" charset="0"/>
                <a:ea typeface="Georgia" pitchFamily="18" charset="0"/>
                <a:cs typeface="Times New Roman" pitchFamily="18" charset="0"/>
                <a:sym typeface="Georgia" pitchFamily="18" charset="0"/>
              </a:rPr>
              <a:t>примерная</a:t>
            </a:r>
            <a:r>
              <a:rPr lang="en-US" sz="2400" dirty="0">
                <a:latin typeface="Times New Roman" pitchFamily="18" charset="0"/>
                <a:ea typeface="Georgia" pitchFamily="18" charset="0"/>
                <a:cs typeface="Times New Roman" pitchFamily="18" charset="0"/>
                <a:sym typeface="Georgia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Georgia" pitchFamily="18" charset="0"/>
                <a:cs typeface="Times New Roman" pitchFamily="18" charset="0"/>
                <a:sym typeface="Georgia" pitchFamily="18" charset="0"/>
              </a:rPr>
              <a:t>стоимость</a:t>
            </a:r>
            <a:r>
              <a:rPr lang="en-US" sz="2400" dirty="0">
                <a:latin typeface="Times New Roman" pitchFamily="18" charset="0"/>
                <a:ea typeface="Georgia" pitchFamily="18" charset="0"/>
                <a:cs typeface="Times New Roman" pitchFamily="18" charset="0"/>
                <a:sym typeface="Georgia" pitchFamily="18" charset="0"/>
              </a:rPr>
              <a:t> 1 </a:t>
            </a:r>
            <a:r>
              <a:rPr lang="en-US" sz="2400" dirty="0" err="1">
                <a:latin typeface="Times New Roman" pitchFamily="18" charset="0"/>
                <a:ea typeface="Georgia" pitchFamily="18" charset="0"/>
                <a:cs typeface="Times New Roman" pitchFamily="18" charset="0"/>
                <a:sym typeface="Georgia" pitchFamily="18" charset="0"/>
              </a:rPr>
              <a:t>упаковки</a:t>
            </a:r>
            <a:r>
              <a:rPr lang="en-US" sz="2400" dirty="0">
                <a:latin typeface="Times New Roman" pitchFamily="18" charset="0"/>
                <a:ea typeface="Georgia" pitchFamily="18" charset="0"/>
                <a:cs typeface="Times New Roman" pitchFamily="18" charset="0"/>
                <a:sym typeface="Georgia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Georgia" pitchFamily="18" charset="0"/>
                <a:cs typeface="Times New Roman" pitchFamily="18" charset="0"/>
                <a:sym typeface="Georgia" pitchFamily="18" charset="0"/>
              </a:rPr>
              <a:t>продукта</a:t>
            </a:r>
            <a:r>
              <a:rPr lang="ru-RU" sz="2400" dirty="0">
                <a:latin typeface="Times New Roman" pitchFamily="18" charset="0"/>
                <a:ea typeface="Georgia" pitchFamily="18" charset="0"/>
                <a:cs typeface="Times New Roman" pitchFamily="18" charset="0"/>
                <a:sym typeface="Georgia" pitchFamily="18" charset="0"/>
              </a:rPr>
              <a:t> 100</a:t>
            </a:r>
            <a:r>
              <a:rPr lang="en-US" sz="2400" dirty="0">
                <a:latin typeface="Times New Roman" pitchFamily="18" charset="0"/>
                <a:ea typeface="Georgia" pitchFamily="18" charset="0"/>
                <a:cs typeface="Times New Roman" pitchFamily="18" charset="0"/>
                <a:sym typeface="Georgia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Georgia" pitchFamily="18" charset="0"/>
                <a:cs typeface="Times New Roman" pitchFamily="18" charset="0"/>
                <a:sym typeface="Georgia" pitchFamily="18" charset="0"/>
              </a:rPr>
              <a:t>рублей</a:t>
            </a:r>
            <a:r>
              <a:rPr lang="en-US" sz="2400" dirty="0">
                <a:latin typeface="Times New Roman" pitchFamily="18" charset="0"/>
                <a:ea typeface="Georgia" pitchFamily="18" charset="0"/>
                <a:cs typeface="Times New Roman" pitchFamily="18" charset="0"/>
                <a:sym typeface="Georgia" pitchFamily="18" charset="0"/>
              </a:rPr>
              <a:t>. </a:t>
            </a:r>
            <a:r>
              <a:rPr lang="en-US" sz="2400" dirty="0" err="1">
                <a:latin typeface="Times New Roman" pitchFamily="18" charset="0"/>
                <a:ea typeface="Georgia" pitchFamily="18" charset="0"/>
                <a:cs typeface="Times New Roman" pitchFamily="18" charset="0"/>
                <a:sym typeface="Georgia" pitchFamily="18" charset="0"/>
              </a:rPr>
              <a:t>План</a:t>
            </a:r>
            <a:r>
              <a:rPr lang="en-US" sz="2400" dirty="0">
                <a:latin typeface="Times New Roman" pitchFamily="18" charset="0"/>
                <a:ea typeface="Georgia" pitchFamily="18" charset="0"/>
                <a:cs typeface="Times New Roman" pitchFamily="18" charset="0"/>
                <a:sym typeface="Georgia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Georgia" pitchFamily="18" charset="0"/>
                <a:cs typeface="Times New Roman" pitchFamily="18" charset="0"/>
                <a:sym typeface="Georgia" pitchFamily="18" charset="0"/>
              </a:rPr>
              <a:t>продаж</a:t>
            </a:r>
            <a:r>
              <a:rPr lang="en-US" sz="2400" dirty="0">
                <a:latin typeface="Times New Roman" pitchFamily="18" charset="0"/>
                <a:ea typeface="Georgia" pitchFamily="18" charset="0"/>
                <a:cs typeface="Times New Roman" pitchFamily="18" charset="0"/>
                <a:sym typeface="Georgia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Georgia" pitchFamily="18" charset="0"/>
                <a:cs typeface="Times New Roman" pitchFamily="18" charset="0"/>
                <a:sym typeface="Georgia" pitchFamily="18" charset="0"/>
              </a:rPr>
              <a:t>на</a:t>
            </a:r>
            <a:r>
              <a:rPr lang="en-US" sz="2400" dirty="0">
                <a:latin typeface="Times New Roman" pitchFamily="18" charset="0"/>
                <a:ea typeface="Georgia" pitchFamily="18" charset="0"/>
                <a:cs typeface="Times New Roman" pitchFamily="18" charset="0"/>
                <a:sym typeface="Georgia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Georgia" pitchFamily="18" charset="0"/>
                <a:cs typeface="Times New Roman" pitchFamily="18" charset="0"/>
                <a:sym typeface="Georgia" pitchFamily="18" charset="0"/>
              </a:rPr>
              <a:t>год</a:t>
            </a:r>
            <a:r>
              <a:rPr lang="en-US" sz="2400" dirty="0">
                <a:latin typeface="Times New Roman" pitchFamily="18" charset="0"/>
                <a:ea typeface="Georgia" pitchFamily="18" charset="0"/>
                <a:cs typeface="Times New Roman" pitchFamily="18" charset="0"/>
                <a:sym typeface="Georgia" pitchFamily="18" charset="0"/>
              </a:rPr>
              <a:t> – 1</a:t>
            </a:r>
            <a:r>
              <a:rPr lang="ru-RU" sz="2400" dirty="0">
                <a:latin typeface="Times New Roman" pitchFamily="18" charset="0"/>
                <a:ea typeface="Georgia" pitchFamily="18" charset="0"/>
                <a:cs typeface="Times New Roman" pitchFamily="18" charset="0"/>
                <a:sym typeface="Georgia" pitchFamily="18" charset="0"/>
              </a:rPr>
              <a:t>0</a:t>
            </a:r>
            <a:r>
              <a:rPr lang="en-US" sz="2400" dirty="0">
                <a:latin typeface="Times New Roman" pitchFamily="18" charset="0"/>
                <a:ea typeface="Georgia" pitchFamily="18" charset="0"/>
                <a:cs typeface="Times New Roman" pitchFamily="18" charset="0"/>
                <a:sym typeface="Georgia" pitchFamily="18" charset="0"/>
              </a:rPr>
              <a:t>000 </a:t>
            </a:r>
            <a:r>
              <a:rPr lang="en-US" sz="2400" dirty="0" err="1">
                <a:latin typeface="Times New Roman" pitchFamily="18" charset="0"/>
                <a:ea typeface="Georgia" pitchFamily="18" charset="0"/>
                <a:cs typeface="Times New Roman" pitchFamily="18" charset="0"/>
                <a:sym typeface="Georgia" pitchFamily="18" charset="0"/>
              </a:rPr>
              <a:t>упаковок</a:t>
            </a:r>
            <a:r>
              <a:rPr lang="en-US" sz="2400" dirty="0">
                <a:latin typeface="Times New Roman" pitchFamily="18" charset="0"/>
                <a:ea typeface="Georgia" pitchFamily="18" charset="0"/>
                <a:cs typeface="Times New Roman" pitchFamily="18" charset="0"/>
                <a:sym typeface="Georgia" pitchFamily="18" charset="0"/>
              </a:rPr>
              <a:t>. </a:t>
            </a:r>
            <a:r>
              <a:rPr lang="en-US" sz="2400" dirty="0" err="1">
                <a:latin typeface="Times New Roman" pitchFamily="18" charset="0"/>
                <a:ea typeface="Georgia" pitchFamily="18" charset="0"/>
                <a:cs typeface="Times New Roman" pitchFamily="18" charset="0"/>
                <a:sym typeface="Georgia" pitchFamily="18" charset="0"/>
              </a:rPr>
              <a:t>Итого</a:t>
            </a:r>
            <a:r>
              <a:rPr lang="en-US" sz="2400" dirty="0">
                <a:latin typeface="Times New Roman" pitchFamily="18" charset="0"/>
                <a:ea typeface="Georgia" pitchFamily="18" charset="0"/>
                <a:cs typeface="Times New Roman" pitchFamily="18" charset="0"/>
                <a:sym typeface="Georgia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Georgia" pitchFamily="18" charset="0"/>
                <a:cs typeface="Times New Roman" pitchFamily="18" charset="0"/>
                <a:sym typeface="Georgia" pitchFamily="18" charset="0"/>
              </a:rPr>
              <a:t>доход</a:t>
            </a:r>
            <a:r>
              <a:rPr lang="en-US" sz="2400" dirty="0">
                <a:latin typeface="Times New Roman" pitchFamily="18" charset="0"/>
                <a:ea typeface="Georgia" pitchFamily="18" charset="0"/>
                <a:cs typeface="Times New Roman" pitchFamily="18" charset="0"/>
                <a:sym typeface="Georgia" pitchFamily="18" charset="0"/>
              </a:rPr>
              <a:t>: </a:t>
            </a:r>
            <a:r>
              <a:rPr lang="ru-RU" sz="2400" dirty="0">
                <a:latin typeface="Times New Roman" pitchFamily="18" charset="0"/>
                <a:ea typeface="Georgia" pitchFamily="18" charset="0"/>
                <a:cs typeface="Times New Roman" pitchFamily="18" charset="0"/>
                <a:sym typeface="Georgia" pitchFamily="18" charset="0"/>
              </a:rPr>
              <a:t>100000</a:t>
            </a:r>
            <a:r>
              <a:rPr lang="en-US" sz="2400" dirty="0">
                <a:latin typeface="Times New Roman" pitchFamily="18" charset="0"/>
                <a:ea typeface="Georgia" pitchFamily="18" charset="0"/>
                <a:cs typeface="Times New Roman" pitchFamily="18" charset="0"/>
                <a:sym typeface="Georgia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Georgia" pitchFamily="18" charset="0"/>
                <a:cs typeface="Times New Roman" pitchFamily="18" charset="0"/>
                <a:sym typeface="Georgia" pitchFamily="18" charset="0"/>
              </a:rPr>
              <a:t>руб</a:t>
            </a:r>
            <a:r>
              <a:rPr lang="en-US" sz="2400" dirty="0">
                <a:latin typeface="Times New Roman" pitchFamily="18" charset="0"/>
                <a:ea typeface="Georgia" pitchFamily="18" charset="0"/>
                <a:cs typeface="Times New Roman" pitchFamily="18" charset="0"/>
                <a:sym typeface="Georgia" pitchFamily="18" charset="0"/>
              </a:rPr>
              <a:t>.)</a:t>
            </a:r>
            <a:endParaRPr lang="ru-RU" sz="2400" dirty="0">
              <a:latin typeface="Times New Roman" pitchFamily="18" charset="0"/>
              <a:ea typeface="Georgia" pitchFamily="18" charset="0"/>
              <a:cs typeface="Times New Roman" pitchFamily="18" charset="0"/>
              <a:sym typeface="Georgia" pitchFamily="18" charset="0"/>
            </a:endParaRPr>
          </a:p>
          <a:p>
            <a:pPr algn="just">
              <a:buClr>
                <a:srgbClr val="000000"/>
              </a:buClr>
              <a:buFont typeface="Arial" charset="0"/>
              <a:buNone/>
            </a:pPr>
            <a:r>
              <a:rPr lang="en-US" sz="2400" dirty="0" err="1">
                <a:latin typeface="Times New Roman" pitchFamily="18" charset="0"/>
                <a:ea typeface="Georgia" pitchFamily="18" charset="0"/>
                <a:cs typeface="Times New Roman" pitchFamily="18" charset="0"/>
                <a:sym typeface="Georgia" pitchFamily="18" charset="0"/>
              </a:rPr>
              <a:t>Оптовые</a:t>
            </a:r>
            <a:r>
              <a:rPr lang="en-US" sz="2400" dirty="0">
                <a:latin typeface="Times New Roman" pitchFamily="18" charset="0"/>
                <a:ea typeface="Georgia" pitchFamily="18" charset="0"/>
                <a:cs typeface="Times New Roman" pitchFamily="18" charset="0"/>
                <a:sym typeface="Georgia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Georgia" pitchFamily="18" charset="0"/>
                <a:cs typeface="Times New Roman" pitchFamily="18" charset="0"/>
                <a:sym typeface="Georgia" pitchFamily="18" charset="0"/>
              </a:rPr>
              <a:t>поставки</a:t>
            </a:r>
            <a:endParaRPr lang="ru-RU" sz="2400" dirty="0">
              <a:latin typeface="Times New Roman" pitchFamily="18" charset="0"/>
              <a:ea typeface="Georgia" pitchFamily="18" charset="0"/>
              <a:cs typeface="Times New Roman" pitchFamily="18" charset="0"/>
              <a:sym typeface="Georgia" pitchFamily="18" charset="0"/>
            </a:endParaRPr>
          </a:p>
          <a:p>
            <a:pPr algn="just">
              <a:buClr>
                <a:srgbClr val="000000"/>
              </a:buClr>
              <a:buSzPts val="1100"/>
              <a:buFont typeface="Arial" charset="0"/>
              <a:buNone/>
            </a:pPr>
            <a:r>
              <a:rPr lang="en-US" sz="2400" dirty="0" err="1">
                <a:latin typeface="Times New Roman" pitchFamily="18" charset="0"/>
                <a:ea typeface="Georgia" pitchFamily="18" charset="0"/>
                <a:cs typeface="Times New Roman" pitchFamily="18" charset="0"/>
                <a:sym typeface="Georgia" pitchFamily="18" charset="0"/>
              </a:rPr>
              <a:t>Онлайн</a:t>
            </a:r>
            <a:r>
              <a:rPr lang="en-US" sz="2400" dirty="0">
                <a:latin typeface="Times New Roman" pitchFamily="18" charset="0"/>
                <a:ea typeface="Georgia" pitchFamily="18" charset="0"/>
                <a:cs typeface="Times New Roman" pitchFamily="18" charset="0"/>
                <a:sym typeface="Georgia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Georgia" pitchFamily="18" charset="0"/>
                <a:cs typeface="Times New Roman" pitchFamily="18" charset="0"/>
                <a:sym typeface="Georgia" pitchFamily="18" charset="0"/>
              </a:rPr>
              <a:t>продажи</a:t>
            </a:r>
            <a:endParaRPr lang="ru-RU" sz="2400" dirty="0">
              <a:latin typeface="Times New Roman" pitchFamily="18" charset="0"/>
              <a:ea typeface="Georgia" pitchFamily="18" charset="0"/>
              <a:cs typeface="Times New Roman" pitchFamily="18" charset="0"/>
              <a:sym typeface="Georgia" pitchFamily="18" charset="0"/>
            </a:endParaRPr>
          </a:p>
          <a:p>
            <a:pPr algn="just">
              <a:buClr>
                <a:srgbClr val="000000"/>
              </a:buClr>
              <a:buSzPts val="1100"/>
              <a:buFont typeface="Arial" charset="0"/>
              <a:buNone/>
            </a:pPr>
            <a:r>
              <a:rPr lang="en-US" sz="2400" dirty="0" err="1">
                <a:latin typeface="Times New Roman" pitchFamily="18" charset="0"/>
                <a:ea typeface="Georgia" pitchFamily="18" charset="0"/>
                <a:cs typeface="Times New Roman" pitchFamily="18" charset="0"/>
                <a:sym typeface="Georgia" pitchFamily="18" charset="0"/>
              </a:rPr>
              <a:t>Лицензирование</a:t>
            </a:r>
            <a:r>
              <a:rPr lang="en-US" sz="2400" dirty="0">
                <a:latin typeface="Times New Roman" pitchFamily="18" charset="0"/>
                <a:ea typeface="Georgia" pitchFamily="18" charset="0"/>
                <a:cs typeface="Times New Roman" pitchFamily="18" charset="0"/>
                <a:sym typeface="Georgia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Georgia" pitchFamily="18" charset="0"/>
                <a:cs typeface="Times New Roman" pitchFamily="18" charset="0"/>
                <a:sym typeface="Georgia" pitchFamily="18" charset="0"/>
              </a:rPr>
              <a:t>технологии</a:t>
            </a:r>
            <a:r>
              <a:rPr lang="ru-RU" sz="2400" dirty="0">
                <a:latin typeface="Times New Roman" pitchFamily="18" charset="0"/>
                <a:ea typeface="Georgia" pitchFamily="18" charset="0"/>
                <a:cs typeface="Times New Roman" pitchFamily="18" charset="0"/>
                <a:sym typeface="Georgia" pitchFamily="18" charset="0"/>
              </a:rPr>
              <a:t> </a:t>
            </a:r>
            <a:r>
              <a:rPr lang="en-US" sz="2400" dirty="0">
                <a:latin typeface="Times New Roman" pitchFamily="18" charset="0"/>
                <a:ea typeface="Georgia" pitchFamily="18" charset="0"/>
                <a:cs typeface="Times New Roman" pitchFamily="18" charset="0"/>
                <a:sym typeface="Georgia" pitchFamily="18" charset="0"/>
              </a:rPr>
              <a:t>(</a:t>
            </a:r>
            <a:r>
              <a:rPr lang="en-US" sz="2400" dirty="0" err="1">
                <a:latin typeface="Times New Roman" pitchFamily="18" charset="0"/>
                <a:ea typeface="Georgia" pitchFamily="18" charset="0"/>
                <a:cs typeface="Times New Roman" pitchFamily="18" charset="0"/>
                <a:sym typeface="Georgia" pitchFamily="18" charset="0"/>
              </a:rPr>
              <a:t>Стоимость</a:t>
            </a:r>
            <a:r>
              <a:rPr lang="en-US" sz="2400" dirty="0">
                <a:latin typeface="Times New Roman" pitchFamily="18" charset="0"/>
                <a:ea typeface="Georgia" pitchFamily="18" charset="0"/>
                <a:cs typeface="Times New Roman" pitchFamily="18" charset="0"/>
                <a:sym typeface="Georgia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Georgia" pitchFamily="18" charset="0"/>
                <a:cs typeface="Times New Roman" pitchFamily="18" charset="0"/>
                <a:sym typeface="Georgia" pitchFamily="18" charset="0"/>
              </a:rPr>
              <a:t>лицензии</a:t>
            </a:r>
            <a:r>
              <a:rPr lang="en-US" sz="2400" dirty="0">
                <a:latin typeface="Times New Roman" pitchFamily="18" charset="0"/>
                <a:ea typeface="Georgia" pitchFamily="18" charset="0"/>
                <a:cs typeface="Times New Roman" pitchFamily="18" charset="0"/>
                <a:sym typeface="Georgia" pitchFamily="18" charset="0"/>
              </a:rPr>
              <a:t> - 500000 </a:t>
            </a:r>
            <a:r>
              <a:rPr lang="en-US" sz="2400" dirty="0" err="1">
                <a:latin typeface="Times New Roman" pitchFamily="18" charset="0"/>
                <a:ea typeface="Georgia" pitchFamily="18" charset="0"/>
                <a:cs typeface="Times New Roman" pitchFamily="18" charset="0"/>
                <a:sym typeface="Georgia" pitchFamily="18" charset="0"/>
              </a:rPr>
              <a:t>руб</a:t>
            </a:r>
            <a:r>
              <a:rPr lang="en-US" sz="2400" dirty="0">
                <a:latin typeface="Times New Roman" pitchFamily="18" charset="0"/>
                <a:ea typeface="Georgia" pitchFamily="18" charset="0"/>
                <a:cs typeface="Times New Roman" pitchFamily="18" charset="0"/>
                <a:sym typeface="Georgia" pitchFamily="18" charset="0"/>
              </a:rPr>
              <a:t>.)</a:t>
            </a:r>
            <a:endParaRPr lang="ru-RU" sz="2400" dirty="0">
              <a:latin typeface="Times New Roman" pitchFamily="18" charset="0"/>
              <a:ea typeface="Georgia" pitchFamily="18" charset="0"/>
              <a:cs typeface="Times New Roman" pitchFamily="18" charset="0"/>
              <a:sym typeface="Georgia" pitchFamily="18" charset="0"/>
            </a:endParaRPr>
          </a:p>
          <a:p>
            <a:pPr algn="just">
              <a:buClr>
                <a:srgbClr val="000000"/>
              </a:buClr>
              <a:buSzPts val="1100"/>
            </a:pPr>
            <a:r>
              <a:rPr lang="en-US" sz="2400" dirty="0" err="1">
                <a:latin typeface="Times New Roman" pitchFamily="18" charset="0"/>
                <a:ea typeface="Georgia" pitchFamily="18" charset="0"/>
                <a:cs typeface="Times New Roman" pitchFamily="18" charset="0"/>
                <a:sym typeface="Georgia" pitchFamily="18" charset="0"/>
              </a:rPr>
              <a:t>Дополнительно</a:t>
            </a:r>
            <a:r>
              <a:rPr lang="en-US" sz="2400" dirty="0">
                <a:latin typeface="Times New Roman" pitchFamily="18" charset="0"/>
                <a:ea typeface="Georgia" pitchFamily="18" charset="0"/>
                <a:cs typeface="Times New Roman" pitchFamily="18" charset="0"/>
                <a:sym typeface="Georgia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Georgia" pitchFamily="18" charset="0"/>
                <a:cs typeface="Times New Roman" pitchFamily="18" charset="0"/>
                <a:sym typeface="Georgia" pitchFamily="18" charset="0"/>
              </a:rPr>
              <a:t>планируется</a:t>
            </a:r>
            <a:r>
              <a:rPr lang="en-US" sz="2400" dirty="0">
                <a:latin typeface="Times New Roman" pitchFamily="18" charset="0"/>
                <a:ea typeface="Georgia" pitchFamily="18" charset="0"/>
                <a:cs typeface="Times New Roman" pitchFamily="18" charset="0"/>
                <a:sym typeface="Georgia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Georgia" pitchFamily="18" charset="0"/>
                <a:cs typeface="Times New Roman" pitchFamily="18" charset="0"/>
                <a:sym typeface="Georgia" pitchFamily="18" charset="0"/>
              </a:rPr>
              <a:t>участие</a:t>
            </a:r>
            <a:r>
              <a:rPr lang="en-US" sz="2400" dirty="0">
                <a:latin typeface="Times New Roman" pitchFamily="18" charset="0"/>
                <a:ea typeface="Georgia" pitchFamily="18" charset="0"/>
                <a:cs typeface="Times New Roman" pitchFamily="18" charset="0"/>
                <a:sym typeface="Georgia" pitchFamily="18" charset="0"/>
              </a:rPr>
              <a:t> с </a:t>
            </a:r>
            <a:r>
              <a:rPr lang="en-US" sz="2400" dirty="0" err="1">
                <a:latin typeface="Times New Roman" pitchFamily="18" charset="0"/>
                <a:ea typeface="Georgia" pitchFamily="18" charset="0"/>
                <a:cs typeface="Times New Roman" pitchFamily="18" charset="0"/>
                <a:sym typeface="Georgia" pitchFamily="18" charset="0"/>
              </a:rPr>
              <a:t>проектом</a:t>
            </a:r>
            <a:r>
              <a:rPr lang="en-US" sz="2400" dirty="0">
                <a:latin typeface="Times New Roman" pitchFamily="18" charset="0"/>
                <a:ea typeface="Georgia" pitchFamily="18" charset="0"/>
                <a:cs typeface="Times New Roman" pitchFamily="18" charset="0"/>
                <a:sym typeface="Georgia" pitchFamily="18" charset="0"/>
              </a:rPr>
              <a:t> в </a:t>
            </a:r>
            <a:r>
              <a:rPr lang="en-US" sz="2400" dirty="0" err="1">
                <a:latin typeface="Times New Roman" pitchFamily="18" charset="0"/>
                <a:ea typeface="Georgia" pitchFamily="18" charset="0"/>
                <a:cs typeface="Times New Roman" pitchFamily="18" charset="0"/>
                <a:sym typeface="Georgia" pitchFamily="18" charset="0"/>
              </a:rPr>
              <a:t>грантовых</a:t>
            </a:r>
            <a:r>
              <a:rPr lang="en-US" sz="2400" dirty="0">
                <a:latin typeface="Times New Roman" pitchFamily="18" charset="0"/>
                <a:ea typeface="Georgia" pitchFamily="18" charset="0"/>
                <a:cs typeface="Times New Roman" pitchFamily="18" charset="0"/>
                <a:sym typeface="Georgia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Georgia" pitchFamily="18" charset="0"/>
                <a:cs typeface="Times New Roman" pitchFamily="18" charset="0"/>
                <a:sym typeface="Georgia" pitchFamily="18" charset="0"/>
              </a:rPr>
              <a:t>мероприятиях</a:t>
            </a:r>
            <a:r>
              <a:rPr lang="en-US" sz="2400" dirty="0">
                <a:latin typeface="Times New Roman" pitchFamily="18" charset="0"/>
                <a:ea typeface="Georgia" pitchFamily="18" charset="0"/>
                <a:cs typeface="Times New Roman" pitchFamily="18" charset="0"/>
                <a:sym typeface="Georgia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Georgia" pitchFamily="18" charset="0"/>
                <a:cs typeface="Times New Roman" pitchFamily="18" charset="0"/>
                <a:sym typeface="Georgia" pitchFamily="18" charset="0"/>
              </a:rPr>
              <a:t>по</a:t>
            </a:r>
            <a:r>
              <a:rPr lang="en-US" sz="2400" dirty="0">
                <a:latin typeface="Times New Roman" pitchFamily="18" charset="0"/>
                <a:ea typeface="Georgia" pitchFamily="18" charset="0"/>
                <a:cs typeface="Times New Roman" pitchFamily="18" charset="0"/>
                <a:sym typeface="Georgia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Georgia" pitchFamily="18" charset="0"/>
                <a:cs typeface="Times New Roman" pitchFamily="18" charset="0"/>
                <a:sym typeface="Georgia" pitchFamily="18" charset="0"/>
              </a:rPr>
              <a:t>поддержке</a:t>
            </a:r>
            <a:r>
              <a:rPr lang="en-US" sz="2400" dirty="0">
                <a:latin typeface="Times New Roman" pitchFamily="18" charset="0"/>
                <a:ea typeface="Georgia" pitchFamily="18" charset="0"/>
                <a:cs typeface="Times New Roman" pitchFamily="18" charset="0"/>
                <a:sym typeface="Georgia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Georgia" pitchFamily="18" charset="0"/>
                <a:cs typeface="Times New Roman" pitchFamily="18" charset="0"/>
                <a:sym typeface="Georgia" pitchFamily="18" charset="0"/>
              </a:rPr>
              <a:t>технологических</a:t>
            </a:r>
            <a:r>
              <a:rPr lang="en-US" sz="2400" dirty="0">
                <a:latin typeface="Times New Roman" pitchFamily="18" charset="0"/>
                <a:ea typeface="Georgia" pitchFamily="18" charset="0"/>
                <a:cs typeface="Times New Roman" pitchFamily="18" charset="0"/>
                <a:sym typeface="Georgia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Georgia" pitchFamily="18" charset="0"/>
                <a:cs typeface="Times New Roman" pitchFamily="18" charset="0"/>
                <a:sym typeface="Georgia" pitchFamily="18" charset="0"/>
              </a:rPr>
              <a:t>проектов</a:t>
            </a:r>
            <a:r>
              <a:rPr lang="en-US" sz="2400" dirty="0">
                <a:latin typeface="Times New Roman" pitchFamily="18" charset="0"/>
                <a:ea typeface="Georgia" pitchFamily="18" charset="0"/>
                <a:cs typeface="Times New Roman" pitchFamily="18" charset="0"/>
                <a:sym typeface="Georgia" pitchFamily="18" charset="0"/>
              </a:rPr>
              <a:t>: </a:t>
            </a:r>
            <a:r>
              <a:rPr lang="en-US" sz="2400" dirty="0" err="1">
                <a:latin typeface="Times New Roman" pitchFamily="18" charset="0"/>
                <a:ea typeface="Georgia" pitchFamily="18" charset="0"/>
                <a:cs typeface="Times New Roman" pitchFamily="18" charset="0"/>
                <a:sym typeface="Georgia" pitchFamily="18" charset="0"/>
              </a:rPr>
              <a:t>Старт</a:t>
            </a:r>
            <a:r>
              <a:rPr lang="en-US" sz="2400" dirty="0">
                <a:latin typeface="Times New Roman" pitchFamily="18" charset="0"/>
                <a:ea typeface="Georgia" pitchFamily="18" charset="0"/>
                <a:cs typeface="Times New Roman" pitchFamily="18" charset="0"/>
                <a:sym typeface="Georgia" pitchFamily="18" charset="0"/>
              </a:rPr>
              <a:t> - 1 (4000000 </a:t>
            </a:r>
            <a:r>
              <a:rPr lang="en-US" sz="2400" dirty="0" err="1">
                <a:latin typeface="Times New Roman" pitchFamily="18" charset="0"/>
                <a:ea typeface="Georgia" pitchFamily="18" charset="0"/>
                <a:cs typeface="Times New Roman" pitchFamily="18" charset="0"/>
                <a:sym typeface="Georgia" pitchFamily="18" charset="0"/>
              </a:rPr>
              <a:t>рублей</a:t>
            </a:r>
            <a:r>
              <a:rPr lang="en-US" sz="2400" dirty="0">
                <a:latin typeface="Times New Roman" pitchFamily="18" charset="0"/>
                <a:ea typeface="Georgia" pitchFamily="18" charset="0"/>
                <a:cs typeface="Times New Roman" pitchFamily="18" charset="0"/>
                <a:sym typeface="Georgia" pitchFamily="18" charset="0"/>
              </a:rPr>
              <a:t>)</a:t>
            </a:r>
            <a:r>
              <a:rPr lang="ru-RU" sz="2400" dirty="0">
                <a:latin typeface="Times New Roman" pitchFamily="18" charset="0"/>
                <a:ea typeface="Georgia" pitchFamily="18" charset="0"/>
                <a:cs typeface="Times New Roman" pitchFamily="18" charset="0"/>
                <a:sym typeface="Georgia" pitchFamily="18" charset="0"/>
              </a:rPr>
              <a:t>, Студенческий </a:t>
            </a:r>
            <a:r>
              <a:rPr lang="ru-RU" sz="2400" dirty="0" err="1">
                <a:latin typeface="Times New Roman" pitchFamily="18" charset="0"/>
                <a:ea typeface="Georgia" pitchFamily="18" charset="0"/>
                <a:cs typeface="Times New Roman" pitchFamily="18" charset="0"/>
                <a:sym typeface="Georgia" pitchFamily="18" charset="0"/>
              </a:rPr>
              <a:t>стартап</a:t>
            </a:r>
            <a:r>
              <a:rPr lang="ru-RU" sz="2400" dirty="0">
                <a:latin typeface="Times New Roman" pitchFamily="18" charset="0"/>
                <a:ea typeface="Georgia" pitchFamily="18" charset="0"/>
                <a:cs typeface="Times New Roman" pitchFamily="18" charset="0"/>
                <a:sym typeface="Georgia" pitchFamily="18" charset="0"/>
              </a:rPr>
              <a:t> (1000000 рублей)</a:t>
            </a:r>
          </a:p>
          <a:p>
            <a:pPr>
              <a:spcBef>
                <a:spcPts val="363"/>
              </a:spcBef>
              <a:buClr>
                <a:srgbClr val="000000"/>
              </a:buClr>
              <a:buFontTx/>
              <a:buChar char="-"/>
            </a:pPr>
            <a:endParaRPr lang="ru-RU" b="1" dirty="0">
              <a:latin typeface="Georgia" pitchFamily="18" charset="0"/>
              <a:ea typeface="Georgia" pitchFamily="18" charset="0"/>
              <a:cs typeface="Georgia" pitchFamily="18" charset="0"/>
              <a:sym typeface="Georgia" pitchFamily="18" charset="0"/>
            </a:endParaRPr>
          </a:p>
        </p:txBody>
      </p:sp>
      <p:sp>
        <p:nvSpPr>
          <p:cNvPr id="19463" name="Google Shape;214;p21"/>
          <p:cNvSpPr txBox="1">
            <a:spLocks noChangeArrowheads="1"/>
          </p:cNvSpPr>
          <p:nvPr/>
        </p:nvSpPr>
        <p:spPr bwMode="auto">
          <a:xfrm>
            <a:off x="-10583" y="44450"/>
            <a:ext cx="6383868" cy="4616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>
            <a:spAutoFit/>
          </a:bodyPr>
          <a:lstStyle/>
          <a:p>
            <a:pPr algn="ctr">
              <a:buClr>
                <a:srgbClr val="000000"/>
              </a:buClr>
              <a:buSzPts val="2400"/>
            </a:pPr>
            <a:r>
              <a:rPr lang="ru-RU" sz="2400" b="1" dirty="0"/>
              <a:t>Бизнес-модель</a:t>
            </a:r>
            <a:endParaRPr lang="ru-RU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SWOT-анализ</a:t>
            </a:r>
            <a:br>
              <a:rPr lang="ru-RU"/>
            </a:br>
            <a:endParaRPr lang="ru-RU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476251" y="1214438"/>
          <a:ext cx="11334829" cy="4246578"/>
        </p:xfrm>
        <a:graphic>
          <a:graphicData uri="http://schemas.openxmlformats.org/drawingml/2006/table">
            <a:tbl>
              <a:tblPr/>
              <a:tblGrid>
                <a:gridCol w="566682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6680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725172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0000"/>
                          </a:solidFill>
                          <a:latin typeface="Times New Roman"/>
                          <a:ea typeface="Arial Unicode MS"/>
                        </a:rPr>
                        <a:t>Сильные стороны:</a:t>
                      </a:r>
                      <a:endParaRPr lang="ru-RU" sz="1400" dirty="0">
                        <a:solidFill>
                          <a:srgbClr val="000000"/>
                        </a:solidFill>
                        <a:latin typeface="Times New Roman"/>
                        <a:ea typeface="Arial Unicode MS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latin typeface="Times New Roman"/>
                          <a:ea typeface="Arial Unicode MS"/>
                        </a:rPr>
                        <a:t>- Уникальная концепция: база данных имеет инновационную концепцию, которая может привлечь внимание и заинтересовать пользователей.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latin typeface="Times New Roman"/>
                          <a:ea typeface="Arial Unicode MS"/>
                        </a:rPr>
                        <a:t>- Гибкость и </a:t>
                      </a:r>
                      <a:r>
                        <a:rPr lang="ru-RU" sz="1400" dirty="0" err="1">
                          <a:solidFill>
                            <a:srgbClr val="000000"/>
                          </a:solidFill>
                          <a:latin typeface="Times New Roman"/>
                          <a:ea typeface="Arial Unicode MS"/>
                        </a:rPr>
                        <a:t>масштабируемость</a:t>
                      </a:r>
                      <a:r>
                        <a:rPr lang="ru-RU" sz="1400" dirty="0">
                          <a:solidFill>
                            <a:srgbClr val="000000"/>
                          </a:solidFill>
                          <a:latin typeface="Times New Roman"/>
                          <a:ea typeface="Arial Unicode MS"/>
                        </a:rPr>
                        <a:t>: база данных предоставляет возможность гибкого масштабирования и адаптации к потребностям клиентов и рынка.</a:t>
                      </a:r>
                    </a:p>
                  </a:txBody>
                  <a:tcPr marL="54428" marR="544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0000"/>
                          </a:solidFill>
                          <a:latin typeface="Times New Roman"/>
                          <a:ea typeface="Arial Unicode MS"/>
                        </a:rPr>
                        <a:t>Слабые стороны:</a:t>
                      </a:r>
                      <a:endParaRPr lang="ru-RU" sz="1400" dirty="0">
                        <a:solidFill>
                          <a:srgbClr val="000000"/>
                        </a:solidFill>
                        <a:latin typeface="Times New Roman"/>
                        <a:ea typeface="Arial Unicode MS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latin typeface="Times New Roman"/>
                          <a:ea typeface="Arial Unicode MS"/>
                        </a:rPr>
                        <a:t>- Недостаток распространения: может не хватать достаточной известности или ресурсов для успешного проникновения на рынок и привлечения нужного количества пользователей.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latin typeface="Times New Roman"/>
                          <a:ea typeface="Arial Unicode MS"/>
                        </a:rPr>
                        <a:t>- Финансовые ограничения: может быть ограниченный бюджет для инвестиций в разработку и маркетинг, что может замедлить прогресс и развитие.</a:t>
                      </a:r>
                    </a:p>
                  </a:txBody>
                  <a:tcPr marL="54428" marR="544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21406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0000"/>
                          </a:solidFill>
                          <a:latin typeface="Times New Roman"/>
                          <a:ea typeface="Arial Unicode MS"/>
                        </a:rPr>
                        <a:t>Возможности:</a:t>
                      </a:r>
                      <a:endParaRPr lang="ru-RU" sz="1400" dirty="0">
                        <a:solidFill>
                          <a:srgbClr val="000000"/>
                        </a:solidFill>
                        <a:latin typeface="Times New Roman"/>
                        <a:ea typeface="Arial Unicode MS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latin typeface="Times New Roman"/>
                          <a:ea typeface="Arial Unicode MS"/>
                        </a:rPr>
                        <a:t>- Растущий рынок: рынок баз данных и цифровых платформ постоянно растет, и существует потенциал для привлечения большого числа пользователей и клиентов.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latin typeface="Times New Roman"/>
                          <a:ea typeface="Arial Unicode MS"/>
                        </a:rPr>
                        <a:t>- Партнерство: возможность для установления партнерских отношений с другими компаниями или организациями в вашей отрасли.</a:t>
                      </a:r>
                    </a:p>
                  </a:txBody>
                  <a:tcPr marL="54428" marR="544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0000"/>
                          </a:solidFill>
                          <a:latin typeface="Times New Roman"/>
                          <a:ea typeface="Arial Unicode MS"/>
                        </a:rPr>
                        <a:t>Угрозы:</a:t>
                      </a:r>
                      <a:endParaRPr lang="ru-RU" sz="1400" dirty="0">
                        <a:solidFill>
                          <a:srgbClr val="000000"/>
                        </a:solidFill>
                        <a:latin typeface="Times New Roman"/>
                        <a:ea typeface="Arial Unicode MS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latin typeface="Times New Roman"/>
                          <a:ea typeface="Arial Unicode MS"/>
                        </a:rPr>
                        <a:t>- Технические проблемы: возможны технические сбои или проблемы в функционировании, что может негативно отразиться на пользовательском опыте и привести к потере доверия пользователей.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latin typeface="Times New Roman"/>
                          <a:ea typeface="Arial Unicode MS"/>
                        </a:rPr>
                        <a:t>- Регулятивные ограничения: существуют законодательные и регулятивные ограничения, которые могут повлиять на разработку и функционирование.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latin typeface="Times New Roman"/>
                          <a:ea typeface="Arial Unicode MS"/>
                        </a:rPr>
                        <a:t>- Безопасность данных: защита данных пользователей является важным вопросом, и любая нарушение безопасности может привести к утрате доверия пользователей и юридическим последствиям.</a:t>
                      </a:r>
                    </a:p>
                  </a:txBody>
                  <a:tcPr marL="54428" marR="544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Прямоугольник 7"/>
          <p:cNvSpPr/>
          <p:nvPr/>
        </p:nvSpPr>
        <p:spPr>
          <a:xfrm>
            <a:off x="6103137" y="1742787"/>
            <a:ext cx="6121524" cy="5131928"/>
          </a:xfrm>
          <a:prstGeom prst="rect">
            <a:avLst/>
          </a:prstGeom>
          <a:solidFill>
            <a:srgbClr val="B5D8E1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9F00F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sp>
        <p:nvSpPr>
          <p:cNvPr id="290" name="Прямоугольник 10"/>
          <p:cNvSpPr/>
          <p:nvPr/>
        </p:nvSpPr>
        <p:spPr>
          <a:xfrm>
            <a:off x="6103137" y="-6261"/>
            <a:ext cx="6121526" cy="1800326"/>
          </a:xfrm>
          <a:prstGeom prst="rect">
            <a:avLst/>
          </a:prstGeom>
          <a:solidFill>
            <a:srgbClr val="FD493D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sp>
        <p:nvSpPr>
          <p:cNvPr id="291" name="Прямоугольник 13"/>
          <p:cNvSpPr/>
          <p:nvPr/>
        </p:nvSpPr>
        <p:spPr>
          <a:xfrm>
            <a:off x="6102381" y="5347906"/>
            <a:ext cx="2372738" cy="1515887"/>
          </a:xfrm>
          <a:prstGeom prst="rect">
            <a:avLst/>
          </a:prstGeom>
          <a:solidFill>
            <a:srgbClr val="FBB3C1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endParaRPr/>
          </a:p>
        </p:txBody>
      </p:sp>
      <p:sp>
        <p:nvSpPr>
          <p:cNvPr id="292" name="Прямоугольник 9"/>
          <p:cNvSpPr/>
          <p:nvPr/>
        </p:nvSpPr>
        <p:spPr>
          <a:xfrm>
            <a:off x="8355782" y="-12041"/>
            <a:ext cx="3868878" cy="1811885"/>
          </a:xfrm>
          <a:prstGeom prst="rect">
            <a:avLst/>
          </a:prstGeom>
          <a:solidFill>
            <a:srgbClr val="FCAF17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ADDAE3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pic>
        <p:nvPicPr>
          <p:cNvPr id="293" name="Рисунок 24" descr="Рисунок 24"/>
          <p:cNvPicPr>
            <a:picLocks noChangeAspect="1"/>
          </p:cNvPicPr>
          <p:nvPr/>
        </p:nvPicPr>
        <p:blipFill>
          <a:blip r:embed="rId2"/>
          <a:srcRect b="5188"/>
          <a:stretch>
            <a:fillRect/>
          </a:stretch>
        </p:blipFill>
        <p:spPr>
          <a:xfrm>
            <a:off x="8806690" y="2300578"/>
            <a:ext cx="3417972" cy="4557422"/>
          </a:xfrm>
          <a:prstGeom prst="rect">
            <a:avLst/>
          </a:prstGeom>
          <a:ln w="12700">
            <a:miter lim="400000"/>
          </a:ln>
        </p:spPr>
      </p:pic>
      <p:pic>
        <p:nvPicPr>
          <p:cNvPr id="294" name="image2.png" descr="image2.png"/>
          <p:cNvPicPr>
            <a:picLocks noChangeAspect="1"/>
          </p:cNvPicPr>
          <p:nvPr/>
        </p:nvPicPr>
        <p:blipFill>
          <a:blip r:embed="rId3"/>
          <a:srcRect t="720" b="5621"/>
          <a:stretch>
            <a:fillRect/>
          </a:stretch>
        </p:blipFill>
        <p:spPr>
          <a:xfrm>
            <a:off x="8362274" y="1788748"/>
            <a:ext cx="3862389" cy="5087332"/>
          </a:xfrm>
          <a:prstGeom prst="rect">
            <a:avLst/>
          </a:prstGeom>
          <a:ln w="12700">
            <a:miter lim="400000"/>
          </a:ln>
        </p:spPr>
      </p:pic>
      <p:sp>
        <p:nvSpPr>
          <p:cNvPr id="295" name="Текст 2"/>
          <p:cNvSpPr txBox="1"/>
          <p:nvPr/>
        </p:nvSpPr>
        <p:spPr>
          <a:xfrm>
            <a:off x="532008" y="995119"/>
            <a:ext cx="5538286" cy="45293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 anchor="ctr">
            <a:normAutofit/>
          </a:bodyPr>
          <a:lstStyle/>
          <a:p>
            <a:pPr algn="ctr">
              <a:defRPr sz="7200">
                <a:solidFill>
                  <a:srgbClr val="8F00FF"/>
                </a:solidFill>
                <a:latin typeface="Gilroy-ExtraBold"/>
                <a:ea typeface="Gilroy-ExtraBold"/>
                <a:cs typeface="Gilroy-ExtraBold"/>
                <a:sym typeface="Gilroy-ExtraBold"/>
              </a:defRPr>
            </a:pPr>
            <a:r>
              <a:rPr sz="6900" dirty="0"/>
              <a:t>СПАСИБО</a:t>
            </a:r>
            <a:r>
              <a:rPr lang="ru-RU" sz="6900" dirty="0"/>
              <a:t> ЗА ВНИМАНИЕ</a:t>
            </a:r>
            <a:r>
              <a:rPr dirty="0"/>
              <a:t>!</a:t>
            </a:r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object 3"/>
          <p:cNvGrpSpPr/>
          <p:nvPr/>
        </p:nvGrpSpPr>
        <p:grpSpPr>
          <a:xfrm>
            <a:off x="0" y="691895"/>
            <a:ext cx="2624455" cy="97790"/>
            <a:chOff x="0" y="691895"/>
            <a:chExt cx="2624455" cy="97790"/>
          </a:xfrm>
        </p:grpSpPr>
        <p:sp>
          <p:nvSpPr>
            <p:cNvPr id="4" name="object 4"/>
            <p:cNvSpPr/>
            <p:nvPr/>
          </p:nvSpPr>
          <p:spPr>
            <a:xfrm>
              <a:off x="0" y="691895"/>
              <a:ext cx="337185" cy="97790"/>
            </a:xfrm>
            <a:custGeom>
              <a:avLst/>
              <a:gdLst/>
              <a:ahLst/>
              <a:cxnLst/>
              <a:rect l="l" t="t" r="r" b="b"/>
              <a:pathLst>
                <a:path w="337185" h="97790">
                  <a:moveTo>
                    <a:pt x="0" y="97536"/>
                  </a:moveTo>
                  <a:lnTo>
                    <a:pt x="336804" y="97536"/>
                  </a:lnTo>
                  <a:lnTo>
                    <a:pt x="336804" y="0"/>
                  </a:lnTo>
                  <a:lnTo>
                    <a:pt x="0" y="0"/>
                  </a:lnTo>
                  <a:lnTo>
                    <a:pt x="0" y="97536"/>
                  </a:lnTo>
                  <a:close/>
                </a:path>
              </a:pathLst>
            </a:custGeom>
            <a:solidFill>
              <a:srgbClr val="FAB3C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336804" y="691895"/>
              <a:ext cx="337185" cy="97790"/>
            </a:xfrm>
            <a:custGeom>
              <a:avLst/>
              <a:gdLst/>
              <a:ahLst/>
              <a:cxnLst/>
              <a:rect l="l" t="t" r="r" b="b"/>
              <a:pathLst>
                <a:path w="337184" h="97790">
                  <a:moveTo>
                    <a:pt x="0" y="97536"/>
                  </a:moveTo>
                  <a:lnTo>
                    <a:pt x="336804" y="97536"/>
                  </a:lnTo>
                  <a:lnTo>
                    <a:pt x="336804" y="0"/>
                  </a:lnTo>
                  <a:lnTo>
                    <a:pt x="0" y="0"/>
                  </a:lnTo>
                  <a:lnTo>
                    <a:pt x="0" y="97536"/>
                  </a:lnTo>
                  <a:close/>
                </a:path>
              </a:pathLst>
            </a:custGeom>
            <a:solidFill>
              <a:srgbClr val="9F0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673608" y="691895"/>
              <a:ext cx="320040" cy="97790"/>
            </a:xfrm>
            <a:custGeom>
              <a:avLst/>
              <a:gdLst/>
              <a:ahLst/>
              <a:cxnLst/>
              <a:rect l="l" t="t" r="r" b="b"/>
              <a:pathLst>
                <a:path w="320040" h="97790">
                  <a:moveTo>
                    <a:pt x="0" y="97536"/>
                  </a:moveTo>
                  <a:lnTo>
                    <a:pt x="320039" y="97536"/>
                  </a:lnTo>
                  <a:lnTo>
                    <a:pt x="320039" y="0"/>
                  </a:lnTo>
                  <a:lnTo>
                    <a:pt x="0" y="0"/>
                  </a:lnTo>
                  <a:lnTo>
                    <a:pt x="0" y="97536"/>
                  </a:lnTo>
                  <a:close/>
                </a:path>
              </a:pathLst>
            </a:custGeom>
            <a:solidFill>
              <a:srgbClr val="FC483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993647" y="691895"/>
              <a:ext cx="337185" cy="97790"/>
            </a:xfrm>
            <a:custGeom>
              <a:avLst/>
              <a:gdLst/>
              <a:ahLst/>
              <a:cxnLst/>
              <a:rect l="l" t="t" r="r" b="b"/>
              <a:pathLst>
                <a:path w="337184" h="97790">
                  <a:moveTo>
                    <a:pt x="0" y="97536"/>
                  </a:moveTo>
                  <a:lnTo>
                    <a:pt x="336804" y="97536"/>
                  </a:lnTo>
                  <a:lnTo>
                    <a:pt x="336804" y="0"/>
                  </a:lnTo>
                  <a:lnTo>
                    <a:pt x="0" y="0"/>
                  </a:lnTo>
                  <a:lnTo>
                    <a:pt x="0" y="97536"/>
                  </a:lnTo>
                  <a:close/>
                </a:path>
              </a:pathLst>
            </a:custGeom>
            <a:solidFill>
              <a:srgbClr val="FBAE1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330452" y="691895"/>
              <a:ext cx="1294130" cy="97790"/>
            </a:xfrm>
            <a:custGeom>
              <a:avLst/>
              <a:gdLst/>
              <a:ahLst/>
              <a:cxnLst/>
              <a:rect l="l" t="t" r="r" b="b"/>
              <a:pathLst>
                <a:path w="1294130" h="97790">
                  <a:moveTo>
                    <a:pt x="1293875" y="0"/>
                  </a:moveTo>
                  <a:lnTo>
                    <a:pt x="0" y="0"/>
                  </a:lnTo>
                  <a:lnTo>
                    <a:pt x="0" y="97536"/>
                  </a:lnTo>
                  <a:lnTo>
                    <a:pt x="1293875" y="97536"/>
                  </a:lnTo>
                  <a:lnTo>
                    <a:pt x="1293875" y="0"/>
                  </a:lnTo>
                  <a:close/>
                </a:path>
              </a:pathLst>
            </a:custGeom>
            <a:solidFill>
              <a:srgbClr val="B5D7E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9" name="object 19"/>
          <p:cNvGrpSpPr/>
          <p:nvPr/>
        </p:nvGrpSpPr>
        <p:grpSpPr>
          <a:xfrm>
            <a:off x="3397125" y="1635252"/>
            <a:ext cx="1295400" cy="1295400"/>
            <a:chOff x="9841992" y="1635251"/>
            <a:chExt cx="1295400" cy="1295400"/>
          </a:xfrm>
        </p:grpSpPr>
        <p:sp>
          <p:nvSpPr>
            <p:cNvPr id="20" name="object 20"/>
            <p:cNvSpPr/>
            <p:nvPr/>
          </p:nvSpPr>
          <p:spPr>
            <a:xfrm>
              <a:off x="9841992" y="1635251"/>
              <a:ext cx="1295400" cy="1295400"/>
            </a:xfrm>
            <a:custGeom>
              <a:avLst/>
              <a:gdLst/>
              <a:ahLst/>
              <a:cxnLst/>
              <a:rect l="l" t="t" r="r" b="b"/>
              <a:pathLst>
                <a:path w="1295400" h="1295400">
                  <a:moveTo>
                    <a:pt x="1295400" y="0"/>
                  </a:moveTo>
                  <a:lnTo>
                    <a:pt x="0" y="0"/>
                  </a:lnTo>
                  <a:lnTo>
                    <a:pt x="0" y="1295400"/>
                  </a:lnTo>
                  <a:lnTo>
                    <a:pt x="1295400" y="1295400"/>
                  </a:lnTo>
                  <a:lnTo>
                    <a:pt x="1295400" y="0"/>
                  </a:lnTo>
                  <a:close/>
                </a:path>
              </a:pathLst>
            </a:custGeom>
            <a:solidFill>
              <a:srgbClr val="FC483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9931908" y="1723643"/>
              <a:ext cx="1120140" cy="1118870"/>
            </a:xfrm>
            <a:custGeom>
              <a:avLst/>
              <a:gdLst/>
              <a:ahLst/>
              <a:cxnLst/>
              <a:rect l="l" t="t" r="r" b="b"/>
              <a:pathLst>
                <a:path w="1120140" h="1118870">
                  <a:moveTo>
                    <a:pt x="1120140" y="0"/>
                  </a:moveTo>
                  <a:lnTo>
                    <a:pt x="0" y="0"/>
                  </a:lnTo>
                  <a:lnTo>
                    <a:pt x="0" y="1118615"/>
                  </a:lnTo>
                  <a:lnTo>
                    <a:pt x="1120140" y="1118615"/>
                  </a:lnTo>
                  <a:lnTo>
                    <a:pt x="112014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3" name="object 23"/>
          <p:cNvGrpSpPr/>
          <p:nvPr/>
        </p:nvGrpSpPr>
        <p:grpSpPr>
          <a:xfrm>
            <a:off x="955457" y="1548989"/>
            <a:ext cx="1295400" cy="1295400"/>
            <a:chOff x="1054608" y="1626107"/>
            <a:chExt cx="1295400" cy="1295400"/>
          </a:xfrm>
        </p:grpSpPr>
        <p:sp>
          <p:nvSpPr>
            <p:cNvPr id="24" name="object 24"/>
            <p:cNvSpPr/>
            <p:nvPr/>
          </p:nvSpPr>
          <p:spPr>
            <a:xfrm>
              <a:off x="1054608" y="1626107"/>
              <a:ext cx="1295400" cy="1295400"/>
            </a:xfrm>
            <a:custGeom>
              <a:avLst/>
              <a:gdLst/>
              <a:ahLst/>
              <a:cxnLst/>
              <a:rect l="l" t="t" r="r" b="b"/>
              <a:pathLst>
                <a:path w="1295400" h="1295400">
                  <a:moveTo>
                    <a:pt x="1295400" y="0"/>
                  </a:moveTo>
                  <a:lnTo>
                    <a:pt x="0" y="0"/>
                  </a:lnTo>
                  <a:lnTo>
                    <a:pt x="0" y="1295400"/>
                  </a:lnTo>
                  <a:lnTo>
                    <a:pt x="1295400" y="1295400"/>
                  </a:lnTo>
                  <a:lnTo>
                    <a:pt x="1295400" y="0"/>
                  </a:lnTo>
                  <a:close/>
                </a:path>
              </a:pathLst>
            </a:custGeom>
            <a:solidFill>
              <a:srgbClr val="FAB3C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1143000" y="1714499"/>
              <a:ext cx="1120140" cy="1120140"/>
            </a:xfrm>
            <a:custGeom>
              <a:avLst/>
              <a:gdLst/>
              <a:ahLst/>
              <a:cxnLst/>
              <a:rect l="l" t="t" r="r" b="b"/>
              <a:pathLst>
                <a:path w="1120139" h="1120139">
                  <a:moveTo>
                    <a:pt x="1120139" y="0"/>
                  </a:moveTo>
                  <a:lnTo>
                    <a:pt x="0" y="0"/>
                  </a:lnTo>
                  <a:lnTo>
                    <a:pt x="0" y="1120139"/>
                  </a:lnTo>
                  <a:lnTo>
                    <a:pt x="1120139" y="1120139"/>
                  </a:lnTo>
                  <a:lnTo>
                    <a:pt x="112013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6" name="object 26"/>
          <p:cNvSpPr txBox="1"/>
          <p:nvPr/>
        </p:nvSpPr>
        <p:spPr>
          <a:xfrm>
            <a:off x="892206" y="3007729"/>
            <a:ext cx="1686560" cy="1241365"/>
          </a:xfrm>
          <a:prstGeom prst="rect">
            <a:avLst/>
          </a:prstGeom>
        </p:spPr>
        <p:txBody>
          <a:bodyPr vert="horz" wrap="square" lIns="0" tIns="127000" rIns="0" bIns="0" rtlCol="0">
            <a:spAutoFit/>
          </a:bodyPr>
          <a:lstStyle/>
          <a:p>
            <a:pPr algn="ctr"/>
            <a:r>
              <a:rPr lang="ru-RU" sz="1600" dirty="0">
                <a:cs typeface="Tahoma" pitchFamily="34" charset="0"/>
              </a:rPr>
              <a:t>Кукушкина</a:t>
            </a:r>
          </a:p>
          <a:p>
            <a:pPr algn="ctr"/>
            <a:r>
              <a:rPr lang="ru-RU" sz="1600" spc="-70" dirty="0">
                <a:latin typeface="Arial"/>
                <a:cs typeface="Tahoma" pitchFamily="34" charset="0"/>
              </a:rPr>
              <a:t>Екатерина</a:t>
            </a:r>
            <a:endParaRPr lang="ru-RU" sz="1600" spc="-70" dirty="0">
              <a:latin typeface="Arial"/>
              <a:cs typeface="Arial"/>
            </a:endParaRPr>
          </a:p>
          <a:p>
            <a:pPr algn="ctr"/>
            <a:r>
              <a:rPr lang="ru-RU" sz="1600" spc="-80" dirty="0">
                <a:latin typeface="Arial"/>
                <a:cs typeface="Arial"/>
              </a:rPr>
              <a:t>Лидер</a:t>
            </a:r>
          </a:p>
          <a:p>
            <a:pPr algn="ctr">
              <a:lnSpc>
                <a:spcPct val="100000"/>
              </a:lnSpc>
              <a:spcBef>
                <a:spcPts val="1000"/>
              </a:spcBef>
            </a:pPr>
            <a:endParaRPr sz="1600" dirty="0">
              <a:latin typeface="Lucida Sans Unicode"/>
              <a:cs typeface="Lucida Sans Unicode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172821" y="6537909"/>
            <a:ext cx="170815" cy="16671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270"/>
              </a:lnSpc>
            </a:pPr>
            <a:fld id="{81D60167-4931-47E6-BA6A-407CBD079E47}" type="slidenum">
              <a:rPr lang="ru-RU" sz="1200" spc="-15" smtClean="0">
                <a:solidFill>
                  <a:srgbClr val="FFFFFF"/>
                </a:solidFill>
                <a:latin typeface="Arial"/>
                <a:cs typeface="Arial"/>
              </a:rPr>
              <a:pPr marL="38100">
                <a:lnSpc>
                  <a:spcPts val="1270"/>
                </a:lnSpc>
              </a:pPr>
              <a:t>2</a:t>
            </a:fld>
            <a:endParaRPr lang="ru-RU" sz="1200" dirty="0">
              <a:latin typeface="Arial"/>
              <a:cs typeface="Arial"/>
            </a:endParaRPr>
          </a:p>
        </p:txBody>
      </p:sp>
      <p:sp>
        <p:nvSpPr>
          <p:cNvPr id="46" name="Текст 2">
            <a:extLst>
              <a:ext uri="{FF2B5EF4-FFF2-40B4-BE49-F238E27FC236}">
                <a16:creationId xmlns:a16="http://schemas.microsoft.com/office/drawing/2014/main" id="{CAEEE920-113B-4ADD-9442-6DCF7CA6E193}"/>
              </a:ext>
            </a:extLst>
          </p:cNvPr>
          <p:cNvSpPr txBox="1"/>
          <p:nvPr/>
        </p:nvSpPr>
        <p:spPr>
          <a:xfrm>
            <a:off x="264404" y="0"/>
            <a:ext cx="6518934" cy="6463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 anchor="ctr">
            <a:spAutoFit/>
          </a:bodyPr>
          <a:lstStyle>
            <a:lvl1pPr algn="ctr">
              <a:defRPr sz="4800">
                <a:solidFill>
                  <a:srgbClr val="8F00FF"/>
                </a:solidFill>
                <a:latin typeface="Gilroy-ExtraBold"/>
                <a:ea typeface="Gilroy-ExtraBold"/>
                <a:cs typeface="Gilroy-ExtraBold"/>
                <a:sym typeface="Gilroy-ExtraBold"/>
              </a:defRPr>
            </a:lvl1pPr>
          </a:lstStyle>
          <a:p>
            <a:pPr algn="l"/>
            <a:r>
              <a:rPr lang="ru-RU" sz="3600" b="1" dirty="0"/>
              <a:t>КОМАНДА</a:t>
            </a:r>
            <a:endParaRPr sz="3600" b="1" dirty="0"/>
          </a:p>
        </p:txBody>
      </p:sp>
      <p:sp>
        <p:nvSpPr>
          <p:cNvPr id="48" name="object 18">
            <a:extLst>
              <a:ext uri="{FF2B5EF4-FFF2-40B4-BE49-F238E27FC236}">
                <a16:creationId xmlns:a16="http://schemas.microsoft.com/office/drawing/2014/main" id="{235307B3-AEEF-48FB-803C-E2A22E8F2A02}"/>
              </a:ext>
            </a:extLst>
          </p:cNvPr>
          <p:cNvSpPr txBox="1"/>
          <p:nvPr/>
        </p:nvSpPr>
        <p:spPr>
          <a:xfrm>
            <a:off x="2750484" y="3122859"/>
            <a:ext cx="2368344" cy="866262"/>
          </a:xfrm>
          <a:prstGeom prst="rect">
            <a:avLst/>
          </a:prstGeom>
        </p:spPr>
        <p:txBody>
          <a:bodyPr vert="horz" wrap="square" lIns="0" tIns="126364" rIns="0" bIns="0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600" spc="-80" dirty="0" err="1">
                <a:latin typeface="Arial"/>
                <a:cs typeface="Arial"/>
              </a:rPr>
              <a:t>Тарасенко</a:t>
            </a:r>
            <a:endParaRPr lang="ru-RU" sz="1600" spc="-80" dirty="0">
              <a:latin typeface="Arial"/>
              <a:cs typeface="Arial"/>
            </a:endParaRPr>
          </a:p>
          <a:p>
            <a:pPr algn="ctr">
              <a:lnSpc>
                <a:spcPct val="100000"/>
              </a:lnSpc>
            </a:pPr>
            <a:r>
              <a:rPr lang="ru-RU" sz="1600" spc="-80" dirty="0">
                <a:latin typeface="Arial"/>
                <a:cs typeface="Arial"/>
              </a:rPr>
              <a:t>Виктория</a:t>
            </a:r>
          </a:p>
          <a:p>
            <a:pPr algn="ctr">
              <a:lnSpc>
                <a:spcPct val="100000"/>
              </a:lnSpc>
            </a:pPr>
            <a:r>
              <a:rPr lang="ru-RU" sz="1600" spc="-80" dirty="0">
                <a:latin typeface="Arial"/>
                <a:cs typeface="Arial"/>
              </a:rPr>
              <a:t>Спикер, презентация</a:t>
            </a:r>
          </a:p>
        </p:txBody>
      </p:sp>
      <p:sp>
        <p:nvSpPr>
          <p:cNvPr id="18434" name="AutoShape 2" descr="https://s3.dtln.ru/unti-prod-people/file/pulse/project/0c0480a5-a204-41e1-85a5-6164da8c2322/161dd72b-3979-4669-9872-a5ae5ed9dcf9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pSp>
        <p:nvGrpSpPr>
          <p:cNvPr id="22" name="object 19"/>
          <p:cNvGrpSpPr/>
          <p:nvPr/>
        </p:nvGrpSpPr>
        <p:grpSpPr>
          <a:xfrm>
            <a:off x="10148629" y="1556298"/>
            <a:ext cx="1295400" cy="1295400"/>
            <a:chOff x="9841992" y="1635251"/>
            <a:chExt cx="1295400" cy="1295400"/>
          </a:xfrm>
        </p:grpSpPr>
        <p:sp>
          <p:nvSpPr>
            <p:cNvPr id="27" name="object 20"/>
            <p:cNvSpPr/>
            <p:nvPr/>
          </p:nvSpPr>
          <p:spPr>
            <a:xfrm>
              <a:off x="9841992" y="1635251"/>
              <a:ext cx="1295400" cy="1295400"/>
            </a:xfrm>
            <a:custGeom>
              <a:avLst/>
              <a:gdLst/>
              <a:ahLst/>
              <a:cxnLst/>
              <a:rect l="l" t="t" r="r" b="b"/>
              <a:pathLst>
                <a:path w="1295400" h="1295400">
                  <a:moveTo>
                    <a:pt x="1295400" y="0"/>
                  </a:moveTo>
                  <a:lnTo>
                    <a:pt x="0" y="0"/>
                  </a:lnTo>
                  <a:lnTo>
                    <a:pt x="0" y="1295400"/>
                  </a:lnTo>
                  <a:lnTo>
                    <a:pt x="1295400" y="1295400"/>
                  </a:lnTo>
                  <a:lnTo>
                    <a:pt x="1295400" y="0"/>
                  </a:lnTo>
                  <a:close/>
                </a:path>
              </a:pathLst>
            </a:custGeom>
            <a:solidFill>
              <a:srgbClr val="FC483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1"/>
            <p:cNvSpPr/>
            <p:nvPr/>
          </p:nvSpPr>
          <p:spPr>
            <a:xfrm>
              <a:off x="9931908" y="1723643"/>
              <a:ext cx="1120140" cy="1118870"/>
            </a:xfrm>
            <a:custGeom>
              <a:avLst/>
              <a:gdLst/>
              <a:ahLst/>
              <a:cxnLst/>
              <a:rect l="l" t="t" r="r" b="b"/>
              <a:pathLst>
                <a:path w="1120140" h="1118870">
                  <a:moveTo>
                    <a:pt x="1120140" y="0"/>
                  </a:moveTo>
                  <a:lnTo>
                    <a:pt x="0" y="0"/>
                  </a:lnTo>
                  <a:lnTo>
                    <a:pt x="0" y="1118615"/>
                  </a:lnTo>
                  <a:lnTo>
                    <a:pt x="1120140" y="1118615"/>
                  </a:lnTo>
                  <a:lnTo>
                    <a:pt x="112014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9" name="object 18">
            <a:extLst>
              <a:ext uri="{FF2B5EF4-FFF2-40B4-BE49-F238E27FC236}">
                <a16:creationId xmlns:a16="http://schemas.microsoft.com/office/drawing/2014/main" id="{235307B3-AEEF-48FB-803C-E2A22E8F2A02}"/>
              </a:ext>
            </a:extLst>
          </p:cNvPr>
          <p:cNvSpPr txBox="1"/>
          <p:nvPr/>
        </p:nvSpPr>
        <p:spPr>
          <a:xfrm>
            <a:off x="5326594" y="3098990"/>
            <a:ext cx="2368344" cy="1112483"/>
          </a:xfrm>
          <a:prstGeom prst="rect">
            <a:avLst/>
          </a:prstGeom>
        </p:spPr>
        <p:txBody>
          <a:bodyPr vert="horz" wrap="square" lIns="0" tIns="126364" rIns="0" bIns="0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600" spc="-80" dirty="0">
                <a:latin typeface="Arial"/>
                <a:cs typeface="Arial"/>
              </a:rPr>
              <a:t>Попова</a:t>
            </a:r>
          </a:p>
          <a:p>
            <a:pPr algn="ctr">
              <a:lnSpc>
                <a:spcPct val="100000"/>
              </a:lnSpc>
            </a:pPr>
            <a:r>
              <a:rPr lang="ru-RU" sz="1600" spc="-80" dirty="0">
                <a:latin typeface="Arial"/>
                <a:cs typeface="Arial"/>
              </a:rPr>
              <a:t>Дарья</a:t>
            </a:r>
          </a:p>
          <a:p>
            <a:pPr algn="ctr">
              <a:lnSpc>
                <a:spcPct val="100000"/>
              </a:lnSpc>
            </a:pPr>
            <a:r>
              <a:rPr lang="ru-RU" sz="1600" spc="-80" dirty="0">
                <a:latin typeface="Arial"/>
                <a:cs typeface="Arial"/>
              </a:rPr>
              <a:t>Поиск научной информации</a:t>
            </a:r>
          </a:p>
        </p:txBody>
      </p:sp>
      <p:grpSp>
        <p:nvGrpSpPr>
          <p:cNvPr id="30" name="object 19"/>
          <p:cNvGrpSpPr/>
          <p:nvPr/>
        </p:nvGrpSpPr>
        <p:grpSpPr>
          <a:xfrm>
            <a:off x="5830014" y="1677483"/>
            <a:ext cx="1295400" cy="1295400"/>
            <a:chOff x="9841992" y="1635251"/>
            <a:chExt cx="1295400" cy="1295400"/>
          </a:xfrm>
        </p:grpSpPr>
        <p:sp>
          <p:nvSpPr>
            <p:cNvPr id="31" name="object 20"/>
            <p:cNvSpPr/>
            <p:nvPr/>
          </p:nvSpPr>
          <p:spPr>
            <a:xfrm>
              <a:off x="9841992" y="1635251"/>
              <a:ext cx="1295400" cy="1295400"/>
            </a:xfrm>
            <a:custGeom>
              <a:avLst/>
              <a:gdLst/>
              <a:ahLst/>
              <a:cxnLst/>
              <a:rect l="l" t="t" r="r" b="b"/>
              <a:pathLst>
                <a:path w="1295400" h="1295400">
                  <a:moveTo>
                    <a:pt x="1295400" y="0"/>
                  </a:moveTo>
                  <a:lnTo>
                    <a:pt x="0" y="0"/>
                  </a:lnTo>
                  <a:lnTo>
                    <a:pt x="0" y="1295400"/>
                  </a:lnTo>
                  <a:lnTo>
                    <a:pt x="1295400" y="1295400"/>
                  </a:lnTo>
                  <a:lnTo>
                    <a:pt x="1295400" y="0"/>
                  </a:lnTo>
                  <a:close/>
                </a:path>
              </a:pathLst>
            </a:custGeom>
            <a:solidFill>
              <a:srgbClr val="FC483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21"/>
            <p:cNvSpPr/>
            <p:nvPr/>
          </p:nvSpPr>
          <p:spPr>
            <a:xfrm>
              <a:off x="9931908" y="1723643"/>
              <a:ext cx="1120140" cy="1118870"/>
            </a:xfrm>
            <a:custGeom>
              <a:avLst/>
              <a:gdLst/>
              <a:ahLst/>
              <a:cxnLst/>
              <a:rect l="l" t="t" r="r" b="b"/>
              <a:pathLst>
                <a:path w="1120140" h="1118870">
                  <a:moveTo>
                    <a:pt x="1120140" y="0"/>
                  </a:moveTo>
                  <a:lnTo>
                    <a:pt x="0" y="0"/>
                  </a:lnTo>
                  <a:lnTo>
                    <a:pt x="0" y="1118615"/>
                  </a:lnTo>
                  <a:lnTo>
                    <a:pt x="1120140" y="1118615"/>
                  </a:lnTo>
                  <a:lnTo>
                    <a:pt x="112014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3" name="object 19"/>
          <p:cNvGrpSpPr/>
          <p:nvPr/>
        </p:nvGrpSpPr>
        <p:grpSpPr>
          <a:xfrm>
            <a:off x="7932402" y="1609546"/>
            <a:ext cx="1295400" cy="1295400"/>
            <a:chOff x="9841992" y="1635251"/>
            <a:chExt cx="1295400" cy="1295400"/>
          </a:xfrm>
        </p:grpSpPr>
        <p:sp>
          <p:nvSpPr>
            <p:cNvPr id="34" name="object 20"/>
            <p:cNvSpPr/>
            <p:nvPr/>
          </p:nvSpPr>
          <p:spPr>
            <a:xfrm>
              <a:off x="9841992" y="1635251"/>
              <a:ext cx="1295400" cy="1295400"/>
            </a:xfrm>
            <a:custGeom>
              <a:avLst/>
              <a:gdLst/>
              <a:ahLst/>
              <a:cxnLst/>
              <a:rect l="l" t="t" r="r" b="b"/>
              <a:pathLst>
                <a:path w="1295400" h="1295400">
                  <a:moveTo>
                    <a:pt x="1295400" y="0"/>
                  </a:moveTo>
                  <a:lnTo>
                    <a:pt x="0" y="0"/>
                  </a:lnTo>
                  <a:lnTo>
                    <a:pt x="0" y="1295400"/>
                  </a:lnTo>
                  <a:lnTo>
                    <a:pt x="1295400" y="1295400"/>
                  </a:lnTo>
                  <a:lnTo>
                    <a:pt x="1295400" y="0"/>
                  </a:lnTo>
                  <a:close/>
                </a:path>
              </a:pathLst>
            </a:custGeom>
            <a:solidFill>
              <a:srgbClr val="FC483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21"/>
            <p:cNvSpPr/>
            <p:nvPr/>
          </p:nvSpPr>
          <p:spPr>
            <a:xfrm>
              <a:off x="9931908" y="1723643"/>
              <a:ext cx="1120140" cy="1118870"/>
            </a:xfrm>
            <a:custGeom>
              <a:avLst/>
              <a:gdLst/>
              <a:ahLst/>
              <a:cxnLst/>
              <a:rect l="l" t="t" r="r" b="b"/>
              <a:pathLst>
                <a:path w="1120140" h="1118870">
                  <a:moveTo>
                    <a:pt x="1120140" y="0"/>
                  </a:moveTo>
                  <a:lnTo>
                    <a:pt x="0" y="0"/>
                  </a:lnTo>
                  <a:lnTo>
                    <a:pt x="0" y="1118615"/>
                  </a:lnTo>
                  <a:lnTo>
                    <a:pt x="1120140" y="1118615"/>
                  </a:lnTo>
                  <a:lnTo>
                    <a:pt x="112014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6" name="Прямоугольник 35"/>
          <p:cNvSpPr/>
          <p:nvPr/>
        </p:nvSpPr>
        <p:spPr>
          <a:xfrm>
            <a:off x="9816028" y="2973633"/>
            <a:ext cx="221439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pc="-80" dirty="0">
                <a:latin typeface="Arial"/>
                <a:cs typeface="Arial"/>
              </a:rPr>
              <a:t>Бычкова</a:t>
            </a:r>
          </a:p>
          <a:p>
            <a:pPr algn="ctr"/>
            <a:r>
              <a:rPr lang="ru-RU" spc="-80" dirty="0">
                <a:latin typeface="Arial"/>
                <a:cs typeface="Arial"/>
              </a:rPr>
              <a:t>Анна</a:t>
            </a:r>
          </a:p>
          <a:p>
            <a:pPr algn="ctr"/>
            <a:r>
              <a:rPr lang="ru-RU" spc="-80" dirty="0">
                <a:latin typeface="Arial"/>
                <a:cs typeface="Arial"/>
              </a:rPr>
              <a:t>Дизайнер</a:t>
            </a:r>
            <a:endParaRPr lang="ru-RU" dirty="0"/>
          </a:p>
        </p:txBody>
      </p:sp>
      <p:sp>
        <p:nvSpPr>
          <p:cNvPr id="37" name="Прямоугольник 36"/>
          <p:cNvSpPr/>
          <p:nvPr/>
        </p:nvSpPr>
        <p:spPr>
          <a:xfrm>
            <a:off x="7665903" y="3137050"/>
            <a:ext cx="221439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pc="-80" dirty="0">
                <a:latin typeface="Arial"/>
                <a:cs typeface="Arial"/>
              </a:rPr>
              <a:t>Максимов</a:t>
            </a:r>
          </a:p>
          <a:p>
            <a:pPr algn="ctr"/>
            <a:r>
              <a:rPr lang="ru-RU" spc="-80" dirty="0">
                <a:latin typeface="Arial"/>
                <a:cs typeface="Arial"/>
              </a:rPr>
              <a:t>Алексей</a:t>
            </a:r>
          </a:p>
          <a:p>
            <a:pPr algn="ctr"/>
            <a:r>
              <a:rPr lang="ru-RU" spc="-80" dirty="0">
                <a:latin typeface="Arial"/>
                <a:cs typeface="Arial"/>
              </a:rPr>
              <a:t>Поиск технологии</a:t>
            </a:r>
            <a:endParaRPr lang="ru-RU" dirty="0"/>
          </a:p>
        </p:txBody>
      </p:sp>
      <p:pic>
        <p:nvPicPr>
          <p:cNvPr id="2" name="Рисунок 8">
            <a:extLst>
              <a:ext uri="{FF2B5EF4-FFF2-40B4-BE49-F238E27FC236}">
                <a16:creationId xmlns:a16="http://schemas.microsoft.com/office/drawing/2014/main" id="{37B4DBF8-83ED-DD5F-E3C9-8041ADE4AC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48629" y="1327778"/>
            <a:ext cx="1367570" cy="1577168"/>
          </a:xfrm>
          <a:prstGeom prst="rect">
            <a:avLst/>
          </a:prstGeom>
        </p:spPr>
      </p:pic>
      <p:pic>
        <p:nvPicPr>
          <p:cNvPr id="9" name="Рисунок 9">
            <a:extLst>
              <a:ext uri="{FF2B5EF4-FFF2-40B4-BE49-F238E27FC236}">
                <a16:creationId xmlns:a16="http://schemas.microsoft.com/office/drawing/2014/main" id="{DBB9317E-835D-5A5F-8685-A1FA67D90B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11312" y="1283799"/>
            <a:ext cx="1314102" cy="1752137"/>
          </a:xfrm>
          <a:prstGeom prst="rect">
            <a:avLst/>
          </a:prstGeom>
        </p:spPr>
      </p:pic>
      <p:pic>
        <p:nvPicPr>
          <p:cNvPr id="13" name="Рисунок 13">
            <a:extLst>
              <a:ext uri="{FF2B5EF4-FFF2-40B4-BE49-F238E27FC236}">
                <a16:creationId xmlns:a16="http://schemas.microsoft.com/office/drawing/2014/main" id="{9D215840-B984-20F5-C67C-6EFD5D8FF7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96408" y="1327778"/>
            <a:ext cx="1481226" cy="1708158"/>
          </a:xfrm>
          <a:prstGeom prst="rect">
            <a:avLst/>
          </a:prstGeom>
        </p:spPr>
      </p:pic>
      <p:pic>
        <p:nvPicPr>
          <p:cNvPr id="15" name="Рисунок 15">
            <a:extLst>
              <a:ext uri="{FF2B5EF4-FFF2-40B4-BE49-F238E27FC236}">
                <a16:creationId xmlns:a16="http://schemas.microsoft.com/office/drawing/2014/main" id="{771F20DD-6C1E-F383-0DFF-6047DCDD57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82776" y="1460524"/>
            <a:ext cx="1599224" cy="1486947"/>
          </a:xfrm>
          <a:prstGeom prst="rect">
            <a:avLst/>
          </a:prstGeom>
        </p:spPr>
      </p:pic>
      <p:pic>
        <p:nvPicPr>
          <p:cNvPr id="16" name="Рисунок 16">
            <a:extLst>
              <a:ext uri="{FF2B5EF4-FFF2-40B4-BE49-F238E27FC236}">
                <a16:creationId xmlns:a16="http://schemas.microsoft.com/office/drawing/2014/main" id="{C5DA296B-D57F-2B3D-053A-FE4A1854ABF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3811" y="1351193"/>
            <a:ext cx="1599224" cy="1610474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31785" y="429314"/>
            <a:ext cx="7865533" cy="642938"/>
          </a:xfrm>
        </p:spPr>
        <p:txBody>
          <a:bodyPr rtlCol="0">
            <a:normAutofit fontScale="90000"/>
          </a:bodyPr>
          <a:lstStyle/>
          <a:p>
            <a:pPr algn="ctr">
              <a:defRPr/>
            </a:pPr>
            <a:r>
              <a:rPr lang="ru-RU" dirty="0"/>
              <a:t>Актуальность проекта</a:t>
            </a:r>
            <a:br>
              <a:rPr lang="ru-RU" dirty="0"/>
            </a:br>
            <a:endParaRPr lang="en-US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286439" y="1374597"/>
            <a:ext cx="1143550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Функциональные продукты занимают важное место в питании современного человека. Роль активных ингредиентов в них могут играть дрожжевые клетки, поскольку обладают выраженным лакто- и </a:t>
            </a:r>
            <a:r>
              <a:rPr lang="ru-RU" dirty="0" err="1"/>
              <a:t>бифидогенным</a:t>
            </a:r>
            <a:r>
              <a:rPr lang="ru-RU" dirty="0"/>
              <a:t> эффектом, </a:t>
            </a:r>
            <a:r>
              <a:rPr lang="ru-RU" dirty="0" err="1"/>
              <a:t>детоксицирующей</a:t>
            </a:r>
            <a:r>
              <a:rPr lang="ru-RU" dirty="0"/>
              <a:t> и противоопухолевой активностью. </a:t>
            </a:r>
          </a:p>
          <a:p>
            <a:r>
              <a:rPr lang="ru-RU" dirty="0"/>
              <a:t>В  процессе ферментации пищевых субстратов дрожжи обогащают их различными физиологически активными веществами.</a:t>
            </a:r>
          </a:p>
          <a:p>
            <a:r>
              <a:rPr lang="ru-RU" dirty="0"/>
              <a:t>Актуальна проблема утилизации молочной сыворотки, которая обладает высокой пищевой и биологической ценностью, что делает привлекательным ее применение в производстве продуктов питания. </a:t>
            </a:r>
          </a:p>
        </p:txBody>
      </p:sp>
      <p:grpSp>
        <p:nvGrpSpPr>
          <p:cNvPr id="14" name="Группа 5">
            <a:extLst>
              <a:ext uri="{FF2B5EF4-FFF2-40B4-BE49-F238E27FC236}">
                <a16:creationId xmlns:a16="http://schemas.microsoft.com/office/drawing/2014/main" id="{A6FE38B4-CCC3-5C6F-2A06-BEE6F0CA6A94}"/>
              </a:ext>
            </a:extLst>
          </p:cNvPr>
          <p:cNvGrpSpPr/>
          <p:nvPr/>
        </p:nvGrpSpPr>
        <p:grpSpPr>
          <a:xfrm>
            <a:off x="0" y="692501"/>
            <a:ext cx="2624903" cy="97077"/>
            <a:chOff x="0" y="692501"/>
            <a:chExt cx="2624903" cy="97077"/>
          </a:xfrm>
        </p:grpSpPr>
        <p:sp>
          <p:nvSpPr>
            <p:cNvPr id="16" name="Прямоугольник 15">
              <a:extLst>
                <a:ext uri="{FF2B5EF4-FFF2-40B4-BE49-F238E27FC236}">
                  <a16:creationId xmlns:a16="http://schemas.microsoft.com/office/drawing/2014/main" id="{27EF9EFC-18C6-D78F-A136-2170C155DC9D}"/>
                </a:ext>
              </a:extLst>
            </p:cNvPr>
            <p:cNvSpPr/>
            <p:nvPr/>
          </p:nvSpPr>
          <p:spPr>
            <a:xfrm>
              <a:off x="0" y="692501"/>
              <a:ext cx="1294463" cy="97077"/>
            </a:xfrm>
            <a:prstGeom prst="rect">
              <a:avLst/>
            </a:prstGeom>
            <a:solidFill>
              <a:srgbClr val="FBB3C1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endParaRPr>
            </a:p>
          </p:txBody>
        </p:sp>
        <p:sp>
          <p:nvSpPr>
            <p:cNvPr id="17" name="Прямоугольник 16">
              <a:extLst>
                <a:ext uri="{FF2B5EF4-FFF2-40B4-BE49-F238E27FC236}">
                  <a16:creationId xmlns:a16="http://schemas.microsoft.com/office/drawing/2014/main" id="{3F208CE8-E48B-A174-9E94-5BC223131363}"/>
                </a:ext>
              </a:extLst>
            </p:cNvPr>
            <p:cNvSpPr/>
            <p:nvPr/>
          </p:nvSpPr>
          <p:spPr>
            <a:xfrm>
              <a:off x="336583" y="692501"/>
              <a:ext cx="1294463" cy="97077"/>
            </a:xfrm>
            <a:prstGeom prst="rect">
              <a:avLst/>
            </a:prstGeom>
            <a:solidFill>
              <a:srgbClr val="9F00FF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endParaRPr>
            </a:p>
          </p:txBody>
        </p:sp>
        <p:sp>
          <p:nvSpPr>
            <p:cNvPr id="18" name="Прямоугольник 17">
              <a:extLst>
                <a:ext uri="{FF2B5EF4-FFF2-40B4-BE49-F238E27FC236}">
                  <a16:creationId xmlns:a16="http://schemas.microsoft.com/office/drawing/2014/main" id="{3A2B6F7E-21FD-83AE-F39B-22D30630ABC7}"/>
                </a:ext>
              </a:extLst>
            </p:cNvPr>
            <p:cNvSpPr/>
            <p:nvPr/>
          </p:nvSpPr>
          <p:spPr>
            <a:xfrm>
              <a:off x="673166" y="692501"/>
              <a:ext cx="1294463" cy="97077"/>
            </a:xfrm>
            <a:prstGeom prst="rect">
              <a:avLst/>
            </a:prstGeom>
            <a:solidFill>
              <a:srgbClr val="FD493D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endParaRPr>
            </a:p>
          </p:txBody>
        </p:sp>
        <p:sp>
          <p:nvSpPr>
            <p:cNvPr id="19" name="Прямоугольник 18">
              <a:extLst>
                <a:ext uri="{FF2B5EF4-FFF2-40B4-BE49-F238E27FC236}">
                  <a16:creationId xmlns:a16="http://schemas.microsoft.com/office/drawing/2014/main" id="{5CF9F7D1-7BF3-EA03-B5FD-E43A082B9DF0}"/>
                </a:ext>
              </a:extLst>
            </p:cNvPr>
            <p:cNvSpPr/>
            <p:nvPr/>
          </p:nvSpPr>
          <p:spPr>
            <a:xfrm>
              <a:off x="993857" y="692501"/>
              <a:ext cx="1294463" cy="97077"/>
            </a:xfrm>
            <a:prstGeom prst="rect">
              <a:avLst/>
            </a:prstGeom>
            <a:solidFill>
              <a:srgbClr val="FCAF17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endParaRPr>
            </a:p>
          </p:txBody>
        </p:sp>
        <p:sp>
          <p:nvSpPr>
            <p:cNvPr id="20" name="Прямоугольник 19">
              <a:extLst>
                <a:ext uri="{FF2B5EF4-FFF2-40B4-BE49-F238E27FC236}">
                  <a16:creationId xmlns:a16="http://schemas.microsoft.com/office/drawing/2014/main" id="{6BBF0A27-944E-3E60-A404-425DB025F9D2}"/>
                </a:ext>
              </a:extLst>
            </p:cNvPr>
            <p:cNvSpPr/>
            <p:nvPr/>
          </p:nvSpPr>
          <p:spPr>
            <a:xfrm>
              <a:off x="1330440" y="692501"/>
              <a:ext cx="1294463" cy="97077"/>
            </a:xfrm>
            <a:prstGeom prst="rect">
              <a:avLst/>
            </a:prstGeom>
            <a:solidFill>
              <a:srgbClr val="B5D8E1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endParaRPr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5">
            <a:extLst>
              <a:ext uri="{FF2B5EF4-FFF2-40B4-BE49-F238E27FC236}">
                <a16:creationId xmlns:a16="http://schemas.microsoft.com/office/drawing/2014/main" id="{A6FE38B4-CCC3-5C6F-2A06-BEE6F0CA6A94}"/>
              </a:ext>
            </a:extLst>
          </p:cNvPr>
          <p:cNvGrpSpPr/>
          <p:nvPr/>
        </p:nvGrpSpPr>
        <p:grpSpPr>
          <a:xfrm>
            <a:off x="0" y="692501"/>
            <a:ext cx="2624903" cy="97077"/>
            <a:chOff x="0" y="692501"/>
            <a:chExt cx="2624903" cy="97077"/>
          </a:xfrm>
        </p:grpSpPr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id="{27EF9EFC-18C6-D78F-A136-2170C155DC9D}"/>
                </a:ext>
              </a:extLst>
            </p:cNvPr>
            <p:cNvSpPr/>
            <p:nvPr/>
          </p:nvSpPr>
          <p:spPr>
            <a:xfrm>
              <a:off x="0" y="692501"/>
              <a:ext cx="1294463" cy="97077"/>
            </a:xfrm>
            <a:prstGeom prst="rect">
              <a:avLst/>
            </a:prstGeom>
            <a:solidFill>
              <a:srgbClr val="FBB3C1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endParaRPr>
            </a:p>
          </p:txBody>
        </p:sp>
        <p:sp>
          <p:nvSpPr>
            <p:cNvPr id="8" name="Прямоугольник 7">
              <a:extLst>
                <a:ext uri="{FF2B5EF4-FFF2-40B4-BE49-F238E27FC236}">
                  <a16:creationId xmlns:a16="http://schemas.microsoft.com/office/drawing/2014/main" id="{3F208CE8-E48B-A174-9E94-5BC223131363}"/>
                </a:ext>
              </a:extLst>
            </p:cNvPr>
            <p:cNvSpPr/>
            <p:nvPr/>
          </p:nvSpPr>
          <p:spPr>
            <a:xfrm>
              <a:off x="336583" y="692501"/>
              <a:ext cx="1294463" cy="97077"/>
            </a:xfrm>
            <a:prstGeom prst="rect">
              <a:avLst/>
            </a:prstGeom>
            <a:solidFill>
              <a:srgbClr val="9F00FF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endParaRPr>
            </a:p>
          </p:txBody>
        </p:sp>
        <p:sp>
          <p:nvSpPr>
            <p:cNvPr id="9" name="Прямоугольник 8">
              <a:extLst>
                <a:ext uri="{FF2B5EF4-FFF2-40B4-BE49-F238E27FC236}">
                  <a16:creationId xmlns:a16="http://schemas.microsoft.com/office/drawing/2014/main" id="{3A2B6F7E-21FD-83AE-F39B-22D30630ABC7}"/>
                </a:ext>
              </a:extLst>
            </p:cNvPr>
            <p:cNvSpPr/>
            <p:nvPr/>
          </p:nvSpPr>
          <p:spPr>
            <a:xfrm>
              <a:off x="673166" y="692501"/>
              <a:ext cx="1294463" cy="97077"/>
            </a:xfrm>
            <a:prstGeom prst="rect">
              <a:avLst/>
            </a:prstGeom>
            <a:solidFill>
              <a:srgbClr val="FD493D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endParaRPr>
            </a:p>
          </p:txBody>
        </p:sp>
        <p:sp>
          <p:nvSpPr>
            <p:cNvPr id="10" name="Прямоугольник 9">
              <a:extLst>
                <a:ext uri="{FF2B5EF4-FFF2-40B4-BE49-F238E27FC236}">
                  <a16:creationId xmlns:a16="http://schemas.microsoft.com/office/drawing/2014/main" id="{5CF9F7D1-7BF3-EA03-B5FD-E43A082B9DF0}"/>
                </a:ext>
              </a:extLst>
            </p:cNvPr>
            <p:cNvSpPr/>
            <p:nvPr/>
          </p:nvSpPr>
          <p:spPr>
            <a:xfrm>
              <a:off x="993857" y="692501"/>
              <a:ext cx="1294463" cy="97077"/>
            </a:xfrm>
            <a:prstGeom prst="rect">
              <a:avLst/>
            </a:prstGeom>
            <a:solidFill>
              <a:srgbClr val="FCAF17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endParaRPr>
            </a:p>
          </p:txBody>
        </p:sp>
        <p:sp>
          <p:nvSpPr>
            <p:cNvPr id="11" name="Прямоугольник 10">
              <a:extLst>
                <a:ext uri="{FF2B5EF4-FFF2-40B4-BE49-F238E27FC236}">
                  <a16:creationId xmlns:a16="http://schemas.microsoft.com/office/drawing/2014/main" id="{6BBF0A27-944E-3E60-A404-425DB025F9D2}"/>
                </a:ext>
              </a:extLst>
            </p:cNvPr>
            <p:cNvSpPr/>
            <p:nvPr/>
          </p:nvSpPr>
          <p:spPr>
            <a:xfrm>
              <a:off x="1330440" y="692501"/>
              <a:ext cx="1294463" cy="97077"/>
            </a:xfrm>
            <a:prstGeom prst="rect">
              <a:avLst/>
            </a:prstGeom>
            <a:solidFill>
              <a:srgbClr val="B5D8E1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endParaRPr>
            </a:p>
          </p:txBody>
        </p:sp>
      </p:grpSp>
      <p:sp>
        <p:nvSpPr>
          <p:cNvPr id="4" name="Текст 2">
            <a:extLst>
              <a:ext uri="{FF2B5EF4-FFF2-40B4-BE49-F238E27FC236}">
                <a16:creationId xmlns:a16="http://schemas.microsoft.com/office/drawing/2014/main" id="{C6B68C62-35A5-0EB2-1E14-760A4057FE5C}"/>
              </a:ext>
            </a:extLst>
          </p:cNvPr>
          <p:cNvSpPr txBox="1"/>
          <p:nvPr/>
        </p:nvSpPr>
        <p:spPr>
          <a:xfrm>
            <a:off x="171330" y="1277957"/>
            <a:ext cx="5667610" cy="4616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 indent="114300">
              <a:spcBef>
                <a:spcPts val="363"/>
              </a:spcBef>
              <a:buClr>
                <a:srgbClr val="000000"/>
              </a:buClr>
              <a:buSzPts val="1100"/>
            </a:pPr>
            <a:endParaRPr lang="ru-RU" sz="2400" dirty="0">
              <a:latin typeface="Georgia" pitchFamily="18" charset="0"/>
              <a:sym typeface="Georgia" pitchFamily="18" charset="0"/>
            </a:endParaRPr>
          </a:p>
        </p:txBody>
      </p:sp>
      <p:sp>
        <p:nvSpPr>
          <p:cNvPr id="12" name="Текст 2">
            <a:extLst>
              <a:ext uri="{FF2B5EF4-FFF2-40B4-BE49-F238E27FC236}">
                <a16:creationId xmlns:a16="http://schemas.microsoft.com/office/drawing/2014/main" id="{65E0BF6E-BA3A-1E7B-5928-68FC9F500BCE}"/>
              </a:ext>
            </a:extLst>
          </p:cNvPr>
          <p:cNvSpPr txBox="1"/>
          <p:nvPr/>
        </p:nvSpPr>
        <p:spPr>
          <a:xfrm>
            <a:off x="0" y="0"/>
            <a:ext cx="6518934" cy="6463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 anchor="ctr">
            <a:spAutoFit/>
          </a:bodyPr>
          <a:lstStyle>
            <a:lvl1pPr algn="ctr">
              <a:defRPr sz="4800">
                <a:solidFill>
                  <a:srgbClr val="8F00FF"/>
                </a:solidFill>
                <a:latin typeface="Gilroy-ExtraBold"/>
                <a:ea typeface="Gilroy-ExtraBold"/>
                <a:cs typeface="Gilroy-ExtraBold"/>
                <a:sym typeface="Gilroy-ExtraBold"/>
              </a:defRPr>
            </a:lvl1pPr>
          </a:lstStyle>
          <a:p>
            <a:r>
              <a:rPr lang="ru-RU" sz="3600" b="1" dirty="0"/>
              <a:t>ПРОБЛЕМА</a:t>
            </a:r>
            <a:endParaRPr sz="3600" b="1" dirty="0"/>
          </a:p>
        </p:txBody>
      </p:sp>
      <p:sp>
        <p:nvSpPr>
          <p:cNvPr id="15" name="Прямоугольник"/>
          <p:cNvSpPr/>
          <p:nvPr/>
        </p:nvSpPr>
        <p:spPr>
          <a:xfrm>
            <a:off x="6083929" y="-5459"/>
            <a:ext cx="6108071" cy="6860825"/>
          </a:xfrm>
          <a:prstGeom prst="rect">
            <a:avLst/>
          </a:prstGeom>
          <a:solidFill>
            <a:srgbClr val="FFAC00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solidFill>
                  <a:srgbClr val="FCAF17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sp>
        <p:nvSpPr>
          <p:cNvPr id="17" name="Текст 2">
            <a:extLst>
              <a:ext uri="{FF2B5EF4-FFF2-40B4-BE49-F238E27FC236}">
                <a16:creationId xmlns:a16="http://schemas.microsoft.com/office/drawing/2014/main" id="{65E0BF6E-BA3A-1E7B-5928-68FC9F500BCE}"/>
              </a:ext>
            </a:extLst>
          </p:cNvPr>
          <p:cNvSpPr txBox="1"/>
          <p:nvPr/>
        </p:nvSpPr>
        <p:spPr>
          <a:xfrm>
            <a:off x="6114103" y="0"/>
            <a:ext cx="6518934" cy="6463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 anchor="ctr">
            <a:spAutoFit/>
          </a:bodyPr>
          <a:lstStyle>
            <a:lvl1pPr algn="ctr">
              <a:defRPr sz="4800">
                <a:solidFill>
                  <a:srgbClr val="8F00FF"/>
                </a:solidFill>
                <a:latin typeface="Gilroy-ExtraBold"/>
                <a:ea typeface="Gilroy-ExtraBold"/>
                <a:cs typeface="Gilroy-ExtraBold"/>
                <a:sym typeface="Gilroy-ExtraBold"/>
              </a:defRPr>
            </a:lvl1pPr>
          </a:lstStyle>
          <a:p>
            <a:r>
              <a:rPr lang="ru-RU" sz="3600" b="1" dirty="0">
                <a:solidFill>
                  <a:schemeClr val="bg1"/>
                </a:solidFill>
              </a:rPr>
              <a:t>РЕШЕНИЕ</a:t>
            </a:r>
            <a:endParaRPr sz="3600" b="1" dirty="0">
              <a:solidFill>
                <a:schemeClr val="bg1"/>
              </a:solidFill>
            </a:endParaRPr>
          </a:p>
        </p:txBody>
      </p:sp>
      <p:sp>
        <p:nvSpPr>
          <p:cNvPr id="18" name="Текст 2">
            <a:extLst>
              <a:ext uri="{FF2B5EF4-FFF2-40B4-BE49-F238E27FC236}">
                <a16:creationId xmlns:a16="http://schemas.microsoft.com/office/drawing/2014/main" id="{C6B68C62-35A5-0EB2-1E14-760A4057FE5C}"/>
              </a:ext>
            </a:extLst>
          </p:cNvPr>
          <p:cNvSpPr txBox="1"/>
          <p:nvPr/>
        </p:nvSpPr>
        <p:spPr>
          <a:xfrm>
            <a:off x="6169445" y="810105"/>
            <a:ext cx="5805889" cy="400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 lvl="8">
              <a:defRPr sz="1600">
                <a:solidFill>
                  <a:srgbClr val="1B1B1B"/>
                </a:solidFill>
                <a:latin typeface="Gilroy-Light"/>
                <a:ea typeface="Gilroy-Light"/>
                <a:cs typeface="Gilroy-Light"/>
                <a:sym typeface="Gilroy-Light"/>
              </a:defRPr>
            </a:pPr>
            <a:endParaRPr sz="2000" dirty="0">
              <a:solidFill>
                <a:schemeClr val="bg1"/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9DD87BB-E7ED-EBC7-31B2-DE9DA63B5988}"/>
              </a:ext>
            </a:extLst>
          </p:cNvPr>
          <p:cNvPicPr>
            <a:picLocks noChangeAspect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5417" y="380947"/>
            <a:ext cx="720000" cy="720000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275420" y="1004684"/>
            <a:ext cx="548640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  <a:p>
            <a:endParaRPr lang="ru-RU" dirty="0"/>
          </a:p>
        </p:txBody>
      </p:sp>
      <p:sp>
        <p:nvSpPr>
          <p:cNvPr id="21" name="Прямоугольник 20"/>
          <p:cNvSpPr/>
          <p:nvPr/>
        </p:nvSpPr>
        <p:spPr>
          <a:xfrm>
            <a:off x="6096000" y="1722417"/>
            <a:ext cx="6096000" cy="480131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dirty="0"/>
              <a:t>База  данных микроорганизмов, которые можно использовать для создания функциональных продуктов питания</a:t>
            </a:r>
          </a:p>
          <a:p>
            <a:endParaRPr lang="ru-RU" dirty="0"/>
          </a:p>
          <a:p>
            <a:r>
              <a:rPr lang="ru-RU" dirty="0"/>
              <a:t>Проект  включает в себя исследование различных видов дрожжей и молочнокислых микроорганизмов с целью создания функциональных продуктов, способствующих нормализации </a:t>
            </a:r>
            <a:r>
              <a:rPr lang="ru-RU" dirty="0" err="1"/>
              <a:t>микробиоценоза</a:t>
            </a:r>
            <a:r>
              <a:rPr lang="ru-RU" dirty="0"/>
              <a:t> организма, укреплению иммунитета и повышению общего уровня здоровья. </a:t>
            </a:r>
          </a:p>
          <a:p>
            <a:endParaRPr lang="ru-RU" dirty="0"/>
          </a:p>
          <a:p>
            <a:r>
              <a:rPr lang="ru-RU" dirty="0"/>
              <a:t>Мы планируем провести серию лабораторных исследований, оптимизировать процессы производства и провести клинические испытания для подтверждения эффективности наших продуктов.</a:t>
            </a:r>
          </a:p>
          <a:p>
            <a:r>
              <a:rPr lang="ru-RU" dirty="0"/>
              <a:t>Полученные данные будут индексированы в базе данных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594910" y="1539863"/>
            <a:ext cx="5034709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На современном рынке все больше людей озабочены своим здоровьем и питанием, поэтому востребованы инновационные решения, способствующие улучшению качества жизни.</a:t>
            </a:r>
          </a:p>
        </p:txBody>
      </p:sp>
    </p:spTree>
    <p:extLst>
      <p:ext uri="{BB962C8B-B14F-4D97-AF65-F5344CB8AC3E}">
        <p14:creationId xmlns:p14="http://schemas.microsoft.com/office/powerpoint/2010/main" val="1472892781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Прямоугольник 1">
            <a:extLst>
              <a:ext uri="{FF2B5EF4-FFF2-40B4-BE49-F238E27FC236}">
                <a16:creationId xmlns:a16="http://schemas.microsoft.com/office/drawing/2014/main" id="{7615DC8D-D4B4-E0EB-52C4-3055190C7740}"/>
              </a:ext>
            </a:extLst>
          </p:cNvPr>
          <p:cNvSpPr/>
          <p:nvPr/>
        </p:nvSpPr>
        <p:spPr>
          <a:xfrm>
            <a:off x="6096000" y="-15241"/>
            <a:ext cx="6096000" cy="6873241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>
              <a:solidFill>
                <a:schemeClr val="tx1"/>
              </a:solidFill>
            </a:endParaRPr>
          </a:p>
        </p:txBody>
      </p:sp>
      <p:grpSp>
        <p:nvGrpSpPr>
          <p:cNvPr id="2" name="Группа 5">
            <a:extLst>
              <a:ext uri="{FF2B5EF4-FFF2-40B4-BE49-F238E27FC236}">
                <a16:creationId xmlns:a16="http://schemas.microsoft.com/office/drawing/2014/main" id="{A6FE38B4-CCC3-5C6F-2A06-BEE6F0CA6A94}"/>
              </a:ext>
            </a:extLst>
          </p:cNvPr>
          <p:cNvGrpSpPr/>
          <p:nvPr/>
        </p:nvGrpSpPr>
        <p:grpSpPr>
          <a:xfrm>
            <a:off x="0" y="692501"/>
            <a:ext cx="2624903" cy="97077"/>
            <a:chOff x="0" y="692501"/>
            <a:chExt cx="2624903" cy="97077"/>
          </a:xfrm>
        </p:grpSpPr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id="{27EF9EFC-18C6-D78F-A136-2170C155DC9D}"/>
                </a:ext>
              </a:extLst>
            </p:cNvPr>
            <p:cNvSpPr/>
            <p:nvPr/>
          </p:nvSpPr>
          <p:spPr>
            <a:xfrm>
              <a:off x="0" y="692501"/>
              <a:ext cx="1294463" cy="97077"/>
            </a:xfrm>
            <a:prstGeom prst="rect">
              <a:avLst/>
            </a:prstGeom>
            <a:solidFill>
              <a:srgbClr val="FBB3C1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endParaRPr>
            </a:p>
          </p:txBody>
        </p:sp>
        <p:sp>
          <p:nvSpPr>
            <p:cNvPr id="8" name="Прямоугольник 7">
              <a:extLst>
                <a:ext uri="{FF2B5EF4-FFF2-40B4-BE49-F238E27FC236}">
                  <a16:creationId xmlns:a16="http://schemas.microsoft.com/office/drawing/2014/main" id="{3F208CE8-E48B-A174-9E94-5BC223131363}"/>
                </a:ext>
              </a:extLst>
            </p:cNvPr>
            <p:cNvSpPr/>
            <p:nvPr/>
          </p:nvSpPr>
          <p:spPr>
            <a:xfrm>
              <a:off x="336583" y="692501"/>
              <a:ext cx="1294463" cy="97077"/>
            </a:xfrm>
            <a:prstGeom prst="rect">
              <a:avLst/>
            </a:prstGeom>
            <a:solidFill>
              <a:srgbClr val="9F00FF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endParaRPr>
            </a:p>
          </p:txBody>
        </p:sp>
        <p:sp>
          <p:nvSpPr>
            <p:cNvPr id="9" name="Прямоугольник 8">
              <a:extLst>
                <a:ext uri="{FF2B5EF4-FFF2-40B4-BE49-F238E27FC236}">
                  <a16:creationId xmlns:a16="http://schemas.microsoft.com/office/drawing/2014/main" id="{3A2B6F7E-21FD-83AE-F39B-22D30630ABC7}"/>
                </a:ext>
              </a:extLst>
            </p:cNvPr>
            <p:cNvSpPr/>
            <p:nvPr/>
          </p:nvSpPr>
          <p:spPr>
            <a:xfrm>
              <a:off x="673166" y="692501"/>
              <a:ext cx="1294463" cy="97077"/>
            </a:xfrm>
            <a:prstGeom prst="rect">
              <a:avLst/>
            </a:prstGeom>
            <a:solidFill>
              <a:srgbClr val="FD493D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endParaRPr>
            </a:p>
          </p:txBody>
        </p:sp>
        <p:sp>
          <p:nvSpPr>
            <p:cNvPr id="10" name="Прямоугольник 9">
              <a:extLst>
                <a:ext uri="{FF2B5EF4-FFF2-40B4-BE49-F238E27FC236}">
                  <a16:creationId xmlns:a16="http://schemas.microsoft.com/office/drawing/2014/main" id="{5CF9F7D1-7BF3-EA03-B5FD-E43A082B9DF0}"/>
                </a:ext>
              </a:extLst>
            </p:cNvPr>
            <p:cNvSpPr/>
            <p:nvPr/>
          </p:nvSpPr>
          <p:spPr>
            <a:xfrm>
              <a:off x="993857" y="692501"/>
              <a:ext cx="1294463" cy="97077"/>
            </a:xfrm>
            <a:prstGeom prst="rect">
              <a:avLst/>
            </a:prstGeom>
            <a:solidFill>
              <a:srgbClr val="FCAF17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endParaRPr>
            </a:p>
          </p:txBody>
        </p:sp>
        <p:sp>
          <p:nvSpPr>
            <p:cNvPr id="11" name="Прямоугольник 10">
              <a:extLst>
                <a:ext uri="{FF2B5EF4-FFF2-40B4-BE49-F238E27FC236}">
                  <a16:creationId xmlns:a16="http://schemas.microsoft.com/office/drawing/2014/main" id="{6BBF0A27-944E-3E60-A404-425DB025F9D2}"/>
                </a:ext>
              </a:extLst>
            </p:cNvPr>
            <p:cNvSpPr/>
            <p:nvPr/>
          </p:nvSpPr>
          <p:spPr>
            <a:xfrm>
              <a:off x="1330440" y="692501"/>
              <a:ext cx="1294463" cy="97077"/>
            </a:xfrm>
            <a:prstGeom prst="rect">
              <a:avLst/>
            </a:prstGeom>
            <a:solidFill>
              <a:srgbClr val="B5D8E1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endParaRPr>
            </a:p>
          </p:txBody>
        </p:sp>
      </p:grpSp>
      <p:grpSp>
        <p:nvGrpSpPr>
          <p:cNvPr id="3" name="Прямоугольник 16">
            <a:extLst>
              <a:ext uri="{FF2B5EF4-FFF2-40B4-BE49-F238E27FC236}">
                <a16:creationId xmlns:a16="http://schemas.microsoft.com/office/drawing/2014/main" id="{CB5DF538-1EDC-5349-F002-B4735B6B0626}"/>
              </a:ext>
            </a:extLst>
          </p:cNvPr>
          <p:cNvGrpSpPr/>
          <p:nvPr/>
        </p:nvGrpSpPr>
        <p:grpSpPr>
          <a:xfrm>
            <a:off x="-6778" y="6365338"/>
            <a:ext cx="542260" cy="506841"/>
            <a:chOff x="0" y="0"/>
            <a:chExt cx="542258" cy="506839"/>
          </a:xfrm>
        </p:grpSpPr>
        <p:sp>
          <p:nvSpPr>
            <p:cNvPr id="16" name="Прямоугольник">
              <a:extLst>
                <a:ext uri="{FF2B5EF4-FFF2-40B4-BE49-F238E27FC236}">
                  <a16:creationId xmlns:a16="http://schemas.microsoft.com/office/drawing/2014/main" id="{39179E90-F735-31E8-C444-C4534593C3B1}"/>
                </a:ext>
              </a:extLst>
            </p:cNvPr>
            <p:cNvSpPr/>
            <p:nvPr/>
          </p:nvSpPr>
          <p:spPr>
            <a:xfrm>
              <a:off x="-1" y="0"/>
              <a:ext cx="542260" cy="506841"/>
            </a:xfrm>
            <a:prstGeom prst="rect">
              <a:avLst/>
            </a:prstGeom>
            <a:solidFill>
              <a:srgbClr val="FBB3C1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7" name="7">
              <a:extLst>
                <a:ext uri="{FF2B5EF4-FFF2-40B4-BE49-F238E27FC236}">
                  <a16:creationId xmlns:a16="http://schemas.microsoft.com/office/drawing/2014/main" id="{22FF4839-9270-E971-069A-1D9472A4EA51}"/>
                </a:ext>
              </a:extLst>
            </p:cNvPr>
            <p:cNvSpPr txBox="1"/>
            <p:nvPr/>
          </p:nvSpPr>
          <p:spPr>
            <a:xfrm>
              <a:off x="37054" y="153867"/>
              <a:ext cx="468149" cy="19910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8" tIns="45718" rIns="45718" bIns="45718" numCol="1" anchor="ctr">
              <a:noAutofit/>
            </a:bodyPr>
            <a:lstStyle>
              <a:lvl1pPr algn="ctr">
                <a:defRPr sz="1200">
                  <a:solidFill>
                    <a:srgbClr val="FFFFFF"/>
                  </a:solidFill>
                  <a:latin typeface="Gilroy-Bold"/>
                  <a:ea typeface="Gilroy-Bold"/>
                  <a:cs typeface="Gilroy-Bold"/>
                  <a:sym typeface="Gilroy-Bold"/>
                </a:defRPr>
              </a:lvl1pPr>
            </a:lstStyle>
            <a:p>
              <a:r>
                <a:rPr lang="ru-RU" dirty="0"/>
                <a:t>4</a:t>
              </a:r>
              <a:endParaRPr dirty="0"/>
            </a:p>
          </p:txBody>
        </p:sp>
      </p:grpSp>
      <p:sp>
        <p:nvSpPr>
          <p:cNvPr id="18" name="Текст 2">
            <a:extLst>
              <a:ext uri="{FF2B5EF4-FFF2-40B4-BE49-F238E27FC236}">
                <a16:creationId xmlns:a16="http://schemas.microsoft.com/office/drawing/2014/main" id="{CC68C9A4-3E4B-D871-8F70-73B8389772C2}"/>
              </a:ext>
            </a:extLst>
          </p:cNvPr>
          <p:cNvSpPr txBox="1"/>
          <p:nvPr/>
        </p:nvSpPr>
        <p:spPr>
          <a:xfrm>
            <a:off x="446751" y="1028421"/>
            <a:ext cx="4989789" cy="4616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algn="ctr"/>
            <a:endParaRPr sz="2400" dirty="0"/>
          </a:p>
        </p:txBody>
      </p:sp>
      <p:sp>
        <p:nvSpPr>
          <p:cNvPr id="19" name="Текст 2">
            <a:extLst>
              <a:ext uri="{FF2B5EF4-FFF2-40B4-BE49-F238E27FC236}">
                <a16:creationId xmlns:a16="http://schemas.microsoft.com/office/drawing/2014/main" id="{14D9CDDC-EAA7-CCEE-B2CE-A4EA9C0A161E}"/>
              </a:ext>
            </a:extLst>
          </p:cNvPr>
          <p:cNvSpPr txBox="1"/>
          <p:nvPr/>
        </p:nvSpPr>
        <p:spPr>
          <a:xfrm>
            <a:off x="0" y="0"/>
            <a:ext cx="6518934" cy="6463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 anchor="ctr">
            <a:spAutoFit/>
          </a:bodyPr>
          <a:lstStyle>
            <a:lvl1pPr algn="ctr">
              <a:defRPr sz="4800">
                <a:solidFill>
                  <a:srgbClr val="8F00FF"/>
                </a:solidFill>
                <a:latin typeface="Gilroy-ExtraBold"/>
                <a:ea typeface="Gilroy-ExtraBold"/>
                <a:cs typeface="Gilroy-ExtraBold"/>
                <a:sym typeface="Gilroy-ExtraBold"/>
              </a:defRPr>
            </a:lvl1pPr>
          </a:lstStyle>
          <a:p>
            <a:r>
              <a:rPr lang="ru-RU" sz="3600" b="1" dirty="0"/>
              <a:t>ЦЕЛЬ ПРОЕКТА</a:t>
            </a:r>
            <a:endParaRPr sz="3600" b="1" dirty="0"/>
          </a:p>
        </p:txBody>
      </p:sp>
      <p:sp>
        <p:nvSpPr>
          <p:cNvPr id="22" name="Прямоугольник 21"/>
          <p:cNvSpPr/>
          <p:nvPr/>
        </p:nvSpPr>
        <p:spPr>
          <a:xfrm>
            <a:off x="6084983" y="206810"/>
            <a:ext cx="592340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/>
              <a:t>Задачи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249715" y="2015165"/>
            <a:ext cx="547905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Создание  базы данных микроорганизмов, которые можно использовать для создания функциональных продуктов питания.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6257579" y="760808"/>
            <a:ext cx="5772839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• выбор рационального способа совместного культивирования дрожжей  и </a:t>
            </a:r>
            <a:r>
              <a:rPr lang="ru-RU" dirty="0" err="1"/>
              <a:t>молочно-кислых</a:t>
            </a:r>
            <a:r>
              <a:rPr lang="ru-RU" dirty="0"/>
              <a:t> микроорганизмов на средах</a:t>
            </a:r>
          </a:p>
          <a:p>
            <a:r>
              <a:rPr lang="ru-RU" dirty="0"/>
              <a:t>• обоснование состава и рецептуры новых продуктов;</a:t>
            </a:r>
          </a:p>
          <a:p>
            <a:r>
              <a:rPr lang="ru-RU" dirty="0"/>
              <a:t>• обоснование технологических параметров производства;</a:t>
            </a:r>
          </a:p>
          <a:p>
            <a:r>
              <a:rPr lang="ru-RU" dirty="0"/>
              <a:t>• проведение физико-химической и микробиологической характеристики новых</a:t>
            </a:r>
          </a:p>
          <a:p>
            <a:r>
              <a:rPr lang="ru-RU" dirty="0"/>
              <a:t>продуктов, оценка пищевой и биологической ценности</a:t>
            </a:r>
          </a:p>
        </p:txBody>
      </p:sp>
    </p:spTree>
    <p:extLst>
      <p:ext uri="{BB962C8B-B14F-4D97-AF65-F5344CB8AC3E}">
        <p14:creationId xmlns:p14="http://schemas.microsoft.com/office/powerpoint/2010/main" val="3811619963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5" name="Слайд think-cell" r:id="rId4" imgW="360" imgH="360" progId="">
                  <p:embed/>
                </p:oleObj>
              </mc:Choice>
              <mc:Fallback>
                <p:oleObj name="Слайд think-cell" r:id="rId4" imgW="360" imgH="360" progId="">
                  <p:embed/>
                  <p:pic>
                    <p:nvPicPr>
                      <p:cNvPr id="1026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8" name="Google Shape;139;p8"/>
          <p:cNvSpPr>
            <a:spLocks noGrp="1"/>
          </p:cNvSpPr>
          <p:nvPr>
            <p:ph type="body" idx="1"/>
          </p:nvPr>
        </p:nvSpPr>
        <p:spPr>
          <a:xfrm>
            <a:off x="0" y="1827214"/>
            <a:ext cx="12192000" cy="4351337"/>
          </a:xfrm>
        </p:spPr>
        <p:txBody>
          <a:bodyPr/>
          <a:lstStyle/>
          <a:p>
            <a:pPr marL="0" indent="0" eaLnBrk="1" hangingPunct="1">
              <a:lnSpc>
                <a:spcPct val="115000"/>
              </a:lnSpc>
              <a:buSzPts val="2200"/>
              <a:buFont typeface="Arial" pitchFamily="34" charset="0"/>
              <a:buNone/>
            </a:pPr>
            <a:endParaRPr lang="ru-RU" altLang="ru-RU" sz="2000">
              <a:solidFill>
                <a:srgbClr val="434343"/>
              </a:solidFill>
              <a:latin typeface="Arial" pitchFamily="34" charset="0"/>
              <a:cs typeface="Arial" pitchFamily="34" charset="0"/>
            </a:endParaRPr>
          </a:p>
          <a:p>
            <a:pPr marL="0" indent="0" eaLnBrk="1" hangingPunct="1">
              <a:lnSpc>
                <a:spcPct val="115000"/>
              </a:lnSpc>
              <a:buSzPts val="2200"/>
              <a:buFont typeface="Arial" pitchFamily="34" charset="0"/>
              <a:buNone/>
            </a:pPr>
            <a:endParaRPr lang="ru-RU" altLang="ru-RU" sz="2000">
              <a:solidFill>
                <a:srgbClr val="434343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029" name="Google Shape;117;p5"/>
          <p:cNvCxnSpPr>
            <a:cxnSpLocks noChangeShapeType="1"/>
          </p:cNvCxnSpPr>
          <p:nvPr/>
        </p:nvCxnSpPr>
        <p:spPr bwMode="auto">
          <a:xfrm rot="10800000" flipH="1">
            <a:off x="336551" y="1392239"/>
            <a:ext cx="11518900" cy="15875"/>
          </a:xfrm>
          <a:prstGeom prst="straightConnector1">
            <a:avLst/>
          </a:prstGeom>
          <a:noFill/>
          <a:ln w="9525">
            <a:solidFill>
              <a:srgbClr val="00B0F0"/>
            </a:solidFill>
            <a:round/>
            <a:headEnd type="none" w="sm" len="sm"/>
            <a:tailEnd type="none" w="sm" len="sm"/>
          </a:ln>
        </p:spPr>
      </p:cxnSp>
      <p:sp>
        <p:nvSpPr>
          <p:cNvPr id="10249" name="Подзаголовок 2"/>
          <p:cNvSpPr txBox="1">
            <a:spLocks/>
          </p:cNvSpPr>
          <p:nvPr/>
        </p:nvSpPr>
        <p:spPr bwMode="auto">
          <a:xfrm>
            <a:off x="569385" y="1206673"/>
            <a:ext cx="11264900" cy="1655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/>
          <a:lstStyle/>
          <a:p>
            <a:pPr indent="457200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defRPr/>
            </a:pPr>
            <a:r>
              <a:rPr lang="ru-RU" altLang="ru-RU" sz="1600" dirty="0">
                <a:latin typeface="Times New Roman" pitchFamily="18" charset="0"/>
                <a:cs typeface="Times New Roman" pitchFamily="18" charset="0"/>
              </a:rPr>
              <a:t>                     </a:t>
            </a:r>
            <a:r>
              <a:rPr lang="ru-RU" altLang="ru-RU" sz="2000" dirty="0" err="1">
                <a:latin typeface="Times New Roman" pitchFamily="18" charset="0"/>
                <a:cs typeface="Times New Roman" pitchFamily="18" charset="0"/>
              </a:rPr>
              <a:t>Биотехнологические</a:t>
            </a:r>
            <a:r>
              <a:rPr lang="ru-RU" altLang="ru-RU" sz="2000" dirty="0">
                <a:latin typeface="Times New Roman" pitchFamily="18" charset="0"/>
                <a:cs typeface="Times New Roman" pitchFamily="18" charset="0"/>
              </a:rPr>
              <a:t> и </a:t>
            </a:r>
            <a:r>
              <a:rPr lang="en-US" altLang="ru-RU" sz="2000" dirty="0">
                <a:latin typeface="Times New Roman" pitchFamily="18" charset="0"/>
                <a:cs typeface="Times New Roman" pitchFamily="18" charset="0"/>
              </a:rPr>
              <a:t>R&amp;D</a:t>
            </a:r>
            <a:r>
              <a:rPr lang="ru-RU" altLang="ru-RU" sz="2000" dirty="0">
                <a:latin typeface="Times New Roman" pitchFamily="18" charset="0"/>
                <a:cs typeface="Times New Roman" pitchFamily="18" charset="0"/>
              </a:rPr>
              <a:t> – компании</a:t>
            </a:r>
          </a:p>
          <a:p>
            <a:pPr indent="457200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defRPr/>
            </a:pPr>
            <a:r>
              <a:rPr lang="ru-RU" altLang="ru-RU" sz="1600" dirty="0">
                <a:latin typeface="Times New Roman" pitchFamily="18" charset="0"/>
                <a:cs typeface="Times New Roman" pitchFamily="18" charset="0"/>
              </a:rPr>
              <a:t>                     </a:t>
            </a:r>
          </a:p>
          <a:p>
            <a:pPr indent="457200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defRPr/>
            </a:pPr>
            <a:endParaRPr lang="ru-RU" altLang="ru-RU" sz="1600" dirty="0">
              <a:latin typeface="Times New Roman" pitchFamily="18" charset="0"/>
              <a:cs typeface="Times New Roman" pitchFamily="18" charset="0"/>
            </a:endParaRPr>
          </a:p>
          <a:p>
            <a:pPr indent="457200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defRPr/>
            </a:pPr>
            <a:r>
              <a:rPr lang="ru-RU" altLang="ru-RU" sz="2000" dirty="0">
                <a:latin typeface="Times New Roman" pitchFamily="18" charset="0"/>
                <a:cs typeface="Times New Roman" pitchFamily="18" charset="0"/>
              </a:rPr>
              <a:t>                    Агропромышленные компании и пищевая промышленность</a:t>
            </a:r>
          </a:p>
          <a:p>
            <a:pPr indent="457200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defRPr/>
            </a:pPr>
            <a:r>
              <a:rPr lang="ru-RU" altLang="ru-RU" sz="2000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indent="457200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defRPr/>
            </a:pPr>
            <a:endParaRPr lang="ru-RU" altLang="ru-RU" sz="1600" dirty="0">
              <a:latin typeface="Times New Roman" pitchFamily="18" charset="0"/>
              <a:cs typeface="Times New Roman" pitchFamily="18" charset="0"/>
            </a:endParaRPr>
          </a:p>
          <a:p>
            <a:pPr indent="457200" algn="ctr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defRPr/>
            </a:pPr>
            <a:r>
              <a:rPr lang="ru-RU" altLang="ru-RU" sz="2000" dirty="0">
                <a:latin typeface="Times New Roman" pitchFamily="18" charset="0"/>
                <a:cs typeface="Times New Roman" pitchFamily="18" charset="0"/>
              </a:rPr>
              <a:t>     Бизнес, имеющий идею </a:t>
            </a:r>
            <a:r>
              <a:rPr lang="ru-RU" altLang="ru-RU" sz="2000" dirty="0" err="1">
                <a:latin typeface="Times New Roman" pitchFamily="18" charset="0"/>
                <a:cs typeface="Times New Roman" pitchFamily="18" charset="0"/>
              </a:rPr>
              <a:t>биотехнологического</a:t>
            </a:r>
            <a:r>
              <a:rPr lang="ru-RU" altLang="ru-RU" sz="2000" dirty="0">
                <a:latin typeface="Times New Roman" pitchFamily="18" charset="0"/>
                <a:cs typeface="Times New Roman" pitchFamily="18" charset="0"/>
              </a:rPr>
              <a:t> продукта</a:t>
            </a:r>
          </a:p>
          <a:p>
            <a:pPr indent="457200" algn="ctr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itchFamily="34" charset="0"/>
              <a:buNone/>
              <a:defRPr/>
            </a:pPr>
            <a:r>
              <a:rPr lang="ru-RU" altLang="ru-RU" sz="2000" dirty="0">
                <a:latin typeface="Times New Roman" pitchFamily="18" charset="0"/>
                <a:cs typeface="Times New Roman" pitchFamily="18" charset="0"/>
              </a:rPr>
              <a:t>                 Бизнес, который готов предложить идеи для создания   </a:t>
            </a:r>
            <a:r>
              <a:rPr lang="ru-RU" altLang="ru-RU" sz="2000" dirty="0" err="1">
                <a:latin typeface="Times New Roman" pitchFamily="18" charset="0"/>
                <a:cs typeface="Times New Roman" pitchFamily="18" charset="0"/>
              </a:rPr>
              <a:t>биотехнологических</a:t>
            </a:r>
            <a:r>
              <a:rPr lang="ru-RU" altLang="ru-RU" sz="2000" dirty="0">
                <a:latin typeface="Times New Roman" pitchFamily="18" charset="0"/>
                <a:cs typeface="Times New Roman" pitchFamily="18" charset="0"/>
              </a:rPr>
              <a:t> продуктов и реализации проектов</a:t>
            </a:r>
          </a:p>
          <a:p>
            <a:pPr indent="457200" algn="just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itchFamily="34" charset="0"/>
              <a:buNone/>
              <a:defRPr/>
            </a:pPr>
            <a:endParaRPr lang="ru-RU" altLang="ru-RU" sz="1600" dirty="0">
              <a:latin typeface="Times New Roman" pitchFamily="18" charset="0"/>
              <a:cs typeface="Times New Roman" pitchFamily="18" charset="0"/>
            </a:endParaRPr>
          </a:p>
          <a:p>
            <a:pPr indent="457200" algn="just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itchFamily="34" charset="0"/>
              <a:buNone/>
              <a:defRPr/>
            </a:pPr>
            <a:endParaRPr lang="ru-RU" altLang="ru-RU" sz="1600" dirty="0"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                              И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сследователи и научные организации, желающие получить и использовать    необходимую им информацию и в научной работе и в коммерческом использовании</a:t>
            </a:r>
          </a:p>
          <a:p>
            <a:pPr marL="457200" indent="-457200" algn="just">
              <a:buClr>
                <a:srgbClr val="000000"/>
              </a:buClr>
              <a:buSzPts val="1100"/>
            </a:pPr>
            <a:r>
              <a:rPr lang="ru-RU" sz="2000" dirty="0">
                <a:latin typeface="Times New Roman" pitchFamily="18" charset="0"/>
                <a:ea typeface="Georgia" pitchFamily="18" charset="0"/>
                <a:cs typeface="Georgia" pitchFamily="18" charset="0"/>
                <a:sym typeface="Georgia" pitchFamily="18" charset="0"/>
              </a:rPr>
              <a:t>               Люди, ведущие активный образ жизни и занимающиеся спортом. Продукты, содержащие дрожжи и молочные микроорганизмы, могут стать источником дополнительной энергии и поддерживать здоровье пищеварительной системы.</a:t>
            </a:r>
          </a:p>
          <a:p>
            <a:pPr marL="457200" indent="-457200" algn="just">
              <a:buClr>
                <a:srgbClr val="000000"/>
              </a:buClr>
              <a:buSzPts val="1100"/>
            </a:pPr>
            <a:r>
              <a:rPr lang="ru-RU" sz="2000" dirty="0">
                <a:latin typeface="Times New Roman" pitchFamily="18" charset="0"/>
                <a:ea typeface="Georgia" pitchFamily="18" charset="0"/>
                <a:cs typeface="Georgia" pitchFamily="18" charset="0"/>
                <a:sym typeface="Georgia" pitchFamily="18" charset="0"/>
              </a:rPr>
              <a:t>              Люди, имеющие проблемы пищеварения. Продукты с молочными бактериями могут помочь восстановить здоровую микрофлору кишечника и улучшить пищеварение.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ru-RU" alt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31" name="Рисунок 13"/>
          <p:cNvPicPr>
            <a:picLocks noChangeAspect="1" noChangeArrowheads="1"/>
          </p:cNvPicPr>
          <p:nvPr/>
        </p:nvPicPr>
        <p:blipFill>
          <a:blip r:embed="rId6"/>
          <a:srcRect l="3236" t="46992" r="81274" b="19823"/>
          <a:stretch>
            <a:fillRect/>
          </a:stretch>
        </p:blipFill>
        <p:spPr bwMode="auto">
          <a:xfrm>
            <a:off x="175583" y="4009451"/>
            <a:ext cx="1428749" cy="928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2" name="Picture 3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86600" y="1026464"/>
            <a:ext cx="1714500" cy="865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3" name="Picture 4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86599" y="1894387"/>
            <a:ext cx="1809749" cy="100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4" name="Picture 5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75582" y="2894167"/>
            <a:ext cx="1809749" cy="1138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Google Shape;183;p19"/>
          <p:cNvSpPr txBox="1">
            <a:spLocks noChangeArrowheads="1"/>
          </p:cNvSpPr>
          <p:nvPr/>
        </p:nvSpPr>
        <p:spPr bwMode="auto">
          <a:xfrm>
            <a:off x="8467" y="63501"/>
            <a:ext cx="5274733" cy="5231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>
            <a:spAutoFit/>
          </a:bodyPr>
          <a:lstStyle/>
          <a:p>
            <a:pPr algn="ctr">
              <a:buClr>
                <a:srgbClr val="000000"/>
              </a:buClr>
              <a:buSzPts val="2400"/>
              <a:buFont typeface="Georgia" pitchFamily="18" charset="0"/>
              <a:buNone/>
            </a:pPr>
            <a:r>
              <a:rPr lang="en-US" sz="2800" b="1" dirty="0" err="1">
                <a:latin typeface="Georgia" pitchFamily="18" charset="0"/>
                <a:sym typeface="Georgia" pitchFamily="18" charset="0"/>
              </a:rPr>
              <a:t>Рынок</a:t>
            </a:r>
            <a:r>
              <a:rPr lang="en-US" sz="2800" b="1" dirty="0">
                <a:latin typeface="Georgia" pitchFamily="18" charset="0"/>
                <a:sym typeface="Georgia" pitchFamily="18" charset="0"/>
              </a:rPr>
              <a:t> и </a:t>
            </a:r>
            <a:r>
              <a:rPr lang="en-US" sz="2800" b="1" dirty="0" err="1">
                <a:latin typeface="Georgia" pitchFamily="18" charset="0"/>
                <a:sym typeface="Georgia" pitchFamily="18" charset="0"/>
              </a:rPr>
              <a:t>потребитель</a:t>
            </a:r>
            <a:endParaRPr lang="ru-RU" sz="2800" dirty="0"/>
          </a:p>
        </p:txBody>
      </p:sp>
      <p:grpSp>
        <p:nvGrpSpPr>
          <p:cNvPr id="13" name="Google Shape;175;p19"/>
          <p:cNvGrpSpPr>
            <a:grpSpLocks/>
          </p:cNvGrpSpPr>
          <p:nvPr/>
        </p:nvGrpSpPr>
        <p:grpSpPr bwMode="auto">
          <a:xfrm>
            <a:off x="0" y="793138"/>
            <a:ext cx="5139267" cy="153988"/>
            <a:chOff x="0" y="692501"/>
            <a:chExt cx="2624903" cy="97077"/>
          </a:xfrm>
        </p:grpSpPr>
        <p:sp>
          <p:nvSpPr>
            <p:cNvPr id="14" name="Google Shape;176;p19"/>
            <p:cNvSpPr>
              <a:spLocks noChangeArrowheads="1"/>
            </p:cNvSpPr>
            <p:nvPr/>
          </p:nvSpPr>
          <p:spPr bwMode="auto">
            <a:xfrm>
              <a:off x="0" y="692501"/>
              <a:ext cx="1294463" cy="97077"/>
            </a:xfrm>
            <a:prstGeom prst="rect">
              <a:avLst/>
            </a:prstGeom>
            <a:solidFill>
              <a:srgbClr val="FBB3C1"/>
            </a:solidFill>
            <a:ln w="9525">
              <a:noFill/>
              <a:miter lim="800000"/>
              <a:headEnd/>
              <a:tailEnd/>
            </a:ln>
          </p:spPr>
          <p:txBody>
            <a:bodyPr lIns="45700" tIns="45700" rIns="45700" bIns="45700" anchor="ctr"/>
            <a:lstStyle/>
            <a:p>
              <a:pPr>
                <a:buClr>
                  <a:srgbClr val="000000"/>
                </a:buClr>
                <a:buSzPts val="1800"/>
                <a:buFont typeface="Calibri" pitchFamily="34" charset="0"/>
                <a:buNone/>
              </a:pPr>
              <a:endParaRPr lang="ru-RU" sz="1800">
                <a:latin typeface="Calibri" pitchFamily="34" charset="0"/>
                <a:cs typeface="Calibri" pitchFamily="34" charset="0"/>
                <a:sym typeface="Calibri" pitchFamily="34" charset="0"/>
              </a:endParaRPr>
            </a:p>
          </p:txBody>
        </p:sp>
        <p:sp>
          <p:nvSpPr>
            <p:cNvPr id="15" name="Google Shape;177;p19"/>
            <p:cNvSpPr>
              <a:spLocks noChangeArrowheads="1"/>
            </p:cNvSpPr>
            <p:nvPr/>
          </p:nvSpPr>
          <p:spPr bwMode="auto">
            <a:xfrm>
              <a:off x="336583" y="692501"/>
              <a:ext cx="1294463" cy="97077"/>
            </a:xfrm>
            <a:prstGeom prst="rect">
              <a:avLst/>
            </a:prstGeom>
            <a:solidFill>
              <a:srgbClr val="9F00FF"/>
            </a:solidFill>
            <a:ln w="9525">
              <a:noFill/>
              <a:miter lim="800000"/>
              <a:headEnd/>
              <a:tailEnd/>
            </a:ln>
          </p:spPr>
          <p:txBody>
            <a:bodyPr lIns="45700" tIns="45700" rIns="45700" bIns="45700" anchor="ctr"/>
            <a:lstStyle/>
            <a:p>
              <a:pPr>
                <a:buClr>
                  <a:srgbClr val="000000"/>
                </a:buClr>
                <a:buSzPts val="1800"/>
                <a:buFont typeface="Calibri" pitchFamily="34" charset="0"/>
                <a:buNone/>
              </a:pPr>
              <a:endParaRPr lang="ru-RU" sz="1800">
                <a:latin typeface="Calibri" pitchFamily="34" charset="0"/>
                <a:cs typeface="Calibri" pitchFamily="34" charset="0"/>
                <a:sym typeface="Calibri" pitchFamily="34" charset="0"/>
              </a:endParaRPr>
            </a:p>
          </p:txBody>
        </p:sp>
        <p:sp>
          <p:nvSpPr>
            <p:cNvPr id="16" name="Google Shape;178;p19"/>
            <p:cNvSpPr>
              <a:spLocks noChangeArrowheads="1"/>
            </p:cNvSpPr>
            <p:nvPr/>
          </p:nvSpPr>
          <p:spPr bwMode="auto">
            <a:xfrm>
              <a:off x="673166" y="692501"/>
              <a:ext cx="1294463" cy="97077"/>
            </a:xfrm>
            <a:prstGeom prst="rect">
              <a:avLst/>
            </a:prstGeom>
            <a:solidFill>
              <a:srgbClr val="FD493D"/>
            </a:solidFill>
            <a:ln w="9525">
              <a:noFill/>
              <a:miter lim="800000"/>
              <a:headEnd/>
              <a:tailEnd/>
            </a:ln>
          </p:spPr>
          <p:txBody>
            <a:bodyPr lIns="45700" tIns="45700" rIns="45700" bIns="45700" anchor="ctr"/>
            <a:lstStyle/>
            <a:p>
              <a:pPr>
                <a:buClr>
                  <a:srgbClr val="000000"/>
                </a:buClr>
                <a:buSzPts val="1800"/>
                <a:buFont typeface="Calibri" pitchFamily="34" charset="0"/>
                <a:buNone/>
              </a:pPr>
              <a:endParaRPr lang="ru-RU" sz="1800">
                <a:latin typeface="Calibri" pitchFamily="34" charset="0"/>
                <a:cs typeface="Calibri" pitchFamily="34" charset="0"/>
                <a:sym typeface="Calibri" pitchFamily="34" charset="0"/>
              </a:endParaRPr>
            </a:p>
          </p:txBody>
        </p:sp>
        <p:sp>
          <p:nvSpPr>
            <p:cNvPr id="17" name="Google Shape;179;p19"/>
            <p:cNvSpPr>
              <a:spLocks noChangeArrowheads="1"/>
            </p:cNvSpPr>
            <p:nvPr/>
          </p:nvSpPr>
          <p:spPr bwMode="auto">
            <a:xfrm>
              <a:off x="993857" y="692501"/>
              <a:ext cx="1294463" cy="97077"/>
            </a:xfrm>
            <a:prstGeom prst="rect">
              <a:avLst/>
            </a:prstGeom>
            <a:solidFill>
              <a:srgbClr val="FCAF17"/>
            </a:solidFill>
            <a:ln w="9525">
              <a:noFill/>
              <a:miter lim="800000"/>
              <a:headEnd/>
              <a:tailEnd/>
            </a:ln>
          </p:spPr>
          <p:txBody>
            <a:bodyPr lIns="45700" tIns="45700" rIns="45700" bIns="45700" anchor="ctr"/>
            <a:lstStyle/>
            <a:p>
              <a:pPr>
                <a:buClr>
                  <a:srgbClr val="000000"/>
                </a:buClr>
                <a:buSzPts val="1800"/>
                <a:buFont typeface="Calibri" pitchFamily="34" charset="0"/>
                <a:buNone/>
              </a:pPr>
              <a:endParaRPr lang="ru-RU" sz="1800">
                <a:latin typeface="Calibri" pitchFamily="34" charset="0"/>
                <a:cs typeface="Calibri" pitchFamily="34" charset="0"/>
                <a:sym typeface="Calibri" pitchFamily="34" charset="0"/>
              </a:endParaRPr>
            </a:p>
          </p:txBody>
        </p:sp>
        <p:sp>
          <p:nvSpPr>
            <p:cNvPr id="18" name="Google Shape;180;p19"/>
            <p:cNvSpPr>
              <a:spLocks noChangeArrowheads="1"/>
            </p:cNvSpPr>
            <p:nvPr/>
          </p:nvSpPr>
          <p:spPr bwMode="auto">
            <a:xfrm>
              <a:off x="1330440" y="692501"/>
              <a:ext cx="1294463" cy="97077"/>
            </a:xfrm>
            <a:prstGeom prst="rect">
              <a:avLst/>
            </a:prstGeom>
            <a:solidFill>
              <a:srgbClr val="B5D8E1"/>
            </a:solidFill>
            <a:ln w="9525">
              <a:noFill/>
              <a:miter lim="800000"/>
              <a:headEnd/>
              <a:tailEnd/>
            </a:ln>
          </p:spPr>
          <p:txBody>
            <a:bodyPr lIns="45700" tIns="45700" rIns="45700" bIns="45700" anchor="ctr"/>
            <a:lstStyle/>
            <a:p>
              <a:pPr>
                <a:buClr>
                  <a:srgbClr val="000000"/>
                </a:buClr>
                <a:buSzPts val="1800"/>
                <a:buFont typeface="Calibri" pitchFamily="34" charset="0"/>
                <a:buNone/>
              </a:pPr>
              <a:endParaRPr lang="ru-RU" sz="1800">
                <a:latin typeface="Calibri" pitchFamily="34" charset="0"/>
                <a:cs typeface="Calibri" pitchFamily="34" charset="0"/>
                <a:sym typeface="Calibri" pitchFamily="34" charset="0"/>
              </a:endParaRPr>
            </a:p>
          </p:txBody>
        </p:sp>
      </p:grpSp>
      <p:sp>
        <p:nvSpPr>
          <p:cNvPr id="19" name="Прямоугольник 18"/>
          <p:cNvSpPr/>
          <p:nvPr/>
        </p:nvSpPr>
        <p:spPr>
          <a:xfrm>
            <a:off x="5802217" y="330506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buClr>
                <a:srgbClr val="000000"/>
              </a:buClr>
            </a:pPr>
            <a:r>
              <a:rPr lang="en-US" b="1" dirty="0" err="1">
                <a:latin typeface="Times New Roman" pitchFamily="18" charset="0"/>
                <a:ea typeface="Georgia" pitchFamily="18" charset="0"/>
                <a:cs typeface="Georgia" pitchFamily="18" charset="0"/>
                <a:sym typeface="Georgia" pitchFamily="18" charset="0"/>
              </a:rPr>
              <a:t>Рынок</a:t>
            </a:r>
            <a:r>
              <a:rPr lang="en-US" b="1" dirty="0">
                <a:latin typeface="Times New Roman" pitchFamily="18" charset="0"/>
                <a:ea typeface="Georgia" pitchFamily="18" charset="0"/>
                <a:cs typeface="Georgia" pitchFamily="18" charset="0"/>
                <a:sym typeface="Georgia" pitchFamily="18" charset="0"/>
              </a:rPr>
              <a:t>: </a:t>
            </a:r>
            <a:endParaRPr lang="ru-RU" b="1" dirty="0">
              <a:latin typeface="Times New Roman" pitchFamily="18" charset="0"/>
              <a:ea typeface="Georgia" pitchFamily="18" charset="0"/>
              <a:cs typeface="Georgia" pitchFamily="18" charset="0"/>
              <a:sym typeface="Georgia" pitchFamily="18" charset="0"/>
            </a:endParaRPr>
          </a:p>
          <a:p>
            <a:pPr algn="just">
              <a:buClr>
                <a:srgbClr val="000000"/>
              </a:buClr>
            </a:pPr>
            <a:r>
              <a:rPr lang="en-US" dirty="0" err="1">
                <a:latin typeface="Times New Roman" pitchFamily="18" charset="0"/>
                <a:ea typeface="Georgia" pitchFamily="18" charset="0"/>
                <a:cs typeface="Georgia" pitchFamily="18" charset="0"/>
                <a:sym typeface="Georgia" pitchFamily="18" charset="0"/>
              </a:rPr>
              <a:t>Сегмент</a:t>
            </a:r>
            <a:r>
              <a:rPr lang="en-US" dirty="0">
                <a:latin typeface="Times New Roman" pitchFamily="18" charset="0"/>
                <a:ea typeface="Georgia" pitchFamily="18" charset="0"/>
                <a:cs typeface="Georgia" pitchFamily="18" charset="0"/>
                <a:sym typeface="Georgia" pitchFamily="18" charset="0"/>
              </a:rPr>
              <a:t> </a:t>
            </a:r>
            <a:r>
              <a:rPr lang="en-US" dirty="0" err="1">
                <a:latin typeface="Times New Roman" pitchFamily="18" charset="0"/>
                <a:ea typeface="Georgia" pitchFamily="18" charset="0"/>
                <a:cs typeface="Georgia" pitchFamily="18" charset="0"/>
                <a:sym typeface="Georgia" pitchFamily="18" charset="0"/>
              </a:rPr>
              <a:t>рынка</a:t>
            </a:r>
            <a:r>
              <a:rPr lang="en-US" dirty="0">
                <a:latin typeface="Times New Roman" pitchFamily="18" charset="0"/>
                <a:ea typeface="Georgia" pitchFamily="18" charset="0"/>
                <a:cs typeface="Georgia" pitchFamily="18" charset="0"/>
                <a:sym typeface="Georgia" pitchFamily="18" charset="0"/>
              </a:rPr>
              <a:t>: B2C, B2B</a:t>
            </a:r>
            <a:endParaRPr lang="ru-RU" dirty="0">
              <a:latin typeface="Times New Roman" pitchFamily="18" charset="0"/>
              <a:ea typeface="Georgia" pitchFamily="18" charset="0"/>
              <a:cs typeface="Georgia" pitchFamily="18" charset="0"/>
              <a:sym typeface="Georgia" pitchFamily="18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Заголовок 1"/>
          <p:cNvSpPr>
            <a:spLocks noGrp="1"/>
          </p:cNvSpPr>
          <p:nvPr>
            <p:ph type="title"/>
          </p:nvPr>
        </p:nvSpPr>
        <p:spPr>
          <a:xfrm>
            <a:off x="1" y="115888"/>
            <a:ext cx="6000751" cy="779462"/>
          </a:xfrm>
        </p:spPr>
        <p:txBody>
          <a:bodyPr/>
          <a:lstStyle/>
          <a:p>
            <a:pPr eaLnBrk="1" hangingPunct="1"/>
            <a:br>
              <a:rPr lang="ru-RU" sz="2400">
                <a:solidFill>
                  <a:srgbClr val="8F00FF"/>
                </a:solidFill>
                <a:latin typeface="Arial" pitchFamily="34" charset="0"/>
                <a:cs typeface="Arial" pitchFamily="34" charset="0"/>
              </a:rPr>
            </a:br>
            <a:endParaRPr lang="ru-RU" sz="2400">
              <a:solidFill>
                <a:srgbClr val="8F00FF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" name="Группа 3"/>
          <p:cNvGrpSpPr>
            <a:grpSpLocks/>
          </p:cNvGrpSpPr>
          <p:nvPr/>
        </p:nvGrpSpPr>
        <p:grpSpPr bwMode="auto">
          <a:xfrm>
            <a:off x="-4233" y="539751"/>
            <a:ext cx="5058833" cy="369328"/>
            <a:chOff x="0" y="692501"/>
            <a:chExt cx="2624903" cy="248183"/>
          </a:xfrm>
        </p:grpSpPr>
        <p:sp>
          <p:nvSpPr>
            <p:cNvPr id="5" name="Прямоугольник 4"/>
            <p:cNvSpPr/>
            <p:nvPr/>
          </p:nvSpPr>
          <p:spPr>
            <a:xfrm>
              <a:off x="0" y="692501"/>
              <a:ext cx="1294463" cy="248183"/>
            </a:xfrm>
            <a:prstGeom prst="rect">
              <a:avLst/>
            </a:prstGeom>
            <a:solidFill>
              <a:srgbClr val="FBB3C1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spcFirstLastPara="1" lIns="45718" tIns="45718" rIns="45718" bIns="45718" spcCol="38100" anchor="ctr">
              <a:spAutoFit/>
            </a:bodyPr>
            <a:lstStyle/>
            <a:p>
              <a:pPr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solidFill>
                  <a:srgbClr val="000000"/>
                </a:solidFill>
                <a:latin typeface="+mn-lt"/>
                <a:cs typeface="+mn-cs"/>
                <a:sym typeface="Helvetica"/>
              </a:endParaRPr>
            </a:p>
          </p:txBody>
        </p:sp>
        <p:sp>
          <p:nvSpPr>
            <p:cNvPr id="6" name="Прямоугольник 5"/>
            <p:cNvSpPr/>
            <p:nvPr/>
          </p:nvSpPr>
          <p:spPr>
            <a:xfrm>
              <a:off x="336583" y="692501"/>
              <a:ext cx="1294463" cy="248183"/>
            </a:xfrm>
            <a:prstGeom prst="rect">
              <a:avLst/>
            </a:prstGeom>
            <a:solidFill>
              <a:srgbClr val="9F00FF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spcFirstLastPara="1" lIns="45718" tIns="45718" rIns="45718" bIns="45718" spcCol="38100" anchor="ctr">
              <a:spAutoFit/>
            </a:bodyPr>
            <a:lstStyle/>
            <a:p>
              <a:pPr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solidFill>
                  <a:srgbClr val="000000"/>
                </a:solidFill>
                <a:latin typeface="+mn-lt"/>
                <a:cs typeface="+mn-cs"/>
                <a:sym typeface="Helvetica"/>
              </a:endParaRPr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673166" y="692501"/>
              <a:ext cx="1294463" cy="248183"/>
            </a:xfrm>
            <a:prstGeom prst="rect">
              <a:avLst/>
            </a:prstGeom>
            <a:solidFill>
              <a:srgbClr val="FD493D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spcFirstLastPara="1" lIns="45718" tIns="45718" rIns="45718" bIns="45718" spcCol="38100" anchor="ctr">
              <a:spAutoFit/>
            </a:bodyPr>
            <a:lstStyle/>
            <a:p>
              <a:pPr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solidFill>
                  <a:srgbClr val="000000"/>
                </a:solidFill>
                <a:latin typeface="+mn-lt"/>
                <a:cs typeface="+mn-cs"/>
                <a:sym typeface="Helvetica"/>
              </a:endParaRPr>
            </a:p>
          </p:txBody>
        </p:sp>
        <p:sp>
          <p:nvSpPr>
            <p:cNvPr id="8" name="Прямоугольник 7"/>
            <p:cNvSpPr/>
            <p:nvPr/>
          </p:nvSpPr>
          <p:spPr>
            <a:xfrm>
              <a:off x="993857" y="692501"/>
              <a:ext cx="1294463" cy="248183"/>
            </a:xfrm>
            <a:prstGeom prst="rect">
              <a:avLst/>
            </a:prstGeom>
            <a:solidFill>
              <a:srgbClr val="FCAF17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spcFirstLastPara="1" lIns="45718" tIns="45718" rIns="45718" bIns="45718" spcCol="38100" anchor="ctr">
              <a:spAutoFit/>
            </a:bodyPr>
            <a:lstStyle/>
            <a:p>
              <a:pPr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solidFill>
                  <a:srgbClr val="000000"/>
                </a:solidFill>
                <a:latin typeface="+mn-lt"/>
                <a:cs typeface="+mn-cs"/>
                <a:sym typeface="Helvetica"/>
              </a:endParaRPr>
            </a:p>
          </p:txBody>
        </p:sp>
        <p:sp>
          <p:nvSpPr>
            <p:cNvPr id="9" name="Прямоугольник 8"/>
            <p:cNvSpPr/>
            <p:nvPr/>
          </p:nvSpPr>
          <p:spPr>
            <a:xfrm>
              <a:off x="1330440" y="692501"/>
              <a:ext cx="1294463" cy="248183"/>
            </a:xfrm>
            <a:prstGeom prst="rect">
              <a:avLst/>
            </a:prstGeom>
            <a:solidFill>
              <a:srgbClr val="B5D8E1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spcFirstLastPara="1" lIns="45718" tIns="45718" rIns="45718" bIns="45718" spcCol="38100" anchor="ctr">
              <a:spAutoFit/>
            </a:bodyPr>
            <a:lstStyle/>
            <a:p>
              <a:pPr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solidFill>
                  <a:srgbClr val="000000"/>
                </a:solidFill>
                <a:latin typeface="+mn-lt"/>
                <a:cs typeface="+mn-cs"/>
                <a:sym typeface="Helvetica"/>
              </a:endParaRPr>
            </a:p>
          </p:txBody>
        </p:sp>
      </p:grpSp>
      <p:sp>
        <p:nvSpPr>
          <p:cNvPr id="13" name="Прямоугольник 12"/>
          <p:cNvSpPr/>
          <p:nvPr/>
        </p:nvSpPr>
        <p:spPr>
          <a:xfrm>
            <a:off x="1113691" y="0"/>
            <a:ext cx="399821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dirty="0">
                <a:latin typeface="Georgia" pitchFamily="18" charset="0"/>
              </a:rPr>
              <a:t>Аналоги и конкуренты</a:t>
            </a:r>
            <a:endParaRPr lang="ru-RU" sz="2400" b="1" dirty="0">
              <a:latin typeface="Georgia" pitchFamily="18" charset="0"/>
              <a:cs typeface="Tahoma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0338" y="963128"/>
            <a:ext cx="4461372" cy="25604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Прямоугольник 13"/>
          <p:cNvSpPr/>
          <p:nvPr/>
        </p:nvSpPr>
        <p:spPr>
          <a:xfrm>
            <a:off x="265490" y="3574840"/>
            <a:ext cx="494558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/>
              <a:t>Продукты на основе дрожжей </a:t>
            </a:r>
          </a:p>
          <a:p>
            <a:r>
              <a:rPr lang="ru-RU" b="1" dirty="0"/>
              <a:t>французской компании </a:t>
            </a:r>
            <a:r>
              <a:rPr lang="ru-RU" b="1" dirty="0" err="1"/>
              <a:t>Phileo</a:t>
            </a:r>
            <a:r>
              <a:rPr lang="ru-RU" b="1" dirty="0"/>
              <a:t> </a:t>
            </a:r>
            <a:r>
              <a:rPr lang="ru-RU" b="1" dirty="0" err="1"/>
              <a:t>by</a:t>
            </a:r>
            <a:r>
              <a:rPr lang="ru-RU" b="1" dirty="0"/>
              <a:t> </a:t>
            </a:r>
            <a:r>
              <a:rPr lang="ru-RU" b="1" dirty="0" err="1"/>
              <a:t>Lesaffre</a:t>
            </a:r>
            <a:endParaRPr lang="ru-RU" b="1" dirty="0"/>
          </a:p>
          <a:p>
            <a:endParaRPr lang="ru-RU" b="1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5515777" y="856794"/>
            <a:ext cx="632735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Продукты питания, содержащие дрожжи и </a:t>
            </a:r>
            <a:r>
              <a:rPr lang="ru-RU" dirty="0" err="1"/>
              <a:t>молочно-кислые</a:t>
            </a:r>
            <a:r>
              <a:rPr lang="ru-RU" dirty="0"/>
              <a:t> микроорганизмы, на современном российском рынке представлены в основном национальными кисломолочными напитками смешанного </a:t>
            </a:r>
            <a:r>
              <a:rPr lang="ru-RU" dirty="0" err="1"/>
              <a:t>бактериально-дрожжевого</a:t>
            </a:r>
            <a:r>
              <a:rPr lang="ru-RU" dirty="0"/>
              <a:t> брожения типа кефира, тана, </a:t>
            </a:r>
            <a:r>
              <a:rPr lang="ru-RU" dirty="0" err="1"/>
              <a:t>катыка</a:t>
            </a:r>
            <a:r>
              <a:rPr lang="ru-RU" dirty="0"/>
              <a:t>. </a:t>
            </a:r>
          </a:p>
          <a:p>
            <a:pPr algn="ctr"/>
            <a:r>
              <a:rPr lang="ru-RU" dirty="0"/>
              <a:t>Другие известные напитки дрожжевого брожения (квас, пиво) представляют собой, как правило, фильтрованные продукты. 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:a16="http://schemas.microsoft.com/office/drawing/2014/main" id="{4CAC815B-16BD-C06B-C8DE-386D9FCB03D9}"/>
              </a:ext>
            </a:extLst>
          </p:cNvPr>
          <p:cNvSpPr txBox="1"/>
          <p:nvPr/>
        </p:nvSpPr>
        <p:spPr>
          <a:xfrm>
            <a:off x="365870" y="154236"/>
            <a:ext cx="6518934" cy="5232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ctr">
            <a:spAutoFit/>
          </a:bodyPr>
          <a:lstStyle>
            <a:lvl1pPr algn="ctr">
              <a:defRPr sz="4800">
                <a:solidFill>
                  <a:srgbClr val="8F00FF"/>
                </a:solidFill>
                <a:latin typeface="Gilroy-ExtraBold"/>
                <a:ea typeface="Gilroy-ExtraBold"/>
                <a:cs typeface="Gilroy-ExtraBold"/>
                <a:sym typeface="Gilroy-ExtraBold"/>
              </a:defRPr>
            </a:lvl1pPr>
          </a:lstStyle>
          <a:p>
            <a:pPr algn="l"/>
            <a:r>
              <a:rPr lang="ru-RU" sz="2800" b="1" dirty="0"/>
              <a:t>Текущие результаты</a:t>
            </a:r>
            <a:endParaRPr sz="1600" b="1" cap="all" dirty="0">
              <a:solidFill>
                <a:schemeClr val="tx1"/>
              </a:solidFill>
            </a:endParaRPr>
          </a:p>
        </p:txBody>
      </p:sp>
      <p:grpSp>
        <p:nvGrpSpPr>
          <p:cNvPr id="2" name="Группа 5">
            <a:extLst>
              <a:ext uri="{FF2B5EF4-FFF2-40B4-BE49-F238E27FC236}">
                <a16:creationId xmlns:a16="http://schemas.microsoft.com/office/drawing/2014/main" id="{A6FE38B4-CCC3-5C6F-2A06-BEE6F0CA6A94}"/>
              </a:ext>
            </a:extLst>
          </p:cNvPr>
          <p:cNvGrpSpPr/>
          <p:nvPr/>
        </p:nvGrpSpPr>
        <p:grpSpPr>
          <a:xfrm>
            <a:off x="0" y="692501"/>
            <a:ext cx="2624903" cy="97077"/>
            <a:chOff x="0" y="692501"/>
            <a:chExt cx="2624903" cy="97077"/>
          </a:xfrm>
        </p:grpSpPr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id="{27EF9EFC-18C6-D78F-A136-2170C155DC9D}"/>
                </a:ext>
              </a:extLst>
            </p:cNvPr>
            <p:cNvSpPr/>
            <p:nvPr/>
          </p:nvSpPr>
          <p:spPr>
            <a:xfrm>
              <a:off x="0" y="692501"/>
              <a:ext cx="1294463" cy="97077"/>
            </a:xfrm>
            <a:prstGeom prst="rect">
              <a:avLst/>
            </a:prstGeom>
            <a:solidFill>
              <a:srgbClr val="FBB3C1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endParaRPr>
            </a:p>
          </p:txBody>
        </p:sp>
        <p:sp>
          <p:nvSpPr>
            <p:cNvPr id="8" name="Прямоугольник 7">
              <a:extLst>
                <a:ext uri="{FF2B5EF4-FFF2-40B4-BE49-F238E27FC236}">
                  <a16:creationId xmlns:a16="http://schemas.microsoft.com/office/drawing/2014/main" id="{3F208CE8-E48B-A174-9E94-5BC223131363}"/>
                </a:ext>
              </a:extLst>
            </p:cNvPr>
            <p:cNvSpPr/>
            <p:nvPr/>
          </p:nvSpPr>
          <p:spPr>
            <a:xfrm>
              <a:off x="336583" y="692501"/>
              <a:ext cx="1294463" cy="97077"/>
            </a:xfrm>
            <a:prstGeom prst="rect">
              <a:avLst/>
            </a:prstGeom>
            <a:solidFill>
              <a:srgbClr val="9F00FF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endParaRPr>
            </a:p>
          </p:txBody>
        </p:sp>
        <p:sp>
          <p:nvSpPr>
            <p:cNvPr id="9" name="Прямоугольник 8">
              <a:extLst>
                <a:ext uri="{FF2B5EF4-FFF2-40B4-BE49-F238E27FC236}">
                  <a16:creationId xmlns:a16="http://schemas.microsoft.com/office/drawing/2014/main" id="{3A2B6F7E-21FD-83AE-F39B-22D30630ABC7}"/>
                </a:ext>
              </a:extLst>
            </p:cNvPr>
            <p:cNvSpPr/>
            <p:nvPr/>
          </p:nvSpPr>
          <p:spPr>
            <a:xfrm>
              <a:off x="673166" y="692501"/>
              <a:ext cx="1294463" cy="97077"/>
            </a:xfrm>
            <a:prstGeom prst="rect">
              <a:avLst/>
            </a:prstGeom>
            <a:solidFill>
              <a:srgbClr val="FD493D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endParaRPr>
            </a:p>
          </p:txBody>
        </p:sp>
        <p:sp>
          <p:nvSpPr>
            <p:cNvPr id="10" name="Прямоугольник 9">
              <a:extLst>
                <a:ext uri="{FF2B5EF4-FFF2-40B4-BE49-F238E27FC236}">
                  <a16:creationId xmlns:a16="http://schemas.microsoft.com/office/drawing/2014/main" id="{5CF9F7D1-7BF3-EA03-B5FD-E43A082B9DF0}"/>
                </a:ext>
              </a:extLst>
            </p:cNvPr>
            <p:cNvSpPr/>
            <p:nvPr/>
          </p:nvSpPr>
          <p:spPr>
            <a:xfrm>
              <a:off x="993857" y="692501"/>
              <a:ext cx="1294463" cy="97077"/>
            </a:xfrm>
            <a:prstGeom prst="rect">
              <a:avLst/>
            </a:prstGeom>
            <a:solidFill>
              <a:srgbClr val="FCAF17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endParaRPr>
            </a:p>
          </p:txBody>
        </p:sp>
        <p:sp>
          <p:nvSpPr>
            <p:cNvPr id="11" name="Прямоугольник 10">
              <a:extLst>
                <a:ext uri="{FF2B5EF4-FFF2-40B4-BE49-F238E27FC236}">
                  <a16:creationId xmlns:a16="http://schemas.microsoft.com/office/drawing/2014/main" id="{6BBF0A27-944E-3E60-A404-425DB025F9D2}"/>
                </a:ext>
              </a:extLst>
            </p:cNvPr>
            <p:cNvSpPr/>
            <p:nvPr/>
          </p:nvSpPr>
          <p:spPr>
            <a:xfrm>
              <a:off x="1330440" y="692501"/>
              <a:ext cx="1294463" cy="97077"/>
            </a:xfrm>
            <a:prstGeom prst="rect">
              <a:avLst/>
            </a:prstGeom>
            <a:solidFill>
              <a:srgbClr val="B5D8E1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endParaRPr>
            </a:p>
          </p:txBody>
        </p:sp>
      </p:grpSp>
      <p:grpSp>
        <p:nvGrpSpPr>
          <p:cNvPr id="4" name="Прямоугольник 16">
            <a:extLst>
              <a:ext uri="{FF2B5EF4-FFF2-40B4-BE49-F238E27FC236}">
                <a16:creationId xmlns:a16="http://schemas.microsoft.com/office/drawing/2014/main" id="{D0AC4939-3E75-879F-2D62-A1A70AEE2485}"/>
              </a:ext>
            </a:extLst>
          </p:cNvPr>
          <p:cNvGrpSpPr/>
          <p:nvPr/>
        </p:nvGrpSpPr>
        <p:grpSpPr>
          <a:xfrm>
            <a:off x="0" y="6359477"/>
            <a:ext cx="542260" cy="506841"/>
            <a:chOff x="0" y="0"/>
            <a:chExt cx="542258" cy="506839"/>
          </a:xfrm>
          <a:solidFill>
            <a:srgbClr val="9F00FF"/>
          </a:solidFill>
        </p:grpSpPr>
        <p:sp>
          <p:nvSpPr>
            <p:cNvPr id="18" name="Прямоугольник">
              <a:extLst>
                <a:ext uri="{FF2B5EF4-FFF2-40B4-BE49-F238E27FC236}">
                  <a16:creationId xmlns:a16="http://schemas.microsoft.com/office/drawing/2014/main" id="{8C07383D-A779-999E-0905-118699854C4B}"/>
                </a:ext>
              </a:extLst>
            </p:cNvPr>
            <p:cNvSpPr/>
            <p:nvPr/>
          </p:nvSpPr>
          <p:spPr>
            <a:xfrm>
              <a:off x="-1" y="0"/>
              <a:ext cx="542260" cy="506841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sp>
          <p:nvSpPr>
            <p:cNvPr id="19" name="7">
              <a:extLst>
                <a:ext uri="{FF2B5EF4-FFF2-40B4-BE49-F238E27FC236}">
                  <a16:creationId xmlns:a16="http://schemas.microsoft.com/office/drawing/2014/main" id="{9AB41EF7-860D-FD06-CFAA-82A2016AC802}"/>
                </a:ext>
              </a:extLst>
            </p:cNvPr>
            <p:cNvSpPr txBox="1"/>
            <p:nvPr/>
          </p:nvSpPr>
          <p:spPr>
            <a:xfrm>
              <a:off x="37054" y="153867"/>
              <a:ext cx="468149" cy="199103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8" tIns="45718" rIns="45718" bIns="45718" numCol="1" anchor="ctr">
              <a:noAutofit/>
            </a:bodyPr>
            <a:lstStyle>
              <a:lvl1pPr algn="ctr">
                <a:defRPr sz="1200">
                  <a:solidFill>
                    <a:srgbClr val="FFFFFF"/>
                  </a:solidFill>
                  <a:latin typeface="Gilroy-Bold"/>
                  <a:ea typeface="Gilroy-Bold"/>
                  <a:cs typeface="Gilroy-Bold"/>
                  <a:sym typeface="Gilroy-Bold"/>
                </a:defRPr>
              </a:lvl1pPr>
            </a:lstStyle>
            <a:p>
              <a:r>
                <a:rPr lang="ru-RU" dirty="0"/>
                <a:t>6</a:t>
              </a:r>
              <a:endParaRPr dirty="0"/>
            </a:p>
          </p:txBody>
        </p:sp>
      </p:grpSp>
      <p:sp>
        <p:nvSpPr>
          <p:cNvPr id="16" name="Текст 2">
            <a:extLst>
              <a:ext uri="{FF2B5EF4-FFF2-40B4-BE49-F238E27FC236}">
                <a16:creationId xmlns:a16="http://schemas.microsoft.com/office/drawing/2014/main" id="{CC68C9A4-3E4B-D871-8F70-73B8389772C2}"/>
              </a:ext>
            </a:extLst>
          </p:cNvPr>
          <p:cNvSpPr txBox="1"/>
          <p:nvPr/>
        </p:nvSpPr>
        <p:spPr>
          <a:xfrm>
            <a:off x="259465" y="940286"/>
            <a:ext cx="11283489" cy="30059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 indent="114300" algn="ctr">
              <a:spcBef>
                <a:spcPts val="363"/>
              </a:spcBef>
              <a:buClr>
                <a:srgbClr val="000000"/>
              </a:buClr>
            </a:pPr>
            <a:r>
              <a:rPr lang="en-US" b="1" dirty="0" err="1">
                <a:latin typeface="Times New Roman" pitchFamily="18" charset="0"/>
                <a:cs typeface="Times New Roman" pitchFamily="18" charset="0"/>
                <a:sym typeface="Georgia" pitchFamily="18" charset="0"/>
              </a:rPr>
              <a:t>Имеющийся</a:t>
            </a:r>
            <a:r>
              <a:rPr lang="en-US" b="1" dirty="0">
                <a:latin typeface="Times New Roman" pitchFamily="18" charset="0"/>
                <a:cs typeface="Times New Roman" pitchFamily="18" charset="0"/>
                <a:sym typeface="Georgia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  <a:sym typeface="Georgia" pitchFamily="18" charset="0"/>
              </a:rPr>
              <a:t>задел</a:t>
            </a:r>
            <a:endParaRPr lang="ru-RU" dirty="0">
              <a:latin typeface="Times New Roman" pitchFamily="18" charset="0"/>
              <a:cs typeface="Times New Roman" pitchFamily="18" charset="0"/>
              <a:sym typeface="Georgia" pitchFamily="18" charset="0"/>
            </a:endParaRPr>
          </a:p>
          <a:p>
            <a:endParaRPr lang="ru-RU" dirty="0">
              <a:latin typeface="Times New Roman" pitchFamily="18" charset="0"/>
              <a:cs typeface="Times New Roman" pitchFamily="18" charset="0"/>
              <a:sym typeface="Georgia" pitchFamily="18" charset="0"/>
            </a:endParaRPr>
          </a:p>
          <a:p>
            <a:r>
              <a:rPr lang="ru-RU" dirty="0">
                <a:latin typeface="Times New Roman" pitchFamily="18" charset="0"/>
                <a:cs typeface="Times New Roman" pitchFamily="18" charset="0"/>
                <a:sym typeface="Georgia" pitchFamily="18" charset="0"/>
              </a:rPr>
              <a:t>Коллективом </a:t>
            </a:r>
            <a:r>
              <a:rPr lang="en-US" dirty="0" err="1">
                <a:latin typeface="Times New Roman" pitchFamily="18" charset="0"/>
                <a:cs typeface="Times New Roman" pitchFamily="18" charset="0"/>
                <a:sym typeface="Georgia" pitchFamily="18" charset="0"/>
              </a:rPr>
              <a:t>проведены</a:t>
            </a:r>
            <a:r>
              <a:rPr lang="en-US" dirty="0">
                <a:latin typeface="Times New Roman" pitchFamily="18" charset="0"/>
                <a:cs typeface="Times New Roman" pitchFamily="18" charset="0"/>
                <a:sym typeface="Georgia" pitchFamily="18" charset="0"/>
              </a:rPr>
              <a:t> </a:t>
            </a:r>
            <a:r>
              <a:rPr lang="ru-RU" dirty="0">
                <a:latin typeface="Times New Roman" pitchFamily="18" charset="0"/>
                <a:cs typeface="Times New Roman" pitchFamily="18" charset="0"/>
                <a:sym typeface="Georgia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  <a:sym typeface="Georgia" pitchFamily="18" charset="0"/>
              </a:rPr>
              <a:t>исследования</a:t>
            </a:r>
            <a:r>
              <a:rPr lang="en-US" dirty="0">
                <a:latin typeface="Times New Roman" pitchFamily="18" charset="0"/>
                <a:cs typeface="Times New Roman" pitchFamily="18" charset="0"/>
                <a:sym typeface="Georgia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  <a:sym typeface="Georgia" pitchFamily="18" charset="0"/>
              </a:rPr>
              <a:t>по</a:t>
            </a:r>
            <a:r>
              <a:rPr lang="en-US" dirty="0">
                <a:latin typeface="Times New Roman" pitchFamily="18" charset="0"/>
                <a:cs typeface="Times New Roman" pitchFamily="18" charset="0"/>
                <a:sym typeface="Georgia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  <a:sym typeface="Georgia" pitchFamily="18" charset="0"/>
              </a:rPr>
              <a:t>поиску</a:t>
            </a:r>
            <a:r>
              <a:rPr lang="en-US" dirty="0">
                <a:latin typeface="Times New Roman" pitchFamily="18" charset="0"/>
                <a:cs typeface="Times New Roman" pitchFamily="18" charset="0"/>
                <a:sym typeface="Georgia" pitchFamily="18" charset="0"/>
              </a:rPr>
              <a:t>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рационального способа совместного культивирования дрожжей  и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молочно-кислых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микроорганизмов на средах, обоснования состава и рецептуры новых продуктов; обоснования технологических параметров производства;</a:t>
            </a:r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dirty="0">
                <a:latin typeface="Times New Roman" pitchFamily="18" charset="0"/>
                <a:cs typeface="Times New Roman" pitchFamily="18" charset="0"/>
              </a:rPr>
              <a:t>Фото экспериментов</a:t>
            </a:r>
          </a:p>
          <a:p>
            <a:pPr indent="114300">
              <a:spcBef>
                <a:spcPts val="363"/>
              </a:spcBef>
              <a:buClr>
                <a:srgbClr val="000000"/>
              </a:buClr>
            </a:pPr>
            <a:r>
              <a:rPr lang="ru-RU" dirty="0">
                <a:latin typeface="Times New Roman" pitchFamily="18" charset="0"/>
                <a:cs typeface="Times New Roman" pitchFamily="18" charset="0"/>
                <a:sym typeface="Georgia" pitchFamily="18" charset="0"/>
              </a:rPr>
              <a:t> </a:t>
            </a:r>
          </a:p>
          <a:p>
            <a:endParaRPr lang="ru-RU" sz="1400" dirty="0"/>
          </a:p>
          <a:p>
            <a:endParaRPr lang="ru-RU" sz="1400" dirty="0"/>
          </a:p>
          <a:p>
            <a:endParaRPr lang="ru-RU" sz="1400" dirty="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2593" y="2985571"/>
            <a:ext cx="6891304" cy="32319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" name="Picture 2" descr="C:\Users\днс\Downloads\BXYYTTheNcg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9" b="28826"/>
          <a:stretch/>
        </p:blipFill>
        <p:spPr bwMode="auto">
          <a:xfrm>
            <a:off x="5363501" y="3062690"/>
            <a:ext cx="2484685" cy="3030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" descr="C:\Users\днс\Downloads\xQCu_0qQTGs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831"/>
          <a:stretch/>
        </p:blipFill>
        <p:spPr bwMode="auto">
          <a:xfrm>
            <a:off x="2478616" y="3172857"/>
            <a:ext cx="2512959" cy="3047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3" descr="C:\Users\днс\Downloads\ZbVwVovQjyg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216"/>
          <a:stretch/>
        </p:blipFill>
        <p:spPr bwMode="auto">
          <a:xfrm>
            <a:off x="8267393" y="2511846"/>
            <a:ext cx="2789869" cy="3066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7155849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952501" y="714375"/>
          <a:ext cx="8041218" cy="426720"/>
        </p:xfrm>
        <a:graphic>
          <a:graphicData uri="http://schemas.openxmlformats.org/drawingml/2006/table">
            <a:tbl>
              <a:tblPr/>
              <a:tblGrid>
                <a:gridCol w="244898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2146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17076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Главная</a:t>
                      </a:r>
                      <a:endParaRPr kumimoji="0" lang="ru-RU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Поиск</a:t>
                      </a:r>
                      <a:endParaRPr kumimoji="0" lang="ru-RU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Поиск по направлению битехнологического процесса</a:t>
                      </a:r>
                      <a:endParaRPr kumimoji="0" lang="ru-RU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2952751" y="1785938"/>
          <a:ext cx="8041217" cy="853440"/>
        </p:xfrm>
        <a:graphic>
          <a:graphicData uri="http://schemas.openxmlformats.org/drawingml/2006/table">
            <a:tbl>
              <a:tblPr/>
              <a:tblGrid>
                <a:gridCol w="244898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2146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17076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Главная</a:t>
                      </a:r>
                      <a:endParaRPr kumimoji="0" lang="ru-RU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Поиск</a:t>
                      </a:r>
                      <a:endParaRPr kumimoji="0" lang="ru-RU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Поиск по направлению битехнологического процесса</a:t>
                      </a:r>
                      <a:endParaRPr kumimoji="0" lang="ru-RU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Поиск по направлению битехнологического процесса</a:t>
                      </a:r>
                      <a:endParaRPr kumimoji="0" lang="ru-RU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Биомедицина</a:t>
                      </a:r>
                      <a:endParaRPr kumimoji="0" lang="ru-RU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Биотехнология</a:t>
                      </a:r>
                      <a:endParaRPr kumimoji="0" lang="ru-RU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Пищевая биотехнология</a:t>
                      </a:r>
                      <a:endParaRPr kumimoji="0" lang="ru-RU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13342" name="Рисунок 5"/>
          <p:cNvPicPr>
            <a:picLocks noChangeAspect="1" noChangeArrowheads="1"/>
          </p:cNvPicPr>
          <p:nvPr/>
        </p:nvPicPr>
        <p:blipFill>
          <a:blip r:embed="rId2"/>
          <a:srcRect t="6100"/>
          <a:stretch>
            <a:fillRect/>
          </a:stretch>
        </p:blipFill>
        <p:spPr bwMode="auto">
          <a:xfrm>
            <a:off x="666751" y="3429000"/>
            <a:ext cx="7704667" cy="305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3810000" y="5143500"/>
          <a:ext cx="8102600" cy="1280160"/>
        </p:xfrm>
        <a:graphic>
          <a:graphicData uri="http://schemas.openxmlformats.org/drawingml/2006/table">
            <a:tbl>
              <a:tblPr/>
              <a:tblGrid>
                <a:gridCol w="202565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2564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2565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2564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0"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ИНФОРМАЦИОННО – АНАЛИТИЧЕСКИЙ КОМПЛЕКС</a:t>
                      </a:r>
                      <a:endParaRPr kumimoji="0" lang="ru-RU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Аналитический блок по подбору параметров биотехнологического процесса</a:t>
                      </a:r>
                      <a:endParaRPr kumimoji="0" lang="ru-RU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Подбор микроорганизма</a:t>
                      </a:r>
                      <a:endParaRPr kumimoji="0" lang="ru-RU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Подбор оборудования</a:t>
                      </a:r>
                      <a:endParaRPr kumimoji="0" lang="ru-RU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Подбор условий проведения процесса</a:t>
                      </a:r>
                      <a:endParaRPr kumimoji="0" lang="ru-RU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Математическое моделирование процесса и получение результата</a:t>
                      </a:r>
                      <a:endParaRPr kumimoji="0" lang="ru-RU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Тема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Тема Offic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Тема Office">
  <a:themeElements>
    <a:clrScheme name="Тема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Тема Offic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343</TotalTime>
  <Words>994</Words>
  <Application>Microsoft Office PowerPoint</Application>
  <PresentationFormat>Широкоэкранный</PresentationFormat>
  <Paragraphs>140</Paragraphs>
  <Slides>14</Slides>
  <Notes>5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Тема Office</vt:lpstr>
      <vt:lpstr>Презентация PowerPoint</vt:lpstr>
      <vt:lpstr>Презентация PowerPoint</vt:lpstr>
      <vt:lpstr>Актуальность проекта </vt:lpstr>
      <vt:lpstr>Презентация PowerPoint</vt:lpstr>
      <vt:lpstr>Презентация PowerPoint</vt:lpstr>
      <vt:lpstr>Презентация PowerPoint</vt:lpstr>
      <vt:lpstr> </vt:lpstr>
      <vt:lpstr>Презентация PowerPoint</vt:lpstr>
      <vt:lpstr>Презентация PowerPoint</vt:lpstr>
      <vt:lpstr>Презентация PowerPoint</vt:lpstr>
      <vt:lpstr> </vt:lpstr>
      <vt:lpstr> </vt:lpstr>
      <vt:lpstr>SWOT-анализ 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Катя Кукушкина</cp:lastModifiedBy>
  <cp:revision>36</cp:revision>
  <dcterms:modified xsi:type="dcterms:W3CDTF">2024-05-14T22:09:49Z</dcterms:modified>
</cp:coreProperties>
</file>