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313" r:id="rId4"/>
    <p:sldId id="319" r:id="rId5"/>
    <p:sldId id="323" r:id="rId6"/>
    <p:sldId id="330" r:id="rId7"/>
    <p:sldId id="320" r:id="rId8"/>
    <p:sldId id="327" r:id="rId9"/>
    <p:sldId id="334" r:id="rId10"/>
    <p:sldId id="325" r:id="rId11"/>
    <p:sldId id="328" r:id="rId12"/>
    <p:sldId id="329" r:id="rId13"/>
    <p:sldId id="333" r:id="rId14"/>
    <p:sldId id="267" r:id="rId15"/>
  </p:sldIdLst>
  <p:sldSz cx="12192000" cy="6858000"/>
  <p:notesSz cx="6858000" cy="9144000"/>
  <p:defaultTextStyle>
    <a:defPPr marL="0" marR="0" lvl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</a:defRPr>
    </a:defPPr>
    <a:lvl1pPr marL="0" marR="0" lvl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1pPr>
    <a:lvl2pPr marL="0" marR="0" lvl="1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2pPr>
    <a:lvl3pPr marL="0" marR="0" lvl="2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3pPr>
    <a:lvl4pPr marL="0" marR="0" lvl="3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4pPr>
    <a:lvl5pPr marL="0" marR="0" lvl="4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5pPr>
    <a:lvl6pPr marL="0" marR="0" lvl="5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6pPr>
    <a:lvl7pPr marL="0" marR="0" lvl="6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7pPr>
    <a:lvl8pPr marL="0" marR="0" lvl="7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8pPr>
    <a:lvl9pPr marL="0" marR="0" lvl="8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>
        <a:ln>
          <a:noFill/>
        </a:ln>
        <a:solidFill>
          <a:srgbClr val="000000"/>
        </a:solidFill>
        <a:effectLst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415">
          <p15:clr>
            <a:srgbClr val="A4A3A4"/>
          </p15:clr>
        </p15:guide>
        <p15:guide id="3" orient="horz" pos="15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8E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6350" cap="flat">
              <a:solidFill>
                <a:schemeClr val="accent1"/>
              </a:solidFill>
              <a:prstDash val="solid"/>
              <a:miter lim="8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1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1"/>
              </a:solidFill>
              <a:prstDash val="solid"/>
              <a:miter lim="800000"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6350" cap="flat">
              <a:solidFill>
                <a:schemeClr val="accent1"/>
              </a:solidFill>
              <a:prstDash val="solid"/>
              <a:miter lim="800000"/>
            </a:ln>
          </a:left>
          <a:right>
            <a:ln w="12700" cap="flat">
              <a:solidFill>
                <a:schemeClr val="accent1"/>
              </a:solidFill>
              <a:prstDash val="solid"/>
              <a:miter lim="8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635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6350" cap="flat">
              <a:solidFill>
                <a:schemeClr val="accent1"/>
              </a:solidFill>
              <a:prstDash val="solid"/>
              <a:miter lim="800000"/>
            </a:ln>
          </a:insideH>
          <a:insideV>
            <a:ln w="6350" cap="flat">
              <a:solidFill>
                <a:schemeClr val="accent1"/>
              </a:solidFill>
              <a:prstDash val="solid"/>
              <a:miter lim="800000"/>
            </a:ln>
          </a:insideV>
        </a:tcBdr>
        <a:fill>
          <a:solidFill>
            <a:schemeClr val="accent1">
              <a:alpha val="40000"/>
            </a:scheme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1"/>
              </a:solidFill>
              <a:prstDash val="solid"/>
              <a:miter lim="800000"/>
            </a:ln>
          </a:top>
          <a:bottom>
            <a:ln w="12700" cap="flat">
              <a:solidFill>
                <a:schemeClr val="accent1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" cap="flat">
              <a:solidFill>
                <a:schemeClr val="accent1"/>
              </a:solidFill>
              <a:prstDash val="solid"/>
              <a:miter lim="800000"/>
            </a:ln>
          </a:top>
          <a:bottom>
            <a:ln w="12700" cap="flat">
              <a:solidFill>
                <a:srgbClr val="FFFFFF"/>
              </a:solidFill>
              <a:prstDash val="solid"/>
              <a:miter lim="8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666" y="-90"/>
      </p:cViewPr>
      <p:guideLst>
        <p:guide orient="horz" pos="2160"/>
        <p:guide orient="horz" pos="1502"/>
        <p:guide pos="4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14357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135;p8:note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ru-RU" altLang="ru-RU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Google Shape;136;p8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61383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186;p6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  <p:sp>
        <p:nvSpPr>
          <p:cNvPr id="28675" name="Google Shape;187;p6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miter lim="800000"/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201;g2cc03ee14fb_0_40:notes"/>
          <p:cNvSpPr txBox="1"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marL="0" indent="0" eaLnBrk="1" hangingPunct="1">
              <a:buSzPts val="1100"/>
            </a:pPr>
            <a:endParaRPr lang="ru-RU" sz="1100" smtClean="0">
              <a:latin typeface="Arial" charset="0"/>
              <a:cs typeface="Arial" charset="0"/>
            </a:endParaRPr>
          </a:p>
        </p:txBody>
      </p:sp>
      <p:sp>
        <p:nvSpPr>
          <p:cNvPr id="29699" name="Google Shape;202;g2cc03ee14fb_0_40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ln>
            <a:miter lim="800000"/>
            <a:headEnd/>
            <a:tailEnd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2"/>
          <p:cNvSpPr txBox="1"/>
          <p:nvPr/>
        </p:nvSpPr>
        <p:spPr>
          <a:xfrm>
            <a:off x="510703" y="1925952"/>
            <a:ext cx="6518934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39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40" name="Текст 2"/>
          <p:cNvSpPr txBox="1"/>
          <p:nvPr/>
        </p:nvSpPr>
        <p:spPr>
          <a:xfrm>
            <a:off x="6944993" y="3175193"/>
            <a:ext cx="4345769" cy="1158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Плюсы</a:t>
            </a:r>
            <a:endParaRPr sz="1200"/>
          </a:p>
          <a:p>
            <a:pPr>
              <a:defRPr sz="12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1200"/>
          </a:p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Минусы</a:t>
            </a:r>
            <a:endParaRPr sz="1200"/>
          </a:p>
          <a:p>
            <a:pPr>
              <a:defRPr sz="12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1200"/>
          </a:p>
          <a:p>
            <a:pPr marL="285750" indent="-285750">
              <a:buSzPct val="100000"/>
              <a:buFont typeface="Arial"/>
              <a:buChar char="•"/>
              <a:defRPr sz="16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t>Сомнительные моменты</a:t>
            </a:r>
          </a:p>
        </p:txBody>
      </p:sp>
      <p:sp>
        <p:nvSpPr>
          <p:cNvPr id="41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grpSp>
        <p:nvGrpSpPr>
          <p:cNvPr id="44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42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3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pic>
        <p:nvPicPr>
          <p:cNvPr id="45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8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46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D493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7" name="3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51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49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B5D8E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50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5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1"/>
          <p:cNvSpPr/>
          <p:nvPr/>
        </p:nvSpPr>
        <p:spPr>
          <a:xfrm>
            <a:off x="5483225" y="0"/>
            <a:ext cx="6708775" cy="6873241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60" name="Текст 2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pic>
        <p:nvPicPr>
          <p:cNvPr id="61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Текст 2"/>
          <p:cNvSpPr txBox="1"/>
          <p:nvPr/>
        </p:nvSpPr>
        <p:spPr>
          <a:xfrm>
            <a:off x="6249911" y="227512"/>
            <a:ext cx="759795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1</a:t>
            </a:r>
          </a:p>
        </p:txBody>
      </p:sp>
      <p:sp>
        <p:nvSpPr>
          <p:cNvPr id="63" name="Текст 2"/>
          <p:cNvSpPr txBox="1"/>
          <p:nvPr/>
        </p:nvSpPr>
        <p:spPr>
          <a:xfrm>
            <a:off x="6141718" y="3165168"/>
            <a:ext cx="759795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3</a:t>
            </a:r>
          </a:p>
        </p:txBody>
      </p:sp>
      <p:sp>
        <p:nvSpPr>
          <p:cNvPr id="64" name="Текст 2"/>
          <p:cNvSpPr txBox="1"/>
          <p:nvPr/>
        </p:nvSpPr>
        <p:spPr>
          <a:xfrm>
            <a:off x="9319724" y="1625929"/>
            <a:ext cx="7597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2</a:t>
            </a:r>
          </a:p>
        </p:txBody>
      </p:sp>
      <p:sp>
        <p:nvSpPr>
          <p:cNvPr id="65" name="Текст 2"/>
          <p:cNvSpPr txBox="1"/>
          <p:nvPr/>
        </p:nvSpPr>
        <p:spPr>
          <a:xfrm>
            <a:off x="9832523" y="4088596"/>
            <a:ext cx="759794" cy="1615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12000">
                <a:solidFill>
                  <a:srgbClr val="FFFF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4</a:t>
            </a:r>
          </a:p>
        </p:txBody>
      </p:sp>
      <p:sp>
        <p:nvSpPr>
          <p:cNvPr id="66" name="Текст 2"/>
          <p:cNvSpPr txBox="1"/>
          <p:nvPr/>
        </p:nvSpPr>
        <p:spPr>
          <a:xfrm>
            <a:off x="6207392" y="4738556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7" name="Текст 2"/>
          <p:cNvSpPr txBox="1"/>
          <p:nvPr/>
        </p:nvSpPr>
        <p:spPr>
          <a:xfrm>
            <a:off x="6297379" y="1736275"/>
            <a:ext cx="1565012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8" name="Текст 2"/>
          <p:cNvSpPr txBox="1"/>
          <p:nvPr/>
        </p:nvSpPr>
        <p:spPr>
          <a:xfrm>
            <a:off x="9353136" y="3153597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69" name="Текст 2"/>
          <p:cNvSpPr txBox="1"/>
          <p:nvPr/>
        </p:nvSpPr>
        <p:spPr>
          <a:xfrm>
            <a:off x="9901276" y="5614599"/>
            <a:ext cx="1565011" cy="774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lvl1pPr>
          </a:lstStyle>
          <a:p>
            <a:r>
              <a:t>Имеется спорная точка зрения, </a:t>
            </a:r>
          </a:p>
        </p:txBody>
      </p:sp>
      <p:sp>
        <p:nvSpPr>
          <p:cNvPr id="70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71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4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72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A24EF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3" name="6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77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75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76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78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79" name="Соединительная линия уступом 2"/>
          <p:cNvSpPr/>
          <p:nvPr/>
        </p:nvSpPr>
        <p:spPr>
          <a:xfrm>
            <a:off x="7111999" y="1187053"/>
            <a:ext cx="2162014" cy="1323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0" name="Соединительная линия уступом 26"/>
          <p:cNvSpPr/>
          <p:nvPr/>
        </p:nvSpPr>
        <p:spPr>
          <a:xfrm rot="10800000" flipV="1">
            <a:off x="7298266" y="2878664"/>
            <a:ext cx="1828805" cy="1066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1" name="Соединительная линия уступом 29"/>
          <p:cNvSpPr/>
          <p:nvPr/>
        </p:nvSpPr>
        <p:spPr>
          <a:xfrm>
            <a:off x="7298266" y="4347023"/>
            <a:ext cx="2319867" cy="822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ln w="63500">
            <a:solidFill>
              <a:srgbClr val="FCAF17"/>
            </a:solidFill>
            <a:miter/>
            <a:tailEnd type="triangle"/>
          </a:ln>
        </p:spPr>
        <p:txBody>
          <a:bodyPr lIns="45718" tIns="45718" rIns="45718" bIns="45718" anchor="ctr"/>
          <a:lstStyle/>
          <a:p>
            <a:pPr>
              <a:defRPr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8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Текст 2"/>
          <p:cNvSpPr txBox="1"/>
          <p:nvPr/>
        </p:nvSpPr>
        <p:spPr>
          <a:xfrm>
            <a:off x="498318" y="1526966"/>
            <a:ext cx="9290344" cy="1547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 fontScale="92500"/>
          </a:bodyPr>
          <a:lstStyle>
            <a:lvl1pPr algn="ctr">
              <a:defRPr sz="72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НАЗВАНИЕ  РАЗДЕЛА</a:t>
            </a:r>
          </a:p>
        </p:txBody>
      </p:sp>
      <p:sp>
        <p:nvSpPr>
          <p:cNvPr id="9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05" name="Текст 2"/>
          <p:cNvSpPr txBox="1"/>
          <p:nvPr/>
        </p:nvSpPr>
        <p:spPr>
          <a:xfrm>
            <a:off x="540509" y="836534"/>
            <a:ext cx="6518934" cy="70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pic>
        <p:nvPicPr>
          <p:cNvPr id="106" name="Рисунок 9" descr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07" name="Таблица 3"/>
          <p:cNvGraphicFramePr/>
          <p:nvPr/>
        </p:nvGraphicFramePr>
        <p:xfrm>
          <a:off x="623887" y="1633920"/>
          <a:ext cx="10712586" cy="4389600"/>
        </p:xfrm>
        <a:graphic>
          <a:graphicData uri="http://schemas.openxmlformats.org/drawingml/2006/table">
            <a:tbl>
              <a:tblPr firstRow="1">
                <a:tableStyleId>{4C3C2611-4C71-4FC5-86AE-919BDF0F9419}</a:tableStyleId>
              </a:tblPr>
              <a:tblGrid>
                <a:gridCol w="17854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854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854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854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78543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8543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R w="38100">
                      <a:solidFill>
                        <a:srgbClr val="FFFFFF"/>
                      </a:solidFill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FFFF"/>
                      </a:solidFill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AFC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38100">
                      <a:solidFill>
                        <a:srgbClr val="FFAFC1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31600"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12700">
                      <a:miter lim="400000"/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38100">
                      <a:solidFill>
                        <a:srgbClr val="FFAFC1"/>
                      </a:solidFill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600"/>
                      </a:pPr>
                      <a:endParaRPr/>
                    </a:p>
                  </a:txBody>
                  <a:tcPr marL="40509" marR="40509" marT="40509" marB="40509" horzOverflow="overflow">
                    <a:lnL w="38100">
                      <a:solidFill>
                        <a:srgbClr val="FFAFC1"/>
                      </a:solidFill>
                    </a:lnL>
                    <a:lnR w="12700">
                      <a:miter lim="400000"/>
                    </a:lnR>
                    <a:lnT w="38100">
                      <a:solidFill>
                        <a:srgbClr val="FFAFC1"/>
                      </a:solidFill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10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108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9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grpSp>
        <p:nvGrpSpPr>
          <p:cNvPr id="113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111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2" name="4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16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114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115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2022-11-09 02.38.22.jpg" descr="2022-11-09 02.38.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067" y="-3"/>
            <a:ext cx="4880971" cy="6858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Текст 2"/>
          <p:cNvSpPr txBox="1"/>
          <p:nvPr/>
        </p:nvSpPr>
        <p:spPr>
          <a:xfrm>
            <a:off x="566087" y="1544952"/>
            <a:ext cx="3774042" cy="1463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t>ЗАГОЛОВОК СЛАЙДА</a:t>
            </a:r>
          </a:p>
        </p:txBody>
      </p:sp>
      <p:sp>
        <p:nvSpPr>
          <p:cNvPr id="127" name="Прямоугольник 7"/>
          <p:cNvSpPr/>
          <p:nvPr/>
        </p:nvSpPr>
        <p:spPr>
          <a:xfrm>
            <a:off x="9478850" y="-9686"/>
            <a:ext cx="1857633" cy="1326299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28" name="Рисунок 9" descr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611" y="-25758"/>
            <a:ext cx="2156114" cy="12128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1" name="Прямоугольник 6"/>
          <p:cNvGrpSpPr/>
          <p:nvPr/>
        </p:nvGrpSpPr>
        <p:grpSpPr>
          <a:xfrm>
            <a:off x="9488632" y="6157385"/>
            <a:ext cx="2343181" cy="705154"/>
            <a:chOff x="-1" y="-1"/>
            <a:chExt cx="2343180" cy="705153"/>
          </a:xfrm>
        </p:grpSpPr>
        <p:sp>
          <p:nvSpPr>
            <p:cNvPr id="129" name="Прямоугольник"/>
            <p:cNvSpPr/>
            <p:nvPr/>
          </p:nvSpPr>
          <p:spPr>
            <a:xfrm>
              <a:off x="-2" y="-2"/>
              <a:ext cx="2343182" cy="705155"/>
            </a:xfrm>
            <a:prstGeom prst="rect">
              <a:avLst/>
            </a:prstGeom>
            <a:solidFill>
              <a:srgbClr val="ADDAE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0" name="НАЗВАНИЕ ДОКЛАДА"/>
            <p:cNvSpPr txBox="1"/>
            <p:nvPr/>
          </p:nvSpPr>
          <p:spPr>
            <a:xfrm>
              <a:off x="45719" y="206523"/>
              <a:ext cx="2251741" cy="292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 sz="1600"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ДОКЛАДА</a:t>
              </a:r>
            </a:p>
          </p:txBody>
        </p:sp>
      </p:grpSp>
      <p:grpSp>
        <p:nvGrpSpPr>
          <p:cNvPr id="134" name="Прямоугольник 16"/>
          <p:cNvGrpSpPr/>
          <p:nvPr/>
        </p:nvGrpSpPr>
        <p:grpSpPr>
          <a:xfrm>
            <a:off x="616791" y="6235378"/>
            <a:ext cx="669073" cy="625373"/>
            <a:chOff x="0" y="-1"/>
            <a:chExt cx="669071" cy="625372"/>
          </a:xfrm>
        </p:grpSpPr>
        <p:sp>
          <p:nvSpPr>
            <p:cNvPr id="132" name="Прямоугольник"/>
            <p:cNvSpPr/>
            <p:nvPr/>
          </p:nvSpPr>
          <p:spPr>
            <a:xfrm>
              <a:off x="-1" y="-2"/>
              <a:ext cx="669073" cy="625373"/>
            </a:xfrm>
            <a:prstGeom prst="rect">
              <a:avLst/>
            </a:prstGeom>
            <a:solidFill>
              <a:srgbClr val="F5AC4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3" name="7"/>
            <p:cNvSpPr txBox="1"/>
            <p:nvPr/>
          </p:nvSpPr>
          <p:spPr>
            <a:xfrm>
              <a:off x="45720" y="146138"/>
              <a:ext cx="577629" cy="3330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137" name="Прямоугольник 17"/>
          <p:cNvGrpSpPr/>
          <p:nvPr/>
        </p:nvGrpSpPr>
        <p:grpSpPr>
          <a:xfrm>
            <a:off x="629426" y="-2450"/>
            <a:ext cx="2730092" cy="506841"/>
            <a:chOff x="-1" y="-1"/>
            <a:chExt cx="2730091" cy="506839"/>
          </a:xfrm>
        </p:grpSpPr>
        <p:sp>
          <p:nvSpPr>
            <p:cNvPr id="135" name="Прямоугольник"/>
            <p:cNvSpPr/>
            <p:nvPr/>
          </p:nvSpPr>
          <p:spPr>
            <a:xfrm>
              <a:off x="-2" y="-2"/>
              <a:ext cx="2730092" cy="506841"/>
            </a:xfrm>
            <a:prstGeom prst="rect">
              <a:avLst/>
            </a:prstGeom>
            <a:solidFill>
              <a:srgbClr val="8F00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pPr>
              <a:endParaRPr/>
            </a:p>
          </p:txBody>
        </p:sp>
        <p:sp>
          <p:nvSpPr>
            <p:cNvPr id="136" name="НАЗВАНИЕ РАЗДЕЛА"/>
            <p:cNvSpPr txBox="1"/>
            <p:nvPr/>
          </p:nvSpPr>
          <p:spPr>
            <a:xfrm>
              <a:off x="45720" y="90856"/>
              <a:ext cx="2638651" cy="3251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spAutoFit/>
            </a:bodyPr>
            <a:lstStyle>
              <a:lvl1pPr>
                <a:defRPr>
                  <a:solidFill>
                    <a:srgbClr val="FFFFFF"/>
                  </a:solidFill>
                  <a:latin typeface="Gilroy-Light"/>
                  <a:ea typeface="Gilroy-Light"/>
                  <a:cs typeface="Gilroy-Light"/>
                  <a:sym typeface="Gilroy-Light"/>
                </a:defRPr>
              </a:lvl1pPr>
            </a:lstStyle>
            <a:p>
              <a:r>
                <a:t>НАЗВАНИЕ РАЗДЕЛА</a:t>
              </a:r>
            </a:p>
          </p:txBody>
        </p:sp>
      </p:grpSp>
      <p:sp>
        <p:nvSpPr>
          <p:cNvPr id="138" name="Текст 2"/>
          <p:cNvSpPr txBox="1"/>
          <p:nvPr/>
        </p:nvSpPr>
        <p:spPr>
          <a:xfrm>
            <a:off x="609152" y="3188385"/>
            <a:ext cx="4782191" cy="19811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Имеется спорная точка зрения, гласящая примерно следующее: представители современных социальных резервов призваны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к ответу! </a:t>
            </a:r>
            <a:endParaRPr sz="1200">
              <a:solidFill>
                <a:srgbClr val="888888"/>
              </a:solidFill>
            </a:endParaRP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В целом, конечно, базовый вектор развития позволяет выполнить важные задания </a:t>
            </a:r>
          </a:p>
          <a:p>
            <a:pPr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t>по разработке системы обучения кадров, соответствующей насущным потребностям </a:t>
            </a:r>
          </a:p>
        </p:txBody>
      </p:sp>
      <p:sp>
        <p:nvSpPr>
          <p:cNvPr id="13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8F00FF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0"/>
              </a:lnSpc>
            </a:pPr>
            <a:fld id="{81D60167-4931-47E6-BA6A-407CBD079E47}" type="slidenum">
              <a:rPr spc="-5" dirty="0"/>
              <a:pPr marL="38100">
                <a:lnSpc>
                  <a:spcPts val="1270"/>
                </a:lnSpc>
              </a:pPr>
              <a:t>‹#›</a:t>
            </a:fld>
            <a:endParaRPr spc="-5" dirty="0"/>
          </a:p>
        </p:txBody>
      </p:sp>
    </p:spTree>
    <p:extLst>
      <p:ext uri="{BB962C8B-B14F-4D97-AF65-F5344CB8AC3E}">
        <p14:creationId xmlns="" xmlns:p14="http://schemas.microsoft.com/office/powerpoint/2010/main" val="358875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Прямоугольник 7"/>
          <p:cNvSpPr/>
          <p:nvPr/>
        </p:nvSpPr>
        <p:spPr>
          <a:xfrm>
            <a:off x="6102320" y="2345381"/>
            <a:ext cx="6122342" cy="4529333"/>
          </a:xfrm>
          <a:prstGeom prst="rect">
            <a:avLst/>
          </a:prstGeom>
          <a:solidFill>
            <a:srgbClr val="FFAC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CAF17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 dirty="0"/>
          </a:p>
        </p:txBody>
      </p:sp>
      <p:sp>
        <p:nvSpPr>
          <p:cNvPr id="149" name="Прямоугольник 10"/>
          <p:cNvSpPr/>
          <p:nvPr/>
        </p:nvSpPr>
        <p:spPr>
          <a:xfrm>
            <a:off x="6103137" y="-2"/>
            <a:ext cx="6121526" cy="2345384"/>
          </a:xfrm>
          <a:prstGeom prst="rect">
            <a:avLst/>
          </a:prstGeom>
          <a:solidFill>
            <a:srgbClr val="9F00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8F00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50" name="Прямоугольник 13"/>
          <p:cNvSpPr/>
          <p:nvPr/>
        </p:nvSpPr>
        <p:spPr>
          <a:xfrm>
            <a:off x="6101107" y="5359336"/>
            <a:ext cx="6121528" cy="1514425"/>
          </a:xfrm>
          <a:prstGeom prst="rect">
            <a:avLst/>
          </a:prstGeom>
          <a:solidFill>
            <a:srgbClr val="FF2F2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D493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51" name="Текст 2"/>
          <p:cNvSpPr txBox="1"/>
          <p:nvPr/>
        </p:nvSpPr>
        <p:spPr>
          <a:xfrm>
            <a:off x="589158" y="801511"/>
            <a:ext cx="5360085" cy="4957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ctr"/>
            <a:r>
              <a:rPr lang="ru-RU" sz="3200" b="1" dirty="0" smtClean="0"/>
              <a:t>Биотехнология для здоровья</a:t>
            </a:r>
          </a:p>
          <a:p>
            <a:pPr algn="ctr"/>
            <a:endParaRPr lang="ru-RU" sz="3200" b="1" dirty="0" smtClean="0"/>
          </a:p>
          <a:p>
            <a:pPr algn="ctr"/>
            <a:endParaRPr lang="ru-RU" sz="3200" b="1" dirty="0" smtClean="0"/>
          </a:p>
          <a:p>
            <a:pPr algn="ctr" defTabSz="877822">
              <a:defRPr sz="23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endParaRPr b="1" dirty="0"/>
          </a:p>
          <a:p>
            <a:pPr algn="ctr" defTabSz="877822">
              <a:lnSpc>
                <a:spcPct val="150000"/>
              </a:lnSpc>
              <a:defRPr sz="2300">
                <a:solidFill>
                  <a:srgbClr val="8F00FF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sz="2300" dirty="0">
                <a:latin typeface="Gilroy-Light"/>
                <a:ea typeface="Gilroy-ExtraBold"/>
                <a:cs typeface="Gilroy-ExtraBold"/>
                <a:sym typeface="Gilroy-Light"/>
              </a:rPr>
              <a:t>ТРЕК: ПРЕДПРИНИМАТЕЛЬСКИЙ</a:t>
            </a:r>
            <a:endParaRPr sz="6900" dirty="0">
              <a:latin typeface="Gilroy-ExtraBold"/>
              <a:ea typeface="Gilroy-ExtraBold"/>
              <a:cs typeface="Gilroy-ExtraBold"/>
              <a:sym typeface="Gilroy-ExtraBold"/>
            </a:endParaRPr>
          </a:p>
          <a:p>
            <a:pPr algn="ctr" defTabSz="877822">
              <a:lnSpc>
                <a:spcPct val="150000"/>
              </a:lnSpc>
              <a:defRPr sz="23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r>
              <a:rPr lang="ru-RU" dirty="0"/>
              <a:t>РУКОВОДИТЕЛЬ: </a:t>
            </a:r>
            <a:r>
              <a:rPr lang="ru-RU" dirty="0" smtClean="0"/>
              <a:t>НИКИТИНА Н.Н.</a:t>
            </a:r>
            <a:endParaRPr dirty="0"/>
          </a:p>
        </p:txBody>
      </p:sp>
      <p:sp>
        <p:nvSpPr>
          <p:cNvPr id="152" name="Прямоугольник 9"/>
          <p:cNvSpPr/>
          <p:nvPr/>
        </p:nvSpPr>
        <p:spPr>
          <a:xfrm>
            <a:off x="8818529" y="-2"/>
            <a:ext cx="3406131" cy="4274948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B5D8E1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153" name="Рисунок 22" descr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729" y="-9876106"/>
            <a:ext cx="4128544" cy="580610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Квадрат">
            <a:extLst>
              <a:ext uri="{FF2B5EF4-FFF2-40B4-BE49-F238E27FC236}">
                <a16:creationId xmlns="" xmlns:a16="http://schemas.microsoft.com/office/drawing/2014/main" id="{515364BE-F6DA-2843-A7EF-F9EDF64F5C32}"/>
              </a:ext>
            </a:extLst>
          </p:cNvPr>
          <p:cNvSpPr/>
          <p:nvPr/>
        </p:nvSpPr>
        <p:spPr>
          <a:xfrm>
            <a:off x="8818526" y="2349045"/>
            <a:ext cx="3404109" cy="4529333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BB3C1"/>
                </a:solidFill>
              </a:defRPr>
            </a:pPr>
            <a:endParaRPr/>
          </a:p>
        </p:txBody>
      </p:sp>
      <p:pic>
        <p:nvPicPr>
          <p:cNvPr id="3" name="Рисунок 2" descr="Изображение выглядит как небо, человек, оранжевый, проигрыватель&#10;&#10;Автоматически созданное описание">
            <a:extLst>
              <a:ext uri="{FF2B5EF4-FFF2-40B4-BE49-F238E27FC236}">
                <a16:creationId xmlns="" xmlns:a16="http://schemas.microsoft.com/office/drawing/2014/main" id="{BC7FF919-0348-EE46-A018-E2296DB41A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04" t="160" b="6860"/>
          <a:stretch/>
        </p:blipFill>
        <p:spPr>
          <a:xfrm>
            <a:off x="8818526" y="2349916"/>
            <a:ext cx="3406182" cy="451628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B54E817-36BD-2103-7561-D27F5D8F11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902" y="123825"/>
            <a:ext cx="2678848" cy="20474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44474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3"/>
          <p:cNvGrpSpPr/>
          <p:nvPr/>
        </p:nvGrpSpPr>
        <p:grpSpPr>
          <a:xfrm>
            <a:off x="0" y="691895"/>
            <a:ext cx="2624455" cy="97790"/>
            <a:chOff x="0" y="691895"/>
            <a:chExt cx="2624455" cy="97790"/>
          </a:xfrm>
        </p:grpSpPr>
        <p:sp>
          <p:nvSpPr>
            <p:cNvPr id="4" name="object 4"/>
            <p:cNvSpPr/>
            <p:nvPr/>
          </p:nvSpPr>
          <p:spPr>
            <a:xfrm>
              <a:off x="0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5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A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6804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4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9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3608" y="691895"/>
              <a:ext cx="320040" cy="97790"/>
            </a:xfrm>
            <a:custGeom>
              <a:avLst/>
              <a:gdLst/>
              <a:ahLst/>
              <a:cxnLst/>
              <a:rect l="l" t="t" r="r" b="b"/>
              <a:pathLst>
                <a:path w="320040" h="97790">
                  <a:moveTo>
                    <a:pt x="0" y="97536"/>
                  </a:moveTo>
                  <a:lnTo>
                    <a:pt x="320039" y="97536"/>
                  </a:lnTo>
                  <a:lnTo>
                    <a:pt x="320039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93647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4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BAE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30452" y="691895"/>
              <a:ext cx="1294130" cy="97790"/>
            </a:xfrm>
            <a:custGeom>
              <a:avLst/>
              <a:gdLst/>
              <a:ahLst/>
              <a:cxnLst/>
              <a:rect l="l" t="t" r="r" b="b"/>
              <a:pathLst>
                <a:path w="1294130" h="97790">
                  <a:moveTo>
                    <a:pt x="1293875" y="0"/>
                  </a:moveTo>
                  <a:lnTo>
                    <a:pt x="0" y="0"/>
                  </a:lnTo>
                  <a:lnTo>
                    <a:pt x="0" y="97536"/>
                  </a:lnTo>
                  <a:lnTo>
                    <a:pt x="1293875" y="97536"/>
                  </a:lnTo>
                  <a:lnTo>
                    <a:pt x="1293875" y="0"/>
                  </a:lnTo>
                  <a:close/>
                </a:path>
              </a:pathLst>
            </a:custGeom>
            <a:solidFill>
              <a:srgbClr val="B5D7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172821" y="6537909"/>
            <a:ext cx="17081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70"/>
              </a:lnSpc>
            </a:pPr>
            <a:fld id="{81D60167-4931-47E6-BA6A-407CBD079E47}" type="slidenum">
              <a:rPr lang="ru-RU" sz="1200" spc="-15" smtClean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1270"/>
                </a:lnSpc>
              </a:pPr>
              <a:t>10</a:t>
            </a:fld>
            <a:endParaRPr lang="ru-RU" sz="1200" dirty="0">
              <a:latin typeface="Arial"/>
              <a:cs typeface="Arial"/>
            </a:endParaRPr>
          </a:p>
        </p:txBody>
      </p:sp>
      <p:sp>
        <p:nvSpPr>
          <p:cNvPr id="46" name="Текст 2">
            <a:extLst>
              <a:ext uri="{FF2B5EF4-FFF2-40B4-BE49-F238E27FC236}">
                <a16:creationId xmlns="" xmlns:a16="http://schemas.microsoft.com/office/drawing/2014/main" id="{CAEEE920-113B-4ADD-9442-6DCF7CA6E193}"/>
              </a:ext>
            </a:extLst>
          </p:cNvPr>
          <p:cNvSpPr txBox="1"/>
          <p:nvPr/>
        </p:nvSpPr>
        <p:spPr>
          <a:xfrm>
            <a:off x="264404" y="0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dirty="0" smtClean="0">
                <a:latin typeface="Georgia" pitchFamily="18" charset="0"/>
                <a:cs typeface="Tahoma" pitchFamily="34" charset="0"/>
              </a:rPr>
              <a:t>План  реализации проекта</a:t>
            </a:r>
            <a:endParaRPr sz="3600" b="1" dirty="0"/>
          </a:p>
        </p:txBody>
      </p:sp>
      <p:sp>
        <p:nvSpPr>
          <p:cNvPr id="18434" name="AutoShape 2" descr="https://s3.dtln.ru/unti-prod-people/file/pulse/project/0c0480a5-a204-41e1-85a5-6164da8c2322/161dd72b-3979-4669-9872-a5ae5ed9dcf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429657" y="980501"/>
            <a:ext cx="11413475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Разработка и реализация проекта по созданию продуктов на основе полезных микроорганизмов будет включать в себя несколько этапов.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Разработка рецептуры и технологии производства продуктов с использованием полезных микроорганизмов.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Поиск и выбор поставщиков качественных сырьевых компонентов.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Приобретение необходимого оборудования для производства продуктов.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Запуск производства для тестирования конечного продукта.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Проведение испытаний на соответствие качественным показателям и вкусовым характеристикам.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Разработка маркетинговой стратегии и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брендинга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продуктов.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Проведение рекламных кампаний для привлечения внимания потребителей.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Google Shape;189;p20"/>
          <p:cNvSpPr txBox="1">
            <a:spLocks noGrp="1"/>
          </p:cNvSpPr>
          <p:nvPr>
            <p:ph type="title"/>
          </p:nvPr>
        </p:nvSpPr>
        <p:spPr>
          <a:xfrm>
            <a:off x="1" y="115888"/>
            <a:ext cx="6000751" cy="779462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8F00FF"/>
              </a:buClr>
              <a:buSzPts val="2400"/>
            </a:pPr>
            <a:r>
              <a:rPr lang="en-US" sz="2400" smtClean="0">
                <a:solidFill>
                  <a:srgbClr val="8F00FF"/>
                </a:solidFill>
                <a:latin typeface="Arial" charset="0"/>
                <a:cs typeface="Arial" charset="0"/>
              </a:rPr>
              <a:t/>
            </a:r>
            <a:br>
              <a:rPr lang="en-US" sz="2400" smtClean="0">
                <a:solidFill>
                  <a:srgbClr val="8F00FF"/>
                </a:solidFill>
                <a:latin typeface="Arial" charset="0"/>
                <a:cs typeface="Arial" charset="0"/>
              </a:rPr>
            </a:br>
            <a:endParaRPr lang="ru-RU" sz="4400" smtClean="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2" name="Google Shape;190;p20"/>
          <p:cNvGrpSpPr>
            <a:grpSpLocks/>
          </p:cNvGrpSpPr>
          <p:nvPr/>
        </p:nvGrpSpPr>
        <p:grpSpPr bwMode="auto">
          <a:xfrm>
            <a:off x="-25400" y="536576"/>
            <a:ext cx="6121400" cy="174625"/>
            <a:chOff x="0" y="692501"/>
            <a:chExt cx="2624903" cy="97077"/>
          </a:xfrm>
        </p:grpSpPr>
        <p:sp>
          <p:nvSpPr>
            <p:cNvPr id="18440" name="Google Shape;191;p20"/>
            <p:cNvSpPr>
              <a:spLocks noChangeArrowheads="1"/>
            </p:cNvSpPr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8441" name="Google Shape;192;p20"/>
            <p:cNvSpPr>
              <a:spLocks noChangeArrowheads="1"/>
            </p:cNvSpPr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8442" name="Google Shape;193;p20"/>
            <p:cNvSpPr>
              <a:spLocks noChangeArrowheads="1"/>
            </p:cNvSpPr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8443" name="Google Shape;194;p20"/>
            <p:cNvSpPr>
              <a:spLocks noChangeArrowheads="1"/>
            </p:cNvSpPr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8444" name="Google Shape;195;p20"/>
            <p:cNvSpPr>
              <a:spLocks noChangeArrowheads="1"/>
            </p:cNvSpPr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18438" name="Google Shape;198;p20"/>
          <p:cNvSpPr txBox="1">
            <a:spLocks noChangeArrowheads="1"/>
          </p:cNvSpPr>
          <p:nvPr/>
        </p:nvSpPr>
        <p:spPr bwMode="auto">
          <a:xfrm>
            <a:off x="309034" y="914400"/>
            <a:ext cx="11283951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600" b="1" dirty="0" err="1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Ресурсы</a:t>
            </a:r>
            <a:r>
              <a:rPr lang="en-US" sz="1600" b="1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проекта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</a:t>
            </a:r>
            <a:endParaRPr lang="ru-RU" sz="1600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marL="342900" indent="-342900" algn="just">
              <a:buClr>
                <a:srgbClr val="000000"/>
              </a:buClr>
              <a:buSzPts val="1100"/>
              <a:buFont typeface="Arial" charset="0"/>
              <a:buAutoNum type="arabicPeriod"/>
            </a:pPr>
            <a:r>
              <a:rPr lang="en-US" sz="1600" dirty="0" err="1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Человеческие</a:t>
            </a:r>
            <a:r>
              <a:rPr lang="en-US" sz="16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ресурсы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химики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биотехнологи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специалисты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по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маркетингу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и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продажам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. </a:t>
            </a:r>
            <a:endParaRPr lang="ru-RU" sz="1600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marL="342900" indent="-342900" algn="just">
              <a:buClr>
                <a:srgbClr val="000000"/>
              </a:buClr>
              <a:buSzPts val="1100"/>
              <a:buFont typeface="Arial" charset="0"/>
              <a:buAutoNum type="arabicPeriod"/>
            </a:pPr>
            <a:r>
              <a:rPr lang="ru-RU" sz="16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М</a:t>
            </a:r>
            <a:r>
              <a:rPr lang="en-US" sz="1600" dirty="0" err="1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атериальные</a:t>
            </a:r>
            <a:r>
              <a:rPr lang="en-US" sz="16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ресурсы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лабораторное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оборудование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сырье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для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производства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материала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,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специализированные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технологические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установки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и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другие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ресурсы</a:t>
            </a:r>
            <a:r>
              <a:rPr lang="en-US" sz="16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.</a:t>
            </a:r>
            <a:endParaRPr lang="ru-RU" sz="1600" dirty="0" smtClean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marL="342900" indent="-342900" algn="just">
              <a:buClr>
                <a:srgbClr val="000000"/>
              </a:buClr>
              <a:buSzPts val="1100"/>
              <a:buFont typeface="Arial" charset="0"/>
              <a:buAutoNum type="arabicPeriod"/>
            </a:pPr>
            <a:r>
              <a:rPr lang="en-US" sz="1600" dirty="0" err="1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Информационные</a:t>
            </a:r>
            <a:r>
              <a:rPr lang="en-US" sz="16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ресурсы</a:t>
            </a:r>
            <a:endParaRPr lang="ru-RU" sz="1600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endParaRPr lang="ru-RU" sz="1600" b="1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6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Затраты</a:t>
            </a:r>
            <a:r>
              <a:rPr lang="en-US" sz="1600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на</a:t>
            </a:r>
            <a:r>
              <a:rPr lang="en-US" sz="1600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реализацию</a:t>
            </a:r>
            <a:r>
              <a:rPr lang="en-US" sz="1600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проекта</a:t>
            </a:r>
            <a:r>
              <a:rPr lang="en-US" sz="1600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</a:t>
            </a:r>
            <a:endParaRPr lang="ru-RU" sz="1600" b="1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-</a:t>
            </a:r>
            <a:r>
              <a:rPr lang="ru-RU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Исследования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и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разработка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 50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тыс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руб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.</a:t>
            </a:r>
            <a:endParaRPr lang="ru-RU" sz="1600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-</a:t>
            </a:r>
            <a:r>
              <a:rPr lang="ru-RU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Аренда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помещения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20 </a:t>
            </a:r>
            <a:r>
              <a:rPr lang="en-US" sz="1600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тыс</a:t>
            </a:r>
            <a:r>
              <a:rPr lang="en-US" sz="1600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в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месяц</a:t>
            </a:r>
            <a:endParaRPr lang="ru-RU" sz="1600" dirty="0">
              <a:latin typeface="Times New Roman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600" dirty="0">
                <a:latin typeface="Times New Roman" pitchFamily="18" charset="0"/>
                <a:sym typeface="Georgia" pitchFamily="18" charset="0"/>
              </a:rPr>
              <a:t>-</a:t>
            </a:r>
            <a:r>
              <a:rPr lang="ru-RU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Закупка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сырья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: 100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тыс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руб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.</a:t>
            </a:r>
            <a:endParaRPr lang="ru-RU" sz="1600" dirty="0">
              <a:latin typeface="Times New Roman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600" dirty="0">
                <a:latin typeface="Times New Roman" pitchFamily="18" charset="0"/>
                <a:sym typeface="Georgia" pitchFamily="18" charset="0"/>
              </a:rPr>
              <a:t>-</a:t>
            </a:r>
            <a:r>
              <a:rPr lang="ru-RU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Трудовые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ресурсы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:  300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тыс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руб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.</a:t>
            </a:r>
            <a:endParaRPr lang="ru-RU" sz="1600" dirty="0">
              <a:latin typeface="Times New Roman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600" dirty="0">
                <a:latin typeface="Times New Roman" pitchFamily="18" charset="0"/>
                <a:sym typeface="Georgia" pitchFamily="18" charset="0"/>
              </a:rPr>
              <a:t>-</a:t>
            </a:r>
            <a:r>
              <a:rPr lang="ru-RU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Маркетинг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 и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продвижение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: 200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тыс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руб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.</a:t>
            </a:r>
            <a:endParaRPr lang="ru-RU" sz="1600" dirty="0">
              <a:latin typeface="Times New Roman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1600" dirty="0">
                <a:latin typeface="Times New Roman" pitchFamily="18" charset="0"/>
                <a:sym typeface="Georgia" pitchFamily="18" charset="0"/>
              </a:rPr>
              <a:t>-</a:t>
            </a:r>
            <a:r>
              <a:rPr lang="ru-RU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Операционные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расходы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: 100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тыс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. </a:t>
            </a:r>
            <a:r>
              <a:rPr lang="en-US" sz="1600" dirty="0" err="1">
                <a:latin typeface="Times New Roman" pitchFamily="18" charset="0"/>
                <a:sym typeface="Georgia" pitchFamily="18" charset="0"/>
              </a:rPr>
              <a:t>руб</a:t>
            </a:r>
            <a:r>
              <a:rPr lang="en-US" sz="1600" dirty="0">
                <a:latin typeface="Times New Roman" pitchFamily="18" charset="0"/>
                <a:sym typeface="Georgia" pitchFamily="18" charset="0"/>
              </a:rPr>
              <a:t>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9" name="Google Shape;199;p20"/>
          <p:cNvSpPr txBox="1">
            <a:spLocks noChangeArrowheads="1"/>
          </p:cNvSpPr>
          <p:nvPr/>
        </p:nvSpPr>
        <p:spPr bwMode="auto">
          <a:xfrm>
            <a:off x="-10583" y="44450"/>
            <a:ext cx="638386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 algn="ctr">
              <a:buClr>
                <a:srgbClr val="000000"/>
              </a:buClr>
              <a:buSzPts val="2400"/>
              <a:buFont typeface="Georgia" pitchFamily="18" charset="0"/>
              <a:buNone/>
            </a:pPr>
            <a:r>
              <a:rPr lang="en-US" sz="2400" b="1">
                <a:latin typeface="Georgia" pitchFamily="18" charset="0"/>
                <a:sym typeface="Georgia" pitchFamily="18" charset="0"/>
              </a:rPr>
              <a:t>План реализации проекта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204;p21"/>
          <p:cNvSpPr txBox="1">
            <a:spLocks noGrp="1"/>
          </p:cNvSpPr>
          <p:nvPr>
            <p:ph type="title"/>
          </p:nvPr>
        </p:nvSpPr>
        <p:spPr>
          <a:xfrm>
            <a:off x="1" y="115888"/>
            <a:ext cx="6000751" cy="779462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8F00FF"/>
              </a:buClr>
              <a:buSzPts val="2400"/>
            </a:pPr>
            <a:r>
              <a:rPr lang="en-US" sz="2400" smtClean="0">
                <a:solidFill>
                  <a:srgbClr val="8F00FF"/>
                </a:solidFill>
                <a:latin typeface="Arial" charset="0"/>
                <a:cs typeface="Arial" charset="0"/>
              </a:rPr>
              <a:t/>
            </a:r>
            <a:br>
              <a:rPr lang="en-US" sz="2400" smtClean="0">
                <a:solidFill>
                  <a:srgbClr val="8F00FF"/>
                </a:solidFill>
                <a:latin typeface="Arial" charset="0"/>
                <a:cs typeface="Arial" charset="0"/>
              </a:rPr>
            </a:br>
            <a:endParaRPr lang="ru-RU" sz="4400" smtClean="0"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grpSp>
        <p:nvGrpSpPr>
          <p:cNvPr id="2" name="Google Shape;205;p21"/>
          <p:cNvGrpSpPr>
            <a:grpSpLocks/>
          </p:cNvGrpSpPr>
          <p:nvPr/>
        </p:nvGrpSpPr>
        <p:grpSpPr bwMode="auto">
          <a:xfrm>
            <a:off x="-25400" y="536576"/>
            <a:ext cx="6121400" cy="174625"/>
            <a:chOff x="0" y="692501"/>
            <a:chExt cx="2624940" cy="97200"/>
          </a:xfrm>
        </p:grpSpPr>
        <p:sp>
          <p:nvSpPr>
            <p:cNvPr id="19464" name="Google Shape;206;p21"/>
            <p:cNvSpPr>
              <a:spLocks noChangeArrowheads="1"/>
            </p:cNvSpPr>
            <p:nvPr/>
          </p:nvSpPr>
          <p:spPr bwMode="auto">
            <a:xfrm>
              <a:off x="0" y="692501"/>
              <a:ext cx="1294500" cy="97200"/>
            </a:xfrm>
            <a:prstGeom prst="rect">
              <a:avLst/>
            </a:prstGeom>
            <a:solidFill>
              <a:srgbClr val="FBB3C1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9465" name="Google Shape;207;p21"/>
            <p:cNvSpPr>
              <a:spLocks noChangeArrowheads="1"/>
            </p:cNvSpPr>
            <p:nvPr/>
          </p:nvSpPr>
          <p:spPr bwMode="auto">
            <a:xfrm>
              <a:off x="336583" y="692501"/>
              <a:ext cx="1294500" cy="97200"/>
            </a:xfrm>
            <a:prstGeom prst="rect">
              <a:avLst/>
            </a:prstGeom>
            <a:solidFill>
              <a:srgbClr val="9F00FF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9466" name="Google Shape;208;p21"/>
            <p:cNvSpPr>
              <a:spLocks noChangeArrowheads="1"/>
            </p:cNvSpPr>
            <p:nvPr/>
          </p:nvSpPr>
          <p:spPr bwMode="auto">
            <a:xfrm>
              <a:off x="673166" y="692501"/>
              <a:ext cx="1294500" cy="97200"/>
            </a:xfrm>
            <a:prstGeom prst="rect">
              <a:avLst/>
            </a:prstGeom>
            <a:solidFill>
              <a:srgbClr val="FD493D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9467" name="Google Shape;209;p21"/>
            <p:cNvSpPr>
              <a:spLocks noChangeArrowheads="1"/>
            </p:cNvSpPr>
            <p:nvPr/>
          </p:nvSpPr>
          <p:spPr bwMode="auto">
            <a:xfrm>
              <a:off x="993857" y="692501"/>
              <a:ext cx="1294500" cy="97200"/>
            </a:xfrm>
            <a:prstGeom prst="rect">
              <a:avLst/>
            </a:prstGeom>
            <a:solidFill>
              <a:srgbClr val="FCAF17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9468" name="Google Shape;210;p21"/>
            <p:cNvSpPr>
              <a:spLocks noChangeArrowheads="1"/>
            </p:cNvSpPr>
            <p:nvPr/>
          </p:nvSpPr>
          <p:spPr bwMode="auto">
            <a:xfrm>
              <a:off x="1330440" y="692501"/>
              <a:ext cx="1294500" cy="97200"/>
            </a:xfrm>
            <a:prstGeom prst="rect">
              <a:avLst/>
            </a:prstGeom>
            <a:solidFill>
              <a:srgbClr val="B5D8E1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213" name="Google Shape;213;p21"/>
          <p:cNvSpPr txBox="1"/>
          <p:nvPr/>
        </p:nvSpPr>
        <p:spPr>
          <a:xfrm>
            <a:off x="632885" y="969963"/>
            <a:ext cx="10960100" cy="4592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>
            <a:normAutofit/>
          </a:bodyPr>
          <a:lstStyle/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2400" b="1" dirty="0" err="1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Планируемый</a:t>
            </a:r>
            <a:r>
              <a:rPr lang="en-US" sz="2400" b="1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способ</a:t>
            </a:r>
            <a:r>
              <a:rPr lang="en-US" sz="2400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получения</a:t>
            </a:r>
            <a:r>
              <a:rPr lang="en-US" sz="2400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дохода</a:t>
            </a:r>
            <a:r>
              <a:rPr lang="en-US" sz="2400" b="1" dirty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</a:t>
            </a:r>
            <a:endParaRPr lang="ru-RU" sz="2400" b="1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SzPts val="1100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Репозитарий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штаммов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микроорганизмов с известными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биотехнологическими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свойствами для производства продуктов функционального питания 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Лицензия и ежегодное пополнение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реестра 500000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руб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Clr>
                <a:srgbClr val="000000"/>
              </a:buClr>
              <a:buSzPts val="1100"/>
            </a:pPr>
            <a:r>
              <a:rPr lang="en-US" sz="2400" dirty="0" err="1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Прямые</a:t>
            </a:r>
            <a:r>
              <a:rPr lang="en-US" sz="2400" dirty="0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продажи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линейки продуктов </a:t>
            </a:r>
            <a:r>
              <a:rPr lang="en-US" sz="2400" dirty="0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(</a:t>
            </a:r>
            <a:r>
              <a:rPr lang="en-US" sz="2400" dirty="0" err="1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примерная</a:t>
            </a:r>
            <a:r>
              <a:rPr lang="en-US" sz="2400" dirty="0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стоимость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1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упаковки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продукта</a:t>
            </a:r>
            <a:r>
              <a:rPr lang="ru-RU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100</a:t>
            </a:r>
            <a:r>
              <a:rPr lang="en-US" sz="2400" dirty="0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рублей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План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продаж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на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год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– 1</a:t>
            </a:r>
            <a:r>
              <a:rPr lang="ru-RU" sz="2400" dirty="0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0</a:t>
            </a:r>
            <a:r>
              <a:rPr lang="en-US" sz="2400" dirty="0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000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упаковок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Итого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доход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: </a:t>
            </a:r>
            <a:r>
              <a:rPr lang="ru-RU" sz="2400" dirty="0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100000</a:t>
            </a:r>
            <a:r>
              <a:rPr lang="en-US" sz="2400" dirty="0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руб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.)</a:t>
            </a:r>
            <a:endParaRPr lang="ru-RU" sz="2400" dirty="0">
              <a:latin typeface="Times New Roman" pitchFamily="18" charset="0"/>
              <a:ea typeface="Georgia" pitchFamily="18" charset="0"/>
              <a:cs typeface="Times New Roman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Font typeface="Arial" charset="0"/>
              <a:buNone/>
            </a:pPr>
            <a:r>
              <a:rPr lang="en-US" sz="2400" dirty="0" err="1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Оптовые</a:t>
            </a:r>
            <a:r>
              <a:rPr lang="en-US" sz="2400" dirty="0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поставки</a:t>
            </a:r>
            <a:endParaRPr lang="ru-RU" sz="2400" dirty="0">
              <a:latin typeface="Times New Roman" pitchFamily="18" charset="0"/>
              <a:ea typeface="Georgia" pitchFamily="18" charset="0"/>
              <a:cs typeface="Times New Roman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SzPts val="1100"/>
              <a:buFont typeface="Arial" charset="0"/>
              <a:buNone/>
            </a:pPr>
            <a:r>
              <a:rPr lang="en-US" sz="2400" dirty="0" err="1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Онлайн</a:t>
            </a:r>
            <a:r>
              <a:rPr lang="en-US" sz="2400" dirty="0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продажи</a:t>
            </a:r>
            <a:endParaRPr lang="ru-RU" sz="2400" dirty="0">
              <a:latin typeface="Times New Roman" pitchFamily="18" charset="0"/>
              <a:ea typeface="Georgia" pitchFamily="18" charset="0"/>
              <a:cs typeface="Times New Roman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SzPts val="1100"/>
              <a:buFont typeface="Arial" charset="0"/>
              <a:buNone/>
            </a:pPr>
            <a:r>
              <a:rPr lang="en-US" sz="2400" dirty="0" err="1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Лицензирование</a:t>
            </a:r>
            <a:r>
              <a:rPr lang="en-US" sz="2400" dirty="0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технологии</a:t>
            </a:r>
            <a:r>
              <a:rPr lang="ru-RU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(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Стоимость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лицензии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- 500000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руб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.)</a:t>
            </a:r>
            <a:endParaRPr lang="ru-RU" sz="2400" dirty="0">
              <a:latin typeface="Times New Roman" pitchFamily="18" charset="0"/>
              <a:ea typeface="Georgia" pitchFamily="18" charset="0"/>
              <a:cs typeface="Times New Roman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  <a:buSzPts val="1100"/>
            </a:pPr>
            <a:r>
              <a:rPr lang="en-US" sz="2400" dirty="0" err="1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Дополнительно</a:t>
            </a:r>
            <a:r>
              <a:rPr lang="en-US" sz="2400" dirty="0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планируется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участие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с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проектом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в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грантовых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мероприятиях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по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поддержке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технологических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проектов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: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Старт</a:t>
            </a:r>
            <a:r>
              <a:rPr lang="en-US" sz="2400" dirty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- 1 (4000000 </a:t>
            </a:r>
            <a:r>
              <a:rPr lang="en-US" sz="2400" dirty="0" err="1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рублей</a:t>
            </a:r>
            <a:r>
              <a:rPr lang="en-US" sz="2400" dirty="0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)</a:t>
            </a:r>
            <a:r>
              <a:rPr lang="ru-RU" sz="2400" dirty="0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, Студенческий </a:t>
            </a:r>
            <a:r>
              <a:rPr lang="ru-RU" sz="2400" dirty="0" err="1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стартап</a:t>
            </a:r>
            <a:r>
              <a:rPr lang="ru-RU" sz="2400" dirty="0" smtClean="0">
                <a:latin typeface="Times New Roman" pitchFamily="18" charset="0"/>
                <a:ea typeface="Georgia" pitchFamily="18" charset="0"/>
                <a:cs typeface="Times New Roman" pitchFamily="18" charset="0"/>
                <a:sym typeface="Georgia" pitchFamily="18" charset="0"/>
              </a:rPr>
              <a:t> (1000000 рублей)</a:t>
            </a:r>
            <a:endParaRPr lang="ru-RU" sz="2400" dirty="0">
              <a:latin typeface="Times New Roman" pitchFamily="18" charset="0"/>
              <a:ea typeface="Georgia" pitchFamily="18" charset="0"/>
              <a:cs typeface="Times New Roman" pitchFamily="18" charset="0"/>
              <a:sym typeface="Georgia" pitchFamily="18" charset="0"/>
            </a:endParaRPr>
          </a:p>
          <a:p>
            <a:pPr>
              <a:spcBef>
                <a:spcPts val="363"/>
              </a:spcBef>
              <a:buClr>
                <a:srgbClr val="000000"/>
              </a:buClr>
              <a:buFontTx/>
              <a:buChar char="-"/>
            </a:pPr>
            <a:endParaRPr lang="ru-RU" b="1" dirty="0">
              <a:latin typeface="Georgia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</p:txBody>
      </p:sp>
      <p:sp>
        <p:nvSpPr>
          <p:cNvPr id="19463" name="Google Shape;214;p21"/>
          <p:cNvSpPr txBox="1">
            <a:spLocks noChangeArrowheads="1"/>
          </p:cNvSpPr>
          <p:nvPr/>
        </p:nvSpPr>
        <p:spPr bwMode="auto">
          <a:xfrm>
            <a:off x="-10583" y="44450"/>
            <a:ext cx="6383868" cy="46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 algn="ctr">
              <a:buClr>
                <a:srgbClr val="000000"/>
              </a:buClr>
              <a:buSzPts val="2400"/>
            </a:pPr>
            <a:r>
              <a:rPr lang="ru-RU" sz="2400" b="1" dirty="0" smtClean="0"/>
              <a:t>Бизнес-модель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SWOT-анализ</a:t>
            </a:r>
            <a:br>
              <a:rPr lang="ru-RU" smtClean="0"/>
            </a:br>
            <a:endParaRPr lang="ru-RU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76251" y="1214438"/>
          <a:ext cx="11334829" cy="4246578"/>
        </p:xfrm>
        <a:graphic>
          <a:graphicData uri="http://schemas.openxmlformats.org/drawingml/2006/table">
            <a:tbl>
              <a:tblPr/>
              <a:tblGrid>
                <a:gridCol w="5666821"/>
                <a:gridCol w="5668008"/>
              </a:tblGrid>
              <a:tr h="17251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Сильные стороны: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Arial Unicode M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- Уникальная концепция: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база данных имеет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инновационную концепцию, которая может привлечь внимание и заинтересовать пользователей.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- Гибкость и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масштабируемость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: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база данных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предоставляет возможность гибкого масштабирования и адаптации к потребностям клиентов и рынка.</a:t>
                      </a:r>
                    </a:p>
                  </a:txBody>
                  <a:tcPr marL="54428" marR="54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Слабые стороны: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Arial Unicode M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- Недостаток распространения: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может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не хватать достаточной известности или ресурсов для успешного проникновения на рынок и привлечения нужного количества пользователей.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- Финансовые ограничения: может быть ограниченный бюджет для инвестиций в разработку и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маркетинг,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что может замедлить прогресс и развитие.</a:t>
                      </a:r>
                    </a:p>
                  </a:txBody>
                  <a:tcPr marL="54428" marR="54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14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Возможности: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Arial Unicode M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- Растущий рынок: рынок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баз данных и цифровых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платформ постоянно растет, и существует потенциал для привлечения большого числа пользователей и клиентов.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-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Партнерство: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возможность для установления партнерских отношений с другими компаниями или организациями в вашей отрасли.</a:t>
                      </a:r>
                    </a:p>
                  </a:txBody>
                  <a:tcPr marL="54428" marR="54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Угрозы: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Arial Unicode M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- Технические проблемы: возможны технические сбои или проблемы в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функционировании, 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что может негативно отразиться на пользовательском опыте и привести к потере доверия пользователей.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- Регулятивные ограничения: существуют законодательные и регулятивные ограничения, которые могут повлиять на разработку и 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функционирование.</a:t>
                      </a:r>
                      <a:endParaRPr lang="ru-RU" sz="1400" dirty="0">
                        <a:solidFill>
                          <a:srgbClr val="000000"/>
                        </a:solidFill>
                        <a:latin typeface="Times New Roman"/>
                        <a:ea typeface="Arial Unicode MS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latin typeface="Times New Roman"/>
                          <a:ea typeface="Arial Unicode MS"/>
                        </a:rPr>
                        <a:t>- Безопасность данных: защита данных пользователей является важным вопросом, и любая нарушение безопасности может привести к утрате доверия пользователей и юридическим последствиям.</a:t>
                      </a:r>
                    </a:p>
                  </a:txBody>
                  <a:tcPr marL="54428" marR="544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Прямоугольник 7"/>
          <p:cNvSpPr/>
          <p:nvPr/>
        </p:nvSpPr>
        <p:spPr>
          <a:xfrm>
            <a:off x="6103137" y="1742787"/>
            <a:ext cx="6121524" cy="5131928"/>
          </a:xfrm>
          <a:prstGeom prst="rect">
            <a:avLst/>
          </a:prstGeom>
          <a:solidFill>
            <a:srgbClr val="B5D8E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9F00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0" name="Прямоугольник 10"/>
          <p:cNvSpPr/>
          <p:nvPr/>
        </p:nvSpPr>
        <p:spPr>
          <a:xfrm>
            <a:off x="6103137" y="-6261"/>
            <a:ext cx="6121526" cy="1800326"/>
          </a:xfrm>
          <a:prstGeom prst="rect">
            <a:avLst/>
          </a:prstGeom>
          <a:solidFill>
            <a:srgbClr val="FD493D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291" name="Прямоугольник 13"/>
          <p:cNvSpPr/>
          <p:nvPr/>
        </p:nvSpPr>
        <p:spPr>
          <a:xfrm>
            <a:off x="6102381" y="5347906"/>
            <a:ext cx="2372738" cy="1515887"/>
          </a:xfrm>
          <a:prstGeom prst="rect">
            <a:avLst/>
          </a:prstGeom>
          <a:solidFill>
            <a:srgbClr val="FBB3C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292" name="Прямоугольник 9"/>
          <p:cNvSpPr/>
          <p:nvPr/>
        </p:nvSpPr>
        <p:spPr>
          <a:xfrm>
            <a:off x="8355782" y="-12041"/>
            <a:ext cx="3868878" cy="1811885"/>
          </a:xfrm>
          <a:prstGeom prst="rect">
            <a:avLst/>
          </a:prstGeom>
          <a:solidFill>
            <a:srgbClr val="FCAF1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ADDAE3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pic>
        <p:nvPicPr>
          <p:cNvPr id="293" name="Рисунок 24" descr="Рисунок 24"/>
          <p:cNvPicPr>
            <a:picLocks noChangeAspect="1"/>
          </p:cNvPicPr>
          <p:nvPr/>
        </p:nvPicPr>
        <p:blipFill>
          <a:blip r:embed="rId2"/>
          <a:srcRect b="5188"/>
          <a:stretch>
            <a:fillRect/>
          </a:stretch>
        </p:blipFill>
        <p:spPr>
          <a:xfrm>
            <a:off x="8806690" y="2300578"/>
            <a:ext cx="3417972" cy="4557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age2.png" descr="image2.png"/>
          <p:cNvPicPr>
            <a:picLocks noChangeAspect="1"/>
          </p:cNvPicPr>
          <p:nvPr/>
        </p:nvPicPr>
        <p:blipFill>
          <a:blip r:embed="rId3"/>
          <a:srcRect t="720" b="5621"/>
          <a:stretch>
            <a:fillRect/>
          </a:stretch>
        </p:blipFill>
        <p:spPr>
          <a:xfrm>
            <a:off x="8362274" y="1788748"/>
            <a:ext cx="3862389" cy="5087332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Текст 2"/>
          <p:cNvSpPr txBox="1"/>
          <p:nvPr/>
        </p:nvSpPr>
        <p:spPr>
          <a:xfrm>
            <a:off x="532008" y="995119"/>
            <a:ext cx="5538286" cy="4529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algn="ctr">
              <a:defRPr sz="72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pPr>
            <a:r>
              <a:rPr sz="6900" dirty="0"/>
              <a:t>СПАСИБО</a:t>
            </a:r>
            <a:r>
              <a:rPr lang="ru-RU" sz="6900" dirty="0"/>
              <a:t> ЗА ВНИМАНИЕ</a:t>
            </a:r>
            <a:r>
              <a:rPr dirty="0"/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691895"/>
            <a:ext cx="2624455" cy="97790"/>
            <a:chOff x="0" y="691895"/>
            <a:chExt cx="2624455" cy="97790"/>
          </a:xfrm>
        </p:grpSpPr>
        <p:sp>
          <p:nvSpPr>
            <p:cNvPr id="4" name="object 4"/>
            <p:cNvSpPr/>
            <p:nvPr/>
          </p:nvSpPr>
          <p:spPr>
            <a:xfrm>
              <a:off x="0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5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A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36804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4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9F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3608" y="691895"/>
              <a:ext cx="320040" cy="97790"/>
            </a:xfrm>
            <a:custGeom>
              <a:avLst/>
              <a:gdLst/>
              <a:ahLst/>
              <a:cxnLst/>
              <a:rect l="l" t="t" r="r" b="b"/>
              <a:pathLst>
                <a:path w="320040" h="97790">
                  <a:moveTo>
                    <a:pt x="0" y="97536"/>
                  </a:moveTo>
                  <a:lnTo>
                    <a:pt x="320039" y="97536"/>
                  </a:lnTo>
                  <a:lnTo>
                    <a:pt x="320039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93647" y="691895"/>
              <a:ext cx="337185" cy="97790"/>
            </a:xfrm>
            <a:custGeom>
              <a:avLst/>
              <a:gdLst/>
              <a:ahLst/>
              <a:cxnLst/>
              <a:rect l="l" t="t" r="r" b="b"/>
              <a:pathLst>
                <a:path w="337184" h="97790">
                  <a:moveTo>
                    <a:pt x="0" y="97536"/>
                  </a:moveTo>
                  <a:lnTo>
                    <a:pt x="336804" y="97536"/>
                  </a:lnTo>
                  <a:lnTo>
                    <a:pt x="336804" y="0"/>
                  </a:lnTo>
                  <a:lnTo>
                    <a:pt x="0" y="0"/>
                  </a:lnTo>
                  <a:lnTo>
                    <a:pt x="0" y="97536"/>
                  </a:lnTo>
                  <a:close/>
                </a:path>
              </a:pathLst>
            </a:custGeom>
            <a:solidFill>
              <a:srgbClr val="FBAE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30452" y="691895"/>
              <a:ext cx="1294130" cy="97790"/>
            </a:xfrm>
            <a:custGeom>
              <a:avLst/>
              <a:gdLst/>
              <a:ahLst/>
              <a:cxnLst/>
              <a:rect l="l" t="t" r="r" b="b"/>
              <a:pathLst>
                <a:path w="1294130" h="97790">
                  <a:moveTo>
                    <a:pt x="1293875" y="0"/>
                  </a:moveTo>
                  <a:lnTo>
                    <a:pt x="0" y="0"/>
                  </a:lnTo>
                  <a:lnTo>
                    <a:pt x="0" y="97536"/>
                  </a:lnTo>
                  <a:lnTo>
                    <a:pt x="1293875" y="97536"/>
                  </a:lnTo>
                  <a:lnTo>
                    <a:pt x="1293875" y="0"/>
                  </a:lnTo>
                  <a:close/>
                </a:path>
              </a:pathLst>
            </a:custGeom>
            <a:solidFill>
              <a:srgbClr val="B5D7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3397125" y="1635252"/>
            <a:ext cx="1295400" cy="1295400"/>
            <a:chOff x="9841992" y="1635251"/>
            <a:chExt cx="1295400" cy="1295400"/>
          </a:xfrm>
        </p:grpSpPr>
        <p:sp>
          <p:nvSpPr>
            <p:cNvPr id="20" name="object 20"/>
            <p:cNvSpPr/>
            <p:nvPr/>
          </p:nvSpPr>
          <p:spPr>
            <a:xfrm>
              <a:off x="9841992" y="1635251"/>
              <a:ext cx="1295400" cy="1295400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1295400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1295400" y="1295400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931908" y="1723643"/>
              <a:ext cx="1120140" cy="1118870"/>
            </a:xfrm>
            <a:custGeom>
              <a:avLst/>
              <a:gdLst/>
              <a:ahLst/>
              <a:cxnLst/>
              <a:rect l="l" t="t" r="r" b="b"/>
              <a:pathLst>
                <a:path w="1120140" h="1118870">
                  <a:moveTo>
                    <a:pt x="1120140" y="0"/>
                  </a:moveTo>
                  <a:lnTo>
                    <a:pt x="0" y="0"/>
                  </a:lnTo>
                  <a:lnTo>
                    <a:pt x="0" y="1118615"/>
                  </a:lnTo>
                  <a:lnTo>
                    <a:pt x="1120140" y="1118615"/>
                  </a:lnTo>
                  <a:lnTo>
                    <a:pt x="1120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955457" y="1548989"/>
            <a:ext cx="1295400" cy="1295400"/>
            <a:chOff x="1054608" y="1626107"/>
            <a:chExt cx="1295400" cy="1295400"/>
          </a:xfrm>
        </p:grpSpPr>
        <p:sp>
          <p:nvSpPr>
            <p:cNvPr id="24" name="object 24"/>
            <p:cNvSpPr/>
            <p:nvPr/>
          </p:nvSpPr>
          <p:spPr>
            <a:xfrm>
              <a:off x="1054608" y="1626107"/>
              <a:ext cx="1295400" cy="1295400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1295400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1295400" y="1295400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FAB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43000" y="1714499"/>
              <a:ext cx="1120140" cy="1120140"/>
            </a:xfrm>
            <a:custGeom>
              <a:avLst/>
              <a:gdLst/>
              <a:ahLst/>
              <a:cxnLst/>
              <a:rect l="l" t="t" r="r" b="b"/>
              <a:pathLst>
                <a:path w="1120139" h="1120139">
                  <a:moveTo>
                    <a:pt x="1120139" y="0"/>
                  </a:moveTo>
                  <a:lnTo>
                    <a:pt x="0" y="0"/>
                  </a:lnTo>
                  <a:lnTo>
                    <a:pt x="0" y="1120139"/>
                  </a:lnTo>
                  <a:lnTo>
                    <a:pt x="1120139" y="1120139"/>
                  </a:lnTo>
                  <a:lnTo>
                    <a:pt x="11201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892206" y="3007729"/>
            <a:ext cx="1686560" cy="124136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algn="ctr"/>
            <a:r>
              <a:rPr lang="ru-RU" sz="1600" dirty="0" smtClean="0">
                <a:cs typeface="Tahoma" pitchFamily="34" charset="0"/>
              </a:rPr>
              <a:t>Кукушкина</a:t>
            </a:r>
          </a:p>
          <a:p>
            <a:pPr algn="ctr"/>
            <a:r>
              <a:rPr lang="ru-RU" sz="1600" spc="-70" dirty="0" smtClean="0">
                <a:latin typeface="Arial"/>
                <a:cs typeface="Tahoma" pitchFamily="34" charset="0"/>
              </a:rPr>
              <a:t>Екатерина</a:t>
            </a:r>
            <a:endParaRPr lang="ru-RU" sz="1600" spc="-70" dirty="0" smtClean="0">
              <a:latin typeface="Arial"/>
              <a:cs typeface="Arial"/>
            </a:endParaRPr>
          </a:p>
          <a:p>
            <a:pPr algn="ctr"/>
            <a:r>
              <a:rPr lang="ru-RU" sz="1600" spc="-80" dirty="0" smtClean="0">
                <a:latin typeface="Arial"/>
                <a:cs typeface="Arial"/>
              </a:rPr>
              <a:t>Лидер</a:t>
            </a:r>
          </a:p>
          <a:p>
            <a:pPr algn="ctr">
              <a:lnSpc>
                <a:spcPct val="100000"/>
              </a:lnSpc>
              <a:spcBef>
                <a:spcPts val="1000"/>
              </a:spcBef>
            </a:pPr>
            <a:endParaRPr sz="1600" dirty="0">
              <a:latin typeface="Lucida Sans Unicode"/>
              <a:cs typeface="Lucida Sans Unicode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72821" y="6537909"/>
            <a:ext cx="170815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70"/>
              </a:lnSpc>
            </a:pPr>
            <a:fld id="{81D60167-4931-47E6-BA6A-407CBD079E47}" type="slidenum">
              <a:rPr lang="ru-RU" sz="1200" spc="-15" smtClean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1270"/>
                </a:lnSpc>
              </a:pPr>
              <a:t>2</a:t>
            </a:fld>
            <a:endParaRPr lang="ru-RU" sz="1200" dirty="0">
              <a:latin typeface="Arial"/>
              <a:cs typeface="Arial"/>
            </a:endParaRPr>
          </a:p>
        </p:txBody>
      </p:sp>
      <p:sp>
        <p:nvSpPr>
          <p:cNvPr id="46" name="Текст 2">
            <a:extLst>
              <a:ext uri="{FF2B5EF4-FFF2-40B4-BE49-F238E27FC236}">
                <a16:creationId xmlns="" xmlns:a16="http://schemas.microsoft.com/office/drawing/2014/main" id="{CAEEE920-113B-4ADD-9442-6DCF7CA6E193}"/>
              </a:ext>
            </a:extLst>
          </p:cNvPr>
          <p:cNvSpPr txBox="1"/>
          <p:nvPr/>
        </p:nvSpPr>
        <p:spPr>
          <a:xfrm>
            <a:off x="264404" y="0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3600" b="1" dirty="0"/>
              <a:t>КОМАНДА</a:t>
            </a:r>
            <a:endParaRPr sz="3600" b="1" dirty="0"/>
          </a:p>
        </p:txBody>
      </p:sp>
      <p:sp>
        <p:nvSpPr>
          <p:cNvPr id="48" name="object 18">
            <a:extLst>
              <a:ext uri="{FF2B5EF4-FFF2-40B4-BE49-F238E27FC236}">
                <a16:creationId xmlns="" xmlns:a16="http://schemas.microsoft.com/office/drawing/2014/main" id="{235307B3-AEEF-48FB-803C-E2A22E8F2A02}"/>
              </a:ext>
            </a:extLst>
          </p:cNvPr>
          <p:cNvSpPr txBox="1"/>
          <p:nvPr/>
        </p:nvSpPr>
        <p:spPr>
          <a:xfrm>
            <a:off x="2750484" y="3122859"/>
            <a:ext cx="2368344" cy="866262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spc="-80" dirty="0" err="1" smtClean="0">
                <a:latin typeface="Arial"/>
                <a:cs typeface="Arial"/>
              </a:rPr>
              <a:t>Тарасенко</a:t>
            </a:r>
            <a:endParaRPr lang="ru-RU" sz="1600" spc="-80" dirty="0" smtClean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600" spc="-80" dirty="0" smtClean="0">
                <a:latin typeface="Arial"/>
                <a:cs typeface="Arial"/>
              </a:rPr>
              <a:t>Виктория</a:t>
            </a:r>
          </a:p>
          <a:p>
            <a:pPr algn="ctr">
              <a:lnSpc>
                <a:spcPct val="100000"/>
              </a:lnSpc>
            </a:pPr>
            <a:r>
              <a:rPr lang="ru-RU" sz="1600" spc="-80" dirty="0" smtClean="0">
                <a:latin typeface="Arial"/>
                <a:cs typeface="Arial"/>
              </a:rPr>
              <a:t>Спикер, презентация</a:t>
            </a:r>
          </a:p>
        </p:txBody>
      </p:sp>
      <p:sp>
        <p:nvSpPr>
          <p:cNvPr id="18434" name="AutoShape 2" descr="https://s3.dtln.ru/unti-prod-people/file/pulse/project/0c0480a5-a204-41e1-85a5-6164da8c2322/161dd72b-3979-4669-9872-a5ae5ed9dcf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2" name="object 19"/>
          <p:cNvGrpSpPr/>
          <p:nvPr/>
        </p:nvGrpSpPr>
        <p:grpSpPr>
          <a:xfrm>
            <a:off x="10148629" y="1556298"/>
            <a:ext cx="1295400" cy="1295400"/>
            <a:chOff x="9841992" y="1635251"/>
            <a:chExt cx="1295400" cy="1295400"/>
          </a:xfrm>
        </p:grpSpPr>
        <p:sp>
          <p:nvSpPr>
            <p:cNvPr id="27" name="object 20"/>
            <p:cNvSpPr/>
            <p:nvPr/>
          </p:nvSpPr>
          <p:spPr>
            <a:xfrm>
              <a:off x="9841992" y="1635251"/>
              <a:ext cx="1295400" cy="1295400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1295400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1295400" y="1295400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1"/>
            <p:cNvSpPr/>
            <p:nvPr/>
          </p:nvSpPr>
          <p:spPr>
            <a:xfrm>
              <a:off x="9931908" y="1723643"/>
              <a:ext cx="1120140" cy="1118870"/>
            </a:xfrm>
            <a:custGeom>
              <a:avLst/>
              <a:gdLst/>
              <a:ahLst/>
              <a:cxnLst/>
              <a:rect l="l" t="t" r="r" b="b"/>
              <a:pathLst>
                <a:path w="1120140" h="1118870">
                  <a:moveTo>
                    <a:pt x="1120140" y="0"/>
                  </a:moveTo>
                  <a:lnTo>
                    <a:pt x="0" y="0"/>
                  </a:lnTo>
                  <a:lnTo>
                    <a:pt x="0" y="1118615"/>
                  </a:lnTo>
                  <a:lnTo>
                    <a:pt x="1120140" y="1118615"/>
                  </a:lnTo>
                  <a:lnTo>
                    <a:pt x="1120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18">
            <a:extLst>
              <a:ext uri="{FF2B5EF4-FFF2-40B4-BE49-F238E27FC236}">
                <a16:creationId xmlns="" xmlns:a16="http://schemas.microsoft.com/office/drawing/2014/main" id="{235307B3-AEEF-48FB-803C-E2A22E8F2A02}"/>
              </a:ext>
            </a:extLst>
          </p:cNvPr>
          <p:cNvSpPr txBox="1"/>
          <p:nvPr/>
        </p:nvSpPr>
        <p:spPr>
          <a:xfrm>
            <a:off x="5326594" y="3098990"/>
            <a:ext cx="2368344" cy="1112483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spc="-80" dirty="0" smtClean="0">
                <a:latin typeface="Arial"/>
                <a:cs typeface="Arial"/>
              </a:rPr>
              <a:t>Попова</a:t>
            </a:r>
          </a:p>
          <a:p>
            <a:pPr algn="ctr">
              <a:lnSpc>
                <a:spcPct val="100000"/>
              </a:lnSpc>
            </a:pPr>
            <a:r>
              <a:rPr lang="ru-RU" sz="1600" spc="-80" dirty="0" smtClean="0">
                <a:latin typeface="Arial"/>
                <a:cs typeface="Arial"/>
              </a:rPr>
              <a:t>Дарья</a:t>
            </a:r>
          </a:p>
          <a:p>
            <a:pPr algn="ctr">
              <a:lnSpc>
                <a:spcPct val="100000"/>
              </a:lnSpc>
            </a:pPr>
            <a:r>
              <a:rPr lang="ru-RU" sz="1600" spc="-80" dirty="0" smtClean="0">
                <a:latin typeface="Arial"/>
                <a:cs typeface="Arial"/>
              </a:rPr>
              <a:t>Поиск научной информации</a:t>
            </a:r>
          </a:p>
        </p:txBody>
      </p:sp>
      <p:grpSp>
        <p:nvGrpSpPr>
          <p:cNvPr id="30" name="object 19"/>
          <p:cNvGrpSpPr/>
          <p:nvPr/>
        </p:nvGrpSpPr>
        <p:grpSpPr>
          <a:xfrm>
            <a:off x="5830014" y="1677483"/>
            <a:ext cx="1295400" cy="1295400"/>
            <a:chOff x="9841992" y="1635251"/>
            <a:chExt cx="1295400" cy="1295400"/>
          </a:xfrm>
        </p:grpSpPr>
        <p:sp>
          <p:nvSpPr>
            <p:cNvPr id="31" name="object 20"/>
            <p:cNvSpPr/>
            <p:nvPr/>
          </p:nvSpPr>
          <p:spPr>
            <a:xfrm>
              <a:off x="9841992" y="1635251"/>
              <a:ext cx="1295400" cy="1295400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1295400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1295400" y="1295400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21"/>
            <p:cNvSpPr/>
            <p:nvPr/>
          </p:nvSpPr>
          <p:spPr>
            <a:xfrm>
              <a:off x="9931908" y="1723643"/>
              <a:ext cx="1120140" cy="1118870"/>
            </a:xfrm>
            <a:custGeom>
              <a:avLst/>
              <a:gdLst/>
              <a:ahLst/>
              <a:cxnLst/>
              <a:rect l="l" t="t" r="r" b="b"/>
              <a:pathLst>
                <a:path w="1120140" h="1118870">
                  <a:moveTo>
                    <a:pt x="1120140" y="0"/>
                  </a:moveTo>
                  <a:lnTo>
                    <a:pt x="0" y="0"/>
                  </a:lnTo>
                  <a:lnTo>
                    <a:pt x="0" y="1118615"/>
                  </a:lnTo>
                  <a:lnTo>
                    <a:pt x="1120140" y="1118615"/>
                  </a:lnTo>
                  <a:lnTo>
                    <a:pt x="1120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19"/>
          <p:cNvGrpSpPr/>
          <p:nvPr/>
        </p:nvGrpSpPr>
        <p:grpSpPr>
          <a:xfrm>
            <a:off x="7932402" y="1609546"/>
            <a:ext cx="1295400" cy="1295400"/>
            <a:chOff x="9841992" y="1635251"/>
            <a:chExt cx="1295400" cy="1295400"/>
          </a:xfrm>
        </p:grpSpPr>
        <p:sp>
          <p:nvSpPr>
            <p:cNvPr id="34" name="object 20"/>
            <p:cNvSpPr/>
            <p:nvPr/>
          </p:nvSpPr>
          <p:spPr>
            <a:xfrm>
              <a:off x="9841992" y="1635251"/>
              <a:ext cx="1295400" cy="1295400"/>
            </a:xfrm>
            <a:custGeom>
              <a:avLst/>
              <a:gdLst/>
              <a:ahLst/>
              <a:cxnLst/>
              <a:rect l="l" t="t" r="r" b="b"/>
              <a:pathLst>
                <a:path w="1295400" h="1295400">
                  <a:moveTo>
                    <a:pt x="1295400" y="0"/>
                  </a:moveTo>
                  <a:lnTo>
                    <a:pt x="0" y="0"/>
                  </a:lnTo>
                  <a:lnTo>
                    <a:pt x="0" y="1295400"/>
                  </a:lnTo>
                  <a:lnTo>
                    <a:pt x="1295400" y="1295400"/>
                  </a:lnTo>
                  <a:lnTo>
                    <a:pt x="1295400" y="0"/>
                  </a:lnTo>
                  <a:close/>
                </a:path>
              </a:pathLst>
            </a:custGeom>
            <a:solidFill>
              <a:srgbClr val="FC48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21"/>
            <p:cNvSpPr/>
            <p:nvPr/>
          </p:nvSpPr>
          <p:spPr>
            <a:xfrm>
              <a:off x="9931908" y="1723643"/>
              <a:ext cx="1120140" cy="1118870"/>
            </a:xfrm>
            <a:custGeom>
              <a:avLst/>
              <a:gdLst/>
              <a:ahLst/>
              <a:cxnLst/>
              <a:rect l="l" t="t" r="r" b="b"/>
              <a:pathLst>
                <a:path w="1120140" h="1118870">
                  <a:moveTo>
                    <a:pt x="1120140" y="0"/>
                  </a:moveTo>
                  <a:lnTo>
                    <a:pt x="0" y="0"/>
                  </a:lnTo>
                  <a:lnTo>
                    <a:pt x="0" y="1118615"/>
                  </a:lnTo>
                  <a:lnTo>
                    <a:pt x="1120140" y="1118615"/>
                  </a:lnTo>
                  <a:lnTo>
                    <a:pt x="1120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Прямоугольник 35"/>
          <p:cNvSpPr/>
          <p:nvPr/>
        </p:nvSpPr>
        <p:spPr>
          <a:xfrm>
            <a:off x="9816028" y="2973633"/>
            <a:ext cx="2214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-80" dirty="0" smtClean="0">
                <a:latin typeface="Arial"/>
                <a:cs typeface="Arial"/>
              </a:rPr>
              <a:t>Бычкова</a:t>
            </a:r>
          </a:p>
          <a:p>
            <a:pPr algn="ctr"/>
            <a:r>
              <a:rPr lang="ru-RU" spc="-80" dirty="0" smtClean="0">
                <a:latin typeface="Arial"/>
                <a:cs typeface="Arial"/>
              </a:rPr>
              <a:t>Анна</a:t>
            </a:r>
          </a:p>
          <a:p>
            <a:pPr algn="ctr"/>
            <a:r>
              <a:rPr lang="ru-RU" spc="-80" dirty="0" smtClean="0">
                <a:latin typeface="Arial"/>
                <a:cs typeface="Arial"/>
              </a:rPr>
              <a:t>Дизайнер</a:t>
            </a:r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7665903" y="3137050"/>
            <a:ext cx="22143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pc="-80" dirty="0" smtClean="0">
                <a:latin typeface="Arial"/>
                <a:cs typeface="Arial"/>
              </a:rPr>
              <a:t>Максимов</a:t>
            </a:r>
          </a:p>
          <a:p>
            <a:pPr algn="ctr"/>
            <a:r>
              <a:rPr lang="ru-RU" spc="-80" dirty="0" smtClean="0">
                <a:latin typeface="Arial"/>
                <a:cs typeface="Arial"/>
              </a:rPr>
              <a:t>Алексей</a:t>
            </a:r>
          </a:p>
          <a:p>
            <a:pPr algn="ctr"/>
            <a:r>
              <a:rPr lang="ru-RU" spc="-80" dirty="0" smtClean="0">
                <a:latin typeface="Arial"/>
                <a:cs typeface="Arial"/>
              </a:rPr>
              <a:t>Поиск технологии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785" y="429314"/>
            <a:ext cx="7865533" cy="642938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dirty="0" smtClean="0"/>
              <a:t>Актуальность проекта</a:t>
            </a:r>
            <a:br>
              <a:rPr lang="ru-RU" dirty="0" smtClean="0"/>
            </a:br>
            <a:endParaRPr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86439" y="1374597"/>
            <a:ext cx="114355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Функциональные продукты занимают важное место в питании современного человека. Роль активных ингредиентов в них могут играть дрожжевые клетки, поскольку обладают выраженным лакто- и </a:t>
            </a:r>
            <a:r>
              <a:rPr lang="ru-RU" dirty="0" err="1" smtClean="0"/>
              <a:t>бифидогенным</a:t>
            </a:r>
            <a:r>
              <a:rPr lang="ru-RU" dirty="0" smtClean="0"/>
              <a:t> эффектом, </a:t>
            </a:r>
            <a:r>
              <a:rPr lang="ru-RU" dirty="0" err="1" smtClean="0"/>
              <a:t>детоксицирующей</a:t>
            </a:r>
            <a:r>
              <a:rPr lang="ru-RU" dirty="0" smtClean="0"/>
              <a:t> и противоопухолевой активностью. </a:t>
            </a:r>
          </a:p>
          <a:p>
            <a:r>
              <a:rPr lang="ru-RU" dirty="0" smtClean="0"/>
              <a:t>В  процессе ферментации пищевых субстратов дрожжи обогащают их различными физиологически активными веществами.</a:t>
            </a:r>
          </a:p>
          <a:p>
            <a:r>
              <a:rPr lang="ru-RU" dirty="0" smtClean="0"/>
              <a:t>Актуальна проблема утилизации молочной сыворотки, которая обладает высокой пищевой и биологической ценностью, что делает привлекательным ее применение в производстве продуктов питания. </a:t>
            </a:r>
          </a:p>
        </p:txBody>
      </p:sp>
      <p:grpSp>
        <p:nvGrpSpPr>
          <p:cNvPr id="14" name="Группа 5">
            <a:extLst>
              <a:ext uri="{FF2B5EF4-FFF2-40B4-BE49-F238E27FC236}">
                <a16:creationId xmlns=""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=""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=""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>
            <a:extLst>
              <a:ext uri="{FF2B5EF4-FFF2-40B4-BE49-F238E27FC236}">
                <a16:creationId xmlns=""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=""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=""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sp>
        <p:nvSpPr>
          <p:cNvPr id="4" name="Текст 2">
            <a:extLst>
              <a:ext uri="{FF2B5EF4-FFF2-40B4-BE49-F238E27FC236}">
                <a16:creationId xmlns="" xmlns:a16="http://schemas.microsoft.com/office/drawing/2014/main" id="{C6B68C62-35A5-0EB2-1E14-760A4057FE5C}"/>
              </a:ext>
            </a:extLst>
          </p:cNvPr>
          <p:cNvSpPr txBox="1"/>
          <p:nvPr/>
        </p:nvSpPr>
        <p:spPr>
          <a:xfrm>
            <a:off x="171330" y="1277957"/>
            <a:ext cx="5667610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indent="114300">
              <a:spcBef>
                <a:spcPts val="363"/>
              </a:spcBef>
              <a:buClr>
                <a:srgbClr val="000000"/>
              </a:buClr>
              <a:buSzPts val="1100"/>
            </a:pPr>
            <a:endParaRPr lang="ru-RU" sz="2400" dirty="0">
              <a:latin typeface="Georgia" pitchFamily="18" charset="0"/>
              <a:sym typeface="Georgia" pitchFamily="18" charset="0"/>
            </a:endParaRPr>
          </a:p>
        </p:txBody>
      </p:sp>
      <p:sp>
        <p:nvSpPr>
          <p:cNvPr id="12" name="Текст 2">
            <a:extLst>
              <a:ext uri="{FF2B5EF4-FFF2-40B4-BE49-F238E27FC236}">
                <a16:creationId xmlns="" xmlns:a16="http://schemas.microsoft.com/office/drawing/2014/main" id="{65E0BF6E-BA3A-1E7B-5928-68FC9F500BCE}"/>
              </a:ext>
            </a:extLst>
          </p:cNvPr>
          <p:cNvSpPr txBox="1"/>
          <p:nvPr/>
        </p:nvSpPr>
        <p:spPr>
          <a:xfrm>
            <a:off x="0" y="0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rPr lang="ru-RU" sz="3600" b="1" dirty="0"/>
              <a:t>ПРОБЛЕМА</a:t>
            </a:r>
            <a:endParaRPr sz="3600" b="1" dirty="0"/>
          </a:p>
        </p:txBody>
      </p:sp>
      <p:sp>
        <p:nvSpPr>
          <p:cNvPr id="15" name="Прямоугольник"/>
          <p:cNvSpPr/>
          <p:nvPr/>
        </p:nvSpPr>
        <p:spPr>
          <a:xfrm>
            <a:off x="6083929" y="-5459"/>
            <a:ext cx="6108071" cy="6860825"/>
          </a:xfrm>
          <a:prstGeom prst="rect">
            <a:avLst/>
          </a:prstGeom>
          <a:solidFill>
            <a:srgbClr val="FFAC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CAF17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/>
          </a:p>
        </p:txBody>
      </p:sp>
      <p:sp>
        <p:nvSpPr>
          <p:cNvPr id="17" name="Текст 2">
            <a:extLst>
              <a:ext uri="{FF2B5EF4-FFF2-40B4-BE49-F238E27FC236}">
                <a16:creationId xmlns="" xmlns:a16="http://schemas.microsoft.com/office/drawing/2014/main" id="{65E0BF6E-BA3A-1E7B-5928-68FC9F500BCE}"/>
              </a:ext>
            </a:extLst>
          </p:cNvPr>
          <p:cNvSpPr txBox="1"/>
          <p:nvPr/>
        </p:nvSpPr>
        <p:spPr>
          <a:xfrm>
            <a:off x="6114103" y="0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rPr lang="ru-RU" sz="3600" b="1" dirty="0">
                <a:solidFill>
                  <a:schemeClr val="bg1"/>
                </a:solidFill>
              </a:rPr>
              <a:t>РЕШЕНИЕ</a:t>
            </a:r>
            <a:endParaRPr sz="3600" b="1" dirty="0">
              <a:solidFill>
                <a:schemeClr val="bg1"/>
              </a:solidFill>
            </a:endParaRPr>
          </a:p>
        </p:txBody>
      </p:sp>
      <p:sp>
        <p:nvSpPr>
          <p:cNvPr id="18" name="Текст 2">
            <a:extLst>
              <a:ext uri="{FF2B5EF4-FFF2-40B4-BE49-F238E27FC236}">
                <a16:creationId xmlns="" xmlns:a16="http://schemas.microsoft.com/office/drawing/2014/main" id="{C6B68C62-35A5-0EB2-1E14-760A4057FE5C}"/>
              </a:ext>
            </a:extLst>
          </p:cNvPr>
          <p:cNvSpPr txBox="1"/>
          <p:nvPr/>
        </p:nvSpPr>
        <p:spPr>
          <a:xfrm>
            <a:off x="6169445" y="810105"/>
            <a:ext cx="5805889" cy="4001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lvl="8">
              <a:defRPr sz="1600">
                <a:solidFill>
                  <a:srgbClr val="1B1B1B"/>
                </a:solidFill>
                <a:latin typeface="Gilroy-Light"/>
                <a:ea typeface="Gilroy-Light"/>
                <a:cs typeface="Gilroy-Light"/>
                <a:sym typeface="Gilroy-Light"/>
              </a:defRPr>
            </a:pP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9DD87BB-E7ED-EBC7-31B2-DE9DA63B59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"/>
              </a:ext>
            </a:extLst>
          </a:blip>
          <a:stretch>
            <a:fillRect/>
          </a:stretch>
        </p:blipFill>
        <p:spPr>
          <a:xfrm>
            <a:off x="11135417" y="380947"/>
            <a:ext cx="720000" cy="720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75420" y="1004684"/>
            <a:ext cx="5486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 smtClean="0"/>
          </a:p>
        </p:txBody>
      </p:sp>
      <p:sp>
        <p:nvSpPr>
          <p:cNvPr id="21" name="Прямоугольник 20"/>
          <p:cNvSpPr/>
          <p:nvPr/>
        </p:nvSpPr>
        <p:spPr>
          <a:xfrm>
            <a:off x="6096000" y="1722417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База  </a:t>
            </a:r>
            <a:r>
              <a:rPr lang="ru-RU" dirty="0" smtClean="0"/>
              <a:t>данных микроорганизмов, которые можно использовать для создания функциональных продуктов </a:t>
            </a:r>
            <a:r>
              <a:rPr lang="ru-RU" dirty="0" smtClean="0"/>
              <a:t>питания</a:t>
            </a:r>
          </a:p>
          <a:p>
            <a:endParaRPr lang="ru-RU" dirty="0" smtClean="0"/>
          </a:p>
          <a:p>
            <a:r>
              <a:rPr lang="ru-RU" dirty="0" smtClean="0"/>
              <a:t>Проект  </a:t>
            </a:r>
            <a:r>
              <a:rPr lang="ru-RU" dirty="0" smtClean="0"/>
              <a:t>включает в себя исследование различных видов дрожжей и молочнокислых микроорганизмов с целью создания функциональных продуктов, способствующих нормализации </a:t>
            </a:r>
            <a:r>
              <a:rPr lang="ru-RU" dirty="0" err="1" smtClean="0"/>
              <a:t>микробиоценоза</a:t>
            </a:r>
            <a:r>
              <a:rPr lang="ru-RU" dirty="0" smtClean="0"/>
              <a:t> организма, укреплению иммунитета и повышению общего уровня здоровья. </a:t>
            </a:r>
          </a:p>
          <a:p>
            <a:endParaRPr lang="ru-RU" dirty="0" smtClean="0"/>
          </a:p>
          <a:p>
            <a:r>
              <a:rPr lang="ru-RU" dirty="0" smtClean="0"/>
              <a:t>Мы планируем провести серию лабораторных исследований, оптимизировать процессы производства и провести клинические испытания для подтверждения эффективности наших продуктов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Полученные данные будут индексированы в базе данных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94910" y="1539863"/>
            <a:ext cx="50347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На современном рынке все больше людей озабочены своим здоровьем и питанием, поэтому востребованы инновационные решения, способствующие улучшению качества жизни.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728927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">
            <a:extLst>
              <a:ext uri="{FF2B5EF4-FFF2-40B4-BE49-F238E27FC236}">
                <a16:creationId xmlns="" xmlns:a16="http://schemas.microsoft.com/office/drawing/2014/main" id="{7615DC8D-D4B4-E0EB-52C4-3055190C7740}"/>
              </a:ext>
            </a:extLst>
          </p:cNvPr>
          <p:cNvSpPr/>
          <p:nvPr/>
        </p:nvSpPr>
        <p:spPr>
          <a:xfrm>
            <a:off x="6096000" y="-15241"/>
            <a:ext cx="6096000" cy="687324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2" name="Группа 5">
            <a:extLst>
              <a:ext uri="{FF2B5EF4-FFF2-40B4-BE49-F238E27FC236}">
                <a16:creationId xmlns=""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=""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=""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3" name="Прямоугольник 16">
            <a:extLst>
              <a:ext uri="{FF2B5EF4-FFF2-40B4-BE49-F238E27FC236}">
                <a16:creationId xmlns="" xmlns:a16="http://schemas.microsoft.com/office/drawing/2014/main" id="{CB5DF538-1EDC-5349-F002-B4735B6B0626}"/>
              </a:ext>
            </a:extLst>
          </p:cNvPr>
          <p:cNvGrpSpPr/>
          <p:nvPr/>
        </p:nvGrpSpPr>
        <p:grpSpPr>
          <a:xfrm>
            <a:off x="-6778" y="6365338"/>
            <a:ext cx="542260" cy="506841"/>
            <a:chOff x="0" y="0"/>
            <a:chExt cx="542258" cy="506839"/>
          </a:xfrm>
        </p:grpSpPr>
        <p:sp>
          <p:nvSpPr>
            <p:cNvPr id="16" name="Прямоугольник">
              <a:extLst>
                <a:ext uri="{FF2B5EF4-FFF2-40B4-BE49-F238E27FC236}">
                  <a16:creationId xmlns="" xmlns:a16="http://schemas.microsoft.com/office/drawing/2014/main" id="{39179E90-F735-31E8-C444-C4534593C3B1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solidFill>
              <a:srgbClr val="FBB3C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7">
              <a:extLst>
                <a:ext uri="{FF2B5EF4-FFF2-40B4-BE49-F238E27FC236}">
                  <a16:creationId xmlns="" xmlns:a16="http://schemas.microsoft.com/office/drawing/2014/main" id="{22FF4839-9270-E971-069A-1D9472A4EA51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/>
                <a:t>4</a:t>
              </a:r>
              <a:endParaRPr dirty="0"/>
            </a:p>
          </p:txBody>
        </p:sp>
      </p:grpSp>
      <p:sp>
        <p:nvSpPr>
          <p:cNvPr id="18" name="Текст 2">
            <a:extLst>
              <a:ext uri="{FF2B5EF4-FFF2-40B4-BE49-F238E27FC236}">
                <a16:creationId xmlns="" xmlns:a16="http://schemas.microsoft.com/office/drawing/2014/main" id="{CC68C9A4-3E4B-D871-8F70-73B8389772C2}"/>
              </a:ext>
            </a:extLst>
          </p:cNvPr>
          <p:cNvSpPr txBox="1"/>
          <p:nvPr/>
        </p:nvSpPr>
        <p:spPr>
          <a:xfrm>
            <a:off x="446751" y="1028421"/>
            <a:ext cx="4989789" cy="461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/>
            <a:endParaRPr sz="2400" dirty="0"/>
          </a:p>
        </p:txBody>
      </p:sp>
      <p:sp>
        <p:nvSpPr>
          <p:cNvPr id="19" name="Текст 2">
            <a:extLst>
              <a:ext uri="{FF2B5EF4-FFF2-40B4-BE49-F238E27FC236}">
                <a16:creationId xmlns="" xmlns:a16="http://schemas.microsoft.com/office/drawing/2014/main" id="{14D9CDDC-EAA7-CCEE-B2CE-A4EA9C0A161E}"/>
              </a:ext>
            </a:extLst>
          </p:cNvPr>
          <p:cNvSpPr txBox="1"/>
          <p:nvPr/>
        </p:nvSpPr>
        <p:spPr>
          <a:xfrm>
            <a:off x="0" y="0"/>
            <a:ext cx="6518934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r>
              <a:rPr lang="ru-RU" sz="3600" b="1" dirty="0"/>
              <a:t>ЦЕЛЬ ПРОЕКТА</a:t>
            </a:r>
            <a:endParaRPr sz="3600" b="1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084983" y="206810"/>
            <a:ext cx="59234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Задачи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49715" y="2015165"/>
            <a:ext cx="5479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Создание  </a:t>
            </a:r>
            <a:r>
              <a:rPr lang="ru-RU" dirty="0" smtClean="0"/>
              <a:t>базы данных микроорганизмов, которые можно использовать для создания функциональных продуктов питания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257579" y="760808"/>
            <a:ext cx="577283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• выбор рационального способа совместного культивирования дрожжей  и </a:t>
            </a:r>
            <a:r>
              <a:rPr lang="ru-RU" dirty="0" err="1" smtClean="0"/>
              <a:t>молочно-кислых</a:t>
            </a:r>
            <a:r>
              <a:rPr lang="ru-RU" dirty="0" smtClean="0"/>
              <a:t> микроорганизмов на средах</a:t>
            </a:r>
          </a:p>
          <a:p>
            <a:r>
              <a:rPr lang="ru-RU" dirty="0" smtClean="0"/>
              <a:t>• обоснование состава и рецептуры новых продуктов;</a:t>
            </a:r>
          </a:p>
          <a:p>
            <a:r>
              <a:rPr lang="ru-RU" dirty="0" smtClean="0"/>
              <a:t>• обоснование технологических параметров производства;</a:t>
            </a:r>
          </a:p>
          <a:p>
            <a:r>
              <a:rPr lang="ru-RU" dirty="0" smtClean="0"/>
              <a:t>• проведение физико-химической и микробиологической характеристики новых</a:t>
            </a:r>
          </a:p>
          <a:p>
            <a:r>
              <a:rPr lang="ru-RU" dirty="0" smtClean="0"/>
              <a:t>продуктов, оценка пищевой и биологической ценности</a:t>
            </a:r>
          </a:p>
        </p:txBody>
      </p:sp>
    </p:spTree>
    <p:extLst>
      <p:ext uri="{BB962C8B-B14F-4D97-AF65-F5344CB8AC3E}">
        <p14:creationId xmlns="" xmlns:p14="http://schemas.microsoft.com/office/powerpoint/2010/main" val="38116199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118" y="1589"/>
          <a:ext cx="2116" cy="1587"/>
        </p:xfrm>
        <a:graphic>
          <a:graphicData uri="http://schemas.openxmlformats.org/presentationml/2006/ole">
            <p:oleObj spid="_x0000_s1026" name="Слайд think-cell" r:id="rId4" imgW="360" imgH="360" progId="">
              <p:embed/>
            </p:oleObj>
          </a:graphicData>
        </a:graphic>
      </p:graphicFrame>
      <p:sp>
        <p:nvSpPr>
          <p:cNvPr id="1028" name="Google Shape;139;p8"/>
          <p:cNvSpPr>
            <a:spLocks noGrp="1"/>
          </p:cNvSpPr>
          <p:nvPr>
            <p:ph type="body" idx="1"/>
          </p:nvPr>
        </p:nvSpPr>
        <p:spPr>
          <a:xfrm>
            <a:off x="0" y="1827214"/>
            <a:ext cx="12192000" cy="4351337"/>
          </a:xfrm>
        </p:spPr>
        <p:txBody>
          <a:bodyPr/>
          <a:lstStyle/>
          <a:p>
            <a:pPr marL="0" indent="0" eaLnBrk="1" hangingPunct="1">
              <a:lnSpc>
                <a:spcPct val="115000"/>
              </a:lnSpc>
              <a:buSzPts val="2200"/>
              <a:buFont typeface="Arial" pitchFamily="34" charset="0"/>
              <a:buNone/>
            </a:pPr>
            <a:endParaRPr lang="ru-RU" altLang="ru-RU" sz="2000" smtClean="0">
              <a:solidFill>
                <a:srgbClr val="434343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lnSpc>
                <a:spcPct val="115000"/>
              </a:lnSpc>
              <a:buSzPts val="2200"/>
              <a:buFont typeface="Arial" pitchFamily="34" charset="0"/>
              <a:buNone/>
            </a:pPr>
            <a:endParaRPr lang="ru-RU" altLang="ru-RU" sz="2000" smtClean="0">
              <a:solidFill>
                <a:srgbClr val="434343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029" name="Google Shape;117;p5"/>
          <p:cNvCxnSpPr>
            <a:cxnSpLocks noChangeShapeType="1"/>
          </p:cNvCxnSpPr>
          <p:nvPr/>
        </p:nvCxnSpPr>
        <p:spPr bwMode="auto">
          <a:xfrm rot="10800000" flipH="1">
            <a:off x="336551" y="1392239"/>
            <a:ext cx="11518900" cy="15875"/>
          </a:xfrm>
          <a:prstGeom prst="straightConnector1">
            <a:avLst/>
          </a:prstGeom>
          <a:noFill/>
          <a:ln w="9525">
            <a:solidFill>
              <a:srgbClr val="00B0F0"/>
            </a:solidFill>
            <a:round/>
            <a:headEnd type="none" w="sm" len="sm"/>
            <a:tailEnd type="none" w="sm" len="sm"/>
          </a:ln>
        </p:spPr>
      </p:cxnSp>
      <p:sp>
        <p:nvSpPr>
          <p:cNvPr id="10249" name="Подзаголовок 2"/>
          <p:cNvSpPr txBox="1">
            <a:spLocks/>
          </p:cNvSpPr>
          <p:nvPr/>
        </p:nvSpPr>
        <p:spPr bwMode="auto">
          <a:xfrm>
            <a:off x="569385" y="1206673"/>
            <a:ext cx="11264900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 indent="4572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defRPr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Биотехнологические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altLang="ru-RU" sz="2000" dirty="0">
                <a:latin typeface="Times New Roman" pitchFamily="18" charset="0"/>
                <a:cs typeface="Times New Roman" pitchFamily="18" charset="0"/>
              </a:rPr>
              <a:t>R&amp;D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– компании</a:t>
            </a:r>
          </a:p>
          <a:p>
            <a:pPr indent="4572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defRPr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                    </a:t>
            </a:r>
          </a:p>
          <a:p>
            <a:pPr indent="4572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defRPr/>
            </a:pP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indent="4572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defRPr/>
            </a:pP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Агропромышленные компании и пищевая промышленность</a:t>
            </a:r>
          </a:p>
          <a:p>
            <a:pPr indent="4572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defRPr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indent="457200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defRPr/>
            </a:pP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indent="45720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defRPr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    Бизнес, имеющий идею </a:t>
            </a: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биотехнологического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продукта</a:t>
            </a:r>
          </a:p>
          <a:p>
            <a:pPr indent="457200"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itchFamily="34" charset="0"/>
              <a:buNone/>
              <a:defRPr/>
            </a:pP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altLang="ru-RU" sz="2000" dirty="0" smtClean="0">
                <a:latin typeface="Times New Roman" pitchFamily="18" charset="0"/>
                <a:cs typeface="Times New Roman" pitchFamily="18" charset="0"/>
              </a:rPr>
              <a:t>       Бизнес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, который готов предложить идеи для создания   </a:t>
            </a:r>
            <a:r>
              <a:rPr lang="ru-RU" altLang="ru-RU" sz="2000" dirty="0" err="1">
                <a:latin typeface="Times New Roman" pitchFamily="18" charset="0"/>
                <a:cs typeface="Times New Roman" pitchFamily="18" charset="0"/>
              </a:rPr>
              <a:t>биотехнологических</a:t>
            </a:r>
            <a:r>
              <a:rPr lang="ru-RU" altLang="ru-RU" sz="2000" dirty="0">
                <a:latin typeface="Times New Roman" pitchFamily="18" charset="0"/>
                <a:cs typeface="Times New Roman" pitchFamily="18" charset="0"/>
              </a:rPr>
              <a:t> продуктов и реализации проектов</a:t>
            </a: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itchFamily="34" charset="0"/>
              <a:buNone/>
              <a:defRPr/>
            </a:pP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indent="457200" algn="just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itchFamily="34" charset="0"/>
              <a:buNone/>
              <a:defRPr/>
            </a:pP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          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сследователи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научные организации, желающие получить и использовать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необходимую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им информацию и в научной работе и в коммерческом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использовании</a:t>
            </a:r>
          </a:p>
          <a:p>
            <a:pPr marL="457200" indent="-457200" algn="just">
              <a:buClr>
                <a:srgbClr val="000000"/>
              </a:buClr>
              <a:buSzPts val="1100"/>
            </a:pPr>
            <a:r>
              <a:rPr lang="ru-RU" sz="20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              Люди</a:t>
            </a:r>
            <a:r>
              <a:rPr lang="ru-RU" sz="20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, ведущие активный образ жизни и занимающиеся спортом. Продукты, содержащие дрожжи и молочные микроорганизмы, могут стать источником дополнительной энергии и поддерживать здоровье пищеварительной системы.</a:t>
            </a:r>
          </a:p>
          <a:p>
            <a:pPr marL="457200" indent="-457200" algn="just">
              <a:buClr>
                <a:srgbClr val="000000"/>
              </a:buClr>
              <a:buSzPts val="1100"/>
            </a:pPr>
            <a:r>
              <a:rPr lang="ru-RU" sz="20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             Люди</a:t>
            </a:r>
            <a:r>
              <a:rPr lang="ru-RU" sz="2000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, имеющие проблемы пищеварения. Продукты с молочными бактериями могут помочь восстановить здоровую микрофлору кишечника и улучшить пищеварение.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1" name="Рисунок 13"/>
          <p:cNvPicPr>
            <a:picLocks noChangeAspect="1" noChangeArrowheads="1"/>
          </p:cNvPicPr>
          <p:nvPr/>
        </p:nvPicPr>
        <p:blipFill>
          <a:blip r:embed="rId5"/>
          <a:srcRect l="3236" t="46992" r="81274" b="19823"/>
          <a:stretch>
            <a:fillRect/>
          </a:stretch>
        </p:blipFill>
        <p:spPr bwMode="auto">
          <a:xfrm>
            <a:off x="175583" y="4009451"/>
            <a:ext cx="1428749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6600" y="1026464"/>
            <a:ext cx="1714500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6599" y="1894387"/>
            <a:ext cx="1809749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5582" y="2894167"/>
            <a:ext cx="1809749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Google Shape;183;p19"/>
          <p:cNvSpPr txBox="1">
            <a:spLocks noChangeArrowheads="1"/>
          </p:cNvSpPr>
          <p:nvPr/>
        </p:nvSpPr>
        <p:spPr bwMode="auto">
          <a:xfrm>
            <a:off x="8467" y="63501"/>
            <a:ext cx="5274733" cy="52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00" rIns="91425" bIns="45700">
            <a:spAutoFit/>
          </a:bodyPr>
          <a:lstStyle/>
          <a:p>
            <a:pPr algn="ctr">
              <a:buClr>
                <a:srgbClr val="000000"/>
              </a:buClr>
              <a:buSzPts val="2400"/>
              <a:buFont typeface="Georgia" pitchFamily="18" charset="0"/>
              <a:buNone/>
            </a:pPr>
            <a:r>
              <a:rPr lang="en-US" sz="2800" b="1" dirty="0" err="1">
                <a:latin typeface="Georgia" pitchFamily="18" charset="0"/>
                <a:sym typeface="Georgia" pitchFamily="18" charset="0"/>
              </a:rPr>
              <a:t>Рынок</a:t>
            </a:r>
            <a:r>
              <a:rPr lang="en-US" sz="2800" b="1" dirty="0">
                <a:latin typeface="Georgia" pitchFamily="18" charset="0"/>
                <a:sym typeface="Georgia" pitchFamily="18" charset="0"/>
              </a:rPr>
              <a:t> и </a:t>
            </a:r>
            <a:r>
              <a:rPr lang="en-US" sz="2800" b="1" dirty="0" err="1">
                <a:latin typeface="Georgia" pitchFamily="18" charset="0"/>
                <a:sym typeface="Georgia" pitchFamily="18" charset="0"/>
              </a:rPr>
              <a:t>потребитель</a:t>
            </a:r>
            <a:endParaRPr lang="ru-RU" sz="2800" dirty="0"/>
          </a:p>
        </p:txBody>
      </p:sp>
      <p:grpSp>
        <p:nvGrpSpPr>
          <p:cNvPr id="13" name="Google Shape;175;p19"/>
          <p:cNvGrpSpPr>
            <a:grpSpLocks/>
          </p:cNvGrpSpPr>
          <p:nvPr/>
        </p:nvGrpSpPr>
        <p:grpSpPr bwMode="auto">
          <a:xfrm>
            <a:off x="0" y="793138"/>
            <a:ext cx="5139267" cy="153988"/>
            <a:chOff x="0" y="692501"/>
            <a:chExt cx="2624903" cy="97077"/>
          </a:xfrm>
        </p:grpSpPr>
        <p:sp>
          <p:nvSpPr>
            <p:cNvPr id="14" name="Google Shape;176;p19"/>
            <p:cNvSpPr>
              <a:spLocks noChangeArrowheads="1"/>
            </p:cNvSpPr>
            <p:nvPr/>
          </p:nvSpPr>
          <p:spPr bwMode="auto"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5" name="Google Shape;177;p19"/>
            <p:cNvSpPr>
              <a:spLocks noChangeArrowheads="1"/>
            </p:cNvSpPr>
            <p:nvPr/>
          </p:nvSpPr>
          <p:spPr bwMode="auto"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6" name="Google Shape;178;p19"/>
            <p:cNvSpPr>
              <a:spLocks noChangeArrowheads="1"/>
            </p:cNvSpPr>
            <p:nvPr/>
          </p:nvSpPr>
          <p:spPr bwMode="auto"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7" name="Google Shape;179;p19"/>
            <p:cNvSpPr>
              <a:spLocks noChangeArrowheads="1"/>
            </p:cNvSpPr>
            <p:nvPr/>
          </p:nvSpPr>
          <p:spPr bwMode="auto"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  <p:sp>
          <p:nvSpPr>
            <p:cNvPr id="18" name="Google Shape;180;p19"/>
            <p:cNvSpPr>
              <a:spLocks noChangeArrowheads="1"/>
            </p:cNvSpPr>
            <p:nvPr/>
          </p:nvSpPr>
          <p:spPr bwMode="auto"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9525">
              <a:noFill/>
              <a:miter lim="800000"/>
              <a:headEnd/>
              <a:tailEnd/>
            </a:ln>
          </p:spPr>
          <p:txBody>
            <a:bodyPr lIns="45700" tIns="45700" rIns="45700" bIns="45700" anchor="ctr"/>
            <a:lstStyle/>
            <a:p>
              <a:pPr>
                <a:buClr>
                  <a:srgbClr val="000000"/>
                </a:buClr>
                <a:buSzPts val="1800"/>
                <a:buFont typeface="Calibri" pitchFamily="34" charset="0"/>
                <a:buNone/>
              </a:pPr>
              <a:endParaRPr lang="ru-RU" sz="1800">
                <a:latin typeface="Calibri" pitchFamily="34" charset="0"/>
                <a:cs typeface="Calibri" pitchFamily="34" charset="0"/>
                <a:sym typeface="Calibri" pitchFamily="34" charset="0"/>
              </a:endParaRP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5802217" y="3305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b="1" dirty="0" err="1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Рынок</a:t>
            </a:r>
            <a:r>
              <a:rPr lang="en-US" b="1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 </a:t>
            </a:r>
            <a:endParaRPr lang="ru-RU" b="1" dirty="0" smtClean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  <a:p>
            <a:pPr algn="just">
              <a:buClr>
                <a:srgbClr val="000000"/>
              </a:buClr>
            </a:pPr>
            <a:r>
              <a:rPr lang="en-US" dirty="0" err="1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Сегмент</a:t>
            </a:r>
            <a:r>
              <a:rPr lang="en-US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рынка</a:t>
            </a:r>
            <a:r>
              <a:rPr lang="en-US" dirty="0" smtClean="0">
                <a:latin typeface="Times New Roman" pitchFamily="18" charset="0"/>
                <a:ea typeface="Georgia" pitchFamily="18" charset="0"/>
                <a:cs typeface="Georgia" pitchFamily="18" charset="0"/>
                <a:sym typeface="Georgia" pitchFamily="18" charset="0"/>
              </a:rPr>
              <a:t>: B2C, B2B</a:t>
            </a:r>
            <a:endParaRPr lang="ru-RU" dirty="0">
              <a:latin typeface="Times New Roman" pitchFamily="18" charset="0"/>
              <a:ea typeface="Georgia" pitchFamily="18" charset="0"/>
              <a:cs typeface="Georgia" pitchFamily="18" charset="0"/>
              <a:sym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1" y="115888"/>
            <a:ext cx="6000751" cy="779462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8F00FF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smtClean="0">
                <a:solidFill>
                  <a:srgbClr val="8F00FF"/>
                </a:solidFill>
                <a:latin typeface="Arial" pitchFamily="34" charset="0"/>
                <a:cs typeface="Arial" pitchFamily="34" charset="0"/>
              </a:rPr>
            </a:br>
            <a:endParaRPr lang="ru-RU" sz="2400" smtClean="0">
              <a:solidFill>
                <a:srgbClr val="8F00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Группа 3"/>
          <p:cNvGrpSpPr>
            <a:grpSpLocks/>
          </p:cNvGrpSpPr>
          <p:nvPr/>
        </p:nvGrpSpPr>
        <p:grpSpPr bwMode="auto">
          <a:xfrm>
            <a:off x="-4233" y="539751"/>
            <a:ext cx="5058833" cy="369328"/>
            <a:chOff x="0" y="692501"/>
            <a:chExt cx="2624903" cy="248183"/>
          </a:xfrm>
        </p:grpSpPr>
        <p:sp>
          <p:nvSpPr>
            <p:cNvPr id="5" name="Прямоугольник 4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0" y="692501"/>
              <a:ext cx="1294463" cy="248183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6" name="Прямоугольник 5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336583" y="692501"/>
              <a:ext cx="1294463" cy="248183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673166" y="692501"/>
              <a:ext cx="1294463" cy="248183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993857" y="692501"/>
              <a:ext cx="1294463" cy="248183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/>
              </a:extLst>
            </p:cNvPr>
            <p:cNvSpPr/>
            <p:nvPr/>
          </p:nvSpPr>
          <p:spPr>
            <a:xfrm>
              <a:off x="1330440" y="692501"/>
              <a:ext cx="1294463" cy="248183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lIns="45718" tIns="45718" rIns="45718" bIns="45718" spcCol="38100" anchor="ctr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solidFill>
                  <a:srgbClr val="000000"/>
                </a:solidFill>
                <a:latin typeface="+mn-lt"/>
                <a:cs typeface="+mn-cs"/>
                <a:sym typeface="Helvetica"/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1113691" y="0"/>
            <a:ext cx="39982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</a:rPr>
              <a:t>Аналоги и конкуренты</a:t>
            </a:r>
            <a:endParaRPr lang="ru-RU" sz="2400" b="1" dirty="0">
              <a:latin typeface="Georgia" pitchFamily="18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338" y="963128"/>
            <a:ext cx="4461372" cy="256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Прямоугольник 13"/>
          <p:cNvSpPr/>
          <p:nvPr/>
        </p:nvSpPr>
        <p:spPr>
          <a:xfrm>
            <a:off x="265490" y="3574840"/>
            <a:ext cx="49455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Продукты на основе дрожжей </a:t>
            </a:r>
          </a:p>
          <a:p>
            <a:r>
              <a:rPr lang="ru-RU" b="1" dirty="0" smtClean="0"/>
              <a:t>французской компании </a:t>
            </a:r>
            <a:r>
              <a:rPr lang="ru-RU" b="1" dirty="0" err="1" smtClean="0"/>
              <a:t>Phileo</a:t>
            </a:r>
            <a:r>
              <a:rPr lang="ru-RU" b="1" dirty="0" smtClean="0"/>
              <a:t> </a:t>
            </a:r>
            <a:r>
              <a:rPr lang="ru-RU" b="1" dirty="0" err="1" smtClean="0"/>
              <a:t>by</a:t>
            </a:r>
            <a:r>
              <a:rPr lang="ru-RU" b="1" dirty="0" smtClean="0"/>
              <a:t> </a:t>
            </a:r>
            <a:r>
              <a:rPr lang="ru-RU" b="1" dirty="0" err="1" smtClean="0"/>
              <a:t>Lesaffre</a:t>
            </a:r>
            <a:endParaRPr lang="ru-RU" b="1" dirty="0" smtClean="0"/>
          </a:p>
          <a:p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515777" y="856794"/>
            <a:ext cx="63273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Продукты питания, содержащие дрожжи и </a:t>
            </a:r>
            <a:r>
              <a:rPr lang="ru-RU" dirty="0" err="1" smtClean="0"/>
              <a:t>молочно-кислые</a:t>
            </a:r>
            <a:r>
              <a:rPr lang="ru-RU" dirty="0" smtClean="0"/>
              <a:t> микроорганизмы, на современном российском рынке представлены в основном национальными кисломолочными напитками смешанного </a:t>
            </a:r>
            <a:r>
              <a:rPr lang="ru-RU" dirty="0" err="1" smtClean="0"/>
              <a:t>бактериально-дрожжевого</a:t>
            </a:r>
            <a:r>
              <a:rPr lang="ru-RU" dirty="0" smtClean="0"/>
              <a:t> брожения типа кефира, тана, </a:t>
            </a:r>
            <a:r>
              <a:rPr lang="ru-RU" dirty="0" err="1" smtClean="0"/>
              <a:t>катыка</a:t>
            </a:r>
            <a:r>
              <a:rPr lang="ru-RU" dirty="0" smtClean="0"/>
              <a:t>. </a:t>
            </a:r>
          </a:p>
          <a:p>
            <a:pPr algn="ctr"/>
            <a:r>
              <a:rPr lang="ru-RU" dirty="0" smtClean="0"/>
              <a:t>Другие известные напитки дрожжевого брожения (квас, пиво) представляют собой, как правило, фильтрованные продукты.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CAC815B-16BD-C06B-C8DE-386D9FCB03D9}"/>
              </a:ext>
            </a:extLst>
          </p:cNvPr>
          <p:cNvSpPr txBox="1"/>
          <p:nvPr/>
        </p:nvSpPr>
        <p:spPr>
          <a:xfrm>
            <a:off x="365870" y="154236"/>
            <a:ext cx="6518934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ctr">
              <a:defRPr sz="4800">
                <a:solidFill>
                  <a:srgbClr val="8F00FF"/>
                </a:solidFill>
                <a:latin typeface="Gilroy-ExtraBold"/>
                <a:ea typeface="Gilroy-ExtraBold"/>
                <a:cs typeface="Gilroy-ExtraBold"/>
                <a:sym typeface="Gilroy-ExtraBold"/>
              </a:defRPr>
            </a:lvl1pPr>
          </a:lstStyle>
          <a:p>
            <a:pPr algn="l"/>
            <a:r>
              <a:rPr lang="ru-RU" sz="2800" b="1" dirty="0" smtClean="0"/>
              <a:t>Текущие результаты</a:t>
            </a:r>
            <a:endParaRPr sz="1600" b="1" cap="all" dirty="0">
              <a:solidFill>
                <a:schemeClr val="tx1"/>
              </a:solidFill>
            </a:endParaRPr>
          </a:p>
        </p:txBody>
      </p:sp>
      <p:grpSp>
        <p:nvGrpSpPr>
          <p:cNvPr id="2" name="Группа 5">
            <a:extLst>
              <a:ext uri="{FF2B5EF4-FFF2-40B4-BE49-F238E27FC236}">
                <a16:creationId xmlns="" xmlns:a16="http://schemas.microsoft.com/office/drawing/2014/main" id="{A6FE38B4-CCC3-5C6F-2A06-BEE6F0CA6A94}"/>
              </a:ext>
            </a:extLst>
          </p:cNvPr>
          <p:cNvGrpSpPr/>
          <p:nvPr/>
        </p:nvGrpSpPr>
        <p:grpSpPr>
          <a:xfrm>
            <a:off x="0" y="692501"/>
            <a:ext cx="2624903" cy="97077"/>
            <a:chOff x="0" y="692501"/>
            <a:chExt cx="2624903" cy="97077"/>
          </a:xfrm>
        </p:grpSpPr>
        <p:sp>
          <p:nvSpPr>
            <p:cNvPr id="7" name="Прямоугольник 6">
              <a:extLst>
                <a:ext uri="{FF2B5EF4-FFF2-40B4-BE49-F238E27FC236}">
                  <a16:creationId xmlns="" xmlns:a16="http://schemas.microsoft.com/office/drawing/2014/main" id="{27EF9EFC-18C6-D78F-A136-2170C155DC9D}"/>
                </a:ext>
              </a:extLst>
            </p:cNvPr>
            <p:cNvSpPr/>
            <p:nvPr/>
          </p:nvSpPr>
          <p:spPr>
            <a:xfrm>
              <a:off x="0" y="692501"/>
              <a:ext cx="1294463" cy="97077"/>
            </a:xfrm>
            <a:prstGeom prst="rect">
              <a:avLst/>
            </a:prstGeom>
            <a:solidFill>
              <a:srgbClr val="FBB3C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="" xmlns:a16="http://schemas.microsoft.com/office/drawing/2014/main" id="{3F208CE8-E48B-A174-9E94-5BC223131363}"/>
                </a:ext>
              </a:extLst>
            </p:cNvPr>
            <p:cNvSpPr/>
            <p:nvPr/>
          </p:nvSpPr>
          <p:spPr>
            <a:xfrm>
              <a:off x="336583" y="692501"/>
              <a:ext cx="1294463" cy="97077"/>
            </a:xfrm>
            <a:prstGeom prst="rect">
              <a:avLst/>
            </a:prstGeom>
            <a:solidFill>
              <a:srgbClr val="9F00FF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="" xmlns:a16="http://schemas.microsoft.com/office/drawing/2014/main" id="{3A2B6F7E-21FD-83AE-F39B-22D30630ABC7}"/>
                </a:ext>
              </a:extLst>
            </p:cNvPr>
            <p:cNvSpPr/>
            <p:nvPr/>
          </p:nvSpPr>
          <p:spPr>
            <a:xfrm>
              <a:off x="673166" y="692501"/>
              <a:ext cx="1294463" cy="97077"/>
            </a:xfrm>
            <a:prstGeom prst="rect">
              <a:avLst/>
            </a:prstGeom>
            <a:solidFill>
              <a:srgbClr val="FD493D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="" xmlns:a16="http://schemas.microsoft.com/office/drawing/2014/main" id="{5CF9F7D1-7BF3-EA03-B5FD-E43A082B9DF0}"/>
                </a:ext>
              </a:extLst>
            </p:cNvPr>
            <p:cNvSpPr/>
            <p:nvPr/>
          </p:nvSpPr>
          <p:spPr>
            <a:xfrm>
              <a:off x="993857" y="692501"/>
              <a:ext cx="1294463" cy="97077"/>
            </a:xfrm>
            <a:prstGeom prst="rect">
              <a:avLst/>
            </a:prstGeom>
            <a:solidFill>
              <a:srgbClr val="FCAF17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6BBF0A27-944E-3E60-A404-425DB025F9D2}"/>
                </a:ext>
              </a:extLst>
            </p:cNvPr>
            <p:cNvSpPr/>
            <p:nvPr/>
          </p:nvSpPr>
          <p:spPr>
            <a:xfrm>
              <a:off x="1330440" y="692501"/>
              <a:ext cx="1294463" cy="97077"/>
            </a:xfrm>
            <a:prstGeom prst="rect">
              <a:avLst/>
            </a:prstGeom>
            <a:solidFill>
              <a:srgbClr val="B5D8E1"/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endParaRPr>
            </a:p>
          </p:txBody>
        </p:sp>
      </p:grpSp>
      <p:grpSp>
        <p:nvGrpSpPr>
          <p:cNvPr id="4" name="Прямоугольник 16">
            <a:extLst>
              <a:ext uri="{FF2B5EF4-FFF2-40B4-BE49-F238E27FC236}">
                <a16:creationId xmlns="" xmlns:a16="http://schemas.microsoft.com/office/drawing/2014/main" id="{D0AC4939-3E75-879F-2D62-A1A70AEE2485}"/>
              </a:ext>
            </a:extLst>
          </p:cNvPr>
          <p:cNvGrpSpPr/>
          <p:nvPr/>
        </p:nvGrpSpPr>
        <p:grpSpPr>
          <a:xfrm>
            <a:off x="0" y="6359477"/>
            <a:ext cx="542260" cy="506841"/>
            <a:chOff x="0" y="0"/>
            <a:chExt cx="542258" cy="506839"/>
          </a:xfrm>
          <a:solidFill>
            <a:srgbClr val="9F00FF"/>
          </a:solidFill>
        </p:grpSpPr>
        <p:sp>
          <p:nvSpPr>
            <p:cNvPr id="18" name="Прямоугольник">
              <a:extLst>
                <a:ext uri="{FF2B5EF4-FFF2-40B4-BE49-F238E27FC236}">
                  <a16:creationId xmlns="" xmlns:a16="http://schemas.microsoft.com/office/drawing/2014/main" id="{8C07383D-A779-999E-0905-118699854C4B}"/>
                </a:ext>
              </a:extLst>
            </p:cNvPr>
            <p:cNvSpPr/>
            <p:nvPr/>
          </p:nvSpPr>
          <p:spPr>
            <a:xfrm>
              <a:off x="-1" y="0"/>
              <a:ext cx="542260" cy="50684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9" name="7">
              <a:extLst>
                <a:ext uri="{FF2B5EF4-FFF2-40B4-BE49-F238E27FC236}">
                  <a16:creationId xmlns="" xmlns:a16="http://schemas.microsoft.com/office/drawing/2014/main" id="{9AB41EF7-860D-FD06-CFAA-82A2016AC802}"/>
                </a:ext>
              </a:extLst>
            </p:cNvPr>
            <p:cNvSpPr txBox="1"/>
            <p:nvPr/>
          </p:nvSpPr>
          <p:spPr>
            <a:xfrm>
              <a:off x="37054" y="153867"/>
              <a:ext cx="468149" cy="199103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 numCol="1" anchor="ctr">
              <a:noAutofit/>
            </a:bodyPr>
            <a:lstStyle>
              <a:lvl1pPr algn="ctr">
                <a:defRPr sz="1200">
                  <a:solidFill>
                    <a:srgbClr val="FFFFFF"/>
                  </a:solidFill>
                  <a:latin typeface="Gilroy-Bold"/>
                  <a:ea typeface="Gilroy-Bold"/>
                  <a:cs typeface="Gilroy-Bold"/>
                  <a:sym typeface="Gilroy-Bold"/>
                </a:defRPr>
              </a:lvl1pPr>
            </a:lstStyle>
            <a:p>
              <a:r>
                <a:rPr lang="ru-RU" dirty="0"/>
                <a:t>6</a:t>
              </a:r>
              <a:endParaRPr dirty="0"/>
            </a:p>
          </p:txBody>
        </p:sp>
      </p:grpSp>
      <p:sp>
        <p:nvSpPr>
          <p:cNvPr id="16" name="Текст 2">
            <a:extLst>
              <a:ext uri="{FF2B5EF4-FFF2-40B4-BE49-F238E27FC236}">
                <a16:creationId xmlns="" xmlns:a16="http://schemas.microsoft.com/office/drawing/2014/main" id="{CC68C9A4-3E4B-D871-8F70-73B8389772C2}"/>
              </a:ext>
            </a:extLst>
          </p:cNvPr>
          <p:cNvSpPr txBox="1"/>
          <p:nvPr/>
        </p:nvSpPr>
        <p:spPr>
          <a:xfrm>
            <a:off x="259465" y="940286"/>
            <a:ext cx="11283489" cy="3005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indent="114300" algn="ctr">
              <a:spcBef>
                <a:spcPts val="363"/>
              </a:spcBef>
              <a:buClr>
                <a:srgbClr val="000000"/>
              </a:buClr>
            </a:pPr>
            <a:r>
              <a:rPr lang="en-US" b="1" dirty="0" err="1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Имеющийся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задел</a:t>
            </a:r>
            <a:endParaRPr lang="ru-RU" dirty="0" smtClean="0">
              <a:latin typeface="Times New Roman" pitchFamily="18" charset="0"/>
              <a:cs typeface="Times New Roman" pitchFamily="18" charset="0"/>
              <a:sym typeface="Georgia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  <a:sym typeface="Georgia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Коллективом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проведены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исследования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по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поиску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рационального способа совместного культивирования дрожжей 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молочно-кислых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микроорганизмов на средах, обоснования состава и рецептуры новых продуктов; обоснования технологических параметров производства;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Фото экспериментов</a:t>
            </a:r>
          </a:p>
          <a:p>
            <a:pPr indent="114300">
              <a:spcBef>
                <a:spcPts val="363"/>
              </a:spcBef>
              <a:buClr>
                <a:srgbClr val="000000"/>
              </a:buClr>
            </a:pPr>
            <a:r>
              <a:rPr lang="ru-RU" dirty="0" smtClean="0">
                <a:latin typeface="Times New Roman" pitchFamily="18" charset="0"/>
                <a:cs typeface="Times New Roman" pitchFamily="18" charset="0"/>
                <a:sym typeface="Georgia" pitchFamily="18" charset="0"/>
              </a:rPr>
              <a:t> 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/>
          </a:p>
        </p:txBody>
      </p:sp>
    </p:spTree>
    <p:extLst>
      <p:ext uri="{BB962C8B-B14F-4D97-AF65-F5344CB8AC3E}">
        <p14:creationId xmlns="" xmlns:p14="http://schemas.microsoft.com/office/powerpoint/2010/main" val="38671558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52501" y="714375"/>
          <a:ext cx="8041218" cy="426720"/>
        </p:xfrm>
        <a:graphic>
          <a:graphicData uri="http://schemas.openxmlformats.org/drawingml/2006/table">
            <a:tbl>
              <a:tblPr/>
              <a:tblGrid>
                <a:gridCol w="2448984"/>
                <a:gridCol w="2421467"/>
                <a:gridCol w="3170767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Главная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Поиск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Поиск по направлению битехнологического процесса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952751" y="1785938"/>
          <a:ext cx="8041217" cy="853440"/>
        </p:xfrm>
        <a:graphic>
          <a:graphicData uri="http://schemas.openxmlformats.org/drawingml/2006/table">
            <a:tbl>
              <a:tblPr/>
              <a:tblGrid>
                <a:gridCol w="2448983"/>
                <a:gridCol w="2421467"/>
                <a:gridCol w="3170767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Главная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Поиск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Поиск по направлению битехнологического процесса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Поиск по направлению битехнологического процесса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Биомедицина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Биотехнология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Пищевая биотехнология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13342" name="Рисунок 5"/>
          <p:cNvPicPr>
            <a:picLocks noChangeAspect="1" noChangeArrowheads="1"/>
          </p:cNvPicPr>
          <p:nvPr/>
        </p:nvPicPr>
        <p:blipFill>
          <a:blip r:embed="rId2"/>
          <a:srcRect t="6100"/>
          <a:stretch>
            <a:fillRect/>
          </a:stretch>
        </p:blipFill>
        <p:spPr bwMode="auto">
          <a:xfrm>
            <a:off x="666751" y="3429000"/>
            <a:ext cx="7704667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810000" y="5143500"/>
          <a:ext cx="8102600" cy="1280160"/>
        </p:xfrm>
        <a:graphic>
          <a:graphicData uri="http://schemas.openxmlformats.org/drawingml/2006/table">
            <a:tbl>
              <a:tblPr/>
              <a:tblGrid>
                <a:gridCol w="2025651"/>
                <a:gridCol w="2025649"/>
                <a:gridCol w="2025651"/>
                <a:gridCol w="2025649"/>
              </a:tblGrid>
              <a:tr h="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ИНФОРМАЦИОННО – АНАЛИТИЧЕСКИЙ КОМПЛЕКС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Аналитический блок по подбору параметров биотехнологического процесса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Подбор микроорганизма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Подбор оборудования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Подбор условий проведения процесса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Математическое моделирование процесса и получение результата</a:t>
                      </a: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994</Words>
  <Application>Microsoft Office PowerPoint</Application>
  <PresentationFormat>Произвольный</PresentationFormat>
  <Paragraphs>140</Paragraphs>
  <Slides>14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Слайд think-cell</vt:lpstr>
      <vt:lpstr>Слайд 1</vt:lpstr>
      <vt:lpstr>Слайд 2</vt:lpstr>
      <vt:lpstr>Актуальность проекта </vt:lpstr>
      <vt:lpstr>Слайд 4</vt:lpstr>
      <vt:lpstr>Слайд 5</vt:lpstr>
      <vt:lpstr>Слайд 6</vt:lpstr>
      <vt:lpstr> </vt:lpstr>
      <vt:lpstr>Слайд 8</vt:lpstr>
      <vt:lpstr>Слайд 9</vt:lpstr>
      <vt:lpstr>Слайд 10</vt:lpstr>
      <vt:lpstr> </vt:lpstr>
      <vt:lpstr> </vt:lpstr>
      <vt:lpstr>SWOT-анализ 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34</cp:revision>
  <dcterms:modified xsi:type="dcterms:W3CDTF">2024-05-13T17:31:41Z</dcterms:modified>
</cp:coreProperties>
</file>