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13" r:id="rId3"/>
    <p:sldId id="319" r:id="rId4"/>
    <p:sldId id="257" r:id="rId5"/>
    <p:sldId id="323" r:id="rId6"/>
    <p:sldId id="326" r:id="rId7"/>
    <p:sldId id="320" r:id="rId8"/>
    <p:sldId id="327" r:id="rId9"/>
    <p:sldId id="325" r:id="rId10"/>
    <p:sldId id="328" r:id="rId11"/>
    <p:sldId id="329" r:id="rId12"/>
    <p:sldId id="267" r:id="rId13"/>
  </p:sldIdLst>
  <p:sldSz cx="12192000" cy="6858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1pPr>
    <a:lvl2pPr marL="0" marR="0" lvl="1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2pPr>
    <a:lvl3pPr marL="0" marR="0" lvl="2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3pPr>
    <a:lvl4pPr marL="0" marR="0" lvl="3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4pPr>
    <a:lvl5pPr marL="0" marR="0" lvl="4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5pPr>
    <a:lvl6pPr marL="0" marR="0" lvl="5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6pPr>
    <a:lvl7pPr marL="0" marR="0" lvl="6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7pPr>
    <a:lvl8pPr marL="0" marR="0" lvl="7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8pPr>
    <a:lvl9pPr marL="0" marR="0" lvl="8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415">
          <p15:clr>
            <a:srgbClr val="A4A3A4"/>
          </p15:clr>
        </p15:guide>
        <p15:guide id="3" orient="horz" pos="15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8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orient="horz" pos="1502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1435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171;p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Google Shape;172;p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6138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186;p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8675" name="Google Shape;187;p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201;g2cc03ee14fb_0_4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9699" name="Google Shape;202;g2cc03ee14fb_0_4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92500"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8F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0"/>
              </a:lnSpc>
            </a:pPr>
            <a:fld id="{81D60167-4931-47E6-BA6A-407CBD079E47}" type="slidenum">
              <a:rPr spc="-5" dirty="0"/>
              <a:pPr marL="38100">
                <a:lnSpc>
                  <a:spcPts val="1270"/>
                </a:lnSpc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xmlns="" val="358875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7"/>
          <p:cNvSpPr/>
          <p:nvPr/>
        </p:nvSpPr>
        <p:spPr>
          <a:xfrm>
            <a:off x="6102320" y="2345381"/>
            <a:ext cx="6122342" cy="4529333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49" name="Прямоугольник 10"/>
          <p:cNvSpPr/>
          <p:nvPr/>
        </p:nvSpPr>
        <p:spPr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8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0" name="Прямоугольник 13"/>
          <p:cNvSpPr/>
          <p:nvPr/>
        </p:nvSpPr>
        <p:spPr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D493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1" name="Текст 2"/>
          <p:cNvSpPr txBox="1"/>
          <p:nvPr/>
        </p:nvSpPr>
        <p:spPr>
          <a:xfrm>
            <a:off x="589158" y="801511"/>
            <a:ext cx="5360085" cy="4957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/>
            <a:r>
              <a:rPr lang="ru-RU" sz="3200" b="1" dirty="0" smtClean="0"/>
              <a:t>Биотехнология для здоровья</a:t>
            </a:r>
          </a:p>
          <a:p>
            <a:pPr algn="ctr"/>
            <a:endParaRPr lang="ru-RU" sz="3200" b="1" dirty="0" smtClean="0"/>
          </a:p>
          <a:p>
            <a:pPr algn="ctr"/>
            <a:endParaRPr lang="ru-RU" sz="3200" b="1" dirty="0" smtClean="0"/>
          </a:p>
          <a:p>
            <a:pPr algn="ctr" defTabSz="877822">
              <a:defRPr sz="23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b="1" dirty="0"/>
          </a:p>
          <a:p>
            <a:pPr algn="ctr" defTabSz="877822"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300" dirty="0">
                <a:latin typeface="Gilroy-Light"/>
                <a:ea typeface="Gilroy-ExtraBold"/>
                <a:cs typeface="Gilroy-ExtraBold"/>
                <a:sym typeface="Gilroy-Light"/>
              </a:rPr>
              <a:t>ТРЕК: ПРЕДПРИНИМАТЕЛЬСКИЙ</a:t>
            </a:r>
            <a:endParaRPr sz="6900"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 algn="ctr" defTabSz="877822"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РУКОВОДИТЕЛЬ: </a:t>
            </a:r>
            <a:r>
              <a:rPr lang="ru-RU" dirty="0" smtClean="0"/>
              <a:t>НИКИТИНА Н.Н.</a:t>
            </a:r>
            <a:endParaRPr dirty="0"/>
          </a:p>
        </p:txBody>
      </p:sp>
      <p:sp>
        <p:nvSpPr>
          <p:cNvPr id="152" name="Прямоугольник 9"/>
          <p:cNvSpPr/>
          <p:nvPr/>
        </p:nvSpPr>
        <p:spPr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5D8E1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53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729" y="-9876106"/>
            <a:ext cx="4128544" cy="58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Квадрат">
            <a:extLst>
              <a:ext uri="{FF2B5EF4-FFF2-40B4-BE49-F238E27FC236}">
                <a16:creationId xmlns:a16="http://schemas.microsoft.com/office/drawing/2014/main" xmlns="" id="{515364BE-F6DA-2843-A7EF-F9EDF64F5C32}"/>
              </a:ext>
            </a:extLst>
          </p:cNvPr>
          <p:cNvSpPr/>
          <p:nvPr/>
        </p:nvSpPr>
        <p:spPr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BB3C1"/>
                </a:solidFill>
              </a:defRPr>
            </a:pPr>
            <a:endParaRPr/>
          </a:p>
        </p:txBody>
      </p:sp>
      <p:pic>
        <p:nvPicPr>
          <p:cNvPr id="3" name="Рисунок 2" descr="Изображение выглядит как небо, человек, оранжевый, проигрывате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BC7FF919-0348-EE46-A018-E2296DB41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" t="160" b="6860"/>
          <a:stretch/>
        </p:blipFill>
        <p:spPr>
          <a:xfrm>
            <a:off x="8818526" y="2349916"/>
            <a:ext cx="3406182" cy="45162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B54E817-36BD-2103-7561-D27F5D8F1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3902" y="123825"/>
            <a:ext cx="2678848" cy="20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447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89;p20"/>
          <p:cNvSpPr txBox="1"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8F00FF"/>
              </a:buClr>
              <a:buSzPts val="2400"/>
            </a:pPr>
            <a:r>
              <a:rPr lang="en-US" sz="2400" smtClean="0">
                <a:solidFill>
                  <a:srgbClr val="8F00FF"/>
                </a:solidFill>
                <a:latin typeface="Arial" charset="0"/>
                <a:cs typeface="Arial" charset="0"/>
              </a:rPr>
              <a:t/>
            </a:r>
            <a:br>
              <a:rPr lang="en-US" sz="2400" smtClean="0">
                <a:solidFill>
                  <a:srgbClr val="8F00FF"/>
                </a:solidFill>
                <a:latin typeface="Arial" charset="0"/>
                <a:cs typeface="Arial" charset="0"/>
              </a:rPr>
            </a:br>
            <a:endParaRPr lang="ru-RU" sz="44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oogle Shape;190;p20"/>
          <p:cNvGrpSpPr>
            <a:grpSpLocks/>
          </p:cNvGrpSpPr>
          <p:nvPr/>
        </p:nvGrpSpPr>
        <p:grpSpPr bwMode="auto">
          <a:xfrm>
            <a:off x="-25400" y="536576"/>
            <a:ext cx="6121400" cy="174625"/>
            <a:chOff x="0" y="692501"/>
            <a:chExt cx="2624903" cy="97077"/>
          </a:xfrm>
        </p:grpSpPr>
        <p:sp>
          <p:nvSpPr>
            <p:cNvPr id="18440" name="Google Shape;191;p20"/>
            <p:cNvSpPr>
              <a:spLocks noChangeArrowheads="1"/>
            </p:cNvSpPr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1" name="Google Shape;192;p20"/>
            <p:cNvSpPr>
              <a:spLocks noChangeArrowheads="1"/>
            </p:cNvSpPr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2" name="Google Shape;193;p20"/>
            <p:cNvSpPr>
              <a:spLocks noChangeArrowheads="1"/>
            </p:cNvSpPr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3" name="Google Shape;194;p20"/>
            <p:cNvSpPr>
              <a:spLocks noChangeArrowheads="1"/>
            </p:cNvSpPr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4" name="Google Shape;195;p20"/>
            <p:cNvSpPr>
              <a:spLocks noChangeArrowheads="1"/>
            </p:cNvSpPr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8438" name="Google Shape;198;p20"/>
          <p:cNvSpPr txBox="1">
            <a:spLocks noChangeArrowheads="1"/>
          </p:cNvSpPr>
          <p:nvPr/>
        </p:nvSpPr>
        <p:spPr bwMode="auto">
          <a:xfrm>
            <a:off x="309034" y="914400"/>
            <a:ext cx="1128395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b="1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b="1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проекта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en-US" sz="16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Человеческие</a:t>
            </a:r>
            <a:r>
              <a:rPr lang="en-US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химики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биотехнологи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специалисты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маркетингу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продажам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 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ru-RU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</a:t>
            </a:r>
            <a:r>
              <a:rPr lang="en-US" sz="16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атериальные</a:t>
            </a:r>
            <a:r>
              <a:rPr lang="en-US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лабораторное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оборудование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сырье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для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производства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материала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специализированные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технологические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установки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другие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</a:t>
            </a:r>
            <a:endParaRPr lang="ru-RU" sz="1600" dirty="0" smtClean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en-US" sz="16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Информационные</a:t>
            </a:r>
            <a:r>
              <a:rPr lang="en-US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Затраты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на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реализацию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проекта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16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Исследования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разработка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50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Аренда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помещения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20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в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месяц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Закупка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сырья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100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Трудовые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 300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Маркетинг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продвижение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200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Операционные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расходы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100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Google Shape;199;p20"/>
          <p:cNvSpPr txBox="1">
            <a:spLocks noChangeArrowheads="1"/>
          </p:cNvSpPr>
          <p:nvPr/>
        </p:nvSpPr>
        <p:spPr bwMode="auto">
          <a:xfrm>
            <a:off x="-10583" y="44450"/>
            <a:ext cx="638386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  <a:buFont typeface="Georgia" pitchFamily="18" charset="0"/>
              <a:buNone/>
            </a:pPr>
            <a:r>
              <a:rPr lang="en-US" sz="2400" b="1">
                <a:latin typeface="Georgia" pitchFamily="18" charset="0"/>
                <a:sym typeface="Georgia" pitchFamily="18" charset="0"/>
              </a:rPr>
              <a:t>План реализации проекта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204;p21"/>
          <p:cNvSpPr txBox="1"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8F00FF"/>
              </a:buClr>
              <a:buSzPts val="2400"/>
            </a:pPr>
            <a:r>
              <a:rPr lang="en-US" sz="2400" smtClean="0">
                <a:solidFill>
                  <a:srgbClr val="8F00FF"/>
                </a:solidFill>
                <a:latin typeface="Arial" charset="0"/>
                <a:cs typeface="Arial" charset="0"/>
              </a:rPr>
              <a:t/>
            </a:r>
            <a:br>
              <a:rPr lang="en-US" sz="2400" smtClean="0">
                <a:solidFill>
                  <a:srgbClr val="8F00FF"/>
                </a:solidFill>
                <a:latin typeface="Arial" charset="0"/>
                <a:cs typeface="Arial" charset="0"/>
              </a:rPr>
            </a:br>
            <a:endParaRPr lang="ru-RU" sz="44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oogle Shape;205;p21"/>
          <p:cNvGrpSpPr>
            <a:grpSpLocks/>
          </p:cNvGrpSpPr>
          <p:nvPr/>
        </p:nvGrpSpPr>
        <p:grpSpPr bwMode="auto">
          <a:xfrm>
            <a:off x="-25400" y="536576"/>
            <a:ext cx="6121400" cy="174625"/>
            <a:chOff x="0" y="692501"/>
            <a:chExt cx="2624940" cy="97200"/>
          </a:xfrm>
        </p:grpSpPr>
        <p:sp>
          <p:nvSpPr>
            <p:cNvPr id="19464" name="Google Shape;206;p21"/>
            <p:cNvSpPr>
              <a:spLocks noChangeArrowheads="1"/>
            </p:cNvSpPr>
            <p:nvPr/>
          </p:nvSpPr>
          <p:spPr bwMode="auto"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5" name="Google Shape;207;p21"/>
            <p:cNvSpPr>
              <a:spLocks noChangeArrowheads="1"/>
            </p:cNvSpPr>
            <p:nvPr/>
          </p:nvSpPr>
          <p:spPr bwMode="auto"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6" name="Google Shape;208;p21"/>
            <p:cNvSpPr>
              <a:spLocks noChangeArrowheads="1"/>
            </p:cNvSpPr>
            <p:nvPr/>
          </p:nvSpPr>
          <p:spPr bwMode="auto"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7" name="Google Shape;209;p21"/>
            <p:cNvSpPr>
              <a:spLocks noChangeArrowheads="1"/>
            </p:cNvSpPr>
            <p:nvPr/>
          </p:nvSpPr>
          <p:spPr bwMode="auto"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8" name="Google Shape;210;p21"/>
            <p:cNvSpPr>
              <a:spLocks noChangeArrowheads="1"/>
            </p:cNvSpPr>
            <p:nvPr/>
          </p:nvSpPr>
          <p:spPr bwMode="auto"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213" name="Google Shape;213;p21"/>
          <p:cNvSpPr txBox="1"/>
          <p:nvPr/>
        </p:nvSpPr>
        <p:spPr>
          <a:xfrm>
            <a:off x="632885" y="969963"/>
            <a:ext cx="10960100" cy="4592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norm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400" b="1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Планируемый</a:t>
            </a:r>
            <a:r>
              <a:rPr lang="en-US" sz="2400" b="1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способ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получения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дохода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24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  <a:buFont typeface="Arial" charset="0"/>
              <a:buNone/>
            </a:pP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Прямые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продажи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линейки продуктов 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примерная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стоимость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упаковки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продукта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100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рублей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План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продаж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на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год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– 1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0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упаковок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Итого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доход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100000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руб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.)</a:t>
            </a:r>
            <a:endParaRPr lang="ru-RU" sz="24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Оптовые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поставки</a:t>
            </a:r>
            <a:endParaRPr lang="ru-RU" sz="24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  <a:buFont typeface="Arial" charset="0"/>
              <a:buNone/>
            </a:pP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 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Онлайн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продажи</a:t>
            </a:r>
            <a:endParaRPr lang="ru-RU" sz="24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  <a:buFont typeface="Arial" charset="0"/>
              <a:buNone/>
            </a:pP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 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Лицензирование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технологии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Стоимость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лицензии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- 500000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руб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.)</a:t>
            </a:r>
            <a:endParaRPr lang="ru-RU" sz="24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Дополнительно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планируется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участие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с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проектом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в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грантовых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мероприятиях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поддержке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технологических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проектов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Старт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- 1 (4000000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рублей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)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Студенческий </a:t>
            </a:r>
            <a:r>
              <a:rPr lang="ru-RU" sz="24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стартап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(1000000 рублей)</a:t>
            </a:r>
            <a:endParaRPr lang="ru-RU" sz="24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FontTx/>
              <a:buChar char="-"/>
            </a:pPr>
            <a:endParaRPr lang="ru-RU" b="1" dirty="0">
              <a:latin typeface="Georgia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</p:txBody>
      </p:sp>
      <p:sp>
        <p:nvSpPr>
          <p:cNvPr id="19463" name="Google Shape;214;p21"/>
          <p:cNvSpPr txBox="1">
            <a:spLocks noChangeArrowheads="1"/>
          </p:cNvSpPr>
          <p:nvPr/>
        </p:nvSpPr>
        <p:spPr bwMode="auto">
          <a:xfrm>
            <a:off x="-10583" y="44450"/>
            <a:ext cx="6383868" cy="46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ru-RU" sz="2400" b="1" dirty="0" smtClean="0"/>
              <a:t>Бизнес-модель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8" y="995119"/>
            <a:ext cx="5538286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lang="ru-RU" sz="6900" dirty="0"/>
              <a:t> ЗА ВНИМАНИЕ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785" y="429314"/>
            <a:ext cx="7865533" cy="642938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Актуальность проекта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6439" y="1374597"/>
            <a:ext cx="11435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Функциональные продукты занимают </a:t>
            </a:r>
            <a:r>
              <a:rPr lang="ru-RU" dirty="0" smtClean="0"/>
              <a:t>важное место </a:t>
            </a:r>
            <a:r>
              <a:rPr lang="ru-RU" dirty="0" smtClean="0"/>
              <a:t>в питании современного человека. Роль активных ингредиентов в </a:t>
            </a:r>
            <a:r>
              <a:rPr lang="ru-RU" dirty="0" smtClean="0"/>
              <a:t>них могут </a:t>
            </a:r>
            <a:r>
              <a:rPr lang="ru-RU" dirty="0" smtClean="0"/>
              <a:t>играть дрожжевые клетки, поскольку обладают выраженным лакто- </a:t>
            </a:r>
            <a:r>
              <a:rPr lang="ru-RU" dirty="0" smtClean="0"/>
              <a:t>и </a:t>
            </a:r>
            <a:r>
              <a:rPr lang="ru-RU" dirty="0" err="1" smtClean="0"/>
              <a:t>бифидогенным</a:t>
            </a:r>
            <a:r>
              <a:rPr lang="ru-RU" dirty="0" smtClean="0"/>
              <a:t> </a:t>
            </a:r>
            <a:r>
              <a:rPr lang="ru-RU" dirty="0" smtClean="0"/>
              <a:t>эффектом, </a:t>
            </a:r>
            <a:r>
              <a:rPr lang="ru-RU" dirty="0" err="1" smtClean="0"/>
              <a:t>детоксицирующей</a:t>
            </a:r>
            <a:r>
              <a:rPr lang="ru-RU" dirty="0" smtClean="0"/>
              <a:t> и </a:t>
            </a:r>
            <a:r>
              <a:rPr lang="ru-RU" dirty="0" smtClean="0"/>
              <a:t>противоопухолевой активностью</a:t>
            </a:r>
            <a:r>
              <a:rPr lang="ru-RU" dirty="0" smtClean="0"/>
              <a:t>. </a:t>
            </a:r>
            <a:endParaRPr lang="ru-RU" dirty="0" smtClean="0"/>
          </a:p>
          <a:p>
            <a:r>
              <a:rPr lang="ru-RU" dirty="0" smtClean="0"/>
              <a:t>В  </a:t>
            </a:r>
            <a:r>
              <a:rPr lang="ru-RU" dirty="0" smtClean="0"/>
              <a:t>процессе ферментации пищевых </a:t>
            </a:r>
            <a:r>
              <a:rPr lang="ru-RU" dirty="0" smtClean="0"/>
              <a:t>субстратов дрожжи </a:t>
            </a:r>
            <a:r>
              <a:rPr lang="ru-RU" dirty="0" smtClean="0"/>
              <a:t>обогащают их различными физиологически активными веществами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Актуальна проблема утилизации </a:t>
            </a:r>
            <a:r>
              <a:rPr lang="ru-RU" dirty="0" smtClean="0"/>
              <a:t>молочной сыворотки, </a:t>
            </a:r>
            <a:r>
              <a:rPr lang="ru-RU" dirty="0" smtClean="0"/>
              <a:t>которая обладает высокой пищевой </a:t>
            </a:r>
            <a:r>
              <a:rPr lang="ru-RU" dirty="0" smtClean="0"/>
              <a:t>и биологической ценностью, что делает привлекательным </a:t>
            </a:r>
            <a:r>
              <a:rPr lang="ru-RU" dirty="0" smtClean="0"/>
              <a:t>ее применение </a:t>
            </a:r>
            <a:r>
              <a:rPr lang="ru-RU" dirty="0" smtClean="0"/>
              <a:t>в производстве продуктов питания. </a:t>
            </a:r>
            <a:endParaRPr lang="ru-RU" dirty="0" smtClean="0"/>
          </a:p>
        </p:txBody>
      </p:sp>
      <p:grpSp>
        <p:nvGrpSpPr>
          <p:cNvPr id="14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C6B68C62-35A5-0EB2-1E14-760A4057FE5C}"/>
              </a:ext>
            </a:extLst>
          </p:cNvPr>
          <p:cNvSpPr txBox="1"/>
          <p:nvPr/>
        </p:nvSpPr>
        <p:spPr>
          <a:xfrm>
            <a:off x="171330" y="1277957"/>
            <a:ext cx="566761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indent="114300">
              <a:spcBef>
                <a:spcPts val="363"/>
              </a:spcBef>
              <a:buClr>
                <a:srgbClr val="000000"/>
              </a:buClr>
              <a:buSzPts val="1100"/>
            </a:pPr>
            <a:endParaRPr lang="ru-RU" sz="2400" dirty="0">
              <a:latin typeface="Georgia" pitchFamily="18" charset="0"/>
              <a:sym typeface="Georgia" pitchFamily="18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xmlns="" id="{65E0BF6E-BA3A-1E7B-5928-68FC9F500BCE}"/>
              </a:ext>
            </a:extLst>
          </p:cNvPr>
          <p:cNvSpPr txBox="1"/>
          <p:nvPr/>
        </p:nvSpPr>
        <p:spPr>
          <a:xfrm>
            <a:off x="0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/>
              <a:t>ПРОБЛЕМА</a:t>
            </a:r>
            <a:endParaRPr sz="3600" b="1" dirty="0"/>
          </a:p>
        </p:txBody>
      </p:sp>
      <p:sp>
        <p:nvSpPr>
          <p:cNvPr id="15" name="Прямоугольник"/>
          <p:cNvSpPr/>
          <p:nvPr/>
        </p:nvSpPr>
        <p:spPr>
          <a:xfrm>
            <a:off x="6083929" y="-5459"/>
            <a:ext cx="6108071" cy="6860825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xmlns="" id="{65E0BF6E-BA3A-1E7B-5928-68FC9F500BCE}"/>
              </a:ext>
            </a:extLst>
          </p:cNvPr>
          <p:cNvSpPr txBox="1"/>
          <p:nvPr/>
        </p:nvSpPr>
        <p:spPr>
          <a:xfrm>
            <a:off x="6114103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</a:rPr>
              <a:t>РЕШЕНИЕ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C6B68C62-35A5-0EB2-1E14-760A4057FE5C}"/>
              </a:ext>
            </a:extLst>
          </p:cNvPr>
          <p:cNvSpPr txBox="1"/>
          <p:nvPr/>
        </p:nvSpPr>
        <p:spPr>
          <a:xfrm>
            <a:off x="6169445" y="810105"/>
            <a:ext cx="580588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DD87BB-E7ED-EBC7-31B2-DE9DA63B5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tretch>
            <a:fillRect/>
          </a:stretch>
        </p:blipFill>
        <p:spPr>
          <a:xfrm>
            <a:off x="11135417" y="380947"/>
            <a:ext cx="720000" cy="72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5420" y="1004684"/>
            <a:ext cx="548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6096000" y="172241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Проект  включает </a:t>
            </a:r>
            <a:r>
              <a:rPr lang="ru-RU" dirty="0" smtClean="0"/>
              <a:t>в себя исследование различных видов дрожжей и </a:t>
            </a:r>
            <a:r>
              <a:rPr lang="ru-RU" dirty="0" smtClean="0"/>
              <a:t>молочнокислых микроорганизмов </a:t>
            </a:r>
            <a:r>
              <a:rPr lang="ru-RU" dirty="0" smtClean="0"/>
              <a:t>с целью создания функциональных продуктов, способствующих нормализации </a:t>
            </a:r>
            <a:r>
              <a:rPr lang="ru-RU" dirty="0" err="1" smtClean="0"/>
              <a:t>микробиоценоза</a:t>
            </a:r>
            <a:r>
              <a:rPr lang="ru-RU" dirty="0" smtClean="0"/>
              <a:t> организма, укреплению иммунитета и повышению общего уровня здоровья.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Мы </a:t>
            </a:r>
            <a:r>
              <a:rPr lang="ru-RU" dirty="0" smtClean="0"/>
              <a:t>планируем провести серию лабораторных исследований, оптимизировать процессы производства и провести клинические испытания для подтверждения эффективности наших продуктов.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4910" y="1539863"/>
            <a:ext cx="5034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 современном рынке все больше людей озабочены своим здоровьем и питанием, поэтому </a:t>
            </a:r>
            <a:r>
              <a:rPr lang="ru-RU" dirty="0" smtClean="0"/>
              <a:t>востребованы инновационные </a:t>
            </a:r>
            <a:r>
              <a:rPr lang="ru-RU" dirty="0" smtClean="0"/>
              <a:t>решения, способствующие улучшению качества жизни.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2892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397125" y="1635252"/>
            <a:ext cx="1295400" cy="1295400"/>
            <a:chOff x="9841992" y="1635251"/>
            <a:chExt cx="1295400" cy="1295400"/>
          </a:xfrm>
        </p:grpSpPr>
        <p:sp>
          <p:nvSpPr>
            <p:cNvPr id="20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55457" y="1548989"/>
            <a:ext cx="1295400" cy="1295400"/>
            <a:chOff x="1054608" y="1626107"/>
            <a:chExt cx="1295400" cy="1295400"/>
          </a:xfrm>
        </p:grpSpPr>
        <p:sp>
          <p:nvSpPr>
            <p:cNvPr id="24" name="object 24"/>
            <p:cNvSpPr/>
            <p:nvPr/>
          </p:nvSpPr>
          <p:spPr>
            <a:xfrm>
              <a:off x="1054608" y="1626107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3000" y="1714499"/>
              <a:ext cx="1120140" cy="1120140"/>
            </a:xfrm>
            <a:custGeom>
              <a:avLst/>
              <a:gdLst/>
              <a:ahLst/>
              <a:cxnLst/>
              <a:rect l="l" t="t" r="r" b="b"/>
              <a:pathLst>
                <a:path w="1120139" h="1120139">
                  <a:moveTo>
                    <a:pt x="1120139" y="0"/>
                  </a:moveTo>
                  <a:lnTo>
                    <a:pt x="0" y="0"/>
                  </a:lnTo>
                  <a:lnTo>
                    <a:pt x="0" y="1120139"/>
                  </a:lnTo>
                  <a:lnTo>
                    <a:pt x="1120139" y="1120139"/>
                  </a:lnTo>
                  <a:lnTo>
                    <a:pt x="112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92206" y="3007729"/>
            <a:ext cx="1686560" cy="124136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/>
            <a:r>
              <a:rPr lang="ru-RU" sz="1600" dirty="0" smtClean="0">
                <a:cs typeface="Tahoma" pitchFamily="34" charset="0"/>
              </a:rPr>
              <a:t>Кукушкина</a:t>
            </a:r>
          </a:p>
          <a:p>
            <a:pPr algn="ctr"/>
            <a:r>
              <a:rPr lang="ru-RU" sz="1600" spc="-70" dirty="0" smtClean="0">
                <a:latin typeface="Arial"/>
                <a:cs typeface="Tahoma" pitchFamily="34" charset="0"/>
              </a:rPr>
              <a:t>Екатерина</a:t>
            </a:r>
            <a:endParaRPr lang="ru-RU" sz="1600" spc="-70" dirty="0" smtClean="0">
              <a:latin typeface="Arial"/>
              <a:cs typeface="Arial"/>
            </a:endParaRPr>
          </a:p>
          <a:p>
            <a:pPr algn="ctr"/>
            <a:r>
              <a:rPr lang="ru-RU" sz="1600" spc="-80" dirty="0" smtClean="0">
                <a:latin typeface="Arial"/>
                <a:cs typeface="Arial"/>
              </a:rPr>
              <a:t>Лидер</a:t>
            </a: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1270"/>
                </a:lnSpc>
              </a:pPr>
              <a:t>4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xmlns="" id="{CAEEE920-113B-4ADD-9442-6DCF7CA6E193}"/>
              </a:ext>
            </a:extLst>
          </p:cNvPr>
          <p:cNvSpPr txBox="1"/>
          <p:nvPr/>
        </p:nvSpPr>
        <p:spPr>
          <a:xfrm>
            <a:off x="264404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КОМАНДА</a:t>
            </a:r>
            <a:endParaRPr sz="3600" b="1" dirty="0"/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xmlns="" id="{235307B3-AEEF-48FB-803C-E2A22E8F2A02}"/>
              </a:ext>
            </a:extLst>
          </p:cNvPr>
          <p:cNvSpPr txBox="1"/>
          <p:nvPr/>
        </p:nvSpPr>
        <p:spPr>
          <a:xfrm>
            <a:off x="2750484" y="3122859"/>
            <a:ext cx="2368344" cy="866262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80" dirty="0" err="1" smtClean="0">
                <a:latin typeface="Arial"/>
                <a:cs typeface="Arial"/>
              </a:rPr>
              <a:t>Тарасенко</a:t>
            </a:r>
            <a:endParaRPr lang="ru-RU" sz="1600" spc="-8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Виктория</a:t>
            </a:r>
            <a:endParaRPr lang="ru-RU" sz="1600" spc="-8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Спикер, презентация</a:t>
            </a:r>
          </a:p>
        </p:txBody>
      </p:sp>
      <p:sp>
        <p:nvSpPr>
          <p:cNvPr id="18434" name="AutoShape 2" descr="https://s3.dtln.ru/unti-prod-people/file/pulse/project/0c0480a5-a204-41e1-85a5-6164da8c2322/161dd72b-3979-4669-9872-a5ae5ed9dc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object 19"/>
          <p:cNvGrpSpPr/>
          <p:nvPr/>
        </p:nvGrpSpPr>
        <p:grpSpPr>
          <a:xfrm>
            <a:off x="10148629" y="1556298"/>
            <a:ext cx="1295400" cy="1295400"/>
            <a:chOff x="9841992" y="1635251"/>
            <a:chExt cx="1295400" cy="1295400"/>
          </a:xfrm>
        </p:grpSpPr>
        <p:sp>
          <p:nvSpPr>
            <p:cNvPr id="27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8">
            <a:extLst>
              <a:ext uri="{FF2B5EF4-FFF2-40B4-BE49-F238E27FC236}">
                <a16:creationId xmlns:a16="http://schemas.microsoft.com/office/drawing/2014/main" xmlns="" id="{235307B3-AEEF-48FB-803C-E2A22E8F2A02}"/>
              </a:ext>
            </a:extLst>
          </p:cNvPr>
          <p:cNvSpPr txBox="1"/>
          <p:nvPr/>
        </p:nvSpPr>
        <p:spPr>
          <a:xfrm>
            <a:off x="5326594" y="3098990"/>
            <a:ext cx="2368344" cy="1112483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Попова</a:t>
            </a: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Дарья</a:t>
            </a:r>
            <a:endParaRPr lang="ru-RU" sz="1600" spc="-8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Поиск научной информации</a:t>
            </a:r>
          </a:p>
        </p:txBody>
      </p:sp>
      <p:grpSp>
        <p:nvGrpSpPr>
          <p:cNvPr id="30" name="object 19"/>
          <p:cNvGrpSpPr/>
          <p:nvPr/>
        </p:nvGrpSpPr>
        <p:grpSpPr>
          <a:xfrm>
            <a:off x="5830014" y="1677483"/>
            <a:ext cx="1295400" cy="1295400"/>
            <a:chOff x="9841992" y="1635251"/>
            <a:chExt cx="1295400" cy="1295400"/>
          </a:xfrm>
        </p:grpSpPr>
        <p:sp>
          <p:nvSpPr>
            <p:cNvPr id="31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19"/>
          <p:cNvGrpSpPr/>
          <p:nvPr/>
        </p:nvGrpSpPr>
        <p:grpSpPr>
          <a:xfrm>
            <a:off x="7932402" y="1609546"/>
            <a:ext cx="1295400" cy="1295400"/>
            <a:chOff x="9841992" y="1635251"/>
            <a:chExt cx="1295400" cy="1295400"/>
          </a:xfrm>
        </p:grpSpPr>
        <p:sp>
          <p:nvSpPr>
            <p:cNvPr id="34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9816028" y="2973633"/>
            <a:ext cx="2214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80" dirty="0" smtClean="0">
                <a:latin typeface="Arial"/>
                <a:cs typeface="Arial"/>
              </a:rPr>
              <a:t>Бычкова</a:t>
            </a:r>
          </a:p>
          <a:p>
            <a:pPr algn="ctr"/>
            <a:r>
              <a:rPr lang="ru-RU" spc="-80" dirty="0" smtClean="0">
                <a:latin typeface="Arial"/>
                <a:cs typeface="Arial"/>
              </a:rPr>
              <a:t>Анна</a:t>
            </a:r>
          </a:p>
          <a:p>
            <a:pPr algn="ctr"/>
            <a:r>
              <a:rPr lang="ru-RU" spc="-80" dirty="0" smtClean="0">
                <a:latin typeface="Arial"/>
                <a:cs typeface="Arial"/>
              </a:rPr>
              <a:t>Дизайнер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665903" y="3137050"/>
            <a:ext cx="2214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80" dirty="0" smtClean="0">
                <a:latin typeface="Arial"/>
                <a:cs typeface="Arial"/>
              </a:rPr>
              <a:t>Максимов</a:t>
            </a:r>
          </a:p>
          <a:p>
            <a:pPr algn="ctr"/>
            <a:r>
              <a:rPr lang="ru-RU" spc="-80" dirty="0" smtClean="0">
                <a:latin typeface="Arial"/>
                <a:cs typeface="Arial"/>
              </a:rPr>
              <a:t>Алексей</a:t>
            </a:r>
            <a:endParaRPr lang="ru-RU" spc="-80" dirty="0" smtClean="0">
              <a:latin typeface="Arial"/>
              <a:cs typeface="Arial"/>
            </a:endParaRPr>
          </a:p>
          <a:p>
            <a:pPr algn="ctr"/>
            <a:r>
              <a:rPr lang="ru-RU" spc="-80" dirty="0" smtClean="0">
                <a:latin typeface="Arial"/>
                <a:cs typeface="Arial"/>
              </a:rPr>
              <a:t>Поиск технологии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">
            <a:extLst>
              <a:ext uri="{FF2B5EF4-FFF2-40B4-BE49-F238E27FC236}">
                <a16:creationId xmlns:a16="http://schemas.microsoft.com/office/drawing/2014/main" xmlns="" id="{7615DC8D-D4B4-E0EB-52C4-3055190C7740}"/>
              </a:ext>
            </a:extLst>
          </p:cNvPr>
          <p:cNvSpPr/>
          <p:nvPr/>
        </p:nvSpPr>
        <p:spPr>
          <a:xfrm>
            <a:off x="6096000" y="-15241"/>
            <a:ext cx="6096000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" name="Прямоугольник 16">
            <a:extLst>
              <a:ext uri="{FF2B5EF4-FFF2-40B4-BE49-F238E27FC236}">
                <a16:creationId xmlns:a16="http://schemas.microsoft.com/office/drawing/2014/main" xmlns="" id="{CB5DF538-1EDC-5349-F002-B4735B6B0626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:a16="http://schemas.microsoft.com/office/drawing/2014/main" xmlns="" id="{39179E90-F735-31E8-C444-C4534593C3B1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:a16="http://schemas.microsoft.com/office/drawing/2014/main" xmlns="" id="{22FF4839-9270-E971-069A-1D9472A4EA51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4</a:t>
              </a:r>
              <a:endParaRPr dirty="0"/>
            </a:p>
          </p:txBody>
        </p:sp>
      </p:grpSp>
      <p:sp>
        <p:nvSpPr>
          <p:cNvPr id="18" name="Текст 2">
            <a:extLst>
              <a:ext uri="{FF2B5EF4-FFF2-40B4-BE49-F238E27FC236}">
                <a16:creationId xmlns:a16="http://schemas.microsoft.com/office/drawing/2014/main" xmlns="" id="{CC68C9A4-3E4B-D871-8F70-73B8389772C2}"/>
              </a:ext>
            </a:extLst>
          </p:cNvPr>
          <p:cNvSpPr txBox="1"/>
          <p:nvPr/>
        </p:nvSpPr>
        <p:spPr>
          <a:xfrm>
            <a:off x="446751" y="1028421"/>
            <a:ext cx="4989789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endParaRPr sz="2400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xmlns="" id="{14D9CDDC-EAA7-CCEE-B2CE-A4EA9C0A161E}"/>
              </a:ext>
            </a:extLst>
          </p:cNvPr>
          <p:cNvSpPr txBox="1"/>
          <p:nvPr/>
        </p:nvSpPr>
        <p:spPr>
          <a:xfrm>
            <a:off x="0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/>
              <a:t>ЦЕЛЬ ПРОЕКТА</a:t>
            </a:r>
            <a:endParaRPr sz="3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84983" y="206810"/>
            <a:ext cx="5923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Задачи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9715" y="2015165"/>
            <a:ext cx="5479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разработка </a:t>
            </a:r>
            <a:r>
              <a:rPr lang="ru-RU" dirty="0" smtClean="0"/>
              <a:t>линейки уникальных </a:t>
            </a:r>
            <a:r>
              <a:rPr lang="ru-RU" dirty="0" smtClean="0"/>
              <a:t>продуктов на основе дрожжей и молочных микроорганизмов.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257579" y="760808"/>
            <a:ext cx="57728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 выбор рационального способа совместного культивирования </a:t>
            </a:r>
            <a:r>
              <a:rPr lang="ru-RU" dirty="0" smtClean="0"/>
              <a:t>дрожжей </a:t>
            </a:r>
            <a:r>
              <a:rPr lang="ru-RU" dirty="0" smtClean="0"/>
              <a:t> и </a:t>
            </a:r>
            <a:r>
              <a:rPr lang="ru-RU" dirty="0" err="1" smtClean="0"/>
              <a:t>молочно-кислых</a:t>
            </a:r>
            <a:r>
              <a:rPr lang="ru-RU" dirty="0" smtClean="0"/>
              <a:t> микроорганизмов на средах</a:t>
            </a:r>
          </a:p>
          <a:p>
            <a:r>
              <a:rPr lang="ru-RU" dirty="0" smtClean="0"/>
              <a:t>• обоснование состава </a:t>
            </a:r>
            <a:r>
              <a:rPr lang="ru-RU" dirty="0" smtClean="0"/>
              <a:t>и </a:t>
            </a:r>
            <a:r>
              <a:rPr lang="ru-RU" dirty="0" smtClean="0"/>
              <a:t>рецептуры </a:t>
            </a:r>
            <a:r>
              <a:rPr lang="ru-RU" dirty="0" smtClean="0"/>
              <a:t>новых продуктов;</a:t>
            </a:r>
          </a:p>
          <a:p>
            <a:r>
              <a:rPr lang="ru-RU" dirty="0" smtClean="0"/>
              <a:t>• </a:t>
            </a:r>
            <a:r>
              <a:rPr lang="ru-RU" dirty="0" smtClean="0"/>
              <a:t>обоснование технологических параметров </a:t>
            </a:r>
            <a:r>
              <a:rPr lang="ru-RU" dirty="0" smtClean="0"/>
              <a:t>производства;</a:t>
            </a:r>
          </a:p>
          <a:p>
            <a:r>
              <a:rPr lang="ru-RU" dirty="0" smtClean="0"/>
              <a:t>• </a:t>
            </a:r>
            <a:r>
              <a:rPr lang="ru-RU" dirty="0" smtClean="0"/>
              <a:t>проведение физико-химической </a:t>
            </a:r>
            <a:r>
              <a:rPr lang="ru-RU" dirty="0" smtClean="0"/>
              <a:t>и </a:t>
            </a:r>
            <a:r>
              <a:rPr lang="ru-RU" dirty="0" smtClean="0"/>
              <a:t>микробиологической характеристики </a:t>
            </a:r>
            <a:r>
              <a:rPr lang="ru-RU" dirty="0" smtClean="0"/>
              <a:t>новых</a:t>
            </a:r>
          </a:p>
          <a:p>
            <a:r>
              <a:rPr lang="ru-RU" dirty="0" smtClean="0"/>
              <a:t>продуктов, </a:t>
            </a:r>
            <a:r>
              <a:rPr lang="ru-RU" dirty="0" smtClean="0"/>
              <a:t>оценка пищевой </a:t>
            </a:r>
            <a:r>
              <a:rPr lang="ru-RU" dirty="0" smtClean="0"/>
              <a:t>и </a:t>
            </a:r>
            <a:r>
              <a:rPr lang="ru-RU" dirty="0" smtClean="0"/>
              <a:t>биологической ценности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811619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74;p19"/>
          <p:cNvSpPr txBox="1">
            <a:spLocks noGrp="1"/>
          </p:cNvSpPr>
          <p:nvPr>
            <p:ph type="title"/>
          </p:nvPr>
        </p:nvSpPr>
        <p:spPr>
          <a:xfrm>
            <a:off x="1" y="115888"/>
            <a:ext cx="6753339" cy="77946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8F00FF"/>
              </a:buClr>
              <a:buSzPts val="2400"/>
            </a:pPr>
            <a:r>
              <a:rPr lang="en-US" sz="2800" dirty="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</a:br>
            <a:endParaRPr lang="ru-RU" sz="2800" dirty="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oogle Shape;175;p19"/>
          <p:cNvGrpSpPr>
            <a:grpSpLocks/>
          </p:cNvGrpSpPr>
          <p:nvPr/>
        </p:nvGrpSpPr>
        <p:grpSpPr bwMode="auto">
          <a:xfrm>
            <a:off x="0" y="793138"/>
            <a:ext cx="5139267" cy="153988"/>
            <a:chOff x="0" y="692501"/>
            <a:chExt cx="2624903" cy="97077"/>
          </a:xfrm>
        </p:grpSpPr>
        <p:sp>
          <p:nvSpPr>
            <p:cNvPr id="17416" name="Google Shape;176;p19"/>
            <p:cNvSpPr>
              <a:spLocks noChangeArrowheads="1"/>
            </p:cNvSpPr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7417" name="Google Shape;177;p19"/>
            <p:cNvSpPr>
              <a:spLocks noChangeArrowheads="1"/>
            </p:cNvSpPr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7418" name="Google Shape;178;p19"/>
            <p:cNvSpPr>
              <a:spLocks noChangeArrowheads="1"/>
            </p:cNvSpPr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7419" name="Google Shape;179;p19"/>
            <p:cNvSpPr>
              <a:spLocks noChangeArrowheads="1"/>
            </p:cNvSpPr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7420" name="Google Shape;180;p19"/>
            <p:cNvSpPr>
              <a:spLocks noChangeArrowheads="1"/>
            </p:cNvSpPr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7414" name="Google Shape;183;p19"/>
          <p:cNvSpPr txBox="1">
            <a:spLocks noChangeArrowheads="1"/>
          </p:cNvSpPr>
          <p:nvPr/>
        </p:nvSpPr>
        <p:spPr bwMode="auto">
          <a:xfrm>
            <a:off x="8467" y="63501"/>
            <a:ext cx="5274733" cy="52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  <a:buFont typeface="Georgia" pitchFamily="18" charset="0"/>
              <a:buNone/>
            </a:pPr>
            <a:r>
              <a:rPr lang="en-US" sz="2800" b="1" dirty="0" err="1">
                <a:latin typeface="Georgia" pitchFamily="18" charset="0"/>
                <a:sym typeface="Georgia" pitchFamily="18" charset="0"/>
              </a:rPr>
              <a:t>Рынок</a:t>
            </a:r>
            <a:r>
              <a:rPr lang="en-US" sz="2800" b="1" dirty="0">
                <a:latin typeface="Georgia" pitchFamily="18" charset="0"/>
                <a:sym typeface="Georgia" pitchFamily="18" charset="0"/>
              </a:rPr>
              <a:t> и </a:t>
            </a:r>
            <a:r>
              <a:rPr lang="en-US" sz="2800" b="1" dirty="0" err="1">
                <a:latin typeface="Georgia" pitchFamily="18" charset="0"/>
                <a:sym typeface="Georgia" pitchFamily="18" charset="0"/>
              </a:rPr>
              <a:t>потребитель</a:t>
            </a:r>
            <a:endParaRPr lang="ru-RU" sz="2800" dirty="0"/>
          </a:p>
        </p:txBody>
      </p:sp>
      <p:sp>
        <p:nvSpPr>
          <p:cNvPr id="17415" name="Google Shape;184;p19"/>
          <p:cNvSpPr txBox="1">
            <a:spLocks noChangeArrowheads="1"/>
          </p:cNvSpPr>
          <p:nvPr/>
        </p:nvSpPr>
        <p:spPr bwMode="auto">
          <a:xfrm>
            <a:off x="618067" y="1062039"/>
            <a:ext cx="109601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457200" indent="-457200" algn="just">
              <a:buClr>
                <a:srgbClr val="000000"/>
              </a:buClr>
              <a:buSzPts val="1100"/>
            </a:pPr>
            <a:r>
              <a:rPr lang="ru-RU" sz="2400" b="1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Потребители</a:t>
            </a:r>
          </a:p>
          <a:p>
            <a:pPr marL="457200" indent="-457200" algn="just">
              <a:buClr>
                <a:srgbClr val="000000"/>
              </a:buClr>
              <a:buSzPts val="1100"/>
            </a:pP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Люди, ведущие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активный образ жизни и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занимающиеся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спортом.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Продукты,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содержащие дрожжи и молочные микроорганизмы, могут стать источником дополнительной энергии и поддерживать здоровье пищеварительной системы.</a:t>
            </a:r>
          </a:p>
          <a:p>
            <a:pPr marL="457200" indent="-457200" algn="just">
              <a:buClr>
                <a:srgbClr val="000000"/>
              </a:buClr>
              <a:buSzPts val="1100"/>
            </a:pP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Люди, имеющие проблемы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пищеварения. Продукты с молочными бактериями могут помочь восстановить здоровую микрофлору кишечника и улучшить пищеварение.</a:t>
            </a:r>
          </a:p>
          <a:p>
            <a:pPr algn="just">
              <a:buClr>
                <a:srgbClr val="000000"/>
              </a:buClr>
              <a:buFont typeface="Arial" pitchFamily="34" charset="0"/>
              <a:buNone/>
            </a:pPr>
            <a:endParaRPr lang="ru-RU" sz="2400" b="1" dirty="0" smtClean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pitchFamily="34" charset="0"/>
              <a:buNone/>
            </a:pPr>
            <a:r>
              <a:rPr lang="en-US" sz="2400" b="1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Рынок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endParaRPr lang="ru-RU" sz="24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pitchFamily="34" charset="0"/>
              <a:buNone/>
            </a:pP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Сегмент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рынка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B2C, B2B</a:t>
            </a:r>
            <a:endParaRPr lang="ru-RU" sz="24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400"/>
              <a:buFont typeface="Arial" pitchFamily="34" charset="0"/>
              <a:buNone/>
            </a:pPr>
            <a:endParaRPr lang="ru-RU" sz="24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400"/>
              <a:buFont typeface="Arial" pitchFamily="34" charset="0"/>
              <a:buNone/>
            </a:pPr>
            <a:endParaRPr lang="ru-RU" sz="24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pitchFamily="34" charset="0"/>
              <a:buNone/>
            </a:pP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</a:br>
            <a:endParaRPr lang="ru-RU" sz="2400" smtClean="0">
              <a:solidFill>
                <a:srgbClr val="8F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-4233" y="539751"/>
            <a:ext cx="5058833" cy="369328"/>
            <a:chOff x="0" y="692501"/>
            <a:chExt cx="2624903" cy="248183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92501"/>
              <a:ext cx="1294463" cy="248183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6583" y="692501"/>
              <a:ext cx="1294463" cy="248183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73166" y="692501"/>
              <a:ext cx="1294463" cy="248183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3857" y="692501"/>
              <a:ext cx="1294463" cy="248183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30440" y="692501"/>
              <a:ext cx="1294463" cy="248183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113691" y="0"/>
            <a:ext cx="3998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Аналоги и конкуренты</a:t>
            </a:r>
            <a:endParaRPr lang="ru-RU" sz="2400" b="1" dirty="0">
              <a:latin typeface="Georgia" pitchFamily="18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338" y="963128"/>
            <a:ext cx="4461372" cy="256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65490" y="3574840"/>
            <a:ext cx="49455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Продукты на основе дрожжей </a:t>
            </a:r>
            <a:endParaRPr lang="ru-RU" b="1" dirty="0" smtClean="0"/>
          </a:p>
          <a:p>
            <a:r>
              <a:rPr lang="ru-RU" b="1" dirty="0" smtClean="0"/>
              <a:t>французской </a:t>
            </a:r>
            <a:r>
              <a:rPr lang="ru-RU" b="1" dirty="0" smtClean="0"/>
              <a:t>компании </a:t>
            </a:r>
            <a:r>
              <a:rPr lang="ru-RU" b="1" dirty="0" err="1" smtClean="0"/>
              <a:t>Phileo</a:t>
            </a:r>
            <a:r>
              <a:rPr lang="ru-RU" b="1" dirty="0" smtClean="0"/>
              <a:t> </a:t>
            </a:r>
            <a:r>
              <a:rPr lang="ru-RU" b="1" dirty="0" err="1" smtClean="0"/>
              <a:t>by</a:t>
            </a:r>
            <a:r>
              <a:rPr lang="ru-RU" b="1" dirty="0" smtClean="0"/>
              <a:t> </a:t>
            </a:r>
            <a:r>
              <a:rPr lang="ru-RU" b="1" dirty="0" err="1" smtClean="0"/>
              <a:t>Lesaffre</a:t>
            </a:r>
            <a:endParaRPr lang="ru-RU" b="1" dirty="0" smtClean="0"/>
          </a:p>
          <a:p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15777" y="856794"/>
            <a:ext cx="63273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Продукты питания, содержащие дрожжи и </a:t>
            </a:r>
            <a:r>
              <a:rPr lang="ru-RU" dirty="0" err="1" smtClean="0"/>
              <a:t>молочно-кислые</a:t>
            </a:r>
            <a:r>
              <a:rPr lang="ru-RU" dirty="0" smtClean="0"/>
              <a:t> микроорганизмы, </a:t>
            </a:r>
            <a:r>
              <a:rPr lang="ru-RU" dirty="0" smtClean="0"/>
              <a:t>на </a:t>
            </a:r>
            <a:r>
              <a:rPr lang="ru-RU" dirty="0" smtClean="0"/>
              <a:t>современном российском </a:t>
            </a:r>
            <a:r>
              <a:rPr lang="ru-RU" dirty="0" smtClean="0"/>
              <a:t>рынке представлены в основном национальными </a:t>
            </a:r>
            <a:r>
              <a:rPr lang="ru-RU" dirty="0" smtClean="0"/>
              <a:t>кисломолочными напитками </a:t>
            </a:r>
            <a:r>
              <a:rPr lang="ru-RU" dirty="0" smtClean="0"/>
              <a:t>смешанного </a:t>
            </a:r>
            <a:r>
              <a:rPr lang="ru-RU" dirty="0" err="1" smtClean="0"/>
              <a:t>бактериально-дрожжевого</a:t>
            </a:r>
            <a:r>
              <a:rPr lang="ru-RU" dirty="0" smtClean="0"/>
              <a:t> брожения типа кефира</a:t>
            </a:r>
            <a:r>
              <a:rPr lang="ru-RU" dirty="0" smtClean="0"/>
              <a:t>, тана</a:t>
            </a:r>
            <a:r>
              <a:rPr lang="ru-RU" dirty="0" smtClean="0"/>
              <a:t>, </a:t>
            </a:r>
            <a:r>
              <a:rPr lang="ru-RU" dirty="0" err="1" smtClean="0"/>
              <a:t>катыка</a:t>
            </a:r>
            <a:r>
              <a:rPr lang="ru-RU" dirty="0" smtClean="0"/>
              <a:t>. </a:t>
            </a:r>
          </a:p>
          <a:p>
            <a:pPr algn="ctr"/>
            <a:r>
              <a:rPr lang="ru-RU" dirty="0" smtClean="0"/>
              <a:t>Другие известные напитки дрожжевого брожения (квас, пиво) </a:t>
            </a:r>
            <a:r>
              <a:rPr lang="ru-RU" dirty="0" smtClean="0"/>
              <a:t>представляют собой</a:t>
            </a:r>
            <a:r>
              <a:rPr lang="ru-RU" dirty="0" smtClean="0"/>
              <a:t>, как правило, фильтрованные продукты.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CAC815B-16BD-C06B-C8DE-386D9FCB03D9}"/>
              </a:ext>
            </a:extLst>
          </p:cNvPr>
          <p:cNvSpPr txBox="1"/>
          <p:nvPr/>
        </p:nvSpPr>
        <p:spPr>
          <a:xfrm>
            <a:off x="365870" y="15423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b="1" dirty="0" smtClean="0"/>
              <a:t>Текущие результаты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2" name="Группа 5">
            <a:extLst>
              <a:ext uri="{FF2B5EF4-FFF2-40B4-BE49-F238E27FC236}">
                <a16:creationId xmlns:a16="http://schemas.microsoft.com/office/drawing/2014/main" xmlns="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4" name="Прямоугольник 16">
            <a:extLst>
              <a:ext uri="{FF2B5EF4-FFF2-40B4-BE49-F238E27FC236}">
                <a16:creationId xmlns:a16="http://schemas.microsoft.com/office/drawing/2014/main" xmlns="" id="{D0AC4939-3E75-879F-2D62-A1A70AEE2485}"/>
              </a:ext>
            </a:extLst>
          </p:cNvPr>
          <p:cNvGrpSpPr/>
          <p:nvPr/>
        </p:nvGrpSpPr>
        <p:grpSpPr>
          <a:xfrm>
            <a:off x="0" y="6359477"/>
            <a:ext cx="542260" cy="506841"/>
            <a:chOff x="0" y="0"/>
            <a:chExt cx="542258" cy="506839"/>
          </a:xfrm>
          <a:solidFill>
            <a:srgbClr val="9F00FF"/>
          </a:solidFill>
        </p:grpSpPr>
        <p:sp>
          <p:nvSpPr>
            <p:cNvPr id="18" name="Прямоугольник">
              <a:extLst>
                <a:ext uri="{FF2B5EF4-FFF2-40B4-BE49-F238E27FC236}">
                  <a16:creationId xmlns:a16="http://schemas.microsoft.com/office/drawing/2014/main" xmlns="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7">
              <a:extLst>
                <a:ext uri="{FF2B5EF4-FFF2-40B4-BE49-F238E27FC236}">
                  <a16:creationId xmlns:a16="http://schemas.microsoft.com/office/drawing/2014/main" xmlns="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6</a:t>
              </a:r>
              <a:endParaRPr dirty="0"/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CC68C9A4-3E4B-D871-8F70-73B8389772C2}"/>
              </a:ext>
            </a:extLst>
          </p:cNvPr>
          <p:cNvSpPr txBox="1"/>
          <p:nvPr/>
        </p:nvSpPr>
        <p:spPr>
          <a:xfrm>
            <a:off x="259465" y="940286"/>
            <a:ext cx="11283489" cy="3005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indent="114300" algn="ctr">
              <a:spcBef>
                <a:spcPts val="363"/>
              </a:spcBef>
              <a:buClr>
                <a:srgbClr val="000000"/>
              </a:buClr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Имеющийся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задел</a:t>
            </a:r>
            <a:endParaRPr lang="ru-RU" dirty="0" smtClean="0">
              <a:latin typeface="Times New Roman" pitchFamily="18" charset="0"/>
              <a:cs typeface="Times New Roman" pitchFamily="18" charset="0"/>
              <a:sym typeface="Georgia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  <a:sym typeface="Georgia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Коллективом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проведены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исследования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поиску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рационального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способа совместного культивирования дрожжей 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молочно-кислых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микроорганизмов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средах, обоснования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состава и рецептуры новых продуктов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обоснования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технологических параметров производства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 экспериментов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114300">
              <a:spcBef>
                <a:spcPts val="363"/>
              </a:spcBef>
              <a:buClr>
                <a:srgbClr val="000000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  <a:sym typeface="Georgia" pitchFamily="18" charset="0"/>
            </a:endParaRP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867155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1270"/>
                </a:lnSpc>
              </a:pPr>
              <a:t>9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xmlns="" id="{CAEEE920-113B-4ADD-9442-6DCF7CA6E193}"/>
              </a:ext>
            </a:extLst>
          </p:cNvPr>
          <p:cNvSpPr txBox="1"/>
          <p:nvPr/>
        </p:nvSpPr>
        <p:spPr>
          <a:xfrm>
            <a:off x="264404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 smtClean="0">
                <a:latin typeface="Georgia" pitchFamily="18" charset="0"/>
                <a:cs typeface="Tahoma" pitchFamily="34" charset="0"/>
              </a:rPr>
              <a:t>План  реализации проекта</a:t>
            </a:r>
            <a:endParaRPr sz="3600" b="1" dirty="0"/>
          </a:p>
        </p:txBody>
      </p:sp>
      <p:sp>
        <p:nvSpPr>
          <p:cNvPr id="18434" name="AutoShape 2" descr="https://s3.dtln.ru/unti-prod-people/file/pulse/project/0c0480a5-a204-41e1-85a5-6164da8c2322/161dd72b-3979-4669-9872-a5ae5ed9dc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29657" y="980501"/>
            <a:ext cx="114134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и реализация проекта по созданию продуктов на основе полезных микроорганизмов будет включать в себя несколько этапов.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рецептуры и технологии производства продуктов с использованием полезных микроорганизмов.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Поиск и выбор поставщиков качественных сырьевых компонентов.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Приобретение необходимого оборудования для производства продуктов.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Запуск производства для тестирования конечного продукта.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Проведение испытаний на соответствие качественным показателям и вкусовым характеристикам.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маркетинговой стратегии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брендинга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продуктов.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Проведение рекламных кампаний для привлечения внимания потребителей.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649</Words>
  <Application>Microsoft Office PowerPoint</Application>
  <PresentationFormat>Произвольный</PresentationFormat>
  <Paragraphs>99</Paragraphs>
  <Slides>12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Актуальность проекта </vt:lpstr>
      <vt:lpstr>Слайд 3</vt:lpstr>
      <vt:lpstr>Слайд 4</vt:lpstr>
      <vt:lpstr>Слайд 5</vt:lpstr>
      <vt:lpstr> </vt:lpstr>
      <vt:lpstr> </vt:lpstr>
      <vt:lpstr>Слайд 8</vt:lpstr>
      <vt:lpstr>Слайд 9</vt:lpstr>
      <vt:lpstr> </vt:lpstr>
      <vt:lpstr> 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</cp:revision>
  <dcterms:modified xsi:type="dcterms:W3CDTF">2024-05-10T20:57:19Z</dcterms:modified>
</cp:coreProperties>
</file>