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2" r:id="rId20"/>
    <p:sldId id="273" r:id="rId21"/>
    <p:sldId id="285" r:id="rId22"/>
    <p:sldId id="284" r:id="rId23"/>
    <p:sldId id="279" r:id="rId24"/>
    <p:sldId id="278" r:id="rId25"/>
    <p:sldId id="280" r:id="rId26"/>
    <p:sldId id="281" r:id="rId27"/>
    <p:sldId id="282" r:id="rId28"/>
    <p:sldId id="283" r:id="rId29"/>
  </p:sldIdLst>
  <p:sldSz cx="12192000" cy="6858000"/>
  <p:notesSz cx="12192000" cy="6858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Gilroy" pitchFamily="2" charset="0"/>
      <p:regular r:id="rId37"/>
      <p:bold r:id="rId38"/>
      <p:italic r:id="rId39"/>
      <p:boldItalic r:id="rId40"/>
    </p:embeddedFont>
    <p:embeddedFont>
      <p:font typeface="Gilroy-Bold" pitchFamily="2" charset="0"/>
      <p:bold r:id="rId41"/>
      <p:italic r:id="rId42"/>
      <p:boldItalic r:id="rId43"/>
    </p:embeddedFont>
    <p:embeddedFont>
      <p:font typeface="Gilroy-ExtraBold" pitchFamily="2" charset="0"/>
      <p:bold r:id="rId44"/>
    </p:embeddedFont>
    <p:embeddedFont>
      <p:font typeface="Gilroy-Light" pitchFamily="2" charset="0"/>
      <p:regular r:id="rId45"/>
    </p:embeddedFont>
    <p:embeddedFont>
      <p:font typeface="Gilroy-RegularItalic" pitchFamily="2" charset="0"/>
      <p:italic r:id="rId46"/>
    </p:embeddedFont>
  </p:embeddedFontLst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genpetrosyan24780@gmail.com" initials="g" lastIdx="1" clrIdx="0"/>
  <p:cmAuthor id="2" name="viktorova.maria.258@mail.ru" initials="v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3C1"/>
    <a:srgbClr val="9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EEB281-0EFA-E04E-71D5-F119C3DC272B}">
  <a:tblStyle styleId="{76EEB281-0EFA-E04E-71D5-F119C3DC272B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>
      <p:cViewPr varScale="1">
        <p:scale>
          <a:sx n="106" d="100"/>
          <a:sy n="106" d="100"/>
        </p:scale>
        <p:origin x="7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28T23:00:14" idx="1">
    <p:pos x="10" y="10"/>
    <p:text/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="" xmlns:m="http://schemas.openxmlformats.org/officeDocument/2006/math" xmlns:w="http://schemas.openxmlformats.org/wordprocessingml/2006/main" xmlns:p15="http://schemas.microsoft.com/office/powerpoint/2012/main" userId="teamlab_data:0;1;2;1;30;gurgenpetrosyan24780@gmail.com;2;1;0;3;20;2023-05-28T20:00:14Z;4;38;{00980054-00C9-405D-9B6C-00B50044008D};" providerId="AD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4-25T12:17:43" idx="1">
    <p:pos x="7680" y="1428"/>
    <p:text/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="" xmlns:m="http://schemas.openxmlformats.org/officeDocument/2006/math" xmlns:w="http://schemas.openxmlformats.org/wordprocessingml/2006/main" xmlns:p15="http://schemas.microsoft.com/office/powerpoint/2012/main" userId="teamlab_data:0;1;1;1;27;viktorova.maria.258@mail.ru;2;1;0;3;20;2023-04-25T09:17:43Z;4;38;{00D4006A-0021-4824-9775-009A00720066};" providerId="AD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1211-9147-0B4C-804F-E3E751AB85F2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9FFCA-9567-6C4E-B2A3-1EDA38459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5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9FFCA-9567-6C4E-B2A3-1EDA38459E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4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Текст 2"/>
          <p:cNvSpPr txBox="1"/>
          <p:nvPr/>
        </p:nvSpPr>
        <p:spPr bwMode="auto">
          <a:xfrm>
            <a:off x="498318" y="1526966"/>
            <a:ext cx="9290344" cy="154781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>
            <a:lvl1pPr algn="ctr"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>
              <a:defRPr/>
            </a:pPr>
            <a:r>
              <a:t>НАЗВАНИЕ  РАЗДЕЛА</a:t>
            </a:r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7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105" name="Текст 2"/>
          <p:cNvSpPr txBox="1"/>
          <p:nvPr/>
        </p:nvSpPr>
        <p:spPr bwMode="auto">
          <a:xfrm>
            <a:off x="540509" y="836534"/>
            <a:ext cx="6518934" cy="7010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>
              <a:defRPr/>
            </a:pPr>
            <a:r>
              <a:t>ЗАГОЛОВОК СЛАЙДА</a:t>
            </a:r>
          </a:p>
        </p:txBody>
      </p:sp>
      <p:pic>
        <p:nvPicPr>
          <p:cNvPr id="106" name="Рисунок 9" descr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7" name="Таблица 3"/>
          <p:cNvGraphicFramePr>
            <a:graphicFrameLocks/>
          </p:cNvGraphicFramePr>
          <p:nvPr/>
        </p:nvGraphicFramePr>
        <p:xfrm>
          <a:off x="623887" y="1633919"/>
          <a:ext cx="10712586" cy="4389600"/>
        </p:xfrm>
        <a:graphic>
          <a:graphicData uri="http://schemas.openxmlformats.org/drawingml/2006/table">
            <a:tbl>
              <a:tblPr firstRow="1"/>
              <a:tblGrid>
                <a:gridCol w="1785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R w="38100" algn="ctr">
                      <a:solidFill>
                        <a:srgbClr val="FFFFFF"/>
                      </a:solidFill>
                    </a:lnR>
                    <a:lnT w="12700" algn="ctr"/>
                    <a:lnB w="12700" algn="ctr"/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12700" algn="ctr"/>
                    <a:lnB w="12700" algn="ctr"/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12700" algn="ctr"/>
                    <a:lnB w="12700" algn="ctr"/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12700" algn="ctr"/>
                    <a:lnB w="12700" algn="ctr"/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12700" algn="ctr"/>
                    <a:lnB w="12700" algn="ctr"/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FFFF"/>
                      </a:solidFill>
                    </a:lnL>
                    <a:lnT w="12700" algn="ctr"/>
                    <a:lnB w="12700" algn="ctr"/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12700" algn="ctr"/>
                    <a:lnR w="38100" algn="ctr">
                      <a:solidFill>
                        <a:srgbClr val="FFAFC1"/>
                      </a:solidFill>
                    </a:lnR>
                    <a:lnT w="12700" algn="ctr"/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12700" algn="ctr"/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12700" algn="ctr"/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12700" algn="ctr"/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12700" algn="ctr"/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12700" algn="ctr"/>
                    <a:lnT w="12700" algn="ctr"/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12700" algn="ctr"/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12700" algn="ctr"/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12700" algn="ctr"/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12700" algn="ctr"/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12700" algn="ctr"/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12700" algn="ctr"/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12700" algn="ctr"/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12700" algn="ctr"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12700" algn="ctr"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12700" algn="ctr"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12700" algn="ctr"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12700" algn="ctr"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>
                    <a:lnL w="38100" algn="ctr">
                      <a:solidFill>
                        <a:srgbClr val="FFAFC1"/>
                      </a:solidFill>
                    </a:lnL>
                    <a:lnR w="12700" algn="ctr"/>
                    <a:lnT w="38100" algn="ctr">
                      <a:solidFill>
                        <a:srgbClr val="FFAFC1"/>
                      </a:solidFill>
                    </a:lnT>
                    <a:lnB w="12700" algn="ctr"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0" name="Прямоугольник 6"/>
          <p:cNvGrpSpPr/>
          <p:nvPr/>
        </p:nvGrpSpPr>
        <p:grpSpPr bwMode="auto"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08" name="Прямоугольник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09" name="НАЗВАНИЕ ДОКЛАДА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</a:defRPr>
              </a:lvl1pPr>
            </a:lstStyle>
            <a:p>
              <a:pPr>
                <a:defRPr/>
              </a:pPr>
              <a:r>
                <a:t>НАЗВАНИЕ ДОКЛАДА</a:t>
              </a:r>
            </a:p>
          </p:txBody>
        </p:sp>
      </p:grpSp>
      <p:grpSp>
        <p:nvGrpSpPr>
          <p:cNvPr id="113" name="Прямоугольник 16"/>
          <p:cNvGrpSpPr/>
          <p:nvPr/>
        </p:nvGrpSpPr>
        <p:grpSpPr bwMode="auto">
          <a:xfrm>
            <a:off x="616790" y="6235378"/>
            <a:ext cx="669073" cy="625373"/>
            <a:chOff x="0" y="-1"/>
            <a:chExt cx="669071" cy="625372"/>
          </a:xfrm>
        </p:grpSpPr>
        <p:sp>
          <p:nvSpPr>
            <p:cNvPr id="111" name="Прямоугольник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12" name="4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t>4</a:t>
              </a:r>
            </a:p>
          </p:txBody>
        </p:sp>
      </p:grpSp>
      <p:grpSp>
        <p:nvGrpSpPr>
          <p:cNvPr id="116" name="Прямоугольник 17"/>
          <p:cNvGrpSpPr/>
          <p:nvPr/>
        </p:nvGrpSpPr>
        <p:grpSpPr bwMode="auto"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14" name="Прямоугольник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</a:defRPr>
              </a:pPr>
              <a:endParaRPr/>
            </a:p>
          </p:txBody>
        </p:sp>
        <p:sp>
          <p:nvSpPr>
            <p:cNvPr id="115" name="НАЗВАНИЕ РАЗДЕЛА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</a:defRPr>
              </a:lvl1pPr>
            </a:lstStyle>
            <a:p>
              <a:pPr>
                <a:defRPr/>
              </a:pPr>
              <a:r>
                <a:t>НАЗВАНИЕ РАЗДЕЛА</a:t>
              </a:r>
            </a:p>
          </p:txBody>
        </p:sp>
      </p:grp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Calibri Light"/>
          <a:ea typeface="Calibri Light"/>
          <a:cs typeface="Calibri Light"/>
        </a:defRPr>
      </a:lvl1pPr>
      <a:lvl2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Calibri Light"/>
          <a:ea typeface="Calibri Light"/>
          <a:cs typeface="Calibri Light"/>
        </a:defRPr>
      </a:lvl2pPr>
      <a:lvl3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Calibri Light"/>
          <a:ea typeface="Calibri Light"/>
          <a:cs typeface="Calibri Light"/>
        </a:defRPr>
      </a:lvl3pPr>
      <a:lvl4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Calibri Light"/>
          <a:ea typeface="Calibri Light"/>
          <a:cs typeface="Calibri Light"/>
        </a:defRPr>
      </a:lvl4pPr>
      <a:lvl5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Calibri Light"/>
          <a:ea typeface="Calibri Light"/>
          <a:cs typeface="Calibri Light"/>
        </a:defRPr>
      </a:lvl5pPr>
      <a:lvl6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Calibri Light"/>
          <a:ea typeface="Calibri Light"/>
          <a:cs typeface="Calibri Light"/>
        </a:defRPr>
      </a:lvl6pPr>
      <a:lvl7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Calibri Light"/>
          <a:ea typeface="Calibri Light"/>
          <a:cs typeface="Calibri Light"/>
        </a:defRPr>
      </a:lvl7pPr>
      <a:lvl8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Calibri Light"/>
          <a:ea typeface="Calibri Light"/>
          <a:cs typeface="Calibri Light"/>
        </a:defRPr>
      </a:lvl8pPr>
      <a:lvl9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Calibri Light"/>
          <a:ea typeface="Calibri Light"/>
          <a:cs typeface="Calibri Light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1pPr>
      <a:lvl2pPr marL="723900" marR="0" indent="-2667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2pPr>
      <a:lvl3pPr marL="1234438" marR="0" indent="-320038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3pPr>
      <a:lvl4pPr marL="1727199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4pPr>
      <a:lvl5pPr marL="21844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5pPr>
      <a:lvl6pPr marL="26416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6pPr>
      <a:lvl7pPr marL="30988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7pPr>
      <a:lvl8pPr marL="35560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8pPr>
      <a:lvl9pPr marL="40132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/>
          <p:nvPr/>
        </p:nvSpPr>
        <p:spPr bwMode="auto">
          <a:xfrm>
            <a:off x="228215" y="2393060"/>
            <a:ext cx="8730433" cy="1388108"/>
          </a:xfrm>
          <a:prstGeom prst="rect">
            <a:avLst/>
          </a:prstGeom>
          <a:ln w="12700">
            <a:miter lim="400000"/>
          </a:ln>
          <a:effectLst/>
        </p:spPr>
        <p:txBody>
          <a:bodyPr vertOverflow="overflow" horzOverflow="overflow" vert="horz" wrap="square" lIns="45717" tIns="45717" rIns="45717" bIns="45717" numCol="1" spcCol="0" rtlCol="0" fromWordArt="0" anchor="ctr" anchorCtr="0" forceAA="0" compatLnSpc="0">
            <a:normAutofit fontScale="90000" lnSpcReduction="2000"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pPr>
            <a:r>
              <a:rPr lang="en" sz="6100" dirty="0">
                <a:latin typeface="Gilroy" pitchFamily="2" charset="0"/>
                <a:cs typeface="Open Sans"/>
              </a:rPr>
              <a:t>«</a:t>
            </a:r>
            <a:r>
              <a:rPr lang="en" sz="6100" dirty="0" err="1">
                <a:latin typeface="Gilroy" pitchFamily="2" charset="0"/>
                <a:cs typeface="Open Sans"/>
              </a:rPr>
              <a:t>UnWi</a:t>
            </a:r>
            <a:r>
              <a:rPr lang="en-US" sz="6100" dirty="0">
                <a:latin typeface="Gilroy" pitchFamily="2" charset="0"/>
                <a:cs typeface="Open Sans"/>
              </a:rPr>
              <a:t>r</a:t>
            </a:r>
            <a:r>
              <a:rPr lang="en" sz="6100" dirty="0">
                <a:latin typeface="Gilroy" pitchFamily="2" charset="0"/>
                <a:cs typeface="Open Sans"/>
              </a:rPr>
              <a:t>e»</a:t>
            </a:r>
            <a:endParaRPr dirty="0">
              <a:latin typeface="Gilroy" pitchFamily="2" charset="0"/>
              <a:cs typeface="Open Sans"/>
            </a:endParaRPr>
          </a:p>
          <a:p>
            <a:pPr defTabSz="877822">
              <a:defRPr sz="23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pPr>
            <a:r>
              <a:rPr lang="ru-RU" sz="2100" dirty="0">
                <a:latin typeface="Gilroy" pitchFamily="2" charset="0"/>
                <a:cs typeface="Open Sans"/>
              </a:rPr>
              <a:t>Проект беспроводных зарядных электростанций для электромобилей</a:t>
            </a:r>
            <a:endParaRPr dirty="0">
              <a:latin typeface="Gilroy" pitchFamily="2" charset="0"/>
              <a:cs typeface="Open San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8215" y="5147692"/>
            <a:ext cx="7753734" cy="1785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877822">
              <a:defRPr sz="2300">
                <a:solidFill>
                  <a:srgbClr val="8F00FF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dirty="0">
                <a:latin typeface="Gilroy" pitchFamily="2" charset="0"/>
              </a:rPr>
              <a:t>Петросян Гурген.</a:t>
            </a:r>
          </a:p>
          <a:p>
            <a:pPr defTabSz="877822">
              <a:defRPr sz="2300">
                <a:solidFill>
                  <a:srgbClr val="8F00FF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dirty="0" err="1">
                <a:latin typeface="Gilroy" pitchFamily="2" charset="0"/>
              </a:rPr>
              <a:t>Лелив</a:t>
            </a:r>
            <a:r>
              <a:rPr lang="ru-RU" dirty="0">
                <a:latin typeface="Gilroy" pitchFamily="2" charset="0"/>
              </a:rPr>
              <a:t> Никита. </a:t>
            </a:r>
            <a:br>
              <a:rPr lang="ru-RU" dirty="0">
                <a:latin typeface="Gilroy" pitchFamily="2" charset="0"/>
              </a:rPr>
            </a:br>
            <a:r>
              <a:rPr lang="ru-RU" dirty="0">
                <a:latin typeface="Gilroy" pitchFamily="2" charset="0"/>
              </a:rPr>
              <a:t>Сапунов Иван.  </a:t>
            </a:r>
            <a:br>
              <a:rPr lang="ru-RU" dirty="0">
                <a:latin typeface="Gilroy" pitchFamily="2" charset="0"/>
              </a:rPr>
            </a:br>
            <a:r>
              <a:rPr lang="ru-RU" dirty="0">
                <a:latin typeface="Gilroy" pitchFamily="2" charset="0"/>
              </a:rPr>
              <a:t>Студенты 2 курса направления бренд-менеджмент 2. </a:t>
            </a:r>
            <a:endParaRPr dirty="0">
              <a:latin typeface="Gilroy" pitchFamily="2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Gilro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5189427" y="477520"/>
            <a:ext cx="1046480" cy="4267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0897014" y="403369"/>
            <a:ext cx="1046480" cy="4267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212494" y="3515361"/>
            <a:ext cx="1046480" cy="4267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1058972" y="3429000"/>
            <a:ext cx="1046480" cy="4267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Прямоугольник 16"/>
          <p:cNvGrpSpPr/>
          <p:nvPr/>
        </p:nvGrpSpPr>
        <p:grpSpPr bwMode="auto">
          <a:xfrm>
            <a:off x="-6778" y="6365338"/>
            <a:ext cx="542260" cy="506841"/>
            <a:chOff x="0" y="0"/>
            <a:chExt cx="542258" cy="506839"/>
          </a:xfrm>
        </p:grpSpPr>
        <p:sp>
          <p:nvSpPr>
            <p:cNvPr id="11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2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10</a:t>
              </a:r>
              <a:endParaRPr/>
            </a:p>
          </p:txBody>
        </p:sp>
      </p:grpSp>
      <p:pic>
        <p:nvPicPr>
          <p:cNvPr id="5122" name="Picture 2" descr="Диаграмма ответов в Формах. Вопрос: 6. Вы хотели бы видеть установку беспроводных зарядных станций в вашем районе?&#10;. Количество ответов: 116 ответов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50827" y="520969"/>
            <a:ext cx="6840000" cy="2877609"/>
          </a:xfrm>
          <a:prstGeom prst="rect">
            <a:avLst/>
          </a:prstGeom>
          <a:noFill/>
        </p:spPr>
      </p:pic>
      <p:pic>
        <p:nvPicPr>
          <p:cNvPr id="5124" name="Picture 4" descr="Диаграмма ответов в Формах. Вопрос: 7. Какой фактор для вас наиболее важен при выборе беспроводной зарядной станции - скорость зарядки или цена?&#10;. Количество ответов: 116 ответов.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580254" y="3015306"/>
            <a:ext cx="6840000" cy="31020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201920" y="1983740"/>
            <a:ext cx="1046480" cy="4267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1032970" y="1865754"/>
            <a:ext cx="1046480" cy="4267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Прямоугольник 16"/>
          <p:cNvGrpSpPr/>
          <p:nvPr/>
        </p:nvGrpSpPr>
        <p:grpSpPr bwMode="auto">
          <a:xfrm>
            <a:off x="-6778" y="6365338"/>
            <a:ext cx="542260" cy="506841"/>
            <a:chOff x="0" y="0"/>
            <a:chExt cx="542258" cy="506839"/>
          </a:xfrm>
        </p:grpSpPr>
        <p:sp>
          <p:nvSpPr>
            <p:cNvPr id="8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BB3C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9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11</a:t>
              </a:r>
              <a:endParaRPr/>
            </a:p>
          </p:txBody>
        </p:sp>
      </p:grpSp>
      <p:pic>
        <p:nvPicPr>
          <p:cNvPr id="3078" name="Picture 6" descr="Диаграмма ответов в Формах. Вопрос: 8. Если беспроводная зарядная станция для электромобиля станет доступна на рынке, будете ли вы ее рассматривать в качестве альтернативы обычной зарядной станции?&#10;. Количество ответов: 116 ответов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663484" y="1266385"/>
            <a:ext cx="8865031" cy="40204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Текст 2"/>
          <p:cNvSpPr txBox="1"/>
          <p:nvPr/>
        </p:nvSpPr>
        <p:spPr bwMode="auto">
          <a:xfrm>
            <a:off x="2712339" y="415519"/>
            <a:ext cx="6518970" cy="64011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FB483C"/>
                </a:solidFill>
              </a:rPr>
              <a:t>Анализ опроса:</a:t>
            </a:r>
            <a:endParaRPr sz="3600" b="1" dirty="0">
              <a:solidFill>
                <a:srgbClr val="FB483C"/>
              </a:solidFill>
            </a:endParaRPr>
          </a:p>
        </p:txBody>
      </p:sp>
      <p:grpSp>
        <p:nvGrpSpPr>
          <p:cNvPr id="188" name="Прямоугольник 16"/>
          <p:cNvGrpSpPr/>
          <p:nvPr/>
        </p:nvGrpSpPr>
        <p:grpSpPr bwMode="auto">
          <a:xfrm>
            <a:off x="-7504" y="6369543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12</a:t>
              </a:r>
              <a:endParaRPr/>
            </a:p>
          </p:txBody>
        </p:sp>
      </p:grpSp>
      <p:sp>
        <p:nvSpPr>
          <p:cNvPr id="2" name="Ромб 1"/>
          <p:cNvSpPr/>
          <p:nvPr/>
        </p:nvSpPr>
        <p:spPr bwMode="auto">
          <a:xfrm>
            <a:off x="497701" y="1058720"/>
            <a:ext cx="1800000" cy="1800000"/>
          </a:xfrm>
          <a:prstGeom prst="diamond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dash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Электромобиль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0501" y="1501520"/>
            <a:ext cx="914400" cy="914400"/>
          </a:xfrm>
          <a:prstGeom prst="rect">
            <a:avLst/>
          </a:prstGeom>
        </p:spPr>
      </p:pic>
      <p:sp>
        <p:nvSpPr>
          <p:cNvPr id="17" name="Ромб 16"/>
          <p:cNvSpPr/>
          <p:nvPr/>
        </p:nvSpPr>
        <p:spPr bwMode="auto">
          <a:xfrm>
            <a:off x="497701" y="3010772"/>
            <a:ext cx="1800000" cy="1800000"/>
          </a:xfrm>
          <a:prstGeom prst="diamond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dash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Ромб 18"/>
          <p:cNvSpPr/>
          <p:nvPr/>
        </p:nvSpPr>
        <p:spPr bwMode="auto">
          <a:xfrm>
            <a:off x="497701" y="4962824"/>
            <a:ext cx="1800000" cy="1800000"/>
          </a:xfrm>
          <a:prstGeom prst="diamond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dash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08234" y="3522007"/>
            <a:ext cx="778232" cy="77823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3" name="Рисунок 22" descr="Город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40501" y="5405624"/>
            <a:ext cx="914400" cy="914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2297700" y="5539659"/>
            <a:ext cx="8195178" cy="640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1" u="none" strike="noStrike" cap="none" spc="0" dirty="0">
                <a:ln>
                  <a:noFill/>
                </a:ln>
                <a:solidFill>
                  <a:srgbClr val="000000"/>
                </a:solidFill>
                <a:latin typeface="Gilroy-RegularItalic"/>
              </a:rPr>
              <a:t>- </a:t>
            </a:r>
            <a:r>
              <a:rPr lang="ru-RU" i="1" dirty="0">
                <a:latin typeface="Gilroy-RegularItalic"/>
              </a:rPr>
              <a:t>б</a:t>
            </a:r>
            <a:r>
              <a:rPr lang="ru-RU" sz="1800" b="0" i="1" u="none" strike="noStrike" cap="none" spc="0" dirty="0">
                <a:ln>
                  <a:noFill/>
                </a:ln>
                <a:solidFill>
                  <a:srgbClr val="000000"/>
                </a:solidFill>
                <a:latin typeface="Gilroy-RegularItalic"/>
              </a:rPr>
              <a:t>олее 60</a:t>
            </a:r>
            <a:r>
              <a:rPr lang="en-US" sz="1800" b="0" i="1" u="none" strike="noStrike" cap="none" spc="0" dirty="0">
                <a:ln>
                  <a:noFill/>
                </a:ln>
                <a:solidFill>
                  <a:srgbClr val="000000"/>
                </a:solidFill>
                <a:latin typeface="Gilroy-RegularItalic"/>
              </a:rPr>
              <a:t>% </a:t>
            </a:r>
            <a:r>
              <a:rPr lang="ru-RU" sz="1800" b="0" i="1" u="none" strike="noStrike" cap="none" spc="0" dirty="0">
                <a:ln>
                  <a:noFill/>
                </a:ln>
                <a:solidFill>
                  <a:srgbClr val="000000"/>
                </a:solidFill>
                <a:latin typeface="Gilroy-RegularItalic"/>
              </a:rPr>
              <a:t>респондентов хотят пользоваться услугами беспроводной электростанции для своих электромобилей у себя на районе. </a:t>
            </a:r>
            <a:endParaRPr i="1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2297700" y="1635555"/>
            <a:ext cx="8195178" cy="640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1" u="none" strike="noStrike" cap="none" spc="0" dirty="0">
                <a:ln>
                  <a:noFill/>
                </a:ln>
                <a:solidFill>
                  <a:srgbClr val="000000"/>
                </a:solidFill>
                <a:latin typeface="Gilroy-RegularItalic"/>
              </a:rPr>
              <a:t>- </a:t>
            </a:r>
            <a:r>
              <a:rPr lang="ru-RU" i="1" dirty="0">
                <a:latin typeface="Gilroy-RegularItalic"/>
              </a:rPr>
              <a:t>б</a:t>
            </a:r>
            <a:r>
              <a:rPr lang="ru-RU" sz="1800" b="0" i="1" u="none" strike="noStrike" cap="none" spc="0" dirty="0">
                <a:ln>
                  <a:noFill/>
                </a:ln>
                <a:solidFill>
                  <a:srgbClr val="000000"/>
                </a:solidFill>
                <a:latin typeface="Gilroy-RegularItalic"/>
              </a:rPr>
              <a:t>олее 70</a:t>
            </a:r>
            <a:r>
              <a:rPr lang="en-US" sz="1800" b="0" i="1" u="none" strike="noStrike" cap="none" spc="0" dirty="0">
                <a:ln>
                  <a:noFill/>
                </a:ln>
                <a:solidFill>
                  <a:srgbClr val="000000"/>
                </a:solidFill>
                <a:latin typeface="Gilroy-RegularItalic"/>
              </a:rPr>
              <a:t>% </a:t>
            </a:r>
            <a:r>
              <a:rPr lang="ru-RU" sz="1800" b="0" i="1" u="none" strike="noStrike" cap="none" spc="0" dirty="0">
                <a:ln>
                  <a:noFill/>
                </a:ln>
                <a:solidFill>
                  <a:srgbClr val="000000"/>
                </a:solidFill>
                <a:latin typeface="Gilroy-RegularItalic"/>
              </a:rPr>
              <a:t>респондентов готовы перейти на беспроводную зарядку</a:t>
            </a:r>
            <a:r>
              <a:rPr lang="en-US" sz="1800" b="0" i="1" u="none" strike="noStrike" cap="none" spc="0" dirty="0">
                <a:ln>
                  <a:noFill/>
                </a:ln>
                <a:solidFill>
                  <a:srgbClr val="000000"/>
                </a:solidFill>
                <a:latin typeface="Gilroy-RegularItalic"/>
              </a:rPr>
              <a:t>,</a:t>
            </a:r>
            <a:r>
              <a:rPr lang="ru-RU" sz="1800" b="0" i="1" u="none" strike="noStrike" cap="none" spc="0" dirty="0">
                <a:ln>
                  <a:noFill/>
                </a:ln>
                <a:solidFill>
                  <a:srgbClr val="000000"/>
                </a:solidFill>
                <a:latin typeface="Gilroy-RegularItalic"/>
              </a:rPr>
              <a:t> </a:t>
            </a:r>
            <a:r>
              <a:rPr lang="ru-RU" i="1" dirty="0">
                <a:latin typeface="Gilroy-RegularItalic"/>
              </a:rPr>
              <a:t>как только продукт появится на рынке. </a:t>
            </a:r>
            <a:endParaRPr sz="1800" b="0" i="1" u="none" strike="noStrike" cap="none" spc="0" dirty="0">
              <a:ln>
                <a:noFill/>
              </a:ln>
              <a:solidFill>
                <a:srgbClr val="000000"/>
              </a:solidFill>
              <a:latin typeface="Gilroy-RegularItalic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2297700" y="3587607"/>
            <a:ext cx="8195178" cy="640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1" u="none" strike="noStrike" cap="none" spc="0" dirty="0">
                <a:ln>
                  <a:noFill/>
                </a:ln>
                <a:solidFill>
                  <a:srgbClr val="000000"/>
                </a:solidFill>
                <a:latin typeface="Gilroy-RegularItalic"/>
              </a:rPr>
              <a:t>- </a:t>
            </a:r>
            <a:r>
              <a:rPr lang="ru-RU" i="1" dirty="0">
                <a:latin typeface="Gilroy-RegularItalic"/>
              </a:rPr>
              <a:t>б</a:t>
            </a:r>
            <a:r>
              <a:rPr lang="ru-RU" sz="1800" b="0" i="1" u="none" strike="noStrike" cap="none" spc="0" dirty="0">
                <a:ln>
                  <a:noFill/>
                </a:ln>
                <a:solidFill>
                  <a:srgbClr val="000000"/>
                </a:solidFill>
                <a:latin typeface="Gilroy-RegularItalic"/>
              </a:rPr>
              <a:t>олее 60</a:t>
            </a:r>
            <a:r>
              <a:rPr lang="en-US" sz="1800" b="0" i="1" u="none" strike="noStrike" cap="none" spc="0" dirty="0">
                <a:ln>
                  <a:noFill/>
                </a:ln>
                <a:solidFill>
                  <a:srgbClr val="000000"/>
                </a:solidFill>
                <a:latin typeface="Gilroy-RegularItalic"/>
              </a:rPr>
              <a:t>% </a:t>
            </a:r>
            <a:r>
              <a:rPr lang="ru-RU" sz="1800" b="0" i="1" u="none" strike="noStrike" cap="none" spc="0" dirty="0">
                <a:ln>
                  <a:noFill/>
                </a:ln>
                <a:solidFill>
                  <a:srgbClr val="000000"/>
                </a:solidFill>
                <a:latin typeface="Gilroy-RegularItalic"/>
              </a:rPr>
              <a:t>респондентов знакомы с технологией беспроводной зарядки для электромобилей </a:t>
            </a:r>
            <a:r>
              <a:rPr lang="ru-RU" i="1" dirty="0">
                <a:latin typeface="Gilroy-RegularItalic"/>
              </a:rPr>
              <a:t>. </a:t>
            </a:r>
            <a:endParaRPr sz="1800" b="0" i="1" u="none" strike="noStrike" cap="none" spc="0" dirty="0">
              <a:ln>
                <a:noFill/>
              </a:ln>
              <a:solidFill>
                <a:srgbClr val="000000"/>
              </a:solidFill>
              <a:latin typeface="Gilroy-RegularItal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Треугольник 12"/>
          <p:cNvSpPr/>
          <p:nvPr/>
        </p:nvSpPr>
        <p:spPr bwMode="auto">
          <a:xfrm rot="12137275">
            <a:off x="2337337" y="6332182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DAF18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1623537" y="1193457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Текст 2"/>
          <p:cNvSpPr txBox="1"/>
          <p:nvPr/>
        </p:nvSpPr>
        <p:spPr bwMode="auto">
          <a:xfrm>
            <a:off x="2826461" y="372462"/>
            <a:ext cx="9365573" cy="64011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/>
              <a:t>Миссия и УТП:</a:t>
            </a:r>
            <a:endParaRPr b="1" dirty="0"/>
          </a:p>
        </p:txBody>
      </p:sp>
      <p:grpSp>
        <p:nvGrpSpPr>
          <p:cNvPr id="17" name="Прямоугольник 16"/>
          <p:cNvGrpSpPr/>
          <p:nvPr/>
        </p:nvGrpSpPr>
        <p:grpSpPr bwMode="auto">
          <a:xfrm>
            <a:off x="-6778" y="6365338"/>
            <a:ext cx="542260" cy="506841"/>
            <a:chOff x="0" y="0"/>
            <a:chExt cx="542258" cy="506839"/>
          </a:xfrm>
        </p:grpSpPr>
        <p:sp>
          <p:nvSpPr>
            <p:cNvPr id="18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9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13</a:t>
              </a:r>
              <a:endParaRPr/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551473" y="4001102"/>
            <a:ext cx="5620539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000" b="1" u="sng" dirty="0">
                <a:solidFill>
                  <a:srgbClr val="1B1B1B"/>
                </a:solidFill>
                <a:latin typeface="Gilroy"/>
              </a:rPr>
              <a:t>Миссия:</a:t>
            </a:r>
            <a:endParaRPr dirty="0"/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000" dirty="0">
                <a:solidFill>
                  <a:schemeClr val="tx1"/>
                </a:solidFill>
                <a:latin typeface="Gilroy"/>
                <a:cs typeface="Times New Roman"/>
              </a:rPr>
              <a:t>Сократить время зарядки</a:t>
            </a:r>
            <a:r>
              <a:rPr lang="en-US" sz="2000" dirty="0">
                <a:solidFill>
                  <a:schemeClr val="tx1"/>
                </a:solidFill>
                <a:latin typeface="Gilroy"/>
                <a:cs typeface="Times New Roman"/>
              </a:rPr>
              <a:t>,</a:t>
            </a:r>
            <a:r>
              <a:rPr lang="ru-RU" sz="2000" dirty="0">
                <a:solidFill>
                  <a:schemeClr val="tx1"/>
                </a:solidFill>
                <a:latin typeface="Gilroy"/>
                <a:cs typeface="Times New Roman"/>
              </a:rPr>
              <a:t> чтобы владелец мог больше наслаждаться вождением своего электромобиля</a:t>
            </a:r>
            <a:r>
              <a:rPr lang="en-US" sz="2000" dirty="0">
                <a:solidFill>
                  <a:schemeClr val="tx1"/>
                </a:solidFill>
                <a:latin typeface="Gilroy"/>
                <a:cs typeface="Times New Roman"/>
              </a:rPr>
              <a:t>.</a:t>
            </a:r>
            <a:endParaRPr lang="ru-RU" sz="2000" dirty="0">
              <a:solidFill>
                <a:schemeClr val="tx1"/>
              </a:solidFill>
              <a:latin typeface="Gilroy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675669" y="2173844"/>
            <a:ext cx="5620538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000" b="1" u="sng" dirty="0">
                <a:solidFill>
                  <a:srgbClr val="1B1B1B"/>
                </a:solidFill>
                <a:latin typeface="Gilroy"/>
              </a:rPr>
              <a:t>УТП:</a:t>
            </a:r>
            <a:br>
              <a:rPr lang="ru-RU" sz="2000" b="1" dirty="0">
                <a:solidFill>
                  <a:srgbClr val="1B1B1B"/>
                </a:solidFill>
                <a:latin typeface="Gilroy"/>
              </a:rPr>
            </a:br>
            <a:r>
              <a:rPr lang="ru-RU" sz="2000" dirty="0">
                <a:latin typeface="Gilroy"/>
              </a:rPr>
              <a:t>Мы сокращаем время ожидания полной зарядки и повышаем удобство использования вашего электромобиля</a:t>
            </a:r>
            <a:r>
              <a:rPr lang="en-US" sz="2000" dirty="0">
                <a:latin typeface="Gilroy"/>
              </a:rPr>
              <a:t>.</a:t>
            </a:r>
            <a:endParaRPr dirty="0"/>
          </a:p>
        </p:txBody>
      </p:sp>
      <p:sp>
        <p:nvSpPr>
          <p:cNvPr id="5" name="Треугольник 4"/>
          <p:cNvSpPr/>
          <p:nvPr/>
        </p:nvSpPr>
        <p:spPr bwMode="auto">
          <a:xfrm rot="17509839">
            <a:off x="7876521" y="329173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Треугольник 15"/>
          <p:cNvSpPr/>
          <p:nvPr/>
        </p:nvSpPr>
        <p:spPr bwMode="auto">
          <a:xfrm rot="10800000">
            <a:off x="-495160" y="1913457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BB3C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8478360" y="4428038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8F00FF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977671" y="1631259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B5D8E2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8" name="Прямоугольник 16"/>
          <p:cNvGrpSpPr/>
          <p:nvPr/>
        </p:nvGrpSpPr>
        <p:grpSpPr bwMode="auto">
          <a:xfrm>
            <a:off x="-7504" y="6357186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14</a:t>
              </a:r>
              <a:endParaRPr/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Текст 2"/>
          <p:cNvSpPr txBox="1"/>
          <p:nvPr/>
        </p:nvSpPr>
        <p:spPr bwMode="auto">
          <a:xfrm>
            <a:off x="2750133" y="372445"/>
            <a:ext cx="6519005" cy="64011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/>
              <a:t>Цель и задачи проекта:</a:t>
            </a:r>
            <a:endParaRPr sz="3600" b="1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903249" y="1677099"/>
            <a:ext cx="9148046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000" b="1" u="sng" dirty="0">
                <a:solidFill>
                  <a:srgbClr val="1B1B1B"/>
                </a:solidFill>
                <a:latin typeface="Gilroy"/>
              </a:rPr>
              <a:t>Цель:</a:t>
            </a:r>
            <a:endParaRPr dirty="0"/>
          </a:p>
          <a:p>
            <a:pPr>
              <a:defRPr/>
            </a:pPr>
            <a:r>
              <a:rPr lang="ru-RU" sz="2000" dirty="0">
                <a:latin typeface="Gilroy"/>
              </a:rPr>
              <a:t>Повысить удобство использования электромобилей для их владельцев. 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03249" y="2850140"/>
            <a:ext cx="10205321" cy="2123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000" b="1" u="sng" dirty="0">
                <a:solidFill>
                  <a:srgbClr val="1B1B1B"/>
                </a:solidFill>
                <a:latin typeface="Gilroy"/>
              </a:rPr>
              <a:t>Задачи: </a:t>
            </a:r>
            <a:endParaRPr dirty="0"/>
          </a:p>
          <a:p>
            <a:pPr marL="285750" lvl="8" indent="-285750"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dirty="0">
                <a:latin typeface="Gilroy"/>
              </a:rPr>
              <a:t>Разработать и внедрить инновационную технологию беспроводной зарядки электромобилей, способную обеспечивать быстрое, надежное и безопасное зарядное устройство.</a:t>
            </a:r>
            <a:endParaRPr lang="ru-RU" sz="1600" dirty="0">
              <a:solidFill>
                <a:srgbClr val="1B1B1B"/>
              </a:solidFill>
              <a:latin typeface="Gilroy"/>
            </a:endParaRPr>
          </a:p>
          <a:p>
            <a:pPr marL="285750" lvl="8" indent="-285750"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dirty="0">
                <a:latin typeface="Gilroy"/>
              </a:rPr>
              <a:t>Разработать мобильное приложение для мониторинга состояния беспроводных электростанций, поиска ближайшей свободной станции и оплаты услуги.</a:t>
            </a:r>
            <a:endParaRPr dirty="0"/>
          </a:p>
          <a:p>
            <a:pPr marL="285750" lvl="8" indent="-285750"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dirty="0">
                <a:latin typeface="Gilroy"/>
              </a:rPr>
              <a:t>Организовать сервисную поддержку и техническое обслуживание беспроводных электростанций, контролировать качество зарядки, а также регулярно обновлять и модернизировать техническую базу оборудования.</a:t>
            </a:r>
            <a:endParaRPr dirty="0"/>
          </a:p>
        </p:txBody>
      </p:sp>
      <p:sp>
        <p:nvSpPr>
          <p:cNvPr id="3" name="Треугольник 2"/>
          <p:cNvSpPr/>
          <p:nvPr/>
        </p:nvSpPr>
        <p:spPr bwMode="auto">
          <a:xfrm rot="12137275">
            <a:off x="9220640" y="-452052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DAF18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3665646" y="6357186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Треугольник 12"/>
          <p:cNvSpPr/>
          <p:nvPr/>
        </p:nvSpPr>
        <p:spPr bwMode="auto">
          <a:xfrm rot="17509839">
            <a:off x="921087" y="-877621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Треугольник 13"/>
          <p:cNvSpPr/>
          <p:nvPr/>
        </p:nvSpPr>
        <p:spPr bwMode="auto">
          <a:xfrm rot="10800000">
            <a:off x="-690450" y="5085499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BB3C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1786571" y="4555420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8F00FF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-1044389" y="1052501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B5D8E2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Текст 2"/>
          <p:cNvSpPr txBox="1"/>
          <p:nvPr/>
        </p:nvSpPr>
        <p:spPr bwMode="auto">
          <a:xfrm>
            <a:off x="2771368" y="369337"/>
            <a:ext cx="7738050" cy="6463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/>
              <a:t>Структура управления проектом:</a:t>
            </a:r>
            <a:endParaRPr sz="3600" b="1" dirty="0"/>
          </a:p>
        </p:txBody>
      </p:sp>
      <p:grpSp>
        <p:nvGrpSpPr>
          <p:cNvPr id="14" name="Прямоугольник 16"/>
          <p:cNvGrpSpPr/>
          <p:nvPr/>
        </p:nvGrpSpPr>
        <p:grpSpPr bwMode="auto">
          <a:xfrm>
            <a:off x="-6778" y="6365338"/>
            <a:ext cx="542260" cy="506841"/>
            <a:chOff x="0" y="0"/>
            <a:chExt cx="542258" cy="506839"/>
          </a:xfrm>
        </p:grpSpPr>
        <p:sp>
          <p:nvSpPr>
            <p:cNvPr id="15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6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15</a:t>
              </a:r>
              <a:endParaRPr/>
            </a:p>
          </p:txBody>
        </p:sp>
      </p:grpSp>
      <p:graphicFrame>
        <p:nvGraphicFramePr>
          <p:cNvPr id="2" name="Таблица 2"/>
          <p:cNvGraphicFramePr>
            <a:graphicFrameLocks noGrp="1"/>
          </p:cNvGraphicFramePr>
          <p:nvPr/>
        </p:nvGraphicFramePr>
        <p:xfrm>
          <a:off x="542943" y="1457325"/>
          <a:ext cx="10688685" cy="4087784"/>
        </p:xfrm>
        <a:graphic>
          <a:graphicData uri="http://schemas.openxmlformats.org/drawingml/2006/table">
            <a:tbl>
              <a:tblPr firstRow="1" bandRow="1">
                <a:tableStyleId>{76EEB281-0EFA-E04E-71D5-F119C3DC272B}</a:tableStyleId>
              </a:tblPr>
              <a:tblGrid>
                <a:gridCol w="356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2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sng" strike="noStrike" cap="none" spc="0" dirty="0">
                          <a:ln>
                            <a:noFill/>
                          </a:ln>
                          <a:solidFill>
                            <a:srgbClr val="1B1B1B"/>
                          </a:solidFill>
                          <a:latin typeface="Gilroy"/>
                        </a:rPr>
                        <a:t>ФИО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sng" strike="noStrike" cap="none" spc="0" dirty="0">
                          <a:ln>
                            <a:noFill/>
                          </a:ln>
                          <a:solidFill>
                            <a:srgbClr val="1B1B1B"/>
                          </a:solidFill>
                          <a:latin typeface="Gilroy"/>
                        </a:rPr>
                        <a:t>Роль в команде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sng" strike="noStrike" cap="none" spc="0" dirty="0">
                          <a:ln>
                            <a:noFill/>
                          </a:ln>
                          <a:solidFill>
                            <a:srgbClr val="1B1B1B"/>
                          </a:solidFill>
                          <a:latin typeface="Gilroy"/>
                        </a:rPr>
                        <a:t>Функции по проекту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43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tabLst>
                          <a:tab pos="274320" algn="l"/>
                        </a:tabLst>
                        <a:defRPr/>
                      </a:pPr>
                      <a:r>
                        <a:rPr lang="ru-RU" sz="2000" dirty="0" err="1">
                          <a:latin typeface="Gilroy"/>
                          <a:ea typeface="Times New Roman"/>
                        </a:rPr>
                        <a:t>Лелив</a:t>
                      </a:r>
                      <a:r>
                        <a:rPr lang="ru-RU" sz="2000" dirty="0">
                          <a:latin typeface="Gilroy"/>
                          <a:ea typeface="Times New Roman"/>
                        </a:rPr>
                        <a:t> Никита Константинович</a:t>
                      </a:r>
                      <a:endParaRPr lang="ru-RU" sz="2000" dirty="0">
                        <a:latin typeface="Gilroy"/>
                        <a:ea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dirty="0">
                          <a:latin typeface="Gilroy"/>
                          <a:ea typeface="Times New Roman"/>
                        </a:rPr>
                        <a:t>Руководитель проекта</a:t>
                      </a:r>
                      <a:endParaRPr lang="ru-RU" sz="2000" dirty="0">
                        <a:latin typeface="Gilroy"/>
                        <a:ea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dirty="0">
                          <a:latin typeface="Gilroy"/>
                          <a:ea typeface="Times New Roman"/>
                        </a:rPr>
                        <a:t>Контроль за исполнением календарного графика и бюджета. </a:t>
                      </a:r>
                      <a:endParaRPr lang="ru-RU" sz="2000" dirty="0">
                        <a:latin typeface="Gilroy"/>
                        <a:ea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543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tabLst>
                          <a:tab pos="274320" algn="l"/>
                        </a:tabLst>
                        <a:defRPr/>
                      </a:pPr>
                      <a:r>
                        <a:rPr lang="ru-RU" sz="2000" dirty="0">
                          <a:latin typeface="Gilroy"/>
                          <a:ea typeface="Times New Roman"/>
                        </a:rPr>
                        <a:t>Петросян Гурген </a:t>
                      </a:r>
                      <a:r>
                        <a:rPr lang="ru-RU" sz="2000" dirty="0" err="1">
                          <a:latin typeface="Gilroy"/>
                          <a:ea typeface="Times New Roman"/>
                        </a:rPr>
                        <a:t>Арменович</a:t>
                      </a:r>
                      <a:endParaRPr lang="ru-RU" sz="2000" dirty="0">
                        <a:latin typeface="Gilroy"/>
                        <a:ea typeface="Arial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dirty="0">
                          <a:latin typeface="Gilroy"/>
                          <a:ea typeface="Times New Roman"/>
                        </a:rPr>
                        <a:t> </a:t>
                      </a:r>
                      <a:endParaRPr lang="ru-RU" sz="2000" dirty="0">
                        <a:latin typeface="Gilroy"/>
                        <a:ea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dirty="0">
                          <a:latin typeface="Gilroy"/>
                          <a:ea typeface="Times New Roman"/>
                        </a:rPr>
                        <a:t>Технический специалист</a:t>
                      </a:r>
                      <a:endParaRPr lang="ru-RU" sz="2000" dirty="0">
                        <a:latin typeface="Gilroy"/>
                        <a:ea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dirty="0">
                          <a:latin typeface="Gilroy"/>
                          <a:ea typeface="Times New Roman"/>
                        </a:rPr>
                        <a:t>Соблюдение технических норм оборудования. </a:t>
                      </a:r>
                      <a:endParaRPr lang="ru-RU" sz="2000" dirty="0">
                        <a:latin typeface="Gilroy"/>
                        <a:ea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54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dirty="0">
                          <a:latin typeface="Gilroy"/>
                          <a:ea typeface="Times New Roman"/>
                        </a:rPr>
                        <a:t>Сапунов Иван Андреевич</a:t>
                      </a:r>
                      <a:endParaRPr lang="ru-RU" sz="2000" dirty="0">
                        <a:latin typeface="Gilroy"/>
                        <a:ea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dirty="0">
                          <a:latin typeface="Gilroy"/>
                          <a:ea typeface="Times New Roman"/>
                        </a:rPr>
                        <a:t>Разработчик приложения</a:t>
                      </a:r>
                      <a:endParaRPr lang="ru-RU" sz="2000" dirty="0">
                        <a:latin typeface="Gilroy"/>
                        <a:ea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dirty="0">
                          <a:latin typeface="Gilroy"/>
                          <a:ea typeface="Times New Roman"/>
                        </a:rPr>
                        <a:t>Создание мобильного приложения для оплаты. </a:t>
                      </a:r>
                      <a:endParaRPr lang="ru-RU" sz="2000" dirty="0">
                        <a:latin typeface="Gilroy"/>
                        <a:ea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Треугольник 2"/>
          <p:cNvSpPr/>
          <p:nvPr/>
        </p:nvSpPr>
        <p:spPr bwMode="auto">
          <a:xfrm rot="8736257">
            <a:off x="11508210" y="10944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DAF18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7651390" y="6212856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реугольник 4"/>
          <p:cNvSpPr/>
          <p:nvPr/>
        </p:nvSpPr>
        <p:spPr bwMode="auto">
          <a:xfrm rot="17509839">
            <a:off x="11378067" y="3758173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911046" y="5998309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B5D8E2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Текст 2"/>
          <p:cNvSpPr txBox="1"/>
          <p:nvPr/>
        </p:nvSpPr>
        <p:spPr bwMode="auto">
          <a:xfrm>
            <a:off x="2712339" y="415519"/>
            <a:ext cx="6518970" cy="64011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/>
              <a:t>СДР проекта:</a:t>
            </a:r>
            <a:endParaRPr sz="3600" b="1" dirty="0"/>
          </a:p>
        </p:txBody>
      </p:sp>
      <p:grpSp>
        <p:nvGrpSpPr>
          <p:cNvPr id="188" name="Прямоугольник 16"/>
          <p:cNvGrpSpPr/>
          <p:nvPr/>
        </p:nvGrpSpPr>
        <p:grpSpPr bwMode="auto">
          <a:xfrm>
            <a:off x="-7504" y="6369543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ru-RU"/>
                <a:t>1</a:t>
              </a:r>
              <a:r>
                <a:rPr lang="en-US"/>
                <a:t>6</a:t>
              </a: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t="24549" r="579"/>
          <a:stretch/>
        </p:blipFill>
        <p:spPr bwMode="auto">
          <a:xfrm>
            <a:off x="234206" y="2289571"/>
            <a:ext cx="11723588" cy="2278857"/>
          </a:xfrm>
          <a:prstGeom prst="rect">
            <a:avLst/>
          </a:prstGeom>
        </p:spPr>
      </p:pic>
      <p:sp>
        <p:nvSpPr>
          <p:cNvPr id="4" name="Треугольник 3"/>
          <p:cNvSpPr/>
          <p:nvPr/>
        </p:nvSpPr>
        <p:spPr bwMode="auto">
          <a:xfrm rot="12137275">
            <a:off x="-373309" y="4801153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DAF18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12141867" y="4568428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Треугольник 5"/>
          <p:cNvSpPr/>
          <p:nvPr/>
        </p:nvSpPr>
        <p:spPr bwMode="auto">
          <a:xfrm rot="17509839">
            <a:off x="7323288" y="-350452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825056" y="6245282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8F00FF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-222299" y="1269000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B5D8E2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8" name="Прямоугольник 16"/>
          <p:cNvGrpSpPr/>
          <p:nvPr/>
        </p:nvGrpSpPr>
        <p:grpSpPr bwMode="auto">
          <a:xfrm>
            <a:off x="-7504" y="6357186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ru-RU" dirty="0"/>
                <a:t>17</a:t>
              </a:r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Текст 2"/>
          <p:cNvSpPr txBox="1"/>
          <p:nvPr/>
        </p:nvSpPr>
        <p:spPr bwMode="auto">
          <a:xfrm>
            <a:off x="2750439" y="201944"/>
            <a:ext cx="6518970" cy="64632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/>
              <a:t>Список работ проекта:</a:t>
            </a:r>
          </a:p>
        </p:txBody>
      </p:sp>
      <p:graphicFrame>
        <p:nvGraphicFramePr>
          <p:cNvPr id="3" name="Таблица 3"/>
          <p:cNvGraphicFramePr>
            <a:graphicFrameLocks noGrp="1"/>
          </p:cNvGraphicFramePr>
          <p:nvPr/>
        </p:nvGraphicFramePr>
        <p:xfrm>
          <a:off x="1330440" y="978809"/>
          <a:ext cx="9839200" cy="2966720"/>
        </p:xfrm>
        <a:graphic>
          <a:graphicData uri="http://schemas.openxmlformats.org/drawingml/2006/table">
            <a:tbl>
              <a:tblPr firstRow="1" bandRow="1">
                <a:tableStyleId>{76EEB281-0EFA-E04E-71D5-F119C3DC272B}</a:tableStyleId>
              </a:tblPr>
              <a:tblGrid>
                <a:gridCol w="468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6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№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Работа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Продолжительность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Зависимость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Стоимость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Создание идеи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1w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latin typeface="Gilroy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540 000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Выведение миссии, цели и задач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1w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latin typeface="Gilroy"/>
                        </a:rPr>
                        <a:t>6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50 000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3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Определение целевой аудитории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1w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latin typeface="Gilroy"/>
                        </a:rPr>
                        <a:t>7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20 000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Проведение анализа конкурентной среды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2w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latin typeface="Gilroy"/>
                        </a:rPr>
                        <a:t>5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 30 000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5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PEST-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анализ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2w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latin typeface="Gilroy"/>
                        </a:rPr>
                        <a:t>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30 000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6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Получение разрешения на использование технологии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2w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latin typeface="Gilroy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3 000 000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7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Заключение договоров с владельцами земли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1w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latin typeface="Gilroy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100 000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330440" y="3945529"/>
          <a:ext cx="9839200" cy="2329815"/>
        </p:xfrm>
        <a:graphic>
          <a:graphicData uri="http://schemas.openxmlformats.org/drawingml/2006/table">
            <a:tbl>
              <a:tblPr firstRow="1" bandRow="1">
                <a:tableStyleId>{76EEB281-0EFA-E04E-71D5-F119C3DC272B}</a:tableStyleId>
              </a:tblPr>
              <a:tblGrid>
                <a:gridCol w="468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6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8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Заключение договоров с производителями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2w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latin typeface="Gilroy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150 000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9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Разработка карты местоположений зарядных станций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1w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latin typeface="Gilroy"/>
                        </a:rPr>
                        <a:t>6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15 000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10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Разработка бюджета и календарного графика проекта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1w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Gilroy"/>
                        </a:rPr>
                        <a:t>8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10 000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11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Получение разрешения на установку зарядных станций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latin typeface="Gilroy"/>
                        </a:rPr>
                        <a:t>2w</a:t>
                      </a:r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latin typeface="Gilroy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4</a:t>
                      </a: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00 000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12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Начало производства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4w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latin typeface="Gilroy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Gilroy"/>
                        </a:rPr>
                        <a:t>277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Gilroy"/>
                        </a:rPr>
                        <a:t>5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Gilroy"/>
                        </a:rPr>
                        <a:t>00/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Gilroy"/>
                        </a:rPr>
                        <a:t>шт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Треугольник 18"/>
          <p:cNvSpPr/>
          <p:nvPr/>
        </p:nvSpPr>
        <p:spPr bwMode="auto">
          <a:xfrm rot="12137275">
            <a:off x="761449" y="6743779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DAF18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1169642" y="6245282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Треугольник 20"/>
          <p:cNvSpPr/>
          <p:nvPr/>
        </p:nvSpPr>
        <p:spPr bwMode="auto">
          <a:xfrm rot="17509839">
            <a:off x="10910578" y="-338074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1630578" y="1989000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8F00FF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-467120" y="2386394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B5D8E2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8" name="Прямоугольник 16"/>
          <p:cNvGrpSpPr/>
          <p:nvPr/>
        </p:nvGrpSpPr>
        <p:grpSpPr bwMode="auto">
          <a:xfrm>
            <a:off x="-7504" y="6369543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ru-RU" dirty="0"/>
                <a:t>18</a:t>
              </a:r>
              <a:endParaRPr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32768" y="1904690"/>
          <a:ext cx="9726463" cy="2225040"/>
        </p:xfrm>
        <a:graphic>
          <a:graphicData uri="http://schemas.openxmlformats.org/drawingml/2006/table">
            <a:tbl>
              <a:tblPr firstRow="1" bandRow="1">
                <a:tableStyleId>{76EEB281-0EFA-E04E-71D5-F119C3DC272B}</a:tableStyleId>
              </a:tblPr>
              <a:tblGrid>
                <a:gridCol w="463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9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7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13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Начало размещения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4w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latin typeface="Gilroy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25 000 руб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./</a:t>
                      </a: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шт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Подготовка документации о завершении проекта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1w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8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10 000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15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Закрытие бюджета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3d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8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15 000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16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Финальная проверка выполненных работ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1w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7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55 000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17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Введение в эксплуатацию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4w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latin typeface="Gilroy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250 000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SUM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30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w</a:t>
                      </a:r>
                      <a:endParaRPr lang="en" sz="2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Gilroy"/>
                        </a:rPr>
                        <a:t>7 700 000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Треугольник 4"/>
          <p:cNvSpPr/>
          <p:nvPr/>
        </p:nvSpPr>
        <p:spPr bwMode="auto">
          <a:xfrm rot="12137275">
            <a:off x="3621449" y="-260265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DAF18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8639138" y="-518073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Треугольник 6"/>
          <p:cNvSpPr/>
          <p:nvPr/>
        </p:nvSpPr>
        <p:spPr bwMode="auto">
          <a:xfrm rot="17509839">
            <a:off x="-690450" y="1608037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030440" y="6388915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8F00FF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11208568" y="4653296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B5D8E2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8" name="Прямоугольник 16"/>
          <p:cNvGrpSpPr/>
          <p:nvPr/>
        </p:nvGrpSpPr>
        <p:grpSpPr bwMode="auto">
          <a:xfrm>
            <a:off x="-7504" y="6357186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ru-RU" dirty="0"/>
                <a:t>19</a:t>
              </a:r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Текст 2"/>
          <p:cNvSpPr txBox="1"/>
          <p:nvPr/>
        </p:nvSpPr>
        <p:spPr bwMode="auto">
          <a:xfrm>
            <a:off x="2750439" y="267112"/>
            <a:ext cx="6518970" cy="64011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/>
              <a:t>Таблица ресурсов:</a:t>
            </a:r>
            <a:endParaRPr sz="3600" b="1" dirty="0"/>
          </a:p>
        </p:txBody>
      </p:sp>
      <p:graphicFrame>
        <p:nvGraphicFramePr>
          <p:cNvPr id="4" name="Таблица 12"/>
          <p:cNvGraphicFramePr>
            <a:graphicFrameLocks noGrp="1"/>
          </p:cNvGraphicFramePr>
          <p:nvPr/>
        </p:nvGraphicFramePr>
        <p:xfrm>
          <a:off x="627112" y="1095501"/>
          <a:ext cx="10937774" cy="5213141"/>
        </p:xfrm>
        <a:graphic>
          <a:graphicData uri="http://schemas.openxmlformats.org/drawingml/2006/table">
            <a:tbl>
              <a:tblPr firstRow="1" bandRow="1">
                <a:tableStyleId>{76EEB281-0EFA-E04E-71D5-F119C3DC272B}</a:tableStyleId>
              </a:tblPr>
              <a:tblGrid>
                <a:gridCol w="151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6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853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000">
                        <a:latin typeface="Gilroy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>
                          <a:latin typeface="Gilroy"/>
                        </a:rPr>
                        <a:t>Наименование</a:t>
                      </a:r>
                      <a:endParaRPr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latin typeface="Gilroy"/>
                        </a:rPr>
                        <a:t>Кол-во </a:t>
                      </a:r>
                      <a:r>
                        <a:rPr lang="ru-RU" sz="2000" b="0">
                          <a:latin typeface="Gilroy"/>
                        </a:rPr>
                        <a:t>(шт.)</a:t>
                      </a:r>
                      <a:endParaRPr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latin typeface="Gilroy"/>
                        </a:rPr>
                        <a:t>Стоимость </a:t>
                      </a:r>
                      <a:r>
                        <a:rPr lang="ru-RU" sz="2000" b="0">
                          <a:latin typeface="Gilroy"/>
                        </a:rPr>
                        <a:t>(руб</a:t>
                      </a:r>
                      <a:r>
                        <a:rPr lang="en-US" sz="2000" b="0">
                          <a:latin typeface="Gilroy"/>
                        </a:rPr>
                        <a:t>.</a:t>
                      </a:r>
                      <a:r>
                        <a:rPr lang="ru-RU" sz="2000" b="0">
                          <a:latin typeface="Gilroy"/>
                        </a:rPr>
                        <a:t>)</a:t>
                      </a:r>
                      <a:endParaRPr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latin typeface="Gilroy"/>
                        </a:rPr>
                        <a:t>Общая сумма:</a:t>
                      </a:r>
                      <a:endParaRPr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05">
                <a:tc rowSpan="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latin typeface="Gilroy"/>
                        </a:rPr>
                        <a:t>Виды ресурсов:</a:t>
                      </a:r>
                      <a:endParaRPr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>
                          <a:latin typeface="Gilroy"/>
                        </a:rPr>
                        <a:t>Передатчик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30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30 000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900 000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53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Блок управления заряда 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10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120 000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latin typeface="Gilroy"/>
                        </a:rPr>
                        <a:t>1 200 000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50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Кабель (провода)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30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5 000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150 000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50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Стенд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10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20 000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200 000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50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Приложение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250 000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250 000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24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Инструменты для технического ремонта </a:t>
                      </a:r>
                      <a:endParaRPr/>
                    </a:p>
                  </a:txBody>
                  <a:tcPr anchor="ctr">
                    <a:lnB w="381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5</a:t>
                      </a:r>
                      <a:endParaRPr/>
                    </a:p>
                  </a:txBody>
                  <a:tcPr anchor="ctr">
                    <a:lnB w="381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15 000</a:t>
                      </a:r>
                      <a:endParaRPr/>
                    </a:p>
                  </a:txBody>
                  <a:tcPr anchor="ctr">
                    <a:lnB w="381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Gilroy"/>
                        </a:rPr>
                        <a:t>75 000</a:t>
                      </a:r>
                      <a:endParaRPr/>
                    </a:p>
                  </a:txBody>
                  <a:tcPr anchor="ctr">
                    <a:lnB w="381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000" dirty="0">
                        <a:latin typeface="Gilroy"/>
                      </a:endParaRPr>
                    </a:p>
                  </a:txBody>
                  <a:tcPr anchor="ctr">
                    <a:lnR w="38100" algn="ctr">
                      <a:solidFill>
                        <a:schemeClr val="tx1"/>
                      </a:solidFill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2000" b="1">
                          <a:latin typeface="Gilroy"/>
                        </a:rPr>
                        <a:t>Всего:</a:t>
                      </a:r>
                      <a:endParaRPr/>
                    </a:p>
                  </a:txBody>
                  <a:tcPr anchor="ctr">
                    <a:lnL w="38100" algn="ctr">
                      <a:solidFill>
                        <a:schemeClr val="tx1"/>
                      </a:solidFill>
                    </a:lnL>
                    <a:lnT w="38100" algn="ctr">
                      <a:solidFill>
                        <a:schemeClr val="tx1"/>
                      </a:solidFill>
                    </a:lnT>
                    <a:lnB w="381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000">
                        <a:latin typeface="Gilroy"/>
                      </a:endParaRPr>
                    </a:p>
                  </a:txBody>
                  <a:tcPr anchor="ctr">
                    <a:lnT w="38100" algn="ctr">
                      <a:solidFill>
                        <a:schemeClr val="tx1"/>
                      </a:solidFill>
                    </a:lnT>
                    <a:lnB w="381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000">
                        <a:latin typeface="Gilroy"/>
                      </a:endParaRPr>
                    </a:p>
                  </a:txBody>
                  <a:tcPr anchor="ctr">
                    <a:lnT w="38100" algn="ctr">
                      <a:solidFill>
                        <a:schemeClr val="tx1"/>
                      </a:solidFill>
                    </a:lnT>
                    <a:lnB w="381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>
                          <a:latin typeface="Gilroy"/>
                        </a:rPr>
                        <a:t>2 775 000</a:t>
                      </a:r>
                      <a:endParaRPr dirty="0"/>
                    </a:p>
                  </a:txBody>
                  <a:tcPr anchor="ctr">
                    <a:lnR w="38100" algn="ctr">
                      <a:solidFill>
                        <a:schemeClr val="tx1"/>
                      </a:solidFill>
                    </a:lnR>
                    <a:lnT w="38100" algn="ctr">
                      <a:solidFill>
                        <a:schemeClr val="tx1"/>
                      </a:solidFill>
                    </a:lnT>
                    <a:lnB w="381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Треугольник 12"/>
          <p:cNvSpPr/>
          <p:nvPr/>
        </p:nvSpPr>
        <p:spPr bwMode="auto">
          <a:xfrm rot="9617237">
            <a:off x="1568320" y="6689135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DAF18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Треугольник 13"/>
          <p:cNvSpPr/>
          <p:nvPr/>
        </p:nvSpPr>
        <p:spPr bwMode="auto">
          <a:xfrm rot="17509839">
            <a:off x="9011495" y="-668135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-942299" y="1812027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B5D8E2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5" name="Прямоугольник 16"/>
          <p:cNvGrpSpPr/>
          <p:nvPr/>
        </p:nvGrpSpPr>
        <p:grpSpPr bwMode="auto">
          <a:xfrm>
            <a:off x="0" y="6351159"/>
            <a:ext cx="542260" cy="506841"/>
            <a:chOff x="0" y="0"/>
            <a:chExt cx="542258" cy="506839"/>
          </a:xfrm>
        </p:grpSpPr>
        <p:sp>
          <p:nvSpPr>
            <p:cNvPr id="1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ru-RU"/>
                <a:t>2</a:t>
              </a:r>
              <a:endParaRPr/>
            </a:p>
          </p:txBody>
        </p:sp>
      </p:grpSp>
      <p:sp>
        <p:nvSpPr>
          <p:cNvPr id="12" name="Текст 2"/>
          <p:cNvSpPr txBox="1"/>
          <p:nvPr/>
        </p:nvSpPr>
        <p:spPr bwMode="auto">
          <a:xfrm>
            <a:off x="910041" y="882407"/>
            <a:ext cx="3457279" cy="640111"/>
          </a:xfrm>
          <a:prstGeom prst="rect">
            <a:avLst/>
          </a:prstGeom>
          <a:ln w="12700">
            <a:miter lim="400000"/>
          </a:ln>
        </p:spPr>
        <p:txBody>
          <a:bodyPr wrap="square" lIns="45717" tIns="45717" rIns="45717" bIns="45717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Gilroy"/>
              </a:rPr>
              <a:t>Проблема:</a:t>
            </a:r>
            <a:endParaRPr dirty="0"/>
          </a:p>
        </p:txBody>
      </p:sp>
      <p:sp>
        <p:nvSpPr>
          <p:cNvPr id="13" name="Текст 2"/>
          <p:cNvSpPr txBox="1"/>
          <p:nvPr/>
        </p:nvSpPr>
        <p:spPr bwMode="auto">
          <a:xfrm>
            <a:off x="910041" y="1522519"/>
            <a:ext cx="9427121" cy="255454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marL="342900" indent="-342900" algn="just">
              <a:buFont typeface="Arial"/>
              <a:buChar char="•"/>
              <a:defRPr/>
            </a:pPr>
            <a:r>
              <a:rPr lang="ru-RU" sz="2000" b="1" dirty="0">
                <a:solidFill>
                  <a:schemeClr val="tx1"/>
                </a:solidFill>
                <a:latin typeface="Gilroy"/>
                <a:cs typeface="Times New Roman"/>
              </a:rPr>
              <a:t>Длительное ожидание полного заряда электромобиля.</a:t>
            </a:r>
            <a:endParaRPr dirty="0"/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Gilroy"/>
                <a:cs typeface="Times New Roman"/>
              </a:rPr>
              <a:t>Все это сопровождается некомфортными условиями для водителя. Компания </a:t>
            </a:r>
            <a:r>
              <a:rPr lang="en-US" sz="2000" dirty="0" err="1">
                <a:solidFill>
                  <a:schemeClr val="tx1"/>
                </a:solidFill>
                <a:latin typeface="Gilroy"/>
                <a:cs typeface="Times New Roman"/>
              </a:rPr>
              <a:t>UnWire</a:t>
            </a:r>
            <a:r>
              <a:rPr lang="en-US" sz="2000" dirty="0">
                <a:solidFill>
                  <a:schemeClr val="tx1"/>
                </a:solidFill>
                <a:latin typeface="Gilroy"/>
                <a:cs typeface="Times New Roman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ilroy"/>
                <a:cs typeface="Times New Roman"/>
              </a:rPr>
              <a:t>гарантирует не только быстрый заряд для вашего электромобиля</a:t>
            </a:r>
            <a:r>
              <a:rPr lang="en-US" sz="2000" dirty="0">
                <a:solidFill>
                  <a:schemeClr val="tx1"/>
                </a:solidFill>
                <a:latin typeface="Gilroy"/>
                <a:cs typeface="Times New Roman"/>
              </a:rPr>
              <a:t>,</a:t>
            </a:r>
            <a:r>
              <a:rPr lang="ru-RU" sz="2000" dirty="0">
                <a:solidFill>
                  <a:schemeClr val="tx1"/>
                </a:solidFill>
                <a:latin typeface="Gilroy"/>
                <a:cs typeface="Times New Roman"/>
              </a:rPr>
              <a:t> но и комфортные условия для Вас. </a:t>
            </a:r>
            <a:endParaRPr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000" b="1" dirty="0">
                <a:solidFill>
                  <a:schemeClr val="tx1"/>
                </a:solidFill>
                <a:latin typeface="Gilroy"/>
                <a:cs typeface="Times New Roman"/>
              </a:rPr>
              <a:t>Дискомфорт для водителей.</a:t>
            </a:r>
            <a:endParaRPr dirty="0"/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Gilroy"/>
                <a:cs typeface="Times New Roman"/>
              </a:rPr>
              <a:t>Согласитесь</a:t>
            </a:r>
            <a:r>
              <a:rPr lang="en-US" sz="2000" dirty="0">
                <a:solidFill>
                  <a:schemeClr val="tx1"/>
                </a:solidFill>
                <a:latin typeface="Gilroy"/>
                <a:cs typeface="Times New Roman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Gilroy"/>
                <a:cs typeface="Times New Roman"/>
              </a:rPr>
              <a:t>каждый раз выходить из машины и самостоятельно подключать провод в разъем для питания не очень удобно. Куда легче не выходя из машины</a:t>
            </a:r>
            <a:r>
              <a:rPr lang="en-US" sz="2000" dirty="0">
                <a:solidFill>
                  <a:schemeClr val="tx1"/>
                </a:solidFill>
                <a:latin typeface="Gilroy"/>
                <a:cs typeface="Times New Roman"/>
              </a:rPr>
              <a:t>,</a:t>
            </a:r>
            <a:r>
              <a:rPr lang="ru-RU" sz="2000" dirty="0">
                <a:solidFill>
                  <a:schemeClr val="tx1"/>
                </a:solidFill>
                <a:latin typeface="Gilroy"/>
                <a:cs typeface="Times New Roman"/>
              </a:rPr>
              <a:t> начать зарядку </a:t>
            </a:r>
            <a:r>
              <a:rPr lang="ru-RU" sz="2000" dirty="0" err="1">
                <a:solidFill>
                  <a:schemeClr val="tx1"/>
                </a:solidFill>
                <a:latin typeface="Gilroy"/>
                <a:cs typeface="Times New Roman"/>
              </a:rPr>
              <a:t>элетромобиля</a:t>
            </a:r>
            <a:r>
              <a:rPr lang="ru-RU" sz="2000" dirty="0">
                <a:solidFill>
                  <a:schemeClr val="tx1"/>
                </a:solidFill>
                <a:latin typeface="Gilroy"/>
                <a:cs typeface="Times New Roman"/>
              </a:rPr>
              <a:t> и оплатить с приложения. </a:t>
            </a:r>
            <a:endParaRPr dirty="0"/>
          </a:p>
        </p:txBody>
      </p:sp>
      <p:sp>
        <p:nvSpPr>
          <p:cNvPr id="14" name="Текст 2"/>
          <p:cNvSpPr txBox="1"/>
          <p:nvPr/>
        </p:nvSpPr>
        <p:spPr bwMode="auto">
          <a:xfrm>
            <a:off x="3846411" y="4255408"/>
            <a:ext cx="2410035" cy="640111"/>
          </a:xfrm>
          <a:prstGeom prst="rect">
            <a:avLst/>
          </a:prstGeom>
          <a:ln w="12700">
            <a:miter lim="400000"/>
          </a:ln>
        </p:spPr>
        <p:txBody>
          <a:bodyPr wrap="square" lIns="45717" tIns="45717" rIns="45717" bIns="45717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Gilroy"/>
              </a:rPr>
              <a:t>Гипотеза:</a:t>
            </a:r>
            <a:endParaRPr dirty="0"/>
          </a:p>
        </p:txBody>
      </p:sp>
      <p:sp>
        <p:nvSpPr>
          <p:cNvPr id="18" name="Текст 2"/>
          <p:cNvSpPr txBox="1"/>
          <p:nvPr/>
        </p:nvSpPr>
        <p:spPr bwMode="auto">
          <a:xfrm>
            <a:off x="3846411" y="4747521"/>
            <a:ext cx="6745390" cy="132343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2000" dirty="0">
                <a:solidFill>
                  <a:schemeClr val="tx1"/>
                </a:solidFill>
                <a:latin typeface="Gilroy"/>
                <a:cs typeface="Times New Roman"/>
              </a:rPr>
              <a:t>Пользование проводных электростанций для электромобилей уже не так эффективны. Мы уверены</a:t>
            </a:r>
            <a:r>
              <a:rPr lang="en-US" sz="2000" dirty="0">
                <a:solidFill>
                  <a:schemeClr val="tx1"/>
                </a:solidFill>
                <a:latin typeface="Gilroy"/>
                <a:cs typeface="Times New Roman"/>
              </a:rPr>
              <a:t>,</a:t>
            </a:r>
            <a:r>
              <a:rPr lang="ru-RU" sz="2000" dirty="0">
                <a:solidFill>
                  <a:schemeClr val="tx1"/>
                </a:solidFill>
                <a:latin typeface="Gilroy"/>
                <a:cs typeface="Times New Roman"/>
              </a:rPr>
              <a:t> что наши беспроводные электростанции будут намного надежнее и эффективнее. </a:t>
            </a:r>
            <a:endParaRPr dirty="0"/>
          </a:p>
        </p:txBody>
      </p:sp>
      <p:sp>
        <p:nvSpPr>
          <p:cNvPr id="20" name="Половина рамки 19"/>
          <p:cNvSpPr/>
          <p:nvPr/>
        </p:nvSpPr>
        <p:spPr bwMode="auto">
          <a:xfrm rot="10800000">
            <a:off x="9761218" y="5252497"/>
            <a:ext cx="1985258" cy="1037058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B5D8E2"/>
          </a:solidFill>
          <a:ln>
            <a:solidFill>
              <a:srgbClr val="B5D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8" name="Прямоугольник 16"/>
          <p:cNvGrpSpPr/>
          <p:nvPr/>
        </p:nvGrpSpPr>
        <p:grpSpPr bwMode="auto">
          <a:xfrm>
            <a:off x="-7504" y="6357186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ru-RU" dirty="0"/>
                <a:t>20</a:t>
              </a:r>
              <a:endParaRPr dirty="0"/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Текст 2"/>
          <p:cNvSpPr txBox="1"/>
          <p:nvPr/>
        </p:nvSpPr>
        <p:spPr bwMode="auto">
          <a:xfrm>
            <a:off x="2750439" y="267112"/>
            <a:ext cx="6518970" cy="64011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/>
              <a:t>Переменные затраты:</a:t>
            </a:r>
            <a:endParaRPr sz="3600" b="1" dirty="0"/>
          </a:p>
        </p:txBody>
      </p:sp>
      <p:sp>
        <p:nvSpPr>
          <p:cNvPr id="13" name="Треугольник 12"/>
          <p:cNvSpPr/>
          <p:nvPr/>
        </p:nvSpPr>
        <p:spPr bwMode="auto">
          <a:xfrm rot="9617237">
            <a:off x="3211613" y="6537186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DAF18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Треугольник 13"/>
          <p:cNvSpPr/>
          <p:nvPr/>
        </p:nvSpPr>
        <p:spPr bwMode="auto">
          <a:xfrm rot="17509839">
            <a:off x="9315145" y="-716673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1064552" y="5791054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B5D8E2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420377" y="1410797"/>
            <a:ext cx="2168570" cy="518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7" tIns="45717" rIns="45717" bIns="45717" numCol="1" spcCol="38099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b="1" u="sng" dirty="0">
                <a:solidFill>
                  <a:srgbClr val="1B1B1B"/>
                </a:solidFill>
                <a:latin typeface="Gilroy-Light"/>
              </a:rPr>
              <a:t>1 станция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 bwMode="auto">
          <a:xfrm>
            <a:off x="4295138" y="1410797"/>
            <a:ext cx="2389064" cy="518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7" tIns="45717" rIns="45717" bIns="45717" numCol="1" spcCol="38099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b="1" u="sng" dirty="0">
                <a:solidFill>
                  <a:srgbClr val="1B1B1B"/>
                </a:solidFill>
                <a:latin typeface="Gilroy-Light"/>
              </a:rPr>
              <a:t>10 станций</a:t>
            </a:r>
            <a:endParaRPr dirty="0"/>
          </a:p>
        </p:txBody>
      </p:sp>
      <p:sp>
        <p:nvSpPr>
          <p:cNvPr id="44" name="Текст 2"/>
          <p:cNvSpPr txBox="1"/>
          <p:nvPr/>
        </p:nvSpPr>
        <p:spPr bwMode="auto">
          <a:xfrm>
            <a:off x="418755" y="854242"/>
            <a:ext cx="4586364" cy="640111"/>
          </a:xfrm>
          <a:prstGeom prst="rect">
            <a:avLst/>
          </a:prstGeom>
          <a:ln w="12700">
            <a:miter lim="400000"/>
          </a:ln>
        </p:spPr>
        <p:txBody>
          <a:bodyPr wrap="square" lIns="45717" tIns="45717" rIns="45717" bIns="45717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chemeClr val="tx1"/>
                </a:solidFill>
              </a:rPr>
              <a:t>Электроэнергия: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418698" y="1915433"/>
            <a:ext cx="3085013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b="1" dirty="0">
                <a:solidFill>
                  <a:srgbClr val="8F00FF"/>
                </a:solidFill>
                <a:latin typeface="Gilroy-Light"/>
              </a:rPr>
              <a:t>141 </a:t>
            </a:r>
            <a:r>
              <a:rPr lang="en-US" sz="2800" b="1" dirty="0">
                <a:solidFill>
                  <a:srgbClr val="8F00FF"/>
                </a:solidFill>
                <a:latin typeface="Gilroy-Light"/>
              </a:rPr>
              <a:t>75</a:t>
            </a:r>
            <a:r>
              <a:rPr lang="ru-RU" sz="2800" b="1" dirty="0">
                <a:solidFill>
                  <a:srgbClr val="8F00FF"/>
                </a:solidFill>
                <a:latin typeface="Gilroy-Light"/>
              </a:rPr>
              <a:t>0 руб. ./мес.</a:t>
            </a:r>
            <a:endParaRPr lang="ru-RU" sz="2800" dirty="0"/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b="1" dirty="0">
                <a:solidFill>
                  <a:srgbClr val="8F00FF"/>
                </a:solidFill>
                <a:latin typeface="Gilroy-Light"/>
              </a:rPr>
              <a:t> </a:t>
            </a:r>
            <a:endParaRPr dirty="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4295139" y="1910029"/>
            <a:ext cx="3295186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b="1" dirty="0">
                <a:solidFill>
                  <a:srgbClr val="8F00FF"/>
                </a:solidFill>
                <a:latin typeface="Gilroy-Light"/>
              </a:rPr>
              <a:t>1 417 </a:t>
            </a:r>
            <a:r>
              <a:rPr lang="en-US" sz="2800" b="1" dirty="0">
                <a:solidFill>
                  <a:srgbClr val="8F00FF"/>
                </a:solidFill>
                <a:latin typeface="Gilroy-Light"/>
              </a:rPr>
              <a:t>5</a:t>
            </a:r>
            <a:r>
              <a:rPr lang="ru-RU" sz="2800" b="1" dirty="0">
                <a:solidFill>
                  <a:srgbClr val="8F00FF"/>
                </a:solidFill>
                <a:latin typeface="Gilroy-Light"/>
              </a:rPr>
              <a:t>00 руб./мес.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B1DB7-ED81-224D-E24B-4F569BE900E0}"/>
              </a:ext>
            </a:extLst>
          </p:cNvPr>
          <p:cNvSpPr txBox="1"/>
          <p:nvPr/>
        </p:nvSpPr>
        <p:spPr bwMode="auto">
          <a:xfrm>
            <a:off x="124425" y="2807055"/>
            <a:ext cx="11943150" cy="70788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Gilroy" pitchFamily="2" charset="0"/>
              </a:rPr>
              <a:t>По данным ПАО «Мосэнергосбыт» 1 кВт</a:t>
            </a:r>
            <a:r>
              <a:rPr lang="en-US" sz="2000" dirty="0">
                <a:latin typeface="Gilroy" pitchFamily="2" charset="0"/>
              </a:rPr>
              <a:t>/</a:t>
            </a:r>
            <a:r>
              <a:rPr lang="ru-RU" sz="2000" dirty="0">
                <a:latin typeface="Gilroy" pitchFamily="2" charset="0"/>
              </a:rPr>
              <a:t>ч. в Москве для юридических лиц стоит </a:t>
            </a:r>
            <a:r>
              <a:rPr lang="en-US" sz="2000" dirty="0">
                <a:latin typeface="Gilroy" pitchFamily="2" charset="0"/>
              </a:rPr>
              <a:t>5,25 </a:t>
            </a:r>
            <a:r>
              <a:rPr lang="ru-RU" sz="2000" dirty="0">
                <a:latin typeface="Gilroy" pitchFamily="2" charset="0"/>
              </a:rPr>
              <a:t>рублей. </a:t>
            </a:r>
            <a:br>
              <a:rPr lang="ru-RU" sz="2000" dirty="0">
                <a:latin typeface="Gilroy" pitchFamily="2" charset="0"/>
              </a:rPr>
            </a:br>
            <a:r>
              <a:rPr lang="ru-RU" sz="2000" dirty="0">
                <a:latin typeface="Gilroy" pitchFamily="2" charset="0"/>
              </a:rPr>
              <a:t>Получается при цене в</a:t>
            </a:r>
            <a:r>
              <a:rPr lang="ru-RU" sz="2000" b="1" dirty="0">
                <a:latin typeface="Gilroy" pitchFamily="2" charset="0"/>
              </a:rPr>
              <a:t> </a:t>
            </a:r>
            <a:r>
              <a:rPr lang="ru-RU" sz="2000" b="1" dirty="0">
                <a:solidFill>
                  <a:srgbClr val="9F00FF"/>
                </a:solidFill>
                <a:latin typeface="Gilroy" pitchFamily="2" charset="0"/>
              </a:rPr>
              <a:t>5</a:t>
            </a:r>
            <a:r>
              <a:rPr lang="en-US" sz="2000" b="1" dirty="0">
                <a:solidFill>
                  <a:srgbClr val="9F00FF"/>
                </a:solidFill>
                <a:latin typeface="Gilroy" pitchFamily="2" charset="0"/>
              </a:rPr>
              <a:t>,</a:t>
            </a:r>
            <a:r>
              <a:rPr lang="ru-RU" sz="2000" b="1" dirty="0">
                <a:solidFill>
                  <a:srgbClr val="9F00FF"/>
                </a:solidFill>
                <a:latin typeface="Gilroy" pitchFamily="2" charset="0"/>
              </a:rPr>
              <a:t>25 </a:t>
            </a:r>
            <a:r>
              <a:rPr lang="ru-RU" sz="2000" b="1" dirty="0" err="1">
                <a:solidFill>
                  <a:srgbClr val="9F00FF"/>
                </a:solidFill>
                <a:latin typeface="Gilroy" pitchFamily="2" charset="0"/>
              </a:rPr>
              <a:t>руб</a:t>
            </a:r>
            <a:r>
              <a:rPr lang="en-US" sz="2000" b="1" dirty="0">
                <a:solidFill>
                  <a:srgbClr val="9F00FF"/>
                </a:solidFill>
                <a:latin typeface="Gilroy" pitchFamily="2" charset="0"/>
              </a:rPr>
              <a:t>.</a:t>
            </a:r>
            <a:r>
              <a:rPr lang="ru-RU" sz="2000" b="1" dirty="0">
                <a:solidFill>
                  <a:srgbClr val="9F00FF"/>
                </a:solidFill>
                <a:latin typeface="Gilroy" pitchFamily="2" charset="0"/>
              </a:rPr>
              <a:t> за 1 кВт</a:t>
            </a:r>
            <a:r>
              <a:rPr lang="en-US" sz="2000" b="1" dirty="0">
                <a:solidFill>
                  <a:srgbClr val="9F00FF"/>
                </a:solidFill>
                <a:latin typeface="Gilroy" pitchFamily="2" charset="0"/>
              </a:rPr>
              <a:t>/</a:t>
            </a:r>
            <a:r>
              <a:rPr lang="ru-RU" sz="2000" b="1" dirty="0">
                <a:solidFill>
                  <a:srgbClr val="9F00FF"/>
                </a:solidFill>
                <a:latin typeface="Gilroy" pitchFamily="2" charset="0"/>
              </a:rPr>
              <a:t>ч.</a:t>
            </a:r>
            <a:r>
              <a:rPr lang="ru-RU" sz="2000" b="1" dirty="0">
                <a:latin typeface="Gilroy" pitchFamily="2" charset="0"/>
              </a:rPr>
              <a:t> Расчет электроэнергии следующий: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FC870-98FE-C4C1-9A84-7F74E737568D}"/>
              </a:ext>
            </a:extLst>
          </p:cNvPr>
          <p:cNvSpPr txBox="1"/>
          <p:nvPr/>
        </p:nvSpPr>
        <p:spPr bwMode="auto">
          <a:xfrm>
            <a:off x="0" y="3789040"/>
            <a:ext cx="12199504" cy="16312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Gilroy" pitchFamily="2" charset="0"/>
              </a:rPr>
              <a:t>4 500 </a:t>
            </a:r>
            <a:r>
              <a:rPr lang="en-US" sz="2000" dirty="0">
                <a:latin typeface="Gilroy" pitchFamily="2" charset="0"/>
              </a:rPr>
              <a:t>* 60 * 5,25 = </a:t>
            </a:r>
            <a:r>
              <a:rPr lang="en-US" sz="2000" b="1" dirty="0">
                <a:latin typeface="Gilroy" pitchFamily="2" charset="0"/>
              </a:rPr>
              <a:t>1 417 500</a:t>
            </a:r>
            <a:r>
              <a:rPr lang="ru-RU" sz="2000" b="1" dirty="0">
                <a:latin typeface="Gilroy" pitchFamily="2" charset="0"/>
              </a:rPr>
              <a:t> рублей в месяц. </a:t>
            </a:r>
            <a:br>
              <a:rPr lang="ru-RU" sz="2000" b="1" dirty="0">
                <a:latin typeface="Gilroy" pitchFamily="2" charset="0"/>
              </a:rPr>
            </a:br>
            <a:br>
              <a:rPr lang="ru-RU" sz="2000" b="1" dirty="0">
                <a:latin typeface="Gilroy" pitchFamily="2" charset="0"/>
              </a:rPr>
            </a:br>
            <a:r>
              <a:rPr lang="ru-RU" sz="2000" b="1" dirty="0">
                <a:latin typeface="Gilroy" pitchFamily="2" charset="0"/>
              </a:rPr>
              <a:t>4 500 – </a:t>
            </a:r>
            <a:r>
              <a:rPr lang="ru-RU" sz="1300" dirty="0">
                <a:latin typeface="Gilroy" pitchFamily="2" charset="0"/>
              </a:rPr>
              <a:t>количество клиентов за месяц</a:t>
            </a:r>
            <a:r>
              <a:rPr lang="en-US" sz="1300" dirty="0">
                <a:latin typeface="Gilroy" pitchFamily="2" charset="0"/>
              </a:rPr>
              <a:t>,</a:t>
            </a:r>
            <a:r>
              <a:rPr lang="ru-RU" sz="1300" dirty="0">
                <a:latin typeface="Gilroy" pitchFamily="2" charset="0"/>
              </a:rPr>
              <a:t> с учетом того, что в день будет обслуживаться 15 клиентов на 1 станции. 10 станций – 150 человек в день. </a:t>
            </a:r>
            <a:br>
              <a:rPr lang="ru-RU" sz="2000" b="1" dirty="0">
                <a:latin typeface="Gilroy" pitchFamily="2" charset="0"/>
              </a:rPr>
            </a:br>
            <a:r>
              <a:rPr lang="ru-RU" sz="2000" b="1" dirty="0">
                <a:latin typeface="Gilroy" pitchFamily="2" charset="0"/>
              </a:rPr>
              <a:t>60 – </a:t>
            </a:r>
            <a:r>
              <a:rPr lang="ru-RU" sz="1300" dirty="0">
                <a:latin typeface="Gilroy" pitchFamily="2" charset="0"/>
              </a:rPr>
              <a:t>сколько кВт расходуется на 1 электромобиль. </a:t>
            </a:r>
          </a:p>
          <a:p>
            <a:r>
              <a:rPr lang="ru-RU" sz="2000" b="1" dirty="0">
                <a:latin typeface="Gilroy" pitchFamily="2" charset="0"/>
              </a:rPr>
              <a:t>5</a:t>
            </a:r>
            <a:r>
              <a:rPr lang="en-US" sz="2000" b="1" dirty="0">
                <a:latin typeface="Gilroy" pitchFamily="2" charset="0"/>
              </a:rPr>
              <a:t>,</a:t>
            </a:r>
            <a:r>
              <a:rPr lang="ru-RU" sz="2000" b="1" dirty="0">
                <a:latin typeface="Gilroy" pitchFamily="2" charset="0"/>
              </a:rPr>
              <a:t>25 – </a:t>
            </a:r>
            <a:r>
              <a:rPr lang="ru-RU" sz="1300" dirty="0">
                <a:latin typeface="Gilroy" pitchFamily="2" charset="0"/>
              </a:rPr>
              <a:t>стоимость 1 кВт в ПАО «Мосэнергосбыт».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8" name="Прямоугольник 16"/>
          <p:cNvGrpSpPr/>
          <p:nvPr/>
        </p:nvGrpSpPr>
        <p:grpSpPr bwMode="auto">
          <a:xfrm>
            <a:off x="-7504" y="6357186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ru-RU" dirty="0"/>
                <a:t>21</a:t>
              </a:r>
              <a:endParaRPr dirty="0"/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Текст 2"/>
          <p:cNvSpPr txBox="1"/>
          <p:nvPr/>
        </p:nvSpPr>
        <p:spPr bwMode="auto">
          <a:xfrm>
            <a:off x="2750439" y="267112"/>
            <a:ext cx="6518970" cy="64011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/>
              <a:t>Постоянные затраты:</a:t>
            </a:r>
            <a:endParaRPr sz="3600" b="1"/>
          </a:p>
        </p:txBody>
      </p:sp>
      <p:sp>
        <p:nvSpPr>
          <p:cNvPr id="13" name="Треугольник 12"/>
          <p:cNvSpPr/>
          <p:nvPr/>
        </p:nvSpPr>
        <p:spPr bwMode="auto">
          <a:xfrm rot="9617237">
            <a:off x="11636549" y="1803680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DAF18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Треугольник 13"/>
          <p:cNvSpPr/>
          <p:nvPr/>
        </p:nvSpPr>
        <p:spPr bwMode="auto">
          <a:xfrm rot="17509839">
            <a:off x="9315145" y="-716673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2640184" y="6068994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B5D8E2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Текст 2"/>
          <p:cNvSpPr txBox="1"/>
          <p:nvPr/>
        </p:nvSpPr>
        <p:spPr bwMode="auto">
          <a:xfrm>
            <a:off x="534757" y="907223"/>
            <a:ext cx="1951772" cy="64011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chemeClr val="tx1"/>
                </a:solidFill>
              </a:rPr>
              <a:t>Аренда: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534757" y="1495829"/>
            <a:ext cx="1840579" cy="518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7" tIns="45717" rIns="45717" bIns="45717" numCol="1" spcCol="38099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b="1" u="sng" dirty="0">
                <a:solidFill>
                  <a:srgbClr val="1B1B1B"/>
                </a:solidFill>
                <a:latin typeface="Gilroy-Light"/>
              </a:rPr>
              <a:t>1 станция</a:t>
            </a:r>
            <a:endParaRPr dirty="0"/>
          </a:p>
        </p:txBody>
      </p:sp>
      <p:sp>
        <p:nvSpPr>
          <p:cNvPr id="49" name="TextBox 48"/>
          <p:cNvSpPr txBox="1"/>
          <p:nvPr/>
        </p:nvSpPr>
        <p:spPr bwMode="auto">
          <a:xfrm>
            <a:off x="3856094" y="1495829"/>
            <a:ext cx="2619157" cy="518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7" tIns="45717" rIns="45717" bIns="45717" numCol="1" spcCol="38099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b="1" u="sng" dirty="0">
                <a:solidFill>
                  <a:srgbClr val="1B1B1B"/>
                </a:solidFill>
                <a:latin typeface="Gilroy-Light"/>
              </a:rPr>
              <a:t>10 станций</a:t>
            </a:r>
            <a:endParaRPr dirty="0"/>
          </a:p>
        </p:txBody>
      </p:sp>
      <p:sp>
        <p:nvSpPr>
          <p:cNvPr id="50" name="TextBox 49"/>
          <p:cNvSpPr txBox="1"/>
          <p:nvPr/>
        </p:nvSpPr>
        <p:spPr bwMode="auto">
          <a:xfrm>
            <a:off x="529556" y="1976922"/>
            <a:ext cx="311817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b="1" dirty="0">
                <a:solidFill>
                  <a:srgbClr val="8F00FF"/>
                </a:solidFill>
                <a:latin typeface="Gilroy-Light"/>
              </a:rPr>
              <a:t>150 000 руб./мес.  </a:t>
            </a:r>
            <a:endParaRPr lang="ru-RU" sz="2800" dirty="0"/>
          </a:p>
        </p:txBody>
      </p:sp>
      <p:sp>
        <p:nvSpPr>
          <p:cNvPr id="51" name="TextBox 50"/>
          <p:cNvSpPr txBox="1"/>
          <p:nvPr/>
        </p:nvSpPr>
        <p:spPr bwMode="auto">
          <a:xfrm>
            <a:off x="3856093" y="1976922"/>
            <a:ext cx="3459885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b="1" dirty="0">
                <a:solidFill>
                  <a:srgbClr val="8F00FF"/>
                </a:solidFill>
                <a:latin typeface="Gilroy-Light"/>
              </a:rPr>
              <a:t>1 500 000 руб./мес.  </a:t>
            </a:r>
            <a:endParaRPr lang="ru-RU" sz="2800" dirty="0"/>
          </a:p>
        </p:txBody>
      </p:sp>
      <p:sp>
        <p:nvSpPr>
          <p:cNvPr id="52" name="Текст 2"/>
          <p:cNvSpPr txBox="1"/>
          <p:nvPr/>
        </p:nvSpPr>
        <p:spPr bwMode="auto">
          <a:xfrm>
            <a:off x="529556" y="2437293"/>
            <a:ext cx="3715560" cy="64011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chemeClr val="tx1"/>
                </a:solidFill>
              </a:rPr>
              <a:t>Маркетинг</a:t>
            </a:r>
            <a:r>
              <a:rPr lang="ru-RU" sz="3600" dirty="0">
                <a:solidFill>
                  <a:schemeClr val="tx1"/>
                </a:solidFill>
              </a:rPr>
              <a:t>: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529556" y="3028025"/>
            <a:ext cx="333136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b="1" dirty="0">
                <a:solidFill>
                  <a:srgbClr val="8F00FF"/>
                </a:solidFill>
                <a:latin typeface="Gilroy-Light"/>
              </a:rPr>
              <a:t>200 000 руб./мес. 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476C20-22BA-A914-3FC5-B95864756BC6}"/>
              </a:ext>
            </a:extLst>
          </p:cNvPr>
          <p:cNvSpPr txBox="1"/>
          <p:nvPr/>
        </p:nvSpPr>
        <p:spPr bwMode="auto">
          <a:xfrm>
            <a:off x="534964" y="4149102"/>
            <a:ext cx="2445611" cy="518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b="0" u="none" dirty="0">
                <a:solidFill>
                  <a:srgbClr val="1B1B1B"/>
                </a:solidFill>
                <a:latin typeface="Gilroy-Light"/>
              </a:rPr>
              <a:t>2 сотрудника</a:t>
            </a:r>
            <a:endParaRPr b="0" u="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4FE48E-8F7D-A02F-9BDA-BB94E23E39A9}"/>
              </a:ext>
            </a:extLst>
          </p:cNvPr>
          <p:cNvSpPr txBox="1"/>
          <p:nvPr/>
        </p:nvSpPr>
        <p:spPr bwMode="auto">
          <a:xfrm>
            <a:off x="529556" y="3564068"/>
            <a:ext cx="3872381" cy="64011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>
                <a:solidFill>
                  <a:schemeClr val="tx1"/>
                </a:solidFill>
              </a:rPr>
              <a:t>Тех</a:t>
            </a:r>
            <a:r>
              <a:rPr lang="en-US" sz="3600" b="1">
                <a:solidFill>
                  <a:schemeClr val="tx1"/>
                </a:solidFill>
              </a:rPr>
              <a:t>.</a:t>
            </a:r>
            <a:r>
              <a:rPr lang="ru-RU" sz="3600" b="1">
                <a:solidFill>
                  <a:schemeClr val="tx1"/>
                </a:solidFill>
              </a:rPr>
              <a:t>поддержка:</a:t>
            </a:r>
            <a:endParaRPr sz="3600" b="1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185763-A823-5835-AC61-B3401B2A4962}"/>
              </a:ext>
            </a:extLst>
          </p:cNvPr>
          <p:cNvSpPr txBox="1"/>
          <p:nvPr/>
        </p:nvSpPr>
        <p:spPr bwMode="auto">
          <a:xfrm>
            <a:off x="529554" y="4667293"/>
            <a:ext cx="398226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b="1" dirty="0">
                <a:solidFill>
                  <a:srgbClr val="8F00FF"/>
                </a:solidFill>
                <a:latin typeface="Gilroy-Light"/>
              </a:rPr>
              <a:t>з</a:t>
            </a:r>
            <a:r>
              <a:rPr lang="en-US" sz="2800" b="1" dirty="0">
                <a:solidFill>
                  <a:srgbClr val="8F00FF"/>
                </a:solidFill>
                <a:latin typeface="Gilroy-Light"/>
              </a:rPr>
              <a:t>/</a:t>
            </a:r>
            <a:r>
              <a:rPr lang="ru-RU" sz="2800" b="1" dirty="0">
                <a:solidFill>
                  <a:srgbClr val="8F00FF"/>
                </a:solidFill>
                <a:latin typeface="Gilroy-Light"/>
              </a:rPr>
              <a:t>п 100 000 руб./мес.  </a:t>
            </a:r>
            <a:endParaRPr lang="ru-RU" sz="2800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E29A0A44-58AB-94D1-756D-B05CF99359B4}"/>
              </a:ext>
            </a:extLst>
          </p:cNvPr>
          <p:cNvSpPr txBox="1"/>
          <p:nvPr/>
        </p:nvSpPr>
        <p:spPr bwMode="auto">
          <a:xfrm>
            <a:off x="4655840" y="3564068"/>
            <a:ext cx="3872381" cy="64011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chemeClr val="tx1"/>
                </a:solidFill>
              </a:rPr>
              <a:t>Обслуживание: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2D997-6408-F990-439A-4D45D0CFF1AE}"/>
              </a:ext>
            </a:extLst>
          </p:cNvPr>
          <p:cNvSpPr txBox="1"/>
          <p:nvPr/>
        </p:nvSpPr>
        <p:spPr bwMode="auto">
          <a:xfrm>
            <a:off x="4655840" y="4108160"/>
            <a:ext cx="311817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b="1" dirty="0">
                <a:solidFill>
                  <a:srgbClr val="8F00FF"/>
                </a:solidFill>
                <a:latin typeface="Gilroy-Light"/>
              </a:rPr>
              <a:t>20 000 руб./мес.  </a:t>
            </a:r>
            <a:endParaRPr lang="ru-RU" sz="2800" dirty="0"/>
          </a:p>
        </p:txBody>
      </p:sp>
      <p:sp>
        <p:nvSpPr>
          <p:cNvPr id="17" name="Рамка 16">
            <a:extLst>
              <a:ext uri="{FF2B5EF4-FFF2-40B4-BE49-F238E27FC236}">
                <a16:creationId xmlns:a16="http://schemas.microsoft.com/office/drawing/2014/main" id="{18B10D63-9E9A-ACAA-773D-B21045754FAF}"/>
              </a:ext>
            </a:extLst>
          </p:cNvPr>
          <p:cNvSpPr/>
          <p:nvPr/>
        </p:nvSpPr>
        <p:spPr bwMode="auto">
          <a:xfrm>
            <a:off x="7654858" y="4772706"/>
            <a:ext cx="4320477" cy="1738348"/>
          </a:xfrm>
          <a:prstGeom prst="frame">
            <a:avLst/>
          </a:prstGeom>
          <a:solidFill>
            <a:srgbClr val="FBB3C1"/>
          </a:solidFill>
          <a:ln w="25400" cap="flat">
            <a:solidFill>
              <a:srgbClr val="FBB3C1"/>
            </a:solidFill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1751D56A-D967-2774-99F1-34AA66E9649A}"/>
              </a:ext>
            </a:extLst>
          </p:cNvPr>
          <p:cNvSpPr txBox="1"/>
          <p:nvPr/>
        </p:nvSpPr>
        <p:spPr bwMode="auto">
          <a:xfrm>
            <a:off x="9120336" y="4987428"/>
            <a:ext cx="1538037" cy="640111"/>
          </a:xfrm>
          <a:prstGeom prst="rect">
            <a:avLst/>
          </a:prstGeom>
          <a:ln w="12700">
            <a:miter lim="400000"/>
          </a:ln>
        </p:spPr>
        <p:txBody>
          <a:bodyPr wrap="square" lIns="45717" tIns="45717" rIns="45717" bIns="45717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/>
              <a:t>Всего</a:t>
            </a:r>
            <a:r>
              <a:rPr lang="ru-RU" sz="3600" dirty="0"/>
              <a:t>:</a:t>
            </a:r>
            <a:endParaRPr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C20C88-C7B5-E98C-5F22-2AD9546AB118}"/>
              </a:ext>
            </a:extLst>
          </p:cNvPr>
          <p:cNvSpPr txBox="1"/>
          <p:nvPr/>
        </p:nvSpPr>
        <p:spPr bwMode="auto">
          <a:xfrm>
            <a:off x="8199195" y="5545778"/>
            <a:ext cx="323180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en-US" sz="2800" b="1" dirty="0">
                <a:solidFill>
                  <a:srgbClr val="8F00FF"/>
                </a:solidFill>
                <a:latin typeface="Gilroy-Light"/>
              </a:rPr>
              <a:t>3</a:t>
            </a:r>
            <a:r>
              <a:rPr lang="ru-RU" sz="2800" b="1" dirty="0">
                <a:solidFill>
                  <a:srgbClr val="8F00FF"/>
                </a:solidFill>
                <a:latin typeface="Gilroy-Light"/>
              </a:rPr>
              <a:t> 237 00 руб./мес.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2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Текст 2"/>
          <p:cNvSpPr txBox="1"/>
          <p:nvPr/>
        </p:nvSpPr>
        <p:spPr bwMode="auto">
          <a:xfrm>
            <a:off x="2836532" y="168418"/>
            <a:ext cx="6518970" cy="64011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/>
              <a:t>Диаграмма </a:t>
            </a:r>
            <a:r>
              <a:rPr lang="ru-RU" sz="3600" b="1" dirty="0" err="1"/>
              <a:t>Ганта</a:t>
            </a:r>
            <a:r>
              <a:rPr lang="ru-RU" sz="3600" b="1" dirty="0"/>
              <a:t>:</a:t>
            </a:r>
            <a:endParaRPr sz="3600" b="1" dirty="0"/>
          </a:p>
        </p:txBody>
      </p:sp>
      <p:grpSp>
        <p:nvGrpSpPr>
          <p:cNvPr id="188" name="Прямоугольник 16"/>
          <p:cNvGrpSpPr/>
          <p:nvPr/>
        </p:nvGrpSpPr>
        <p:grpSpPr bwMode="auto">
          <a:xfrm>
            <a:off x="-7504" y="6369543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ru-RU"/>
                <a:t>2</a:t>
              </a:r>
              <a:r>
                <a:rPr lang="en-US"/>
                <a:t>2</a:t>
              </a:r>
              <a:endParaRPr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611374"/>
              </p:ext>
            </p:extLst>
          </p:nvPr>
        </p:nvGraphicFramePr>
        <p:xfrm>
          <a:off x="655320" y="1018128"/>
          <a:ext cx="11159997" cy="5080058"/>
        </p:xfrm>
        <a:graphic>
          <a:graphicData uri="http://schemas.openxmlformats.org/drawingml/2006/table">
            <a:tbl>
              <a:tblPr>
                <a:tableStyleId>{76EEB281-0EFA-E04E-71D5-F119C3DC272B}</a:tableStyleId>
              </a:tblPr>
              <a:tblGrid>
                <a:gridCol w="671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1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4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14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14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14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14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09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№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Работа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Продолжительность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 gridSpan="10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График (в неделях)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9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Создание идеи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1w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9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Выведение миссии, цели и задач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1w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9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Определение целевой аудитории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1w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6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Проведение анализа конкурентной среды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2w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9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PEST-</a:t>
                      </a:r>
                      <a:r>
                        <a:rPr lang="ru-RU" sz="900" b="0" u="none" strike="noStrike">
                          <a:latin typeface="Gilroy"/>
                        </a:rPr>
                        <a:t>анализ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2w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9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Получение разрешения на использование технологии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2w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Заключение договоров с Правительством Москвы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1w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9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Заключение договоров с производителями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2w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4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Получение разрешения на установку зарядных станций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1w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9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Разработка карты местоположений зарядных станций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1w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9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Разработка бюджета и календарного графика проекта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2w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9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Начало производства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4w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9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Начало размещения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4w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19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Подготовка документации о завершении проекта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1w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9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Закрытие бюджета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3d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65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Финальная проверка выполненных работ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1w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>
                          <a:latin typeface="Gilroy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90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u="none" strike="noStrike">
                          <a:latin typeface="Gilroy"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Введение в эксплуатацию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" sz="900" b="0" u="none" strike="noStrike">
                          <a:latin typeface="Gilroy"/>
                        </a:rPr>
                        <a:t>4w</a:t>
                      </a:r>
                      <a:endParaRPr lang="en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>
                          <a:latin typeface="Gilroy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u="none" strike="noStrike" dirty="0">
                          <a:latin typeface="Gilroy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800" b="0" u="none" strike="noStrike" dirty="0">
                          <a:latin typeface="Gilroy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969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 gridSpan="10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dirty="0">
                          <a:latin typeface="Gilroy"/>
                        </a:rPr>
                        <a:t>Итого: 10 недель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Gilroy"/>
                      </a:endParaRPr>
                    </a:p>
                  </a:txBody>
                  <a:tcPr marL="7268" marR="7268" marT="7268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" name="Треугольник 5"/>
          <p:cNvSpPr/>
          <p:nvPr/>
        </p:nvSpPr>
        <p:spPr bwMode="auto">
          <a:xfrm rot="12137275">
            <a:off x="9506476" y="-374707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DAF18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2141867" y="4568428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Треугольник 7"/>
          <p:cNvSpPr/>
          <p:nvPr/>
        </p:nvSpPr>
        <p:spPr bwMode="auto">
          <a:xfrm rot="17509839">
            <a:off x="951985" y="-920717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3825056" y="6245282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8F00FF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-1026484" y="2729639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B5D8E2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1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Прямоугольник 16"/>
          <p:cNvGrpSpPr/>
          <p:nvPr/>
        </p:nvGrpSpPr>
        <p:grpSpPr bwMode="auto">
          <a:xfrm>
            <a:off x="-6778" y="6365338"/>
            <a:ext cx="542260" cy="506841"/>
            <a:chOff x="0" y="0"/>
            <a:chExt cx="542258" cy="506839"/>
          </a:xfrm>
        </p:grpSpPr>
        <p:sp>
          <p:nvSpPr>
            <p:cNvPr id="1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ru-RU" dirty="0"/>
                <a:t>23</a:t>
              </a:r>
              <a:endParaRPr dirty="0"/>
            </a:p>
          </p:txBody>
        </p:sp>
      </p:grpSp>
      <p:sp>
        <p:nvSpPr>
          <p:cNvPr id="19" name="Текст 2"/>
          <p:cNvSpPr txBox="1"/>
          <p:nvPr/>
        </p:nvSpPr>
        <p:spPr bwMode="auto">
          <a:xfrm>
            <a:off x="2826461" y="97873"/>
            <a:ext cx="4588859" cy="640111"/>
          </a:xfrm>
          <a:prstGeom prst="rect">
            <a:avLst/>
          </a:prstGeom>
          <a:ln w="12700">
            <a:miter lim="400000"/>
          </a:ln>
        </p:spPr>
        <p:txBody>
          <a:bodyPr wrap="square" lIns="45717" tIns="45717" rIns="45717" bIns="45717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/>
              <a:t>Таблица рисков:</a:t>
            </a:r>
            <a:endParaRPr b="1" dirty="0"/>
          </a:p>
        </p:txBody>
      </p:sp>
      <p:graphicFrame>
        <p:nvGraphicFramePr>
          <p:cNvPr id="3" name="Таблица 3"/>
          <p:cNvGraphicFramePr>
            <a:graphicFrameLocks noGrp="1"/>
          </p:cNvGraphicFramePr>
          <p:nvPr/>
        </p:nvGraphicFramePr>
        <p:xfrm>
          <a:off x="304437" y="917999"/>
          <a:ext cx="11583124" cy="5398800"/>
        </p:xfrm>
        <a:graphic>
          <a:graphicData uri="http://schemas.openxmlformats.org/drawingml/2006/table">
            <a:tbl>
              <a:tblPr firstRow="1" bandRow="1">
                <a:tableStyleId>{76EEB281-0EFA-E04E-71D5-F119C3DC272B}</a:tableStyleId>
              </a:tblPr>
              <a:tblGrid>
                <a:gridCol w="2577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5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00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820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Риск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Способ преодоления</a:t>
                      </a: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 %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Вероятность наступления,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%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Возможный ущерб, %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Значимость, %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Ответственный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2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Отсутствие финансовых средств для развития проекта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5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Поиск инвесторов, </a:t>
                      </a:r>
                      <a:r>
                        <a:rPr lang="en" sz="125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IPO.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50">
                          <a:latin typeface="Gilroy"/>
                        </a:rPr>
                        <a:t>53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50">
                          <a:latin typeface="Gilroy"/>
                        </a:rPr>
                        <a:t>85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50">
                          <a:latin typeface="Gilroy"/>
                        </a:rPr>
                        <a:t>45</a:t>
                      </a:r>
                      <a:r>
                        <a:rPr lang="en-US" sz="1250">
                          <a:latin typeface="Gilroy"/>
                        </a:rPr>
                        <a:t>,05</a:t>
                      </a:r>
                      <a:endParaRPr lang="ru-RU" sz="1250">
                        <a:latin typeface="Gilro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5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Петросян.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ru-RU" sz="125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Лелив.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2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Поломка и изнашивание оборудования.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5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Поиск новых, надежных поставщиков.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50">
                          <a:latin typeface="Gilroy"/>
                        </a:rPr>
                        <a:t>34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50">
                          <a:latin typeface="Gilroy"/>
                        </a:rPr>
                        <a:t>70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250">
                          <a:latin typeface="Gilroy"/>
                        </a:rPr>
                        <a:t>23,</a:t>
                      </a:r>
                      <a:r>
                        <a:rPr lang="ru-RU" sz="1250">
                          <a:latin typeface="Gilroy"/>
                        </a:rPr>
                        <a:t>80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50">
                          <a:latin typeface="Gilroy"/>
                        </a:rPr>
                        <a:t>Сапунов. 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ru-RU" sz="1250">
                          <a:latin typeface="Gilroy"/>
                        </a:rPr>
                        <a:t>Лелив. 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2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Недоверие со стороны клиентов к новой технологии.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5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Доказательства в виде примеров, исследований.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25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Доверительный маркетинг.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50">
                          <a:latin typeface="Gilroy"/>
                        </a:rPr>
                        <a:t>47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50">
                          <a:latin typeface="Gilroy"/>
                        </a:rPr>
                        <a:t>75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50">
                          <a:latin typeface="Gilroy"/>
                        </a:rPr>
                        <a:t>35</a:t>
                      </a:r>
                      <a:r>
                        <a:rPr lang="en-US" sz="1250">
                          <a:latin typeface="Gilroy"/>
                        </a:rPr>
                        <a:t>,</a:t>
                      </a:r>
                      <a:r>
                        <a:rPr lang="ru-RU" sz="1250">
                          <a:latin typeface="Gilroy"/>
                        </a:rPr>
                        <a:t>25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5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Сапунов.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ru-RU" sz="125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Лелив.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ru-RU" sz="125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Петросян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2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Неравномерное распределение зарядных станций. 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Нахождение мест с повышенной потребностью в зарядке и установка зарядных станций в этих местах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1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Обеспечение равномерного распределения зарядных станций во всех районах и городах.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50">
                          <a:latin typeface="Gilroy"/>
                        </a:rPr>
                        <a:t>48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50">
                          <a:latin typeface="Gilroy"/>
                        </a:rPr>
                        <a:t>67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50">
                          <a:latin typeface="Gilroy"/>
                        </a:rPr>
                        <a:t>32</a:t>
                      </a:r>
                      <a:r>
                        <a:rPr lang="en-US" sz="1250">
                          <a:latin typeface="Gilroy"/>
                        </a:rPr>
                        <a:t>,</a:t>
                      </a:r>
                      <a:r>
                        <a:rPr lang="ru-RU" sz="1250">
                          <a:latin typeface="Gilroy"/>
                        </a:rPr>
                        <a:t>16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50">
                          <a:latin typeface="Gilroy"/>
                        </a:rPr>
                        <a:t>Лелив. 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ru-RU" sz="1250">
                          <a:latin typeface="Gilroy"/>
                        </a:rPr>
                        <a:t>Сапунов. 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2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 dirty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Нехватка мест для установки зарядных станций. 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Разработка меньших и более компактных зарядных станций</a:t>
                      </a:r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ru-RU" sz="1200" b="0" i="0" u="none" strike="noStrike" cap="none" spc="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Интеграция зарядных станций в уже существующую</a:t>
                      </a:r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инфраструктуру, такую как парковки</a:t>
                      </a:r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ru-RU" sz="1200" b="0" i="0" u="none" strike="noStrike" cap="none" spc="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250">
                          <a:latin typeface="Gilroy"/>
                        </a:rPr>
                        <a:t>44</a:t>
                      </a:r>
                      <a:endParaRPr lang="ru-RU" sz="1250">
                        <a:latin typeface="Gilro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250">
                          <a:latin typeface="Gilroy"/>
                        </a:rPr>
                        <a:t>84</a:t>
                      </a:r>
                      <a:endParaRPr lang="ru-RU" sz="1250">
                        <a:latin typeface="Gilro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50">
                          <a:latin typeface="Gilroy"/>
                        </a:rPr>
                        <a:t>3</a:t>
                      </a:r>
                      <a:r>
                        <a:rPr lang="en-US" sz="1250">
                          <a:latin typeface="Gilroy"/>
                        </a:rPr>
                        <a:t>6,9</a:t>
                      </a:r>
                      <a:r>
                        <a:rPr lang="ru-RU" sz="1250">
                          <a:latin typeface="Gilroy"/>
                        </a:rPr>
                        <a:t>6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50" dirty="0">
                          <a:latin typeface="Gilroy"/>
                        </a:rPr>
                        <a:t>Петросян. </a:t>
                      </a:r>
                      <a:endParaRPr dirty="0"/>
                    </a:p>
                    <a:p>
                      <a:pPr algn="l">
                        <a:defRPr/>
                      </a:pPr>
                      <a:r>
                        <a:rPr lang="ru-RU" sz="1250" dirty="0">
                          <a:latin typeface="Gilroy"/>
                        </a:rPr>
                        <a:t>Сапунов. 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Треугольник 1"/>
          <p:cNvSpPr/>
          <p:nvPr/>
        </p:nvSpPr>
        <p:spPr bwMode="auto">
          <a:xfrm rot="8736257">
            <a:off x="11504145" y="-122125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DAF18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11683306" y="6365338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реугольник 4"/>
          <p:cNvSpPr/>
          <p:nvPr/>
        </p:nvSpPr>
        <p:spPr bwMode="auto">
          <a:xfrm rot="17509839">
            <a:off x="-505203" y="-845092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2106462" y="6462641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B5D8E2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Прямоугольник 16"/>
          <p:cNvGrpSpPr/>
          <p:nvPr/>
        </p:nvGrpSpPr>
        <p:grpSpPr bwMode="auto">
          <a:xfrm>
            <a:off x="-6778" y="6365338"/>
            <a:ext cx="542260" cy="506841"/>
            <a:chOff x="0" y="0"/>
            <a:chExt cx="542258" cy="506839"/>
          </a:xfrm>
        </p:grpSpPr>
        <p:sp>
          <p:nvSpPr>
            <p:cNvPr id="1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ru-RU" dirty="0"/>
                <a:t>24</a:t>
              </a:r>
              <a:endParaRPr dirty="0"/>
            </a:p>
          </p:txBody>
        </p:sp>
      </p:grpSp>
      <p:sp>
        <p:nvSpPr>
          <p:cNvPr id="19" name="Текст 2"/>
          <p:cNvSpPr txBox="1"/>
          <p:nvPr/>
        </p:nvSpPr>
        <p:spPr bwMode="auto">
          <a:xfrm>
            <a:off x="2826461" y="97873"/>
            <a:ext cx="4525359" cy="640111"/>
          </a:xfrm>
          <a:prstGeom prst="rect">
            <a:avLst/>
          </a:prstGeom>
          <a:ln w="12700">
            <a:miter lim="400000"/>
          </a:ln>
        </p:spPr>
        <p:txBody>
          <a:bodyPr wrap="square" lIns="45717" tIns="45717" rIns="45717" bIns="45717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/>
              <a:t>Таблица рисков</a:t>
            </a:r>
            <a:endParaRPr b="1"/>
          </a:p>
        </p:txBody>
      </p:sp>
      <p:graphicFrame>
        <p:nvGraphicFramePr>
          <p:cNvPr id="3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83842"/>
              </p:ext>
            </p:extLst>
          </p:nvPr>
        </p:nvGraphicFramePr>
        <p:xfrm>
          <a:off x="304437" y="1242858"/>
          <a:ext cx="11583124" cy="1556400"/>
        </p:xfrm>
        <a:graphic>
          <a:graphicData uri="http://schemas.openxmlformats.org/drawingml/2006/table">
            <a:tbl>
              <a:tblPr firstRow="1" bandRow="1">
                <a:tableStyleId>{76EEB281-0EFA-E04E-71D5-F119C3DC272B}</a:tableStyleId>
              </a:tblPr>
              <a:tblGrid>
                <a:gridCol w="2577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5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00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820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 dirty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Риск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Способ преодоления, %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Вероятность наступления,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%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Возможный ущерб, %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Значимость, %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Ответственный</a:t>
                      </a:r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2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dirty="0" err="1">
                          <a:effectLst/>
                          <a:latin typeface="Gilroy" pitchFamily="2" charset="0"/>
                        </a:rPr>
                        <a:t>Непреспособленность</a:t>
                      </a:r>
                      <a:r>
                        <a:rPr lang="ru-RU" dirty="0">
                          <a:effectLst/>
                          <a:latin typeface="Gilroy" pitchFamily="2" charset="0"/>
                        </a:rPr>
                        <a:t> большого количества электромобилей к новой технологии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  <a:latin typeface="Gilroy" pitchFamily="2" charset="0"/>
                        </a:rPr>
                        <a:t>Повышение уровня популярности технологии и доверия к технологии для увеличения производства подходящих к ней электромобилей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  <a:latin typeface="Gilroy" pitchFamily="2" charset="0"/>
                        </a:rPr>
                        <a:t>89%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  <a:latin typeface="Gilroy" pitchFamily="2" charset="0"/>
                        </a:rPr>
                        <a:t>92%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  <a:latin typeface="Gilroy" pitchFamily="2" charset="0"/>
                        </a:rPr>
                        <a:t>81,8%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dirty="0">
                          <a:effectLst/>
                          <a:latin typeface="Gilroy" pitchFamily="2" charset="0"/>
                        </a:rPr>
                        <a:t>Петросян</a:t>
                      </a:r>
                      <a:r>
                        <a:rPr lang="en-US" dirty="0">
                          <a:effectLst/>
                          <a:latin typeface="Gilroy" pitchFamily="2" charset="0"/>
                        </a:rPr>
                        <a:t>.</a:t>
                      </a:r>
                      <a:br>
                        <a:rPr lang="en-US" dirty="0">
                          <a:effectLst/>
                          <a:latin typeface="Gilroy" pitchFamily="2" charset="0"/>
                        </a:rPr>
                      </a:br>
                      <a:r>
                        <a:rPr lang="ru-RU" dirty="0">
                          <a:effectLst/>
                          <a:latin typeface="Gilroy" pitchFamily="2" charset="0"/>
                        </a:rPr>
                        <a:t>Сапунов</a:t>
                      </a:r>
                      <a:r>
                        <a:rPr lang="en-US" dirty="0">
                          <a:effectLst/>
                          <a:latin typeface="Gilroy" pitchFamily="2" charset="0"/>
                        </a:rPr>
                        <a:t>. </a:t>
                      </a:r>
                      <a:br>
                        <a:rPr lang="en-US" dirty="0">
                          <a:effectLst/>
                          <a:latin typeface="Gilroy" pitchFamily="2" charset="0"/>
                        </a:rPr>
                      </a:br>
                      <a:r>
                        <a:rPr lang="ru-RU" dirty="0" err="1">
                          <a:effectLst/>
                          <a:latin typeface="Gilroy" pitchFamily="2" charset="0"/>
                        </a:rPr>
                        <a:t>Лелив</a:t>
                      </a:r>
                      <a:r>
                        <a:rPr lang="en-US" dirty="0">
                          <a:effectLst/>
                          <a:latin typeface="Gilroy" pitchFamily="2" charset="0"/>
                        </a:rPr>
                        <a:t>. </a:t>
                      </a:r>
                      <a:endParaRPr lang="ru-RU" dirty="0">
                        <a:effectLst/>
                        <a:latin typeface="Gilroy" pitchFamily="2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Треугольник 1"/>
          <p:cNvSpPr/>
          <p:nvPr/>
        </p:nvSpPr>
        <p:spPr bwMode="auto">
          <a:xfrm rot="8736257">
            <a:off x="515744" y="4066954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DAF18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10614046" y="4817534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реугольник 4"/>
          <p:cNvSpPr/>
          <p:nvPr/>
        </p:nvSpPr>
        <p:spPr bwMode="auto">
          <a:xfrm rot="17509839">
            <a:off x="9125029" y="4402289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3642054" y="4447347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B5D8E2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Прямоугольник 16"/>
          <p:cNvGrpSpPr/>
          <p:nvPr/>
        </p:nvGrpSpPr>
        <p:grpSpPr bwMode="auto">
          <a:xfrm>
            <a:off x="-6778" y="6365338"/>
            <a:ext cx="542260" cy="506841"/>
            <a:chOff x="0" y="0"/>
            <a:chExt cx="542258" cy="506839"/>
          </a:xfrm>
        </p:grpSpPr>
        <p:sp>
          <p:nvSpPr>
            <p:cNvPr id="1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2</a:t>
              </a:r>
              <a:r>
                <a:rPr lang="ru-RU"/>
                <a:t>5</a:t>
              </a:r>
              <a:endParaRPr/>
            </a:p>
          </p:txBody>
        </p:sp>
      </p:grpSp>
      <p:sp>
        <p:nvSpPr>
          <p:cNvPr id="19" name="Текст 2"/>
          <p:cNvSpPr txBox="1"/>
          <p:nvPr/>
        </p:nvSpPr>
        <p:spPr bwMode="auto">
          <a:xfrm>
            <a:off x="2826461" y="372462"/>
            <a:ext cx="9365573" cy="64011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/>
              <a:t>Точка безубыточности:</a:t>
            </a:r>
            <a:endParaRPr b="1" dirty="0"/>
          </a:p>
        </p:txBody>
      </p:sp>
      <p:sp>
        <p:nvSpPr>
          <p:cNvPr id="4" name="Текст 2"/>
          <p:cNvSpPr txBox="1"/>
          <p:nvPr/>
        </p:nvSpPr>
        <p:spPr bwMode="auto">
          <a:xfrm>
            <a:off x="993857" y="1907334"/>
            <a:ext cx="5625037" cy="46166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lvl1pPr>
          </a:lstStyle>
          <a:p>
            <a:pPr>
              <a:defRPr/>
            </a:pPr>
            <a:r>
              <a:rPr lang="ru-RU" sz="2400" b="1" dirty="0"/>
              <a:t>Расчет общей стоимости проекта:</a:t>
            </a:r>
            <a:endParaRPr sz="2400" b="1" dirty="0"/>
          </a:p>
        </p:txBody>
      </p:sp>
      <p:sp>
        <p:nvSpPr>
          <p:cNvPr id="12" name="Текст 2"/>
          <p:cNvSpPr txBox="1"/>
          <p:nvPr/>
        </p:nvSpPr>
        <p:spPr bwMode="auto">
          <a:xfrm>
            <a:off x="993857" y="3782601"/>
            <a:ext cx="5362727" cy="46166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lvl1pPr>
          </a:lstStyle>
          <a:p>
            <a:pPr>
              <a:defRPr/>
            </a:pPr>
            <a:r>
              <a:rPr lang="ru-RU" sz="2400" b="1" dirty="0"/>
              <a:t>Точка безубыточности = </a:t>
            </a:r>
            <a:endParaRPr sz="2400" b="1" dirty="0"/>
          </a:p>
        </p:txBody>
      </p:sp>
      <p:sp>
        <p:nvSpPr>
          <p:cNvPr id="27" name="Текст 2"/>
          <p:cNvSpPr txBox="1"/>
          <p:nvPr/>
        </p:nvSpPr>
        <p:spPr bwMode="auto">
          <a:xfrm>
            <a:off x="899165" y="4850600"/>
            <a:ext cx="10914837" cy="120032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С учетом того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>
                <a:solidFill>
                  <a:schemeClr val="tx1"/>
                </a:solidFill>
              </a:rPr>
              <a:t>что </a:t>
            </a:r>
            <a:r>
              <a:rPr lang="ru-RU" sz="2400" b="1" dirty="0">
                <a:solidFill>
                  <a:srgbClr val="9F00FF"/>
                </a:solidFill>
              </a:rPr>
              <a:t>1 кВт</a:t>
            </a:r>
            <a:r>
              <a:rPr lang="en-US" sz="2400" b="1" dirty="0">
                <a:solidFill>
                  <a:srgbClr val="9F00FF"/>
                </a:solidFill>
              </a:rPr>
              <a:t>/</a:t>
            </a:r>
            <a:r>
              <a:rPr lang="ru-RU" sz="2400" b="1" dirty="0">
                <a:solidFill>
                  <a:srgbClr val="9F00FF"/>
                </a:solidFill>
              </a:rPr>
              <a:t>ч.</a:t>
            </a:r>
            <a:r>
              <a:rPr lang="ru-RU" sz="2400" b="1" dirty="0">
                <a:solidFill>
                  <a:schemeClr val="tx1"/>
                </a:solidFill>
              </a:rPr>
              <a:t> для нас стоит </a:t>
            </a:r>
            <a:r>
              <a:rPr lang="ru-RU" sz="2400" b="1" dirty="0">
                <a:solidFill>
                  <a:srgbClr val="9F00FF"/>
                </a:solidFill>
              </a:rPr>
              <a:t>5</a:t>
            </a:r>
            <a:r>
              <a:rPr lang="en-US" sz="2400" b="1" dirty="0">
                <a:solidFill>
                  <a:srgbClr val="9F00FF"/>
                </a:solidFill>
              </a:rPr>
              <a:t>,</a:t>
            </a:r>
            <a:r>
              <a:rPr lang="ru-RU" sz="2400" b="1" dirty="0">
                <a:solidFill>
                  <a:srgbClr val="9F00FF"/>
                </a:solidFill>
              </a:rPr>
              <a:t>25 руб.</a:t>
            </a:r>
            <a:r>
              <a:rPr lang="en-US" sz="2400" b="1" dirty="0">
                <a:solidFill>
                  <a:schemeClr val="tx1"/>
                </a:solidFill>
              </a:rPr>
              <a:t>,</a:t>
            </a:r>
            <a:r>
              <a:rPr lang="ru-RU" sz="2400" b="1" dirty="0">
                <a:solidFill>
                  <a:schemeClr val="tx1"/>
                </a:solidFill>
              </a:rPr>
              <a:t> а продавать мы его будем за </a:t>
            </a:r>
            <a:r>
              <a:rPr lang="ru-RU" sz="2400" b="1" dirty="0">
                <a:solidFill>
                  <a:srgbClr val="9F00FF"/>
                </a:solidFill>
              </a:rPr>
              <a:t>1</a:t>
            </a:r>
            <a:r>
              <a:rPr lang="en-US" sz="2400" b="1" dirty="0">
                <a:solidFill>
                  <a:srgbClr val="9F00FF"/>
                </a:solidFill>
              </a:rPr>
              <a:t>3,5</a:t>
            </a:r>
            <a:r>
              <a:rPr lang="ru-RU" sz="2400" b="1" dirty="0">
                <a:solidFill>
                  <a:srgbClr val="9F00FF"/>
                </a:solidFill>
              </a:rPr>
              <a:t> руб.</a:t>
            </a:r>
            <a:r>
              <a:rPr lang="ru-RU" sz="2400" b="1" dirty="0">
                <a:solidFill>
                  <a:schemeClr val="tx1"/>
                </a:solidFill>
              </a:rPr>
              <a:t> прибыль составит </a:t>
            </a:r>
            <a:r>
              <a:rPr lang="en-US" sz="2400" b="1" dirty="0">
                <a:solidFill>
                  <a:srgbClr val="9F00FF"/>
                </a:solidFill>
              </a:rPr>
              <a:t>4</a:t>
            </a:r>
            <a:r>
              <a:rPr lang="ru-RU" sz="2400" b="1" dirty="0">
                <a:solidFill>
                  <a:srgbClr val="9F00FF"/>
                </a:solidFill>
              </a:rPr>
              <a:t>08 000 руб.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>
                <a:solidFill>
                  <a:schemeClr val="tx1"/>
                </a:solidFill>
              </a:rPr>
              <a:t>то </a:t>
            </a:r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ru-RU" sz="2400" b="1" dirty="0">
                <a:solidFill>
                  <a:schemeClr val="tx1"/>
                </a:solidFill>
              </a:rPr>
              <a:t>рок окупаемости проекта составляет примерно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9F00FF"/>
                </a:solidFill>
              </a:rPr>
              <a:t>2</a:t>
            </a:r>
            <a:r>
              <a:rPr lang="en-US" sz="2400" b="1" dirty="0">
                <a:solidFill>
                  <a:srgbClr val="9F00FF"/>
                </a:solidFill>
              </a:rPr>
              <a:t> </a:t>
            </a:r>
            <a:r>
              <a:rPr lang="ru-RU" sz="2400" b="1" dirty="0">
                <a:solidFill>
                  <a:srgbClr val="9F00FF"/>
                </a:solidFill>
              </a:rPr>
              <a:t>года и 3 месяца.  </a:t>
            </a:r>
            <a:endParaRPr sz="2400" b="1" dirty="0">
              <a:solidFill>
                <a:srgbClr val="9F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 flipH="1">
            <a:off x="6296572" y="1584168"/>
            <a:ext cx="5625038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b="0" i="0" u="none" strike="noStrike" cap="none" spc="0" dirty="0">
                <a:ln>
                  <a:noFill/>
                </a:ln>
                <a:solidFill>
                  <a:srgbClr val="FCAF17"/>
                </a:solidFill>
                <a:latin typeface="+mn-lt"/>
                <a:ea typeface="+mn-ea"/>
                <a:cs typeface="+mn-cs"/>
              </a:rPr>
              <a:t>9,</a:t>
            </a:r>
            <a:r>
              <a:rPr lang="ru-RU" sz="6600" dirty="0">
                <a:solidFill>
                  <a:srgbClr val="FCAF17"/>
                </a:solidFill>
              </a:rPr>
              <a:t>52</a:t>
            </a:r>
            <a:r>
              <a:rPr lang="ru-RU" sz="6600" b="0" i="0" u="none" strike="noStrike" cap="none" spc="0" dirty="0">
                <a:ln>
                  <a:noFill/>
                </a:ln>
                <a:solidFill>
                  <a:srgbClr val="FCAF17"/>
                </a:solidFill>
                <a:latin typeface="+mn-lt"/>
                <a:ea typeface="+mn-ea"/>
                <a:cs typeface="+mn-cs"/>
              </a:rPr>
              <a:t> млн руб.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 bwMode="auto">
          <a:xfrm flipH="1">
            <a:off x="5169037" y="3400704"/>
            <a:ext cx="238880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>
                <a:solidFill>
                  <a:srgbClr val="FCAF17"/>
                </a:solidFill>
              </a:rPr>
              <a:t>1</a:t>
            </a:r>
            <a:r>
              <a:rPr lang="en-US" sz="2800" b="0" i="0" u="none" strike="noStrike" cap="none" spc="0">
                <a:ln>
                  <a:noFill/>
                </a:ln>
                <a:solidFill>
                  <a:srgbClr val="FCAF17"/>
                </a:solidFill>
                <a:latin typeface="+mn-lt"/>
                <a:ea typeface="+mn-ea"/>
                <a:cs typeface="+mn-cs"/>
              </a:rPr>
              <a:t>,82</a:t>
            </a:r>
            <a:r>
              <a:rPr lang="ru-RU" sz="2800" b="0" i="0" u="none" strike="noStrike" cap="none" spc="0">
                <a:ln>
                  <a:noFill/>
                </a:ln>
                <a:solidFill>
                  <a:srgbClr val="FCAF17"/>
                </a:solidFill>
                <a:latin typeface="+mn-lt"/>
                <a:ea typeface="+mn-ea"/>
                <a:cs typeface="+mn-cs"/>
              </a:rPr>
              <a:t> млн руб.</a:t>
            </a:r>
            <a:endParaRPr/>
          </a:p>
        </p:txBody>
      </p: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4780268" y="3989722"/>
            <a:ext cx="3100007" cy="0"/>
          </a:xfrm>
          <a:prstGeom prst="line">
            <a:avLst/>
          </a:prstGeom>
          <a:ln>
            <a:solidFill>
              <a:srgbClr val="FCAF1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 flipH="1">
            <a:off x="4510697" y="4079411"/>
            <a:ext cx="336957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 dirty="0">
                <a:ln>
                  <a:noFill/>
                </a:ln>
                <a:solidFill>
                  <a:srgbClr val="FCAF17"/>
                </a:solidFill>
                <a:latin typeface="+mn-lt"/>
                <a:ea typeface="+mn-ea"/>
                <a:cs typeface="+mn-cs"/>
              </a:rPr>
              <a:t>(13</a:t>
            </a:r>
            <a:r>
              <a:rPr lang="en-US" sz="2400" b="0" i="0" u="none" strike="noStrike" cap="none" spc="0" dirty="0">
                <a:ln>
                  <a:noFill/>
                </a:ln>
                <a:solidFill>
                  <a:srgbClr val="FCAF17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2400" b="0" i="0" u="none" strike="noStrike" cap="none" spc="0" dirty="0">
                <a:ln>
                  <a:noFill/>
                </a:ln>
                <a:solidFill>
                  <a:srgbClr val="FCAF17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2400" b="0" i="0" u="none" strike="noStrike" cap="none" spc="0" dirty="0">
                <a:ln>
                  <a:noFill/>
                </a:ln>
                <a:solidFill>
                  <a:srgbClr val="FCAF17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0" i="0" u="none" strike="noStrike" cap="none" spc="0" dirty="0">
                <a:ln>
                  <a:noFill/>
                </a:ln>
                <a:solidFill>
                  <a:srgbClr val="FCAF17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2400" b="0" i="0" u="none" strike="noStrike" cap="none" spc="0" dirty="0">
                <a:ln>
                  <a:noFill/>
                </a:ln>
                <a:solidFill>
                  <a:srgbClr val="FCAF17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FCAF17"/>
                </a:solidFill>
              </a:rPr>
              <a:t>5,25</a:t>
            </a:r>
            <a:r>
              <a:rPr lang="ru-RU" sz="2400" b="0" i="0" u="none" strike="noStrike" cap="none" spc="0" dirty="0">
                <a:ln>
                  <a:noFill/>
                </a:ln>
                <a:solidFill>
                  <a:srgbClr val="FCAF17"/>
                </a:solidFill>
                <a:latin typeface="+mn-lt"/>
                <a:ea typeface="+mn-ea"/>
                <a:cs typeface="+mn-cs"/>
              </a:rPr>
              <a:t>) руб. </a:t>
            </a:r>
            <a:endParaRPr dirty="0"/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 bwMode="auto">
          <a:xfrm>
            <a:off x="8049373" y="3923920"/>
            <a:ext cx="528320" cy="0"/>
          </a:xfrm>
          <a:prstGeom prst="line">
            <a:avLst/>
          </a:prstGeom>
          <a:ln>
            <a:solidFill>
              <a:srgbClr val="FCAF1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 bwMode="auto">
          <a:xfrm>
            <a:off x="8063454" y="4141741"/>
            <a:ext cx="528320" cy="0"/>
          </a:xfrm>
          <a:prstGeom prst="line">
            <a:avLst/>
          </a:prstGeom>
          <a:ln>
            <a:solidFill>
              <a:srgbClr val="FCAF1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 bwMode="auto">
          <a:xfrm flipH="1">
            <a:off x="8721762" y="3671753"/>
            <a:ext cx="313018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dirty="0">
                <a:solidFill>
                  <a:srgbClr val="FCAF17"/>
                </a:solidFill>
              </a:rPr>
              <a:t>22</a:t>
            </a:r>
            <a:r>
              <a:rPr lang="en-US" sz="3600" dirty="0">
                <a:solidFill>
                  <a:srgbClr val="FCAF17"/>
                </a:solidFill>
              </a:rPr>
              <a:t>0</a:t>
            </a:r>
            <a:r>
              <a:rPr lang="ru-RU" sz="3600" dirty="0">
                <a:solidFill>
                  <a:srgbClr val="FCAF17"/>
                </a:solidFill>
              </a:rPr>
              <a:t> 000кВт</a:t>
            </a:r>
            <a:r>
              <a:rPr lang="en-US" sz="3600" dirty="0">
                <a:solidFill>
                  <a:srgbClr val="FCAF17"/>
                </a:solidFill>
              </a:rPr>
              <a:t>/</a:t>
            </a:r>
            <a:r>
              <a:rPr lang="ru-RU" sz="3600" dirty="0">
                <a:solidFill>
                  <a:srgbClr val="FCAF17"/>
                </a:solidFill>
              </a:rPr>
              <a:t>ч. </a:t>
            </a:r>
            <a:endParaRPr lang="ru-RU" sz="3600" b="0" i="0" u="none" strike="noStrike" cap="none" spc="0" dirty="0">
              <a:ln>
                <a:noFill/>
              </a:ln>
              <a:solidFill>
                <a:srgbClr val="FCAF1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Треугольник 1"/>
          <p:cNvSpPr/>
          <p:nvPr/>
        </p:nvSpPr>
        <p:spPr bwMode="auto">
          <a:xfrm rot="8736257">
            <a:off x="-689724" y="1334639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DAF18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-819937" y="4244263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Треугольник 22"/>
          <p:cNvSpPr/>
          <p:nvPr/>
        </p:nvSpPr>
        <p:spPr bwMode="auto">
          <a:xfrm rot="17509839">
            <a:off x="11638972" y="2734083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8645538" y="-424336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B5D8E2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11032970" y="1865754"/>
            <a:ext cx="1046480" cy="4267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Прямоугольник 16"/>
          <p:cNvGrpSpPr/>
          <p:nvPr/>
        </p:nvGrpSpPr>
        <p:grpSpPr bwMode="auto">
          <a:xfrm>
            <a:off x="-6778" y="6365338"/>
            <a:ext cx="542260" cy="506841"/>
            <a:chOff x="0" y="0"/>
            <a:chExt cx="542258" cy="506839"/>
          </a:xfrm>
        </p:grpSpPr>
        <p:sp>
          <p:nvSpPr>
            <p:cNvPr id="8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BB3C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9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2</a:t>
              </a:r>
              <a:r>
                <a:rPr lang="ru-RU"/>
                <a:t>6</a:t>
              </a:r>
              <a:endParaRPr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19289"/>
              </p:ext>
            </p:extLst>
          </p:nvPr>
        </p:nvGraphicFramePr>
        <p:xfrm>
          <a:off x="535483" y="1146130"/>
          <a:ext cx="11307474" cy="5183378"/>
        </p:xfrm>
        <a:graphic>
          <a:graphicData uri="http://schemas.openxmlformats.org/drawingml/2006/table">
            <a:tbl>
              <a:tblPr firstRow="1" firstCol="1" bandRow="1">
                <a:tableStyleId>{76EEB281-0EFA-E04E-71D5-F119C3DC272B}</a:tableStyleId>
              </a:tblPr>
              <a:tblGrid>
                <a:gridCol w="226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1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1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0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 b="1">
                          <a:latin typeface="Gilroy"/>
                        </a:rPr>
                        <a:t>Проблемы: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1) Длительное время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зарядки: зарядка электромобиля занимает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значительно больше времени, чем беспроводная, насчет большей энергии.</a:t>
                      </a:r>
                      <a:endParaRPr/>
                    </a:p>
                    <a:p>
                      <a:pPr algn="l">
                        <a:defRPr/>
                      </a:pPr>
                      <a:b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2) Недостаточный уровень комфорта.</a:t>
                      </a:r>
                      <a:endParaRPr/>
                    </a:p>
                  </a:txBody>
                  <a:tcPr marL="48047" marR="4804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 b="1">
                          <a:latin typeface="Gilroy"/>
                        </a:rPr>
                        <a:t>Решения: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Сократить время ожидания полной зарядки электромобиля и увеличить комфорт для водителя.</a:t>
                      </a:r>
                      <a:endParaRPr/>
                    </a:p>
                  </a:txBody>
                  <a:tcPr marL="48047" marR="4804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 b="1">
                          <a:latin typeface="Gilroy"/>
                        </a:rPr>
                        <a:t>УТП: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Наш продукт позволит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владельцам электромобилей тратить меньше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времени на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зарядку и больше наслаждаться поездкой за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рулем.</a:t>
                      </a:r>
                      <a:endParaRPr/>
                    </a:p>
                  </a:txBody>
                  <a:tcPr marL="48047" marR="48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200" b="1">
                        <a:latin typeface="Gilroy"/>
                      </a:endParaRPr>
                    </a:p>
                  </a:txBody>
                  <a:tcPr marL="48047" marR="4804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 b="1">
                          <a:latin typeface="Gilroy"/>
                        </a:rPr>
                        <a:t>Потребители</a:t>
                      </a:r>
                      <a:r>
                        <a:rPr lang="ru-RU" sz="1200" b="1">
                          <a:latin typeface="Gilroy"/>
                        </a:rPr>
                        <a:t>: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200">
                          <a:latin typeface="Gilroy"/>
                        </a:rPr>
                        <a:t>Владельцы электромобилей. </a:t>
                      </a:r>
                      <a:endParaRPr lang="ru-RU" sz="1200">
                        <a:latin typeface="Gilroy"/>
                        <a:ea typeface="Calibri"/>
                        <a:cs typeface="Times New Roman"/>
                      </a:endParaRPr>
                    </a:p>
                  </a:txBody>
                  <a:tcPr marL="48047" marR="4804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4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 spc="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48047" marR="48047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800" b="1" dirty="0">
                        <a:latin typeface="Gilroy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 b="1" dirty="0">
                          <a:latin typeface="Gilroy"/>
                        </a:rPr>
                        <a:t>Каналы:</a:t>
                      </a:r>
                      <a:endParaRPr dirty="0"/>
                    </a:p>
                    <a:p>
                      <a:pPr marL="228600" indent="-228600" algn="l">
                        <a:buFont typeface="+mj-lt"/>
                        <a:buAutoNum type="arabicPeriod"/>
                        <a:defRPr/>
                      </a:pPr>
                      <a:r>
                        <a:rPr lang="ru-RU" sz="1200" b="0" i="0" u="none" strike="noStrike" cap="none" spc="0" dirty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Рекламные по городу.</a:t>
                      </a:r>
                      <a:br>
                        <a:rPr lang="ru-RU" sz="1200" b="0" i="0" u="none" strike="noStrike" cap="none" spc="0" dirty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</a:br>
                      <a:endParaRPr lang="ru-RU" sz="1200" b="0" i="0" u="none" strike="noStrike" cap="none" spc="0" dirty="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  <a:defRPr/>
                      </a:pPr>
                      <a:r>
                        <a:rPr lang="ru-RU" sz="1200" b="0" i="0" u="none" strike="noStrike" cap="none" spc="0" dirty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Сотрудничество с </a:t>
                      </a:r>
                      <a:r>
                        <a:rPr lang="ru-RU" sz="1200" b="0" i="0" u="none" strike="noStrike" cap="none" spc="0" dirty="0" err="1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автоблогерами</a:t>
                      </a:r>
                      <a:r>
                        <a:rPr lang="ru-RU" sz="1200" b="0" i="0" u="none" strike="noStrike" cap="none" spc="0" dirty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br>
                        <a:rPr lang="ru-RU" sz="1200" b="0" i="0" u="none" strike="noStrike" cap="none" spc="0" dirty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</a:br>
                      <a:endParaRPr lang="ru-RU" sz="1200" b="0" i="0" u="none" strike="noStrike" cap="none" spc="0" dirty="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  <a:defRPr/>
                      </a:pPr>
                      <a:r>
                        <a:rPr lang="ru-RU" sz="1200" b="0" i="0" u="none" strike="noStrike" cap="none" spc="0" dirty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Контекстная реклама в интернете (поисковой запрос).</a:t>
                      </a:r>
                      <a:endParaRPr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200" dirty="0">
                          <a:latin typeface="Gilroy"/>
                        </a:rPr>
                        <a:t> </a:t>
                      </a:r>
                      <a:endParaRPr lang="ru-RU" sz="1200" b="1" dirty="0">
                        <a:latin typeface="Gilroy"/>
                      </a:endParaRPr>
                    </a:p>
                  </a:txBody>
                  <a:tcPr marL="48047" marR="48047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64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 b="1" dirty="0">
                          <a:latin typeface="Gilroy"/>
                        </a:rPr>
                        <a:t>Ключевые метрики:</a:t>
                      </a:r>
                      <a:endParaRPr dirty="0"/>
                    </a:p>
                    <a:p>
                      <a:pPr marL="228600" indent="-228600" algn="l">
                        <a:buAutoNum type="arabicParenR"/>
                        <a:defRPr/>
                      </a:pPr>
                      <a:r>
                        <a:rPr lang="ru-RU" sz="1200" b="0" i="0" u="none" strike="noStrike" cap="none" spc="0" dirty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За 6 месяцев, мы должны установить не менее 30 электростанций.</a:t>
                      </a:r>
                      <a:endParaRPr dirty="0"/>
                    </a:p>
                    <a:p>
                      <a:pPr marL="228600" indent="-228600" algn="l">
                        <a:buAutoNum type="arabicParenR"/>
                        <a:defRPr/>
                      </a:pPr>
                      <a:r>
                        <a:rPr lang="ru-RU" sz="1200" b="0" i="0" u="none" strike="noStrike" cap="none" spc="0" dirty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За 6 месяцев перевести не менее 50% пользователей проводной зарядки электромобиля на беспроводную.</a:t>
                      </a:r>
                      <a:endParaRPr dirty="0"/>
                    </a:p>
                    <a:p>
                      <a:pPr marL="228600" indent="-228600" algn="l">
                        <a:buAutoNum type="arabicParenR"/>
                        <a:defRPr/>
                      </a:pPr>
                      <a:r>
                        <a:rPr lang="ru-RU" sz="1200" b="0" i="0" u="none" strike="noStrike" cap="none" spc="0" dirty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Через 2 года успешной работы выйти на рынок </a:t>
                      </a:r>
                      <a:r>
                        <a:rPr lang="en" sz="1200" b="0" i="0" u="none" strike="noStrike" cap="none" spc="0" dirty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IPO </a:t>
                      </a:r>
                      <a:r>
                        <a:rPr lang="ru-RU" sz="1200" b="0" i="0" u="none" strike="noStrike" cap="none" spc="0" dirty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и привлечь поток денежных ресурсов.</a:t>
                      </a:r>
                      <a:endParaRPr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200" b="1" dirty="0">
                        <a:latin typeface="Gilroy"/>
                        <a:ea typeface="Calibri"/>
                        <a:cs typeface="Times New Roman"/>
                      </a:endParaRPr>
                    </a:p>
                  </a:txBody>
                  <a:tcPr marL="48047" marR="48047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Gilroy"/>
                        </a:rPr>
                        <a:t>Каналы:</a:t>
                      </a:r>
                      <a:endParaRPr lang="ru-RU" sz="1200">
                        <a:latin typeface="Gilroy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Рекламные по городу.</a:t>
                      </a:r>
                      <a:br>
                        <a:rPr lang="ru-RU" sz="14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</a:br>
                      <a:endParaRPr lang="ru-RU" sz="1400" b="0" i="0" u="none" strike="noStrike" cap="none" spc="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Сотрудничество с автоблогерами.</a:t>
                      </a:r>
                      <a:br>
                        <a:rPr lang="ru-RU" sz="14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</a:br>
                      <a:endParaRPr lang="ru-RU" sz="1400" b="0" i="0" u="none" strike="noStrike" cap="none" spc="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Контекстная реклама в интернете.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400">
                          <a:latin typeface="Gilroy"/>
                        </a:rPr>
                        <a:t> </a:t>
                      </a:r>
                      <a:endParaRPr lang="ru-RU" sz="1400">
                        <a:latin typeface="Gilroy"/>
                        <a:ea typeface="Calibri"/>
                        <a:cs typeface="Times New Roman"/>
                      </a:endParaRPr>
                    </a:p>
                  </a:txBody>
                  <a:tcPr marL="48047" marR="48047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867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200" b="1" dirty="0">
                          <a:latin typeface="Gilroy"/>
                        </a:rPr>
                        <a:t>Структура расходов на 10 электростанций:</a:t>
                      </a:r>
                      <a:endParaRPr dirty="0"/>
                    </a:p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ru-RU" sz="1200" i="1" dirty="0">
                          <a:latin typeface="Gilroy-RegularItalic"/>
                        </a:rPr>
                        <a:t>Аренда земли</a:t>
                      </a:r>
                      <a:r>
                        <a:rPr lang="ru-RU" sz="1200" dirty="0">
                          <a:latin typeface="Gilroy"/>
                        </a:rPr>
                        <a:t> – 1 500 000 руб. в месяц. </a:t>
                      </a:r>
                      <a:endParaRPr dirty="0"/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i="1" dirty="0">
                          <a:latin typeface="Gilroy-RegularItalic"/>
                        </a:rPr>
                        <a:t>Электроэнергия.</a:t>
                      </a:r>
                      <a:r>
                        <a:rPr lang="ru-RU" sz="1200" dirty="0">
                          <a:latin typeface="Gilroy"/>
                        </a:rPr>
                        <a:t> – </a:t>
                      </a:r>
                      <a:r>
                        <a:rPr lang="en-US" sz="1200" dirty="0">
                          <a:latin typeface="Gilroy"/>
                        </a:rPr>
                        <a:t>1</a:t>
                      </a:r>
                      <a:r>
                        <a:rPr lang="ru-RU" sz="1200" dirty="0">
                          <a:latin typeface="Gilroy"/>
                        </a:rPr>
                        <a:t> 417 500 руб. в месяц.</a:t>
                      </a:r>
                      <a:endParaRPr dirty="0"/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i="1" dirty="0">
                          <a:latin typeface="Gilroy-RegularItalic"/>
                        </a:rPr>
                        <a:t>Маркетинг.</a:t>
                      </a:r>
                      <a:r>
                        <a:rPr lang="ru-RU" sz="1200" dirty="0">
                          <a:latin typeface="Gilroy"/>
                        </a:rPr>
                        <a:t> – 200 000 руб. в месяц. </a:t>
                      </a:r>
                      <a:endParaRPr dirty="0"/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i="1" dirty="0">
                          <a:latin typeface="Gilroy-RegularItalic"/>
                        </a:rPr>
                        <a:t>Персонал.</a:t>
                      </a:r>
                      <a:r>
                        <a:rPr lang="ru-RU" sz="1200" dirty="0">
                          <a:latin typeface="Gilroy"/>
                        </a:rPr>
                        <a:t> - 100 000 руб. в месяц. </a:t>
                      </a:r>
                      <a:endParaRPr dirty="0"/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i="1" dirty="0">
                          <a:latin typeface="Gilroy-RegularItalic"/>
                        </a:rPr>
                        <a:t>Обслуживание. – </a:t>
                      </a:r>
                      <a:r>
                        <a:rPr lang="ru-RU" sz="1200" i="0" dirty="0">
                          <a:latin typeface="Gilroy"/>
                        </a:rPr>
                        <a:t>2</a:t>
                      </a:r>
                      <a:r>
                        <a:rPr lang="ru-RU" sz="1200" dirty="0">
                          <a:latin typeface="Gilroy"/>
                        </a:rPr>
                        <a:t>0 000 руб. в месяц. </a:t>
                      </a:r>
                      <a:endParaRPr lang="ru-RU" dirty="0"/>
                    </a:p>
                  </a:txBody>
                  <a:tcPr marL="48047" marR="48047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200" b="1" dirty="0">
                          <a:latin typeface="Gilroy"/>
                        </a:rPr>
                        <a:t>Потоки выручки:</a:t>
                      </a:r>
                      <a:endParaRPr dirty="0"/>
                    </a:p>
                    <a:p>
                      <a:pPr marL="228600" indent="-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ru-RU" sz="1200" b="0" dirty="0">
                          <a:latin typeface="Gilroy"/>
                        </a:rPr>
                        <a:t>Продажа услуг заряда электромобиля – 408 000 руб. в месяц. </a:t>
                      </a:r>
                      <a:endParaRPr dirty="0"/>
                    </a:p>
                  </a:txBody>
                  <a:tcPr marL="48047" marR="48047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7467599" y="1228211"/>
            <a:ext cx="2092326" cy="36932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324724" y="1159389"/>
            <a:ext cx="2235201" cy="43814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Текст 2"/>
          <p:cNvSpPr txBox="1"/>
          <p:nvPr/>
        </p:nvSpPr>
        <p:spPr bwMode="auto">
          <a:xfrm>
            <a:off x="2826461" y="372462"/>
            <a:ext cx="9365573" cy="64011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en-US" sz="3600" b="1" dirty="0"/>
              <a:t>Lean Canvas</a:t>
            </a:r>
            <a:r>
              <a:rPr lang="ru-RU" sz="3600" b="1" dirty="0"/>
              <a:t>:</a:t>
            </a:r>
            <a:endParaRPr sz="3600" b="1" dirty="0"/>
          </a:p>
        </p:txBody>
      </p:sp>
      <p:sp>
        <p:nvSpPr>
          <p:cNvPr id="4" name="Треугольник 3"/>
          <p:cNvSpPr/>
          <p:nvPr/>
        </p:nvSpPr>
        <p:spPr bwMode="auto">
          <a:xfrm rot="8736257">
            <a:off x="-726779" y="1345405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DAF18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08947" y="6365338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Треугольник 17"/>
          <p:cNvSpPr/>
          <p:nvPr/>
        </p:nvSpPr>
        <p:spPr bwMode="auto">
          <a:xfrm rot="17509839">
            <a:off x="11241204" y="6317999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211390" y="-556837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B5D8E2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Текст 2"/>
          <p:cNvSpPr txBox="1"/>
          <p:nvPr/>
        </p:nvSpPr>
        <p:spPr bwMode="auto">
          <a:xfrm>
            <a:off x="2962471" y="377652"/>
            <a:ext cx="6518970" cy="64011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/>
              <a:t>Стейкхолдеры:</a:t>
            </a:r>
            <a:endParaRPr sz="3600" b="1" dirty="0"/>
          </a:p>
        </p:txBody>
      </p:sp>
      <p:grpSp>
        <p:nvGrpSpPr>
          <p:cNvPr id="19" name="Прямоугольник 16"/>
          <p:cNvGrpSpPr/>
          <p:nvPr/>
        </p:nvGrpSpPr>
        <p:grpSpPr bwMode="auto">
          <a:xfrm>
            <a:off x="-6778" y="6365338"/>
            <a:ext cx="542260" cy="506841"/>
            <a:chOff x="0" y="0"/>
            <a:chExt cx="542258" cy="506839"/>
          </a:xfrm>
        </p:grpSpPr>
        <p:sp>
          <p:nvSpPr>
            <p:cNvPr id="20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21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2</a:t>
              </a:r>
              <a:r>
                <a:rPr lang="ru-RU"/>
                <a:t>7</a:t>
              </a:r>
              <a:endParaRPr/>
            </a:p>
          </p:txBody>
        </p:sp>
      </p:grpSp>
      <p:sp>
        <p:nvSpPr>
          <p:cNvPr id="5" name="Текст 2"/>
          <p:cNvSpPr txBox="1"/>
          <p:nvPr/>
        </p:nvSpPr>
        <p:spPr bwMode="auto">
          <a:xfrm>
            <a:off x="993857" y="1792077"/>
            <a:ext cx="9940843" cy="4093424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lvl1pPr>
          </a:lstStyle>
          <a:p>
            <a:pPr>
              <a:defRPr/>
            </a:pPr>
            <a:r>
              <a:rPr lang="ru-RU" sz="2000" b="1" dirty="0"/>
              <a:t>Заинтересованные лица:</a:t>
            </a:r>
            <a:endParaRPr b="1" dirty="0"/>
          </a:p>
          <a:p>
            <a:pPr>
              <a:defRPr/>
            </a:pP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u="sng" dirty="0">
                <a:effectLst/>
                <a:latin typeface="Gilroy" pitchFamily="2" charset="0"/>
              </a:rPr>
              <a:t>Министерство природных ресурсов</a:t>
            </a:r>
            <a:r>
              <a:rPr lang="ru-RU" sz="2000" dirty="0">
                <a:effectLst/>
                <a:latin typeface="Gilroy" pitchFamily="2" charset="0"/>
              </a:rPr>
              <a:t> заинтересованы в нашем проекте с целью сохранения чистого воздуха.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effectLst/>
                <a:latin typeface="Gilroy" pitchFamily="2" charset="0"/>
              </a:rPr>
              <a:t>﻿﻿</a:t>
            </a:r>
            <a:r>
              <a:rPr lang="ru-RU" sz="2000" u="sng" dirty="0">
                <a:effectLst/>
                <a:latin typeface="Gilroy" pitchFamily="2" charset="0"/>
              </a:rPr>
              <a:t>Производители электромобилей</a:t>
            </a:r>
            <a:r>
              <a:rPr lang="ru-RU" sz="2000" dirty="0">
                <a:effectLst/>
                <a:latin typeface="Gilroy" pitchFamily="2" charset="0"/>
              </a:rPr>
              <a:t> заинтересованы в том, чтобы их автомобили могли пользоваться беспроводными зарядками, что повысит удобство и комфорт владельцев и привлечет больше покупателей.</a:t>
            </a:r>
          </a:p>
          <a:p>
            <a:pPr marL="342900" indent="-342900">
              <a:buFontTx/>
              <a:buChar char="-"/>
            </a:pPr>
            <a:r>
              <a:rPr lang="ru-RU" sz="2000" u="sng" dirty="0">
                <a:effectLst/>
                <a:latin typeface="Gilroy" pitchFamily="2" charset="0"/>
              </a:rPr>
              <a:t>Потребители</a:t>
            </a:r>
            <a:r>
              <a:rPr lang="ru-RU" sz="2000" dirty="0">
                <a:effectLst/>
                <a:latin typeface="Gilroy" pitchFamily="2" charset="0"/>
              </a:rPr>
              <a:t>, которые заинтересованы в нашем проекте с целью быстро и с комфортном зарядить свой электромобиль.</a:t>
            </a:r>
          </a:p>
          <a:p>
            <a:pPr marL="342900" indent="-342900">
              <a:buFontTx/>
              <a:buChar char="-"/>
            </a:pPr>
            <a:r>
              <a:rPr lang="ru-RU" sz="2000" u="sng" dirty="0">
                <a:effectLst/>
                <a:latin typeface="Gilroy" pitchFamily="2" charset="0"/>
              </a:rPr>
              <a:t>Органы местного самоуправления</a:t>
            </a:r>
            <a:r>
              <a:rPr lang="ru-RU" sz="2000" dirty="0">
                <a:effectLst/>
                <a:latin typeface="Gilroy" pitchFamily="2" charset="0"/>
              </a:rPr>
              <a:t> заинтересованы в нашем проекте с целью расширения и усовершенствования инфраструктуры.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effectLst/>
                <a:latin typeface="Gilroy" pitchFamily="2" charset="0"/>
              </a:rPr>
              <a:t>﻿﻿</a:t>
            </a:r>
            <a:r>
              <a:rPr lang="ru-RU" sz="2000" u="sng" dirty="0">
                <a:effectLst/>
                <a:latin typeface="Gilroy" pitchFamily="2" charset="0"/>
              </a:rPr>
              <a:t>Инвесторы</a:t>
            </a:r>
            <a:r>
              <a:rPr lang="ru-RU" sz="2000" dirty="0">
                <a:effectLst/>
                <a:latin typeface="Gilroy" pitchFamily="2" charset="0"/>
              </a:rPr>
              <a:t> - заинтересованы в финансовом успехе проекта, а также в возвращении своего капитала и получении прибыли в будущем.</a:t>
            </a:r>
          </a:p>
        </p:txBody>
      </p:sp>
      <p:sp>
        <p:nvSpPr>
          <p:cNvPr id="2" name="Треугольник 1"/>
          <p:cNvSpPr/>
          <p:nvPr/>
        </p:nvSpPr>
        <p:spPr bwMode="auto">
          <a:xfrm rot="8736257">
            <a:off x="7439741" y="-16774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DAF18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3311038" y="6152181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Треугольник 11"/>
          <p:cNvSpPr/>
          <p:nvPr/>
        </p:nvSpPr>
        <p:spPr bwMode="auto">
          <a:xfrm rot="17509839">
            <a:off x="-915347" y="4516898"/>
            <a:ext cx="1440000" cy="1080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11199655" y="3072230"/>
            <a:ext cx="1440000" cy="144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B5D8E2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9" name="Прямоугольник 7"/>
          <p:cNvSpPr/>
          <p:nvPr/>
        </p:nvSpPr>
        <p:spPr bwMode="auto">
          <a:xfrm>
            <a:off x="6103137" y="1742787"/>
            <a:ext cx="6121524" cy="5131928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9F00FF"/>
                </a:solidFill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290" name="Прямоугольник 10"/>
          <p:cNvSpPr/>
          <p:nvPr/>
        </p:nvSpPr>
        <p:spPr bwMode="auto">
          <a:xfrm>
            <a:off x="6103137" y="-6261"/>
            <a:ext cx="6121526" cy="1800326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291" name="Прямоугольник 13"/>
          <p:cNvSpPr/>
          <p:nvPr/>
        </p:nvSpPr>
        <p:spPr bwMode="auto">
          <a:xfrm>
            <a:off x="6102381" y="5347906"/>
            <a:ext cx="2372738" cy="1515887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pPr>
            <a:endParaRPr/>
          </a:p>
        </p:txBody>
      </p:sp>
      <p:sp>
        <p:nvSpPr>
          <p:cNvPr id="292" name="Прямоугольник 9"/>
          <p:cNvSpPr/>
          <p:nvPr/>
        </p:nvSpPr>
        <p:spPr bwMode="auto">
          <a:xfrm>
            <a:off x="8355782" y="-12041"/>
            <a:ext cx="3868878" cy="1811885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DDAE3"/>
                </a:solidFill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295" name="Текст 2"/>
          <p:cNvSpPr txBox="1"/>
          <p:nvPr/>
        </p:nvSpPr>
        <p:spPr bwMode="auto">
          <a:xfrm>
            <a:off x="532009" y="1047263"/>
            <a:ext cx="5021066" cy="452933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pPr algn="ctr"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pPr>
            <a:r>
              <a:rPr sz="6900"/>
              <a:t>СПАСИБО</a:t>
            </a:r>
            <a:r>
              <a:rPr lang="ru-RU" sz="6900"/>
              <a:t> ЗА ВНИМАНИЕ</a:t>
            </a:r>
            <a:r>
              <a:t>!</a:t>
            </a:r>
          </a:p>
          <a:p>
            <a:pPr>
              <a:defRPr sz="24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pPr>
            <a:endParaRPr/>
          </a:p>
        </p:txBody>
      </p:sp>
      <p:pic>
        <p:nvPicPr>
          <p:cNvPr id="4" name="Рисунок 3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780" y="5777995"/>
            <a:ext cx="5881816" cy="12203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8355782" y="1799844"/>
            <a:ext cx="3868881" cy="5058156"/>
          </a:xfrm>
          <a:prstGeom prst="rect">
            <a:avLst/>
          </a:prstGeom>
          <a:solidFill>
            <a:srgbClr val="8F00FF"/>
          </a:solidFill>
          <a:ln w="25400" cap="flat">
            <a:noFill/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Текст 2"/>
          <p:cNvSpPr txBox="1"/>
          <p:nvPr/>
        </p:nvSpPr>
        <p:spPr bwMode="auto">
          <a:xfrm>
            <a:off x="2712339" y="374879"/>
            <a:ext cx="6518970" cy="64011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FDAF18"/>
                </a:solidFill>
              </a:rPr>
              <a:t>Определение рынка:</a:t>
            </a:r>
            <a:endParaRPr sz="3600" dirty="0">
              <a:solidFill>
                <a:srgbClr val="FDAF18"/>
              </a:solidFill>
            </a:endParaRPr>
          </a:p>
        </p:txBody>
      </p:sp>
      <p:grpSp>
        <p:nvGrpSpPr>
          <p:cNvPr id="188" name="Прямоугольник 16"/>
          <p:cNvGrpSpPr/>
          <p:nvPr/>
        </p:nvGrpSpPr>
        <p:grpSpPr bwMode="auto">
          <a:xfrm>
            <a:off x="-7504" y="6369543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3</a:t>
              </a:r>
              <a:endParaRPr/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969209" y="3429000"/>
            <a:ext cx="343007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000" b="1" dirty="0">
                <a:solidFill>
                  <a:srgbClr val="FE493D"/>
                </a:solidFill>
                <a:latin typeface="Gilroy-Light"/>
              </a:rPr>
              <a:t>Рынок услуг для электромобилей. </a:t>
            </a:r>
            <a:endParaRPr b="1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399280" y="1805735"/>
            <a:ext cx="7183348" cy="32465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600" b="1" dirty="0">
                <a:solidFill>
                  <a:srgbClr val="1B1B1B"/>
                </a:solidFill>
                <a:latin typeface="Gilroy"/>
              </a:rPr>
              <a:t>TAM </a:t>
            </a:r>
            <a:r>
              <a:rPr lang="ru-RU" sz="1600" b="1" dirty="0">
                <a:solidFill>
                  <a:srgbClr val="1B1B1B"/>
                </a:solidFill>
                <a:latin typeface="Gilroy"/>
              </a:rPr>
              <a:t>:</a:t>
            </a:r>
            <a:r>
              <a:rPr lang="ru-RU" sz="1600" dirty="0">
                <a:solidFill>
                  <a:srgbClr val="1B1B1B"/>
                </a:solidFill>
                <a:latin typeface="Gilroy"/>
              </a:rPr>
              <a:t> По данным «АВТОСТАТ» </a:t>
            </a:r>
            <a:r>
              <a:rPr lang="ru-RU" sz="1600" u="sng" dirty="0">
                <a:solidFill>
                  <a:srgbClr val="1B1B1B"/>
                </a:solidFill>
                <a:latin typeface="Gilroy"/>
              </a:rPr>
              <a:t>20 660 чел</a:t>
            </a:r>
            <a:r>
              <a:rPr lang="ru-RU" sz="1600" dirty="0">
                <a:solidFill>
                  <a:srgbClr val="1B1B1B"/>
                </a:solidFill>
                <a:latin typeface="Gilroy"/>
              </a:rPr>
              <a:t>. в России пользуются электромобилями. </a:t>
            </a:r>
            <a:br>
              <a:rPr lang="ru-RU" sz="1600" dirty="0">
                <a:solidFill>
                  <a:srgbClr val="1B1B1B"/>
                </a:solidFill>
                <a:latin typeface="Gilroy"/>
              </a:rPr>
            </a:br>
            <a:r>
              <a:rPr lang="ru-RU" sz="1600" dirty="0">
                <a:solidFill>
                  <a:srgbClr val="1B1B1B"/>
                </a:solidFill>
                <a:latin typeface="Gilroy"/>
              </a:rPr>
              <a:t>Тогда 20 660 это количество клиентов в ТАМ., тогда ТАМ составит </a:t>
            </a:r>
            <a:r>
              <a:rPr lang="ru-RU" sz="1600" u="sng" dirty="0">
                <a:solidFill>
                  <a:srgbClr val="1B1B1B"/>
                </a:solidFill>
                <a:latin typeface="Gilroy"/>
              </a:rPr>
              <a:t>7 300  млрд рублей в год.</a:t>
            </a:r>
            <a:r>
              <a:rPr lang="ru-RU" sz="1600" dirty="0">
                <a:solidFill>
                  <a:srgbClr val="1B1B1B"/>
                </a:solidFill>
                <a:latin typeface="Gilroy"/>
              </a:rPr>
              <a:t> (20 660</a:t>
            </a:r>
            <a:r>
              <a:rPr lang="en-US" sz="1600" dirty="0">
                <a:solidFill>
                  <a:srgbClr val="1B1B1B"/>
                </a:solidFill>
                <a:latin typeface="Gilroy"/>
              </a:rPr>
              <a:t>*60*13,5*30*12)</a:t>
            </a:r>
            <a:endParaRPr lang="ru-RU" sz="1600" dirty="0">
              <a:solidFill>
                <a:srgbClr val="1B1B1B"/>
              </a:solidFill>
              <a:latin typeface="Gilroy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600" b="1" dirty="0">
                <a:solidFill>
                  <a:srgbClr val="1B1B1B"/>
                </a:solidFill>
                <a:latin typeface="Gilroy"/>
              </a:rPr>
              <a:t>SAM </a:t>
            </a:r>
            <a:r>
              <a:rPr lang="ru-RU" sz="1600" b="1" dirty="0">
                <a:solidFill>
                  <a:srgbClr val="1B1B1B"/>
                </a:solidFill>
                <a:latin typeface="Gilroy"/>
              </a:rPr>
              <a:t>:</a:t>
            </a:r>
            <a:r>
              <a:rPr lang="en-US" sz="1600" dirty="0">
                <a:solidFill>
                  <a:srgbClr val="1B1B1B"/>
                </a:solidFill>
                <a:latin typeface="Gilroy"/>
              </a:rPr>
              <a:t> </a:t>
            </a:r>
            <a:r>
              <a:rPr lang="ru-RU" sz="1600" dirty="0">
                <a:solidFill>
                  <a:srgbClr val="1B1B1B"/>
                </a:solidFill>
                <a:latin typeface="Gilroy"/>
              </a:rPr>
              <a:t>по данным «АВТОСТАТ» в Москве зарегистрировано 3</a:t>
            </a:r>
            <a:r>
              <a:rPr lang="en-US" sz="1600" dirty="0">
                <a:solidFill>
                  <a:srgbClr val="1B1B1B"/>
                </a:solidFill>
                <a:latin typeface="Gilroy"/>
              </a:rPr>
              <a:t>,</a:t>
            </a:r>
            <a:r>
              <a:rPr lang="ru-RU" sz="1600" dirty="0">
                <a:solidFill>
                  <a:srgbClr val="1B1B1B"/>
                </a:solidFill>
                <a:latin typeface="Gilroy"/>
              </a:rPr>
              <a:t>4 </a:t>
            </a:r>
            <a:r>
              <a:rPr lang="ru-RU" sz="1600" dirty="0" err="1">
                <a:solidFill>
                  <a:srgbClr val="1B1B1B"/>
                </a:solidFill>
                <a:latin typeface="Gilroy"/>
              </a:rPr>
              <a:t>тыс</a:t>
            </a:r>
            <a:r>
              <a:rPr lang="en-US" sz="1600" dirty="0">
                <a:solidFill>
                  <a:srgbClr val="1B1B1B"/>
                </a:solidFill>
                <a:latin typeface="Gilroy"/>
              </a:rPr>
              <a:t>.</a:t>
            </a:r>
            <a:r>
              <a:rPr lang="ru-RU" sz="1600" dirty="0">
                <a:solidFill>
                  <a:srgbClr val="1B1B1B"/>
                </a:solidFill>
                <a:latin typeface="Gilroy"/>
              </a:rPr>
              <a:t> электромобилей. </a:t>
            </a:r>
            <a:endParaRPr dirty="0"/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solidFill>
                  <a:srgbClr val="1B1B1B"/>
                </a:solidFill>
                <a:latin typeface="Gilroy"/>
              </a:rPr>
              <a:t>Тогда </a:t>
            </a:r>
            <a:r>
              <a:rPr lang="en-US" sz="1600" u="sng" dirty="0">
                <a:solidFill>
                  <a:srgbClr val="1B1B1B"/>
                </a:solidFill>
                <a:latin typeface="Gilroy"/>
              </a:rPr>
              <a:t>3 400 </a:t>
            </a:r>
            <a:r>
              <a:rPr lang="ru-RU" sz="1600" u="sng" dirty="0">
                <a:solidFill>
                  <a:srgbClr val="1B1B1B"/>
                </a:solidFill>
                <a:latin typeface="Gilroy"/>
              </a:rPr>
              <a:t>чел</a:t>
            </a:r>
            <a:r>
              <a:rPr lang="ru-RU" sz="1600" dirty="0">
                <a:solidFill>
                  <a:srgbClr val="1B1B1B"/>
                </a:solidFill>
                <a:latin typeface="Gilroy"/>
              </a:rPr>
              <a:t>. это количество клиентов </a:t>
            </a:r>
            <a:r>
              <a:rPr lang="en-US" sz="1600" dirty="0">
                <a:solidFill>
                  <a:srgbClr val="1B1B1B"/>
                </a:solidFill>
                <a:latin typeface="Gilroy"/>
              </a:rPr>
              <a:t>SAM</a:t>
            </a:r>
            <a:r>
              <a:rPr lang="ru-RU" sz="1600" dirty="0">
                <a:solidFill>
                  <a:srgbClr val="1B1B1B"/>
                </a:solidFill>
                <a:latin typeface="Gilroy"/>
              </a:rPr>
              <a:t>, а он составит </a:t>
            </a:r>
            <a:r>
              <a:rPr lang="en-US" sz="1600" u="sng" dirty="0">
                <a:solidFill>
                  <a:srgbClr val="1B1B1B"/>
                </a:solidFill>
                <a:latin typeface="Gilroy"/>
              </a:rPr>
              <a:t>991 440 000 </a:t>
            </a:r>
            <a:r>
              <a:rPr lang="ru-RU" sz="1600" u="sng" dirty="0">
                <a:solidFill>
                  <a:srgbClr val="1B1B1B"/>
                </a:solidFill>
                <a:latin typeface="Gilroy"/>
              </a:rPr>
              <a:t>рублей в год</a:t>
            </a:r>
            <a:endParaRPr dirty="0"/>
          </a:p>
          <a:p>
            <a:pPr>
              <a:defRPr/>
            </a:pPr>
            <a:r>
              <a:rPr lang="en-US" sz="1600" b="1" dirty="0">
                <a:solidFill>
                  <a:srgbClr val="1B1B1B"/>
                </a:solidFill>
                <a:latin typeface="Gilroy"/>
              </a:rPr>
              <a:t>SOM</a:t>
            </a:r>
            <a:r>
              <a:rPr lang="ru-RU" sz="1600" b="1" dirty="0">
                <a:solidFill>
                  <a:srgbClr val="1B1B1B"/>
                </a:solidFill>
                <a:latin typeface="Gilroy"/>
              </a:rPr>
              <a:t>: </a:t>
            </a:r>
            <a:r>
              <a:rPr lang="ru-RU" sz="1600" dirty="0">
                <a:solidFill>
                  <a:srgbClr val="1B1B1B"/>
                </a:solidFill>
                <a:latin typeface="Gilroy"/>
              </a:rPr>
              <a:t>учитывая процент заинтересованности по результатам опроса количество клиентов составит лишь </a:t>
            </a:r>
            <a:r>
              <a:rPr lang="en-US" sz="1600" dirty="0">
                <a:solidFill>
                  <a:srgbClr val="1B1B1B"/>
                </a:solidFill>
                <a:latin typeface="Gilroy"/>
              </a:rPr>
              <a:t>75</a:t>
            </a:r>
            <a:r>
              <a:rPr lang="ru-RU" sz="1600" dirty="0">
                <a:solidFill>
                  <a:srgbClr val="1B1B1B"/>
                </a:solidFill>
                <a:latin typeface="Gilroy"/>
              </a:rPr>
              <a:t>%</a:t>
            </a:r>
            <a:r>
              <a:rPr lang="en-US" sz="1600" dirty="0">
                <a:solidFill>
                  <a:srgbClr val="1B1B1B"/>
                </a:solidFill>
                <a:latin typeface="Gilroy"/>
              </a:rPr>
              <a:t> </a:t>
            </a:r>
            <a:r>
              <a:rPr lang="ru-RU" sz="1600" dirty="0">
                <a:solidFill>
                  <a:srgbClr val="1B1B1B"/>
                </a:solidFill>
                <a:latin typeface="Gilroy"/>
              </a:rPr>
              <a:t>от </a:t>
            </a:r>
            <a:r>
              <a:rPr lang="en-US" sz="1600" dirty="0">
                <a:solidFill>
                  <a:srgbClr val="1B1B1B"/>
                </a:solidFill>
                <a:latin typeface="Gilroy"/>
              </a:rPr>
              <a:t>S</a:t>
            </a:r>
            <a:r>
              <a:rPr lang="ru-RU" sz="1600" dirty="0">
                <a:solidFill>
                  <a:srgbClr val="1B1B1B"/>
                </a:solidFill>
                <a:latin typeface="Gilroy"/>
              </a:rPr>
              <a:t>А</a:t>
            </a:r>
            <a:r>
              <a:rPr lang="en-US" sz="1600" dirty="0">
                <a:solidFill>
                  <a:srgbClr val="1B1B1B"/>
                </a:solidFill>
                <a:latin typeface="Gilroy"/>
              </a:rPr>
              <a:t>M</a:t>
            </a:r>
            <a:r>
              <a:rPr lang="ru-RU" sz="1600" dirty="0">
                <a:solidFill>
                  <a:srgbClr val="1B1B1B"/>
                </a:solidFill>
                <a:latin typeface="Gilroy"/>
              </a:rPr>
              <a:t> = </a:t>
            </a:r>
            <a:r>
              <a:rPr lang="en-US" sz="1600" dirty="0">
                <a:solidFill>
                  <a:srgbClr val="1B1B1B"/>
                </a:solidFill>
                <a:latin typeface="Gilroy"/>
              </a:rPr>
              <a:t>991 440 000</a:t>
            </a:r>
            <a:r>
              <a:rPr lang="ru-RU" sz="1600" dirty="0">
                <a:solidFill>
                  <a:srgbClr val="1B1B1B"/>
                </a:solidFill>
                <a:latin typeface="Gilroy"/>
              </a:rPr>
              <a:t> рублей в год. Тогда </a:t>
            </a:r>
            <a:r>
              <a:rPr lang="en-US" sz="1600" dirty="0">
                <a:solidFill>
                  <a:srgbClr val="1B1B1B"/>
                </a:solidFill>
                <a:latin typeface="Gilroy"/>
              </a:rPr>
              <a:t>SOM</a:t>
            </a:r>
            <a:r>
              <a:rPr lang="ru-RU" sz="1600" dirty="0">
                <a:solidFill>
                  <a:srgbClr val="1B1B1B"/>
                </a:solidFill>
                <a:latin typeface="Gilroy"/>
              </a:rPr>
              <a:t> составит </a:t>
            </a:r>
            <a:r>
              <a:rPr lang="ru-RU" sz="1600" i="0" u="sng" dirty="0">
                <a:solidFill>
                  <a:srgbClr val="111111"/>
                </a:solidFill>
                <a:latin typeface="Gilroy"/>
              </a:rPr>
              <a:t>743 580 000</a:t>
            </a:r>
            <a:r>
              <a:rPr lang="ru-RU" sz="1600" u="sng" dirty="0">
                <a:solidFill>
                  <a:srgbClr val="1B1B1B"/>
                </a:solidFill>
                <a:latin typeface="Gilroy"/>
              </a:rPr>
              <a:t> рублей в год.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Прямоугольник 16"/>
          <p:cNvGrpSpPr/>
          <p:nvPr/>
        </p:nvGrpSpPr>
        <p:grpSpPr bwMode="auto">
          <a:xfrm>
            <a:off x="-6778" y="6365338"/>
            <a:ext cx="542260" cy="506841"/>
            <a:chOff x="0" y="0"/>
            <a:chExt cx="542258" cy="506839"/>
          </a:xfrm>
        </p:grpSpPr>
        <p:sp>
          <p:nvSpPr>
            <p:cNvPr id="1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4</a:t>
              </a:r>
              <a:endParaRPr/>
            </a:p>
          </p:txBody>
        </p:sp>
      </p:grpSp>
      <p:sp>
        <p:nvSpPr>
          <p:cNvPr id="19" name="Текст 2"/>
          <p:cNvSpPr txBox="1"/>
          <p:nvPr/>
        </p:nvSpPr>
        <p:spPr bwMode="auto">
          <a:xfrm>
            <a:off x="2826461" y="372462"/>
            <a:ext cx="9365573" cy="64011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/>
              <a:t>Конкуренты:</a:t>
            </a:r>
            <a:endParaRPr b="1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1187565" y="1225688"/>
            <a:ext cx="9623310" cy="3539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3200" b="1" i="1" dirty="0">
                <a:solidFill>
                  <a:srgbClr val="1B1B1B"/>
                </a:solidFill>
                <a:latin typeface="Gilroy"/>
                <a:cs typeface="Times New Roman"/>
              </a:rPr>
              <a:t>Косвенными конкурентами </a:t>
            </a:r>
            <a:r>
              <a:rPr lang="ru-RU" sz="3200" i="1" dirty="0">
                <a:solidFill>
                  <a:srgbClr val="1B1B1B"/>
                </a:solidFill>
                <a:latin typeface="Gilroy-RegularItalic"/>
                <a:cs typeface="Times New Roman"/>
              </a:rPr>
              <a:t>являются компании, предоставляющие услуги обыкновенных</a:t>
            </a:r>
            <a:r>
              <a:rPr lang="en-US" sz="3200" i="1" dirty="0">
                <a:solidFill>
                  <a:srgbClr val="1B1B1B"/>
                </a:solidFill>
                <a:latin typeface="Gilroy-RegularItalic"/>
                <a:cs typeface="Times New Roman"/>
              </a:rPr>
              <a:t>,</a:t>
            </a:r>
            <a:r>
              <a:rPr lang="ru-RU" sz="3200" i="1" dirty="0">
                <a:solidFill>
                  <a:srgbClr val="1B1B1B"/>
                </a:solidFill>
                <a:latin typeface="Gilroy-RegularItalic"/>
                <a:cs typeface="Times New Roman"/>
              </a:rPr>
              <a:t> проводных электростанций для заряда электромобиля:</a:t>
            </a:r>
            <a:endParaRPr lang="en-US" sz="3200" i="1" dirty="0">
              <a:solidFill>
                <a:srgbClr val="1B1B1B"/>
              </a:solidFill>
              <a:latin typeface="Gilroy-RegularItalic"/>
              <a:cs typeface="Times New Roman"/>
            </a:endParaRPr>
          </a:p>
          <a:p>
            <a:pPr marL="285750" lvl="8" indent="-285750"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en-US" sz="3200" i="1" dirty="0">
                <a:solidFill>
                  <a:srgbClr val="1B1B1B"/>
                </a:solidFill>
                <a:latin typeface="Gilroy-RegularItalic"/>
                <a:cs typeface="Times New Roman"/>
              </a:rPr>
              <a:t>Touch.</a:t>
            </a:r>
            <a:endParaRPr lang="ru-RU" sz="3200" i="1" dirty="0">
              <a:solidFill>
                <a:srgbClr val="1B1B1B"/>
              </a:solidFill>
              <a:latin typeface="Gilroy-RegularItalic"/>
              <a:cs typeface="Times New Roman"/>
            </a:endParaRPr>
          </a:p>
          <a:p>
            <a:pPr marL="285750" lvl="8" indent="-285750"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3200" i="1" dirty="0">
                <a:solidFill>
                  <a:srgbClr val="1B1B1B"/>
                </a:solidFill>
                <a:latin typeface="Gilroy-RegularItalic"/>
                <a:cs typeface="Times New Roman"/>
              </a:rPr>
              <a:t>Мосэнерго. </a:t>
            </a:r>
            <a:endParaRPr dirty="0"/>
          </a:p>
          <a:p>
            <a:pPr marL="285750" lvl="8" indent="-285750"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en-US" sz="3200" i="1" dirty="0" err="1">
                <a:solidFill>
                  <a:srgbClr val="1B1B1B"/>
                </a:solidFill>
                <a:latin typeface="Gilroy-RegularItalic"/>
                <a:cs typeface="Times New Roman"/>
              </a:rPr>
              <a:t>Punkt</a:t>
            </a:r>
            <a:r>
              <a:rPr lang="en-US" sz="3200" i="1" dirty="0">
                <a:solidFill>
                  <a:srgbClr val="1B1B1B"/>
                </a:solidFill>
                <a:latin typeface="Gilroy-RegularItalic"/>
                <a:cs typeface="Times New Roman"/>
              </a:rPr>
              <a:t> E. </a:t>
            </a:r>
            <a:endParaRPr lang="ru-RU" sz="5400" i="1" dirty="0">
              <a:solidFill>
                <a:srgbClr val="1B1B1B"/>
              </a:solidFill>
              <a:latin typeface="Gilroy-RegularItalic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8" name="Прямоугольник 16"/>
          <p:cNvGrpSpPr/>
          <p:nvPr/>
        </p:nvGrpSpPr>
        <p:grpSpPr bwMode="auto">
          <a:xfrm>
            <a:off x="-7504" y="6357186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5</a:t>
              </a:r>
              <a:endParaRPr/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Текст 2"/>
          <p:cNvSpPr txBox="1"/>
          <p:nvPr/>
        </p:nvSpPr>
        <p:spPr bwMode="auto">
          <a:xfrm>
            <a:off x="2750439" y="267112"/>
            <a:ext cx="6518970" cy="64011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cs typeface="Futura Medium"/>
              </a:rPr>
              <a:t>Партнеры проекта:</a:t>
            </a:r>
            <a:endParaRPr sz="3600" b="1" dirty="0">
              <a:latin typeface="Futura Medium"/>
              <a:cs typeface="Futura Medium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294463" y="1847707"/>
            <a:ext cx="10205321" cy="267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b="1" dirty="0">
                <a:solidFill>
                  <a:srgbClr val="1B1B1B"/>
                </a:solidFill>
                <a:latin typeface="Gilroy-Light"/>
              </a:rPr>
              <a:t>Потенциальные партнеры:</a:t>
            </a:r>
            <a:endParaRPr b="1" dirty="0"/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endParaRPr lang="ru-RU" sz="2800" b="1" dirty="0">
              <a:solidFill>
                <a:srgbClr val="1B1B1B"/>
              </a:solidFill>
              <a:latin typeface="Gilroy-Light"/>
            </a:endParaRPr>
          </a:p>
          <a:p>
            <a:pPr marL="342900" lvl="8" indent="-342900"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dirty="0">
                <a:solidFill>
                  <a:srgbClr val="1B1B1B"/>
                </a:solidFill>
                <a:latin typeface="Gilroy-Light"/>
              </a:rPr>
              <a:t>Крупные ТЦ (ЦДМ</a:t>
            </a:r>
            <a:r>
              <a:rPr lang="en-US" sz="2800" dirty="0">
                <a:solidFill>
                  <a:srgbClr val="1B1B1B"/>
                </a:solidFill>
                <a:latin typeface="Gilroy-Light"/>
              </a:rPr>
              <a:t>,</a:t>
            </a:r>
            <a:r>
              <a:rPr lang="ru-RU" sz="2800" dirty="0">
                <a:solidFill>
                  <a:srgbClr val="1B1B1B"/>
                </a:solidFill>
                <a:latin typeface="Gilroy-Light"/>
              </a:rPr>
              <a:t> Европейский</a:t>
            </a:r>
            <a:r>
              <a:rPr lang="en-US" sz="2800" dirty="0">
                <a:solidFill>
                  <a:srgbClr val="1B1B1B"/>
                </a:solidFill>
                <a:latin typeface="Gilroy-Light"/>
              </a:rPr>
              <a:t>,</a:t>
            </a:r>
            <a:r>
              <a:rPr lang="ru-RU" sz="2800" dirty="0">
                <a:solidFill>
                  <a:srgbClr val="1B1B1B"/>
                </a:solidFill>
                <a:latin typeface="Gilroy-Light"/>
              </a:rPr>
              <a:t> Авиапарк). </a:t>
            </a:r>
            <a:endParaRPr dirty="0"/>
          </a:p>
          <a:p>
            <a:pPr marL="342900" lvl="8" indent="-342900"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dirty="0">
                <a:solidFill>
                  <a:srgbClr val="1B1B1B"/>
                </a:solidFill>
                <a:latin typeface="Gilroy-Light"/>
              </a:rPr>
              <a:t>Аэропорты Москвы. </a:t>
            </a:r>
            <a:endParaRPr dirty="0"/>
          </a:p>
          <a:p>
            <a:pPr marL="342900" lvl="8" indent="-342900"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dirty="0">
                <a:solidFill>
                  <a:srgbClr val="1B1B1B"/>
                </a:solidFill>
                <a:latin typeface="Gilroy-Light"/>
              </a:rPr>
              <a:t>Заправочные станции вдоль крупных трасс.</a:t>
            </a:r>
            <a:endParaRPr dirty="0"/>
          </a:p>
          <a:p>
            <a:pPr marL="342900" lvl="8" indent="-342900"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800" dirty="0">
                <a:solidFill>
                  <a:srgbClr val="1B1B1B"/>
                </a:solidFill>
                <a:latin typeface="Gilroy-Light"/>
              </a:rPr>
              <a:t>Государственные организации (в будущем). 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" name="Текст 2"/>
          <p:cNvSpPr txBox="1"/>
          <p:nvPr/>
        </p:nvSpPr>
        <p:spPr bwMode="auto">
          <a:xfrm>
            <a:off x="2826461" y="372462"/>
            <a:ext cx="9365573" cy="64011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/>
              <a:t>Целевая аудитория:</a:t>
            </a:r>
            <a:endParaRPr b="1" dirty="0"/>
          </a:p>
        </p:txBody>
      </p:sp>
      <p:grpSp>
        <p:nvGrpSpPr>
          <p:cNvPr id="17" name="Прямоугольник 16"/>
          <p:cNvGrpSpPr/>
          <p:nvPr/>
        </p:nvGrpSpPr>
        <p:grpSpPr bwMode="auto">
          <a:xfrm>
            <a:off x="-6778" y="6365338"/>
            <a:ext cx="542260" cy="506841"/>
            <a:chOff x="0" y="0"/>
            <a:chExt cx="542258" cy="506839"/>
          </a:xfrm>
        </p:grpSpPr>
        <p:sp>
          <p:nvSpPr>
            <p:cNvPr id="18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9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6</a:t>
              </a:r>
              <a:endParaRPr/>
            </a:p>
          </p:txBody>
        </p:sp>
      </p:grpSp>
      <p:sp>
        <p:nvSpPr>
          <p:cNvPr id="4" name="TextBox 3"/>
          <p:cNvSpPr txBox="1"/>
          <p:nvPr/>
        </p:nvSpPr>
        <p:spPr bwMode="auto">
          <a:xfrm>
            <a:off x="993856" y="1690063"/>
            <a:ext cx="10205608" cy="2529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000" b="1" u="sng" dirty="0">
                <a:solidFill>
                  <a:srgbClr val="1B1B1B"/>
                </a:solidFill>
                <a:latin typeface="Gilroy-Light"/>
              </a:rPr>
              <a:t>Целевая аудитория</a:t>
            </a:r>
            <a:r>
              <a:rPr lang="ru-RU" sz="2000" b="1" dirty="0">
                <a:solidFill>
                  <a:srgbClr val="1B1B1B"/>
                </a:solidFill>
                <a:latin typeface="Gilroy-Light"/>
              </a:rPr>
              <a:t>:</a:t>
            </a:r>
            <a:endParaRPr b="1" dirty="0"/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endParaRPr sz="2000" b="0" dirty="0">
              <a:solidFill>
                <a:srgbClr val="1B1B1B"/>
              </a:solidFill>
              <a:latin typeface="Gilroy-Light"/>
            </a:endParaRPr>
          </a:p>
          <a:p>
            <a:pPr marL="342900" lvl="8" indent="-342900"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000" b="0" dirty="0">
                <a:solidFill>
                  <a:srgbClr val="1B1B1B"/>
                </a:solidFill>
                <a:latin typeface="Gilroy-Light"/>
              </a:rPr>
              <a:t>Нашей основной целевой аудиторией являются люди, которые являются владельцами электромобилей </a:t>
            </a:r>
            <a:endParaRPr b="0" dirty="0"/>
          </a:p>
          <a:p>
            <a:pPr marL="342900" lvl="8" indent="-342900"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000" b="0" dirty="0">
                <a:solidFill>
                  <a:srgbClr val="1B1B1B"/>
                </a:solidFill>
                <a:latin typeface="Gilroy-Light"/>
              </a:rPr>
              <a:t>Основная возрастная категория, на которую мы будем ориентированы это 25-55 лет</a:t>
            </a:r>
            <a:endParaRPr b="0" dirty="0"/>
          </a:p>
          <a:p>
            <a:pPr marL="342900" lvl="8" indent="-342900"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000" b="0" dirty="0">
                <a:solidFill>
                  <a:srgbClr val="1B1B1B"/>
                </a:solidFill>
                <a:latin typeface="Gilroy-Light"/>
              </a:rPr>
              <a:t>Люди, которые имеют доход средний и выше среднего </a:t>
            </a:r>
            <a:endParaRPr b="0" dirty="0"/>
          </a:p>
          <a:p>
            <a:pPr marL="342900" lvl="8" indent="-342900"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r>
              <a:rPr lang="ru-RU" sz="2000" b="0" dirty="0">
                <a:solidFill>
                  <a:srgbClr val="1B1B1B"/>
                </a:solidFill>
                <a:latin typeface="Gilroy-Light"/>
              </a:rPr>
              <a:t>Люди, которые не хотят долго ждать заряда своего электромобиля. </a:t>
            </a:r>
            <a:endParaRPr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Прямоугольник 16"/>
          <p:cNvGrpSpPr/>
          <p:nvPr/>
        </p:nvGrpSpPr>
        <p:grpSpPr bwMode="auto">
          <a:xfrm>
            <a:off x="-6779" y="6365338"/>
            <a:ext cx="542262" cy="506843"/>
            <a:chOff x="-1" y="0"/>
            <a:chExt cx="542260" cy="506841"/>
          </a:xfrm>
        </p:grpSpPr>
        <p:sp>
          <p:nvSpPr>
            <p:cNvPr id="16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BB3C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7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7</a:t>
              </a:r>
              <a:endParaRPr/>
            </a:p>
          </p:txBody>
        </p:sp>
      </p:grpSp>
      <p:sp>
        <p:nvSpPr>
          <p:cNvPr id="19" name="Текст 2"/>
          <p:cNvSpPr txBox="1"/>
          <p:nvPr/>
        </p:nvSpPr>
        <p:spPr bwMode="auto">
          <a:xfrm>
            <a:off x="2836532" y="372498"/>
            <a:ext cx="7785538" cy="640111"/>
          </a:xfrm>
          <a:prstGeom prst="rect">
            <a:avLst/>
          </a:prstGeom>
          <a:ln w="12700">
            <a:miter lim="400000"/>
          </a:ln>
        </p:spPr>
        <p:txBody>
          <a:bodyPr lIns="45717" tIns="45717" rIns="45717" bIns="45717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/>
              <a:t>Исследование актуальности:</a:t>
            </a:r>
            <a:endParaRPr sz="3600" b="1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673166" y="1115222"/>
            <a:ext cx="882068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>
                <a:latin typeface="Gilroy"/>
              </a:rPr>
              <a:t>Для определения актуальности проекта был проведен онлайн-опрос</a:t>
            </a:r>
            <a:r>
              <a:rPr lang="ru-RU" sz="2000">
                <a:latin typeface="Gilroy"/>
              </a:rPr>
              <a:t>:</a:t>
            </a:r>
            <a:endParaRPr lang="ru-RU" sz="2000" b="0" i="0" u="none" strike="noStrike" cap="none" spc="0">
              <a:ln>
                <a:noFill/>
              </a:ln>
              <a:solidFill>
                <a:srgbClr val="000000"/>
              </a:solidFill>
              <a:latin typeface="Gilroy"/>
            </a:endParaRPr>
          </a:p>
        </p:txBody>
      </p:sp>
      <p:pic>
        <p:nvPicPr>
          <p:cNvPr id="1028" name="Picture 4" descr="Диаграмма ответов в Формах. Вопрос: Укажите Ваш возраст. Количество ответов: 131 ответ.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73166" y="1844824"/>
            <a:ext cx="8820680" cy="37108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4969308" y="488862"/>
            <a:ext cx="1046480" cy="4267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620791" y="641262"/>
            <a:ext cx="1046480" cy="4267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872788" y="3780703"/>
            <a:ext cx="1046480" cy="4267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0654440" y="3881394"/>
            <a:ext cx="1046480" cy="4267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Прямоугольник 16"/>
          <p:cNvGrpSpPr/>
          <p:nvPr/>
        </p:nvGrpSpPr>
        <p:grpSpPr bwMode="auto">
          <a:xfrm>
            <a:off x="-7504" y="6369543"/>
            <a:ext cx="542260" cy="506841"/>
            <a:chOff x="0" y="0"/>
            <a:chExt cx="542258" cy="506839"/>
          </a:xfrm>
        </p:grpSpPr>
        <p:sp>
          <p:nvSpPr>
            <p:cNvPr id="3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4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8</a:t>
              </a:r>
              <a:endParaRPr/>
            </a:p>
          </p:txBody>
        </p:sp>
      </p:grpSp>
      <p:pic>
        <p:nvPicPr>
          <p:cNvPr id="2052" name="Picture 4" descr="Диаграмма ответов в Формах. Вопрос: 1. У Вас есть электромобиль?. Количество ответов: 116 ответов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97700" y="551391"/>
            <a:ext cx="8690291" cy="3656031"/>
          </a:xfrm>
          <a:prstGeom prst="rect">
            <a:avLst/>
          </a:prstGeom>
          <a:noFill/>
        </p:spPr>
      </p:pic>
      <p:pic>
        <p:nvPicPr>
          <p:cNvPr id="2054" name="Picture 6" descr="Диаграмма ответов в Формах. Вопрос: 2. Что для Вас важно в станциях для зарядки электромобилей?. Количество ответов: 116 ответов.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311941" y="3429000"/>
            <a:ext cx="7355330" cy="3094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0636452" y="436875"/>
            <a:ext cx="1046480" cy="4267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1079480" y="3215640"/>
            <a:ext cx="1046480" cy="4267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Прямоугольник 16"/>
          <p:cNvGrpSpPr/>
          <p:nvPr/>
        </p:nvGrpSpPr>
        <p:grpSpPr bwMode="auto">
          <a:xfrm>
            <a:off x="-7504" y="6357186"/>
            <a:ext cx="542260" cy="506841"/>
            <a:chOff x="0" y="0"/>
            <a:chExt cx="542258" cy="506839"/>
          </a:xfrm>
        </p:grpSpPr>
        <p:sp>
          <p:nvSpPr>
            <p:cNvPr id="11" name="Прямоугольник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12" name="7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</a:defRPr>
              </a:lvl1pPr>
            </a:lstStyle>
            <a:p>
              <a:pPr>
                <a:defRPr/>
              </a:pPr>
              <a:r>
                <a:rPr lang="en-US"/>
                <a:t>9</a:t>
              </a:r>
              <a:endParaRPr/>
            </a:p>
          </p:txBody>
        </p:sp>
      </p:grpSp>
      <p:pic>
        <p:nvPicPr>
          <p:cNvPr id="4098" name="Picture 2" descr="Диаграмма ответов в Формах. Вопрос: 3. Как часто вы пользуетесь электромобилями?. Количество ответов: 116 ответов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63625" y="338030"/>
            <a:ext cx="6840000" cy="2877610"/>
          </a:xfrm>
          <a:prstGeom prst="rect">
            <a:avLst/>
          </a:prstGeom>
          <a:noFill/>
        </p:spPr>
      </p:pic>
      <p:pic>
        <p:nvPicPr>
          <p:cNvPr id="4100" name="Picture 4" descr="Диаграмма ответов в Формах. Вопрос: 4. Вы знаете, что существуют беспроводные зарядные станции для электромобилей?. Количество ответов: 116 ответов.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76000" y="3633444"/>
            <a:ext cx="6840000" cy="2877610"/>
          </a:xfrm>
          <a:prstGeom prst="rect">
            <a:avLst/>
          </a:prstGeom>
          <a:noFill/>
        </p:spPr>
      </p:pic>
      <p:pic>
        <p:nvPicPr>
          <p:cNvPr id="4102" name="Picture 6" descr="Диаграмма ответов в Формах. Вопрос: 5. Вы интересовались поиском беспроводных зарядных станций для своего электромобиля?&#10;. Количество ответов: 116 ответов."/>
          <p:cNvPicPr>
            <a:picLocks noChangeAspect="1" noChangeArrowheads="1"/>
          </p:cNvPicPr>
          <p:nvPr/>
        </p:nvPicPr>
        <p:blipFill>
          <a:blip r:embed="rId4"/>
          <a:srcRect r="13387" b="6043"/>
          <a:stretch/>
        </p:blipFill>
        <p:spPr bwMode="auto">
          <a:xfrm>
            <a:off x="6182678" y="423856"/>
            <a:ext cx="5500254" cy="27059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1940</Words>
  <Application>Microsoft Macintosh PowerPoint</Application>
  <DocSecurity>0</DocSecurity>
  <PresentationFormat>Широкоэкранный</PresentationFormat>
  <Paragraphs>585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Futura Medium</vt:lpstr>
      <vt:lpstr>Gilroy-Light</vt:lpstr>
      <vt:lpstr>Calibri Light</vt:lpstr>
      <vt:lpstr>Gilroy-Bold</vt:lpstr>
      <vt:lpstr>Arial</vt:lpstr>
      <vt:lpstr>Gilroy-ExtraBold</vt:lpstr>
      <vt:lpstr>Gilroy</vt:lpstr>
      <vt:lpstr>Helvetica</vt:lpstr>
      <vt:lpstr>Gilroy-RegularItalic</vt:lpstr>
      <vt:lpstr>Helvetica Neue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Виктория Бокарева</dc:creator>
  <cp:keywords/>
  <dc:description/>
  <cp:lastModifiedBy>gurgenpetrosyan24780@gmail.com</cp:lastModifiedBy>
  <cp:revision>63</cp:revision>
  <dcterms:modified xsi:type="dcterms:W3CDTF">2023-06-01T08:44:39Z</dcterms:modified>
  <cp:category/>
  <dc:identifier/>
  <cp:contentStatus/>
  <dc:language/>
  <cp:version/>
</cp:coreProperties>
</file>