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9" r:id="rId3"/>
    <p:sldId id="258" r:id="rId4"/>
    <p:sldId id="270" r:id="rId5"/>
    <p:sldId id="257" r:id="rId6"/>
    <p:sldId id="274" r:id="rId7"/>
    <p:sldId id="267" r:id="rId8"/>
    <p:sldId id="264" r:id="rId9"/>
    <p:sldId id="273" r:id="rId10"/>
    <p:sldId id="265" r:id="rId11"/>
    <p:sldId id="271" r:id="rId12"/>
    <p:sldId id="272" r:id="rId13"/>
    <p:sldId id="275" r:id="rId14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7" d="100"/>
          <a:sy n="87" d="100"/>
        </p:scale>
        <p:origin x="528" y="58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30000000</c:v>
                </c:pt>
                <c:pt idx="1">
                  <c:v>160000000</c:v>
                </c:pt>
                <c:pt idx="2">
                  <c:v>300000000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7D-4FF6-A4FF-8D66C997F6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6500000</c:v>
                </c:pt>
                <c:pt idx="1">
                  <c:v>11550000</c:v>
                </c:pt>
                <c:pt idx="2">
                  <c:v>10000000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7D-4FF6-A4FF-8D66C997F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7743360"/>
        <c:axId val="1473556752"/>
      </c:barChart>
      <c:catAx>
        <c:axId val="146774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3556752"/>
        <c:crosses val="autoZero"/>
        <c:auto val="1"/>
        <c:lblAlgn val="ctr"/>
        <c:lblOffset val="100"/>
        <c:noMultiLvlLbl val="0"/>
      </c:catAx>
      <c:valAx>
        <c:axId val="147355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774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8875D8-2F59-4326-B517-9F52FFC13204}" type="datetime1">
              <a:rPr lang="ru-RU" smtClean="0"/>
              <a:t>04.11.2023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125084-3EA2-45F4-A5B2-B13D064D4580}" type="datetime1">
              <a:rPr lang="ru-RU" noProof="0" smtClean="0"/>
              <a:t>04.11.2023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7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378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97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07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528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13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1542" y="-1"/>
            <a:ext cx="12190413" cy="6858001"/>
            <a:chOff x="-1588" y="0"/>
            <a:chExt cx="12190413" cy="685800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1588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3625" y="0"/>
              <a:ext cx="7315200" cy="685800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013" y="609600"/>
            <a:ext cx="3962400" cy="4724399"/>
          </a:xfrm>
        </p:spPr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B4589B61-BD07-4BA0-ABC0-D56A70152CE5}" type="datetime1">
              <a:rPr lang="ru-RU" noProof="0" smtClean="0"/>
              <a:t>04.11.2023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894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EA007F-708C-45D1-B856-89B73B1D76D5}" type="datetime1">
              <a:rPr lang="ru-RU" noProof="0" smtClean="0"/>
              <a:t>04.11.2023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34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1AAA00-216C-48FA-B50F-B87BE04DB4D8}" type="datetime1">
              <a:rPr lang="ru-RU" noProof="0" smtClean="0"/>
              <a:t>04.11.2023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705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Объект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47A5F6-499D-45E1-BB4E-0FE75645E1D2}" type="datetime1">
              <a:rPr lang="ru-RU" noProof="0" smtClean="0"/>
              <a:t>04.11.2023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424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2514600"/>
            <a:ext cx="8229599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8A4636-3131-4C78-A5F7-C95BEB258029}" type="datetime1">
              <a:rPr lang="ru-RU" noProof="0" smtClean="0"/>
              <a:t>04.11.2023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47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551614" y="685800"/>
            <a:ext cx="502919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9F531F-A2FF-4FE4-AF07-C5E6EFCA3549}" type="datetime1">
              <a:rPr lang="ru-RU" noProof="0" smtClean="0"/>
              <a:t>04.11.2023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220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293664" y="17526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550025" y="17526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A29BAA-05DC-4ED8-9E6C-D2FEBFD7365E}" type="datetime1">
              <a:rPr lang="ru-RU" noProof="0" smtClean="0"/>
              <a:t>04.11.2023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648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1568DB-1E75-4182-8EA5-ED674853F22D}" type="datetime1">
              <a:rPr lang="ru-RU" noProof="0" smtClean="0"/>
              <a:t>04.11.2023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823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A0684C-7AB7-4789-9EBB-51ADF783DCCF}" type="datetime1">
              <a:rPr lang="ru-RU" noProof="0" smtClean="0"/>
              <a:t>04.11.2023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48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AB1396-4B54-46FA-AB3F-77B587430839}" type="datetime1">
              <a:rPr lang="ru-RU" noProof="0" smtClean="0"/>
              <a:t>04.11.2023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06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752820-2FD4-4111-9DFD-7A5AE00DDB15}" type="datetime1">
              <a:rPr lang="ru-RU" noProof="0" smtClean="0"/>
              <a:t>04.11.2023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74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588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5C240B6E-5B1E-437C-891E-61118D32114F}" type="datetime1">
              <a:rPr lang="ru-RU" noProof="0" smtClean="0"/>
              <a:t>04.11.2023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435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58134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3771" y="764704"/>
            <a:ext cx="4236641" cy="2913111"/>
          </a:xfrm>
        </p:spPr>
        <p:txBody>
          <a:bodyPr rtlCol="0"/>
          <a:lstStyle/>
          <a:p>
            <a:pPr algn="ctr" rt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приложение-игра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ПРАбудущее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6406" t="-651" r="15344" b="651"/>
          <a:stretch/>
        </p:blipFill>
        <p:spPr>
          <a:xfrm>
            <a:off x="4870276" y="-99392"/>
            <a:ext cx="7488832" cy="69573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36" y="4293096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30"/>
            <a:ext cx="12188824" cy="1193522"/>
          </a:xfrm>
        </p:spPr>
        <p:txBody>
          <a:bodyPr rtlCol="0"/>
          <a:lstStyle/>
          <a:p>
            <a:pPr algn="ctr" rt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модель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C5D5A4C-9974-3E2C-84CC-04F7AFB71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836379"/>
              </p:ext>
            </p:extLst>
          </p:nvPr>
        </p:nvGraphicFramePr>
        <p:xfrm>
          <a:off x="837828" y="1556792"/>
          <a:ext cx="4968552" cy="432048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515744">
                  <a:extLst>
                    <a:ext uri="{9D8B030D-6E8A-4147-A177-3AD203B41FA5}">
                      <a16:colId xmlns:a16="http://schemas.microsoft.com/office/drawing/2014/main" val="419870369"/>
                    </a:ext>
                  </a:extLst>
                </a:gridCol>
                <a:gridCol w="755234">
                  <a:extLst>
                    <a:ext uri="{9D8B030D-6E8A-4147-A177-3AD203B41FA5}">
                      <a16:colId xmlns:a16="http://schemas.microsoft.com/office/drawing/2014/main" val="1587671182"/>
                    </a:ext>
                  </a:extLst>
                </a:gridCol>
                <a:gridCol w="848787">
                  <a:extLst>
                    <a:ext uri="{9D8B030D-6E8A-4147-A177-3AD203B41FA5}">
                      <a16:colId xmlns:a16="http://schemas.microsoft.com/office/drawing/2014/main" val="1589353542"/>
                    </a:ext>
                  </a:extLst>
                </a:gridCol>
                <a:gridCol w="848787">
                  <a:extLst>
                    <a:ext uri="{9D8B030D-6E8A-4147-A177-3AD203B41FA5}">
                      <a16:colId xmlns:a16="http://schemas.microsoft.com/office/drawing/2014/main" val="2476609747"/>
                    </a:ext>
                  </a:extLst>
                </a:gridCol>
              </a:tblGrid>
              <a:tr h="256753"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extLst>
                  <a:ext uri="{0D108BD9-81ED-4DB2-BD59-A6C34878D82A}">
                    <a16:rowId xmlns:a16="http://schemas.microsoft.com/office/drawing/2014/main" val="3880284465"/>
                  </a:ext>
                </a:extLst>
              </a:tr>
              <a:tr h="25675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продаж, ед.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extLst>
                  <a:ext uri="{0D108BD9-81ED-4DB2-BD59-A6C34878D82A}">
                    <a16:rowId xmlns:a16="http://schemas.microsoft.com/office/drawing/2014/main" val="2865628309"/>
                  </a:ext>
                </a:extLst>
              </a:tr>
              <a:tr h="25675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клиентов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2000000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5000000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extLst>
                  <a:ext uri="{0D108BD9-81ED-4DB2-BD59-A6C34878D82A}">
                    <a16:rowId xmlns:a16="http://schemas.microsoft.com/office/drawing/2014/main" val="669593318"/>
                  </a:ext>
                </a:extLst>
              </a:tr>
              <a:tr h="25675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чек,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extLst>
                  <a:ext uri="{0D108BD9-81ED-4DB2-BD59-A6C34878D82A}">
                    <a16:rowId xmlns:a16="http://schemas.microsoft.com/office/drawing/2014/main" val="2823589828"/>
                  </a:ext>
                </a:extLst>
              </a:tr>
              <a:tr h="25675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extLst>
                  <a:ext uri="{0D108BD9-81ED-4DB2-BD59-A6C34878D82A}">
                    <a16:rowId xmlns:a16="http://schemas.microsoft.com/office/drawing/2014/main" val="3846900804"/>
                  </a:ext>
                </a:extLst>
              </a:tr>
              <a:tr h="25675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Выручка, тыс. руб.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160000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extLst>
                  <a:ext uri="{0D108BD9-81ED-4DB2-BD59-A6C34878D82A}">
                    <a16:rowId xmlns:a16="http://schemas.microsoft.com/office/drawing/2014/main" val="4269837849"/>
                  </a:ext>
                </a:extLst>
              </a:tr>
              <a:tr h="25675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extLst>
                  <a:ext uri="{0D108BD9-81ED-4DB2-BD59-A6C34878D82A}">
                    <a16:rowId xmlns:a16="http://schemas.microsoft.com/office/drawing/2014/main" val="354329706"/>
                  </a:ext>
                </a:extLst>
              </a:tr>
              <a:tr h="25675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тыс. руб., в т.ч.: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11550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extLst>
                  <a:ext uri="{0D108BD9-81ED-4DB2-BD59-A6C34878D82A}">
                    <a16:rowId xmlns:a16="http://schemas.microsoft.com/office/drawing/2014/main" val="1239921870"/>
                  </a:ext>
                </a:extLst>
              </a:tr>
              <a:tr h="25675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Переменные, тыс. руб.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6550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extLst>
                  <a:ext uri="{0D108BD9-81ED-4DB2-BD59-A6C34878D82A}">
                    <a16:rowId xmlns:a16="http://schemas.microsoft.com/office/drawing/2014/main" val="533098596"/>
                  </a:ext>
                </a:extLst>
              </a:tr>
              <a:tr h="25675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Постоянные, тыс. руб.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extLst>
                  <a:ext uri="{0D108BD9-81ED-4DB2-BD59-A6C34878D82A}">
                    <a16:rowId xmlns:a16="http://schemas.microsoft.com/office/drawing/2014/main" val="1726095854"/>
                  </a:ext>
                </a:extLst>
              </a:tr>
              <a:tr h="25675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extLst>
                  <a:ext uri="{0D108BD9-81ED-4DB2-BD59-A6C34878D82A}">
                    <a16:rowId xmlns:a16="http://schemas.microsoft.com/office/drawing/2014/main" val="3630799440"/>
                  </a:ext>
                </a:extLst>
              </a:tr>
              <a:tr h="46918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Операционная прибыль, тыс. руб.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23450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148500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290000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extLst>
                  <a:ext uri="{0D108BD9-81ED-4DB2-BD59-A6C34878D82A}">
                    <a16:rowId xmlns:a16="http://schemas.microsoft.com/office/drawing/2014/main" val="2709262393"/>
                  </a:ext>
                </a:extLst>
              </a:tr>
              <a:tr h="25675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Маржа, % 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extLst>
                  <a:ext uri="{0D108BD9-81ED-4DB2-BD59-A6C34878D82A}">
                    <a16:rowId xmlns:a16="http://schemas.microsoft.com/office/drawing/2014/main" val="2262673814"/>
                  </a:ext>
                </a:extLst>
              </a:tr>
              <a:tr h="25675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extLst>
                  <a:ext uri="{0D108BD9-81ED-4DB2-BD59-A6C34878D82A}">
                    <a16:rowId xmlns:a16="http://schemas.microsoft.com/office/drawing/2014/main" val="563987674"/>
                  </a:ext>
                </a:extLst>
              </a:tr>
              <a:tr h="25675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Активы, тыс.руб.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23450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171950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extLst>
                  <a:ext uri="{0D108BD9-81ED-4DB2-BD59-A6C34878D82A}">
                    <a16:rowId xmlns:a16="http://schemas.microsoft.com/office/drawing/2014/main" val="561224561"/>
                  </a:ext>
                </a:extLst>
              </a:tr>
              <a:tr h="25675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Кредиты, займы, тыс.руб.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39" marR="20739" marT="10370" marB="0"/>
                </a:tc>
                <a:extLst>
                  <a:ext uri="{0D108BD9-81ED-4DB2-BD59-A6C34878D82A}">
                    <a16:rowId xmlns:a16="http://schemas.microsoft.com/office/drawing/2014/main" val="979264131"/>
                  </a:ext>
                </a:extLst>
              </a:tr>
            </a:tbl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D4CED45-5AE3-D1EC-6D44-BE83A3118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1662383"/>
              </p:ext>
            </p:extLst>
          </p:nvPr>
        </p:nvGraphicFramePr>
        <p:xfrm>
          <a:off x="6598468" y="2924944"/>
          <a:ext cx="4680520" cy="348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711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0668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70284" y="2348880"/>
            <a:ext cx="12529392" cy="2160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7948" y="2348880"/>
            <a:ext cx="14401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3145" y="3924345"/>
            <a:ext cx="14401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выручка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3217" y="1493219"/>
            <a:ext cx="171980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Грант-финансирование,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приложения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7354" y="2348880"/>
            <a:ext cx="14401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7948" y="4062844"/>
            <a:ext cx="14401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MVP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6420" y="4721650"/>
            <a:ext cx="14401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6260" y="2348880"/>
            <a:ext cx="14401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0028" y="4730442"/>
            <a:ext cx="14401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8294" y="1711575"/>
            <a:ext cx="14401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продаж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21108" y="3924345"/>
            <a:ext cx="14401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услуг</a:t>
            </a:r>
          </a:p>
        </p:txBody>
      </p:sp>
      <p:cxnSp>
        <p:nvCxnSpPr>
          <p:cNvPr id="19" name="Прямая со стрелкой 18"/>
          <p:cNvCxnSpPr>
            <a:endCxn id="12" idx="0"/>
          </p:cNvCxnSpPr>
          <p:nvPr/>
        </p:nvCxnSpPr>
        <p:spPr>
          <a:xfrm>
            <a:off x="2638028" y="3212976"/>
            <a:ext cx="0" cy="849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0" idx="2"/>
          </p:cNvCxnSpPr>
          <p:nvPr/>
        </p:nvCxnSpPr>
        <p:spPr>
          <a:xfrm flipV="1">
            <a:off x="4013121" y="2570437"/>
            <a:ext cx="0" cy="1646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814492" y="2570436"/>
            <a:ext cx="0" cy="1646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385284" y="3169840"/>
            <a:ext cx="0" cy="849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118078" y="3169840"/>
            <a:ext cx="0" cy="849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48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473" y="0"/>
            <a:ext cx="12188816" cy="93610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37828" y="1628800"/>
            <a:ext cx="1296144" cy="129614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926060" y="1628800"/>
            <a:ext cx="1296144" cy="1296144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168652" y="1628800"/>
            <a:ext cx="1296144" cy="1296144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503740" y="1628800"/>
            <a:ext cx="1296144" cy="1296144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838828" y="1628800"/>
            <a:ext cx="1296144" cy="1296144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302324" y="4293096"/>
            <a:ext cx="1296144" cy="1296144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926060" y="1628800"/>
            <a:ext cx="1296144" cy="129614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168652" y="1628800"/>
            <a:ext cx="1296144" cy="129614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9838828" y="1628800"/>
            <a:ext cx="1296144" cy="129614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503740" y="1628800"/>
            <a:ext cx="1296144" cy="129614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302324" y="4293096"/>
            <a:ext cx="1296144" cy="129614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57808" y="2992923"/>
            <a:ext cx="16561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Участница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Хроменкова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58808" y="3155975"/>
            <a:ext cx="16561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Участница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Егорова Ксения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23720" y="3155975"/>
            <a:ext cx="16561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Участница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Обросова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Алина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8632" y="3131422"/>
            <a:ext cx="165618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Участница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Шанина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2292" y="2992923"/>
            <a:ext cx="16561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Участница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Анисимова Екатерина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22304" y="5871755"/>
            <a:ext cx="165618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Рущак Алла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12188825" cy="309634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0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5721" cy="108012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мобильном приложении-игре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ПРАбудущее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>
          <a:xfrm>
            <a:off x="954360" y="1268760"/>
            <a:ext cx="10287000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мобильное приложение-игра "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ПРАбудущее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поможет выявить возможные девиации Вашего ребёнка посредством игры.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91" y="2636912"/>
            <a:ext cx="7690338" cy="366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8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437" y="1120"/>
            <a:ext cx="12200261" cy="1123624"/>
          </a:xfrm>
        </p:spPr>
        <p:txBody>
          <a:bodyPr rtlCol="0"/>
          <a:lstStyle/>
          <a:p>
            <a:pPr algn="ctr" rtl="0"/>
            <a:r>
              <a:rPr lang="ru-RU" b="1" dirty="0" smtClean="0"/>
              <a:t>Проблемы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>
          <a:xfrm>
            <a:off x="621804" y="1304764"/>
            <a:ext cx="3744416" cy="902940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Послабление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и духовной функции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25860" y="2302583"/>
            <a:ext cx="4032448" cy="16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числа правонарушений и задержаний полицией среди несовершеннолетних.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390556" y="1232150"/>
            <a:ext cx="4440560" cy="1879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Неблагополучные семьи.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318548" y="2302583"/>
            <a:ext cx="4440560" cy="1359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внимания общества к проблемам воспитания нового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862164" y="3573016"/>
            <a:ext cx="4752528" cy="1977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числа зависимых от ПАВ у несовершеннолетних.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872669" y="4561706"/>
            <a:ext cx="432048" cy="864096"/>
          </a:xfrm>
          <a:prstGeom prst="down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712429" y="5733256"/>
            <a:ext cx="4752528" cy="946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у детей и подростков.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437" y="1120"/>
            <a:ext cx="12200261" cy="1123624"/>
          </a:xfrm>
        </p:spPr>
        <p:txBody>
          <a:bodyPr rtlCol="0"/>
          <a:lstStyle/>
          <a:p>
            <a:pPr algn="ctr" rtl="0"/>
            <a:r>
              <a:rPr lang="ru-RU" b="1" dirty="0" smtClean="0"/>
              <a:t>Решения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>
          <a:xfrm>
            <a:off x="765820" y="1665245"/>
            <a:ext cx="3744416" cy="902940"/>
          </a:xfrm>
        </p:spPr>
        <p:txBody>
          <a:bodyPr rtlCol="0">
            <a:normAutofit lnSpcReduction="10000"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мониторинга развития ребенка, определяя группы возможного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13892" y="2996952"/>
            <a:ext cx="4032448" cy="1087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Ранние диагностики и обращения к специалистам.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958508" y="1748915"/>
            <a:ext cx="4440560" cy="1070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внимания со стороны родителей к проблемам поведения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598468" y="3029226"/>
            <a:ext cx="4440560" cy="98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различных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502124" y="5026302"/>
            <a:ext cx="5112568" cy="1372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 коррекция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у детей и подростков.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 rot="16200000">
            <a:off x="5755123" y="-761652"/>
            <a:ext cx="726649" cy="10273208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56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31306"/>
            <a:ext cx="12188825" cy="96544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наше приложение?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Социально-значимый эффект!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>
          <a:xfrm>
            <a:off x="189756" y="1857790"/>
            <a:ext cx="3862164" cy="1944215"/>
          </a:xfrm>
        </p:spPr>
        <p:txBody>
          <a:bodyPr rtlCol="0"/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числа семей с гармоничными детско-родительскими отношениями.</a:t>
            </a:r>
          </a:p>
          <a:p>
            <a:pPr marL="0" indent="0" rtl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94212" y="1772816"/>
            <a:ext cx="3168352" cy="302433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-1" y="4437112"/>
            <a:ext cx="4680520" cy="1728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взаимодействия и сотрудничества между родителями, педагогами и специалистами, что поможет создать сообщество людей, обменивающихся знаниями, опытом и ресурсами для более эффективной поддержки детей.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612269" y="4437112"/>
            <a:ext cx="417646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жизни детей и их будущего, с помощью выявления и коррекции отклонений в поведении и психологических особенностях.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523548" y="1857790"/>
            <a:ext cx="4296471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детей с отклоняющимся поведением, путём предупреждения его развития на ранних этапах.  </a:t>
            </a:r>
          </a:p>
          <a:p>
            <a:pPr marL="0" indent="0">
              <a:buFont typeface="Arial" pitchFamily="34" charset="0"/>
              <a:buNone/>
            </a:pPr>
            <a:endParaRPr lang="ru-RU" sz="2000" dirty="0"/>
          </a:p>
        </p:txBody>
      </p:sp>
      <p:cxnSp>
        <p:nvCxnSpPr>
          <p:cNvPr id="12" name="Прямая со стрелкой 11"/>
          <p:cNvCxnSpPr>
            <a:stCxn id="4" idx="7"/>
          </p:cNvCxnSpPr>
          <p:nvPr/>
        </p:nvCxnSpPr>
        <p:spPr>
          <a:xfrm flipV="1">
            <a:off x="6998570" y="1988840"/>
            <a:ext cx="1256082" cy="226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5"/>
          </p:cNvCxnSpPr>
          <p:nvPr/>
        </p:nvCxnSpPr>
        <p:spPr>
          <a:xfrm>
            <a:off x="6998570" y="4354248"/>
            <a:ext cx="752026" cy="370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3"/>
          </p:cNvCxnSpPr>
          <p:nvPr/>
        </p:nvCxnSpPr>
        <p:spPr>
          <a:xfrm flipH="1">
            <a:off x="4379359" y="4354248"/>
            <a:ext cx="378847" cy="658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1"/>
          </p:cNvCxnSpPr>
          <p:nvPr/>
        </p:nvCxnSpPr>
        <p:spPr>
          <a:xfrm flipH="1" flipV="1">
            <a:off x="3502124" y="2102280"/>
            <a:ext cx="1256082" cy="113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126" y="116632"/>
            <a:ext cx="12188825" cy="92351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будущие партнёры: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0962"/>
          <a:stretch/>
        </p:blipFill>
        <p:spPr>
          <a:xfrm>
            <a:off x="1125860" y="1628800"/>
            <a:ext cx="9621354" cy="331737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64055" y="5301208"/>
            <a:ext cx="10830461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первых партнёров мы рассматриваем компанию «Яндекс», Фонд «Наше будущее», Агентство стратегических инициатив.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3607" cy="1080120"/>
          </a:xfrm>
        </p:spPr>
        <p:txBody>
          <a:bodyPr rtlCol="0"/>
          <a:lstStyle/>
          <a:p>
            <a:pPr algn="ctr" rt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7788" y="1412776"/>
            <a:ext cx="5029200" cy="4191000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преимущества над ними:</a:t>
            </a:r>
          </a:p>
          <a:p>
            <a:pPr rtl="0">
              <a:buFontTx/>
              <a:buChar char="-"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многопрофильность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rtl="0"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ффективная обратная связь;</a:t>
            </a:r>
          </a:p>
          <a:p>
            <a:pPr rtl="0"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онсультации с разными специалистами;</a:t>
            </a:r>
          </a:p>
          <a:p>
            <a:pPr rtl="0"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оставление индивидуального плана работы.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3" y="1340768"/>
            <a:ext cx="3696703" cy="1080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64" y="2852936"/>
            <a:ext cx="2404909" cy="32012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356" y="2869631"/>
            <a:ext cx="3266465" cy="26170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43349" y="5586636"/>
            <a:ext cx="1261884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«ДИСО»</a:t>
            </a:r>
          </a:p>
        </p:txBody>
      </p:sp>
    </p:spTree>
    <p:extLst>
      <p:ext uri="{BB962C8B-B14F-4D97-AF65-F5344CB8AC3E}">
        <p14:creationId xmlns:p14="http://schemas.microsoft.com/office/powerpoint/2010/main" val="40922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339" y="0"/>
            <a:ext cx="12188825" cy="1066800"/>
          </a:xfrm>
        </p:spPr>
        <p:txBody>
          <a:bodyPr rtlCol="0"/>
          <a:lstStyle/>
          <a:p>
            <a:pPr algn="ctr" rt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модель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3BC2F8A-889D-8A83-C6AD-1A64B9279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51905"/>
              </p:ext>
            </p:extLst>
          </p:nvPr>
        </p:nvGraphicFramePr>
        <p:xfrm>
          <a:off x="1125860" y="1412776"/>
          <a:ext cx="9992546" cy="50499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28774">
                  <a:extLst>
                    <a:ext uri="{9D8B030D-6E8A-4147-A177-3AD203B41FA5}">
                      <a16:colId xmlns:a16="http://schemas.microsoft.com/office/drawing/2014/main" val="3964134643"/>
                    </a:ext>
                  </a:extLst>
                </a:gridCol>
                <a:gridCol w="1968245">
                  <a:extLst>
                    <a:ext uri="{9D8B030D-6E8A-4147-A177-3AD203B41FA5}">
                      <a16:colId xmlns:a16="http://schemas.microsoft.com/office/drawing/2014/main" val="590512807"/>
                    </a:ext>
                  </a:extLst>
                </a:gridCol>
                <a:gridCol w="1998509">
                  <a:extLst>
                    <a:ext uri="{9D8B030D-6E8A-4147-A177-3AD203B41FA5}">
                      <a16:colId xmlns:a16="http://schemas.microsoft.com/office/drawing/2014/main" val="2127890611"/>
                    </a:ext>
                  </a:extLst>
                </a:gridCol>
                <a:gridCol w="1998509">
                  <a:extLst>
                    <a:ext uri="{9D8B030D-6E8A-4147-A177-3AD203B41FA5}">
                      <a16:colId xmlns:a16="http://schemas.microsoft.com/office/drawing/2014/main" val="1530782045"/>
                    </a:ext>
                  </a:extLst>
                </a:gridCol>
                <a:gridCol w="1998509">
                  <a:extLst>
                    <a:ext uri="{9D8B030D-6E8A-4147-A177-3AD203B41FA5}">
                      <a16:colId xmlns:a16="http://schemas.microsoft.com/office/drawing/2014/main" val="1761290780"/>
                    </a:ext>
                  </a:extLst>
                </a:gridCol>
              </a:tblGrid>
              <a:tr h="839061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партнеры</a:t>
                      </a:r>
                    </a:p>
                  </a:txBody>
                  <a:tcPr marL="83906" marR="83906" marT="41953" marB="419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 деятельности</a:t>
                      </a:r>
                    </a:p>
                  </a:txBody>
                  <a:tcPr marL="83906" marR="83906" marT="41953" marB="419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Предлагаемые преимущества </a:t>
                      </a:r>
                    </a:p>
                  </a:txBody>
                  <a:tcPr marL="83906" marR="83906" marT="41953" marB="419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Отношения с клиентами </a:t>
                      </a:r>
                    </a:p>
                  </a:txBody>
                  <a:tcPr marL="83906" marR="83906" marT="41953" marB="419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Сегменты клиентов</a:t>
                      </a:r>
                    </a:p>
                  </a:txBody>
                  <a:tcPr marL="83906" marR="83906" marT="41953" marB="41953"/>
                </a:tc>
                <a:extLst>
                  <a:ext uri="{0D108BD9-81ED-4DB2-BD59-A6C34878D82A}">
                    <a16:rowId xmlns:a16="http://schemas.microsoft.com/office/drawing/2014/main" val="660699807"/>
                  </a:ext>
                </a:extLst>
              </a:tr>
              <a:tr h="1845934"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Фонд «Наше будущее»</a:t>
                      </a:r>
                    </a:p>
                    <a:p>
                      <a:pPr algn="l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Яндекс</a:t>
                      </a:r>
                    </a:p>
                    <a:p>
                      <a:pPr algn="l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Фонд поддержки семьи и детей «Хранители детства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»;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Агентство стратегических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06" marR="83906" marT="41953" marB="41953"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методической базы для игры, разработка мобильного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приложения.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06" marR="83906" marT="41953" marB="41953"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 дает быстрый результат о наличии конкретных девиаций, подбирает необходимые рекомендации,</a:t>
                      </a:r>
                    </a:p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располагает детей и подростков к честным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ответам.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06" marR="83906" marT="41953" marB="41953"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Сайт, поддержка в мобильном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приложении. 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06" marR="83906" marT="41953" marB="41953"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 (заинтересованные в помощи своим детям) и их несовершеннолетние дети, которые имеют признаки девиантного поведения, проблемы психологического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характера.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06" marR="83906" marT="41953" marB="41953"/>
                </a:tc>
                <a:extLst>
                  <a:ext uri="{0D108BD9-81ED-4DB2-BD59-A6C34878D82A}">
                    <a16:rowId xmlns:a16="http://schemas.microsoft.com/office/drawing/2014/main" val="4040576389"/>
                  </a:ext>
                </a:extLst>
              </a:tr>
              <a:tr h="85111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расходов </a:t>
                      </a:r>
                    </a:p>
                  </a:txBody>
                  <a:tcPr marL="83906" marR="83906" marT="41953" marB="4195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Потоки выручки </a:t>
                      </a:r>
                    </a:p>
                  </a:txBody>
                  <a:tcPr marL="83906" marR="83906" marT="41953" marB="4195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ресурсы</a:t>
                      </a:r>
                    </a:p>
                  </a:txBody>
                  <a:tcPr marL="83906" marR="83906" marT="41953" marB="4195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014096"/>
                  </a:ext>
                </a:extLst>
              </a:tr>
              <a:tr h="1454372">
                <a:tc gridSpan="2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мобильного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приложения;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Прохождение лицензирования;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труда специалистам, дающим рекомендации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клиентам;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Реклама.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06" marR="83906" marT="41953" marB="41953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различным тарифам игры - тестирования в мобильном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скачиваний.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06" marR="83906" marT="41953" marB="41953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Команда, сторонние специалисты (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IT-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специалисты, практикующие психологи и педагоги), сайт, бизнес-план проекта, грант на реализацию.</a:t>
                      </a:r>
                    </a:p>
                  </a:txBody>
                  <a:tcPr marL="83906" marR="83906" marT="41953" marB="41953"/>
                </a:tc>
                <a:extLst>
                  <a:ext uri="{0D108BD9-81ED-4DB2-BD59-A6C34878D82A}">
                    <a16:rowId xmlns:a16="http://schemas.microsoft.com/office/drawing/2014/main" val="2687626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3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797" y="0"/>
            <a:ext cx="12188825" cy="806152"/>
          </a:xfrm>
        </p:spPr>
        <p:txBody>
          <a:bodyPr rtlCol="0"/>
          <a:lstStyle/>
          <a:p>
            <a:pPr algn="ctr" rt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модель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2" y="908720"/>
            <a:ext cx="5136176" cy="27126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112"/>
          <a:stretch/>
        </p:blipFill>
        <p:spPr>
          <a:xfrm>
            <a:off x="333773" y="3933056"/>
            <a:ext cx="5136176" cy="26727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381" y="908720"/>
            <a:ext cx="6048672" cy="27126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6381" y="3933056"/>
            <a:ext cx="6048672" cy="267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8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 продаж продукта или услуги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459469_TF03460555.potx" id="{7B386838-D42C-4DDC-9A45-4D2D86EBB47D}" vid="{75E8F8CF-7F3B-4439-B788-F6F6B2118145}"/>
    </a:ext>
  </a:extLst>
</a:theme>
</file>

<file path=ppt/theme/theme2.xml><?xml version="1.0" encoding="utf-8"?>
<a:theme xmlns:a="http://schemas.openxmlformats.org/drawingml/2006/main" name="Тема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Бизнес-презентация продаж продукта или услуги</Template>
  <TotalTime>131</TotalTime>
  <Words>539</Words>
  <Application>Microsoft Office PowerPoint</Application>
  <PresentationFormat>Произвольный</PresentationFormat>
  <Paragraphs>153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Corbel</vt:lpstr>
      <vt:lpstr>Times New Roman</vt:lpstr>
      <vt:lpstr>Презентация продаж продукта или услуги</vt:lpstr>
      <vt:lpstr>Мобильное приложение-игра «ПРАбудущее»</vt:lpstr>
      <vt:lpstr>О мобильном приложении-игре «ПРАбудущее»</vt:lpstr>
      <vt:lpstr>Проблемы</vt:lpstr>
      <vt:lpstr>Решения</vt:lpstr>
      <vt:lpstr>Зачем наше приложение?  Социально-значимый эффект!</vt:lpstr>
      <vt:lpstr>Наши будущие партнёры:</vt:lpstr>
      <vt:lpstr>Конкуренты</vt:lpstr>
      <vt:lpstr>Бизнес модель</vt:lpstr>
      <vt:lpstr>Бизнес модель</vt:lpstr>
      <vt:lpstr>Финансовая модель</vt:lpstr>
      <vt:lpstr>Дорожная карта</vt:lpstr>
      <vt:lpstr>Команда проекта</vt:lpstr>
      <vt:lpstr>Спасибо за внимание!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Мобильное приложение-игра «ПРАбудущее»</dc:title>
  <dc:creator>Рущак Алла</dc:creator>
  <cp:lastModifiedBy>Рущак Алла</cp:lastModifiedBy>
  <cp:revision>14</cp:revision>
  <dcterms:created xsi:type="dcterms:W3CDTF">2023-10-28T14:58:50Z</dcterms:created>
  <dcterms:modified xsi:type="dcterms:W3CDTF">2023-11-04T16:33:24Z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