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3" r:id="rId4"/>
    <p:sldId id="257" r:id="rId5"/>
    <p:sldId id="260" r:id="rId6"/>
    <p:sldId id="262" r:id="rId7"/>
    <p:sldId id="265" r:id="rId8"/>
    <p:sldId id="258" r:id="rId9"/>
    <p:sldId id="264" r:id="rId10"/>
    <p:sldId id="269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" panose="02000000000000000000" pitchFamily="2" charset="0"/>
      <p:regular r:id="rId17"/>
      <p:bold r:id="rId18"/>
      <p:italic r:id="rId19"/>
      <p:boldItalic r:id="rId20"/>
    </p:embeddedFont>
    <p:embeddedFont>
      <p:font typeface="Montserrat SemiBold" panose="02000000000000000000" pitchFamily="2" charset="0"/>
      <p:bold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1.fntdata" /><Relationship Id="rId18" Type="http://schemas.openxmlformats.org/officeDocument/2006/relationships/font" Target="fonts/font6.fntdata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font" Target="fonts/font9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5.fntdata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font" Target="fonts/font4.fntdata" /><Relationship Id="rId20" Type="http://schemas.openxmlformats.org/officeDocument/2006/relationships/font" Target="fonts/font8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font" Target="fonts/font3.fntdata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font" Target="fonts/font7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2.fntdata" /><Relationship Id="rId22" Type="http://schemas.openxmlformats.org/officeDocument/2006/relationships/font" Target="fonts/font10.fntdata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088108417140926E-2"/>
          <c:y val="3.7600537001840288E-2"/>
          <c:w val="0.92383598399209998"/>
          <c:h val="0.756294083929164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12-15 лет</c:v>
                </c:pt>
              </c:strCache>
            </c:strRef>
          </c:tx>
          <c:spPr>
            <a:ln w="19050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Умеют</c:v>
                </c:pt>
                <c:pt idx="1">
                  <c:v>Частично умеют</c:v>
                </c:pt>
                <c:pt idx="2">
                  <c:v>Не умеют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0.09</c:v>
                </c:pt>
                <c:pt idx="1">
                  <c:v>0.14000000000000001</c:v>
                </c:pt>
                <c:pt idx="2">
                  <c:v>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FF-448C-A391-577BB75B54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22-25 лет</c:v>
                </c:pt>
              </c:strCache>
            </c:strRef>
          </c:tx>
          <c:spPr>
            <a:ln w="190500" cap="rnd">
              <a:solidFill>
                <a:srgbClr val="FFE54B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Умеют</c:v>
                </c:pt>
                <c:pt idx="1">
                  <c:v>Частично умеют</c:v>
                </c:pt>
                <c:pt idx="2">
                  <c:v>Не умеют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0.54</c:v>
                </c:pt>
                <c:pt idx="1">
                  <c:v>0.2</c:v>
                </c:pt>
                <c:pt idx="2">
                  <c:v>0.26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FF-448C-A391-577BB75B5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867584"/>
        <c:axId val="384589520"/>
      </c:lineChart>
      <c:catAx>
        <c:axId val="44386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Montserrat SemiBold" panose="00000700000000000000" pitchFamily="2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4589520"/>
        <c:crosses val="autoZero"/>
        <c:auto val="1"/>
        <c:lblAlgn val="ctr"/>
        <c:lblOffset val="100"/>
        <c:noMultiLvlLbl val="0"/>
      </c:catAx>
      <c:valAx>
        <c:axId val="38458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Montserrat SemiBold" panose="00000700000000000000" pitchFamily="2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386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455860356165153"/>
          <c:w val="0.99853839224859831"/>
          <c:h val="8.54413964383484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Montserrat SemiBold" panose="00000700000000000000" pitchFamily="2" charset="-52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.png" /><Relationship Id="rId4" Type="http://schemas.openxmlformats.org/officeDocument/2006/relationships/image" Target="../media/image3.sv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 /><Relationship Id="rId3" Type="http://schemas.openxmlformats.org/officeDocument/2006/relationships/image" Target="../media/image24.svg" /><Relationship Id="rId7" Type="http://schemas.openxmlformats.org/officeDocument/2006/relationships/image" Target="../media/image9.sv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11" Type="http://schemas.openxmlformats.org/officeDocument/2006/relationships/image" Target="../media/image43.png" /><Relationship Id="rId5" Type="http://schemas.openxmlformats.org/officeDocument/2006/relationships/image" Target="../media/image6.svg" /><Relationship Id="rId10" Type="http://schemas.openxmlformats.org/officeDocument/2006/relationships/image" Target="../media/image27.svg" /><Relationship Id="rId4" Type="http://schemas.openxmlformats.org/officeDocument/2006/relationships/image" Target="../media/image5.png" /><Relationship Id="rId9" Type="http://schemas.openxmlformats.org/officeDocument/2006/relationships/image" Target="../media/image26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 /><Relationship Id="rId3" Type="http://schemas.openxmlformats.org/officeDocument/2006/relationships/image" Target="../media/image8.png" /><Relationship Id="rId7" Type="http://schemas.openxmlformats.org/officeDocument/2006/relationships/image" Target="../media/image10.pn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.svg" /><Relationship Id="rId5" Type="http://schemas.openxmlformats.org/officeDocument/2006/relationships/image" Target="../media/image2.png" /><Relationship Id="rId4" Type="http://schemas.openxmlformats.org/officeDocument/2006/relationships/image" Target="../media/image9.sv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 /><Relationship Id="rId3" Type="http://schemas.openxmlformats.org/officeDocument/2006/relationships/image" Target="../media/image6.svg" /><Relationship Id="rId7" Type="http://schemas.openxmlformats.org/officeDocument/2006/relationships/image" Target="../media/image10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svg" /><Relationship Id="rId5" Type="http://schemas.openxmlformats.org/officeDocument/2006/relationships/image" Target="../media/image8.png" /><Relationship Id="rId4" Type="http://schemas.openxmlformats.org/officeDocument/2006/relationships/image" Target="../media/image7.jpe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 /><Relationship Id="rId3" Type="http://schemas.openxmlformats.org/officeDocument/2006/relationships/image" Target="../media/image6.svg" /><Relationship Id="rId7" Type="http://schemas.openxmlformats.org/officeDocument/2006/relationships/image" Target="../media/image13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.jpeg" /><Relationship Id="rId5" Type="http://schemas.openxmlformats.org/officeDocument/2006/relationships/image" Target="../media/image9.svg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 /><Relationship Id="rId13" Type="http://schemas.openxmlformats.org/officeDocument/2006/relationships/image" Target="../media/image21.png" /><Relationship Id="rId3" Type="http://schemas.openxmlformats.org/officeDocument/2006/relationships/image" Target="../media/image6.svg" /><Relationship Id="rId7" Type="http://schemas.openxmlformats.org/officeDocument/2006/relationships/image" Target="../media/image15.png" /><Relationship Id="rId12" Type="http://schemas.openxmlformats.org/officeDocument/2006/relationships/image" Target="../media/image20.sv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svg" /><Relationship Id="rId11" Type="http://schemas.openxmlformats.org/officeDocument/2006/relationships/image" Target="../media/image19.png" /><Relationship Id="rId5" Type="http://schemas.openxmlformats.org/officeDocument/2006/relationships/image" Target="../media/image8.png" /><Relationship Id="rId10" Type="http://schemas.openxmlformats.org/officeDocument/2006/relationships/image" Target="../media/image18.svg" /><Relationship Id="rId4" Type="http://schemas.openxmlformats.org/officeDocument/2006/relationships/image" Target="../media/image14.jpeg" /><Relationship Id="rId9" Type="http://schemas.openxmlformats.org/officeDocument/2006/relationships/image" Target="../media/image17.png" /><Relationship Id="rId14" Type="http://schemas.openxmlformats.org/officeDocument/2006/relationships/image" Target="../media/image22.sv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3" Type="http://schemas.openxmlformats.org/officeDocument/2006/relationships/image" Target="../media/image24.svg" /><Relationship Id="rId7" Type="http://schemas.openxmlformats.org/officeDocument/2006/relationships/image" Target="../media/image9.sv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openxmlformats.org/officeDocument/2006/relationships/image" Target="../media/image6.svg" /><Relationship Id="rId10" Type="http://schemas.openxmlformats.org/officeDocument/2006/relationships/image" Target="../media/image27.svg" /><Relationship Id="rId4" Type="http://schemas.openxmlformats.org/officeDocument/2006/relationships/image" Target="../media/image5.png" /><Relationship Id="rId9" Type="http://schemas.openxmlformats.org/officeDocument/2006/relationships/image" Target="../media/image26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 /><Relationship Id="rId3" Type="http://schemas.openxmlformats.org/officeDocument/2006/relationships/image" Target="../media/image29.jpeg" /><Relationship Id="rId7" Type="http://schemas.openxmlformats.org/officeDocument/2006/relationships/image" Target="../media/image31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svg" /><Relationship Id="rId11" Type="http://schemas.openxmlformats.org/officeDocument/2006/relationships/image" Target="../media/image34.svg" /><Relationship Id="rId5" Type="http://schemas.openxmlformats.org/officeDocument/2006/relationships/image" Target="../media/image8.png" /><Relationship Id="rId10" Type="http://schemas.openxmlformats.org/officeDocument/2006/relationships/image" Target="../media/image23.png" /><Relationship Id="rId4" Type="http://schemas.openxmlformats.org/officeDocument/2006/relationships/image" Target="../media/image30.jpeg" /><Relationship Id="rId9" Type="http://schemas.openxmlformats.org/officeDocument/2006/relationships/image" Target="../media/image33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sv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 /><Relationship Id="rId3" Type="http://schemas.openxmlformats.org/officeDocument/2006/relationships/image" Target="../media/image3.svg" /><Relationship Id="rId7" Type="http://schemas.openxmlformats.org/officeDocument/2006/relationships/image" Target="../media/image37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svg" /><Relationship Id="rId5" Type="http://schemas.openxmlformats.org/officeDocument/2006/relationships/image" Target="../media/image8.png" /><Relationship Id="rId10" Type="http://schemas.openxmlformats.org/officeDocument/2006/relationships/image" Target="../media/image11.svg" /><Relationship Id="rId4" Type="http://schemas.openxmlformats.org/officeDocument/2006/relationships/image" Target="../media/image36.png" /><Relationship Id="rId9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7.xml" /><Relationship Id="rId5" Type="http://schemas.openxmlformats.org/officeDocument/2006/relationships/chart" Target="../charts/chart1.xml" /><Relationship Id="rId4" Type="http://schemas.openxmlformats.org/officeDocument/2006/relationships/image" Target="../media/image41.sv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539" b="14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352812" y="3607953"/>
            <a:ext cx="20951600" cy="2645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71772" y="4079452"/>
            <a:ext cx="10731357" cy="5504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35051" y="485327"/>
            <a:ext cx="20951600" cy="2645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814C24-BA5D-4284-84E4-7E3C71EC22E8}"/>
              </a:ext>
            </a:extLst>
          </p:cNvPr>
          <p:cNvSpPr txBox="1"/>
          <p:nvPr/>
        </p:nvSpPr>
        <p:spPr>
          <a:xfrm>
            <a:off x="685800" y="3314700"/>
            <a:ext cx="105256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FFE101"/>
                </a:solidFill>
                <a:latin typeface="Montserrat" panose="00000500000000000000" pitchFamily="2" charset="-52"/>
              </a:rPr>
              <a:t>ПЕРВАЯ ПОМОЩЬ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A7C0D2-5AB3-4E17-9694-9DF0F5074DE8}"/>
              </a:ext>
            </a:extLst>
          </p:cNvPr>
          <p:cNvSpPr txBox="1"/>
          <p:nvPr/>
        </p:nvSpPr>
        <p:spPr>
          <a:xfrm>
            <a:off x="167228" y="3030733"/>
            <a:ext cx="115627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ln>
                  <a:solidFill>
                    <a:srgbClr val="FFFF00">
                      <a:alpha val="30000"/>
                    </a:srgbClr>
                  </a:solidFill>
                </a:ln>
                <a:noFill/>
                <a:latin typeface="Montserrat" panose="00000500000000000000" pitchFamily="2" charset="-52"/>
              </a:rPr>
              <a:t>ПЕРВАЯ ПОМОЩЬ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E255E4-CB7D-4807-A074-33781B4B334C}"/>
              </a:ext>
            </a:extLst>
          </p:cNvPr>
          <p:cNvSpPr txBox="1"/>
          <p:nvPr/>
        </p:nvSpPr>
        <p:spPr>
          <a:xfrm>
            <a:off x="689212" y="4368108"/>
            <a:ext cx="43476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ПРИ ДТП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C103D8-24BD-4D6D-81D9-F75F5A6F1ABB}"/>
              </a:ext>
            </a:extLst>
          </p:cNvPr>
          <p:cNvSpPr/>
          <p:nvPr/>
        </p:nvSpPr>
        <p:spPr>
          <a:xfrm>
            <a:off x="685800" y="6385690"/>
            <a:ext cx="9144000" cy="19067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sz="2400" dirty="0">
                <a:solidFill>
                  <a:srgbClr val="FFE101"/>
                </a:solidFill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Автор проекта:</a:t>
            </a:r>
            <a:br>
              <a:rPr lang="ru-RU" sz="2400" dirty="0">
                <a:solidFill>
                  <a:srgbClr val="FFE101"/>
                </a:solidFill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solidFill>
                  <a:schemeClr val="bg1"/>
                </a:solidFill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Кеся</a:t>
            </a:r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Денис и Глеб </a:t>
            </a:r>
            <a:r>
              <a:rPr lang="ru-RU" sz="2400" dirty="0" err="1">
                <a:solidFill>
                  <a:schemeClr val="bg1"/>
                </a:solidFill>
                <a:latin typeface="Montserrat SemiBold" panose="000007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Тян</a:t>
            </a:r>
            <a:endParaRPr lang="ru-RU" sz="2400" dirty="0">
              <a:solidFill>
                <a:schemeClr val="bg1"/>
              </a:solidFill>
              <a:latin typeface="Montserrat SemiBold" panose="000007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sz="2400" dirty="0">
                <a:solidFill>
                  <a:srgbClr val="FFE101"/>
                </a:solidFill>
                <a:latin typeface="Montserrat SemiBold" panose="00000700000000000000" pitchFamily="2" charset="-52"/>
                <a:ea typeface="Times New Roman" panose="02020603050405020304" pitchFamily="18" charset="0"/>
              </a:rPr>
              <a:t>Руководитель проекта:</a:t>
            </a:r>
            <a:br>
              <a:rPr lang="ru-RU" sz="2400" b="1" dirty="0">
                <a:solidFill>
                  <a:srgbClr val="FFE101"/>
                </a:solidFill>
                <a:latin typeface="Montserrat SemiBold" panose="00000700000000000000" pitchFamily="2" charset="-52"/>
                <a:ea typeface="Times New Roman" panose="02020603050405020304" pitchFamily="18" charset="0"/>
              </a:rPr>
            </a:br>
            <a:r>
              <a:rPr lang="ru-RU" sz="2400" b="1" dirty="0" err="1">
                <a:solidFill>
                  <a:schemeClr val="bg1"/>
                </a:solidFill>
                <a:latin typeface="Montserrat SemiBold" panose="00000700000000000000" pitchFamily="2" charset="-52"/>
                <a:ea typeface="Times New Roman" panose="02020603050405020304" pitchFamily="18" charset="0"/>
              </a:rPr>
              <a:t>Мезина</a:t>
            </a:r>
            <a:r>
              <a:rPr lang="ru-RU" sz="2400" b="1" dirty="0">
                <a:solidFill>
                  <a:schemeClr val="bg1"/>
                </a:solidFill>
                <a:latin typeface="Montserrat SemiBold" panose="00000700000000000000" pitchFamily="2" charset="-52"/>
                <a:ea typeface="Times New Roman" panose="02020603050405020304" pitchFamily="18" charset="0"/>
              </a:rPr>
              <a:t> Татьяна Владимировна</a:t>
            </a:r>
            <a:endParaRPr lang="ru-RU" sz="2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610AFB-A4A3-4D53-9B80-0FA377898C82}"/>
              </a:ext>
            </a:extLst>
          </p:cNvPr>
          <p:cNvSpPr/>
          <p:nvPr/>
        </p:nvSpPr>
        <p:spPr>
          <a:xfrm>
            <a:off x="-6501" y="9583744"/>
            <a:ext cx="182945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E101"/>
                </a:solidFill>
                <a:latin typeface="Montserrat SemiBold" panose="00000700000000000000" pitchFamily="2" charset="-52"/>
                <a:ea typeface="Times New Roman" panose="02020603050405020304" pitchFamily="18" charset="0"/>
              </a:rPr>
              <a:t>2023-2024 г.</a:t>
            </a:r>
            <a:endParaRPr lang="ru-RU" sz="2400" dirty="0">
              <a:solidFill>
                <a:srgbClr val="FFE101"/>
              </a:solidFill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AF5D031C-AB77-40BB-BCFD-206B4D8388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2300" y="-800100"/>
            <a:ext cx="20951600" cy="264514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052" b="44544"/>
          <a:stretch>
            <a:fillRect/>
          </a:stretch>
        </p:blipFill>
        <p:spPr>
          <a:xfrm>
            <a:off x="11456282" y="0"/>
            <a:ext cx="6831718" cy="34386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10711" y="9241454"/>
            <a:ext cx="8281549" cy="10455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7EA751-DAEC-44DF-925D-7ACDFB06C0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965">
            <a:off x="9268501" y="5020049"/>
            <a:ext cx="7647895" cy="5909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E10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6F037C-9DBA-4BF1-A7F3-0A2786706714}"/>
              </a:ext>
            </a:extLst>
          </p:cNvPr>
          <p:cNvSpPr/>
          <p:nvPr/>
        </p:nvSpPr>
        <p:spPr>
          <a:xfrm>
            <a:off x="1038905" y="6907046"/>
            <a:ext cx="7647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В качестве продукта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работы был создан буклет.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DA7C72-A5EF-4DF9-8A53-A1269C3FA1E4}"/>
              </a:ext>
            </a:extLst>
          </p:cNvPr>
          <p:cNvSpPr txBox="1"/>
          <p:nvPr/>
        </p:nvSpPr>
        <p:spPr>
          <a:xfrm>
            <a:off x="1044185" y="6076049"/>
            <a:ext cx="2834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Montserrat" panose="00000500000000000000" pitchFamily="2" charset="-52"/>
              </a:rPr>
              <a:t>БУКЛЕТ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F52F45-51B6-4B7D-96ED-1482E90D979C}"/>
              </a:ext>
            </a:extLst>
          </p:cNvPr>
          <p:cNvSpPr txBox="1"/>
          <p:nvPr/>
        </p:nvSpPr>
        <p:spPr>
          <a:xfrm>
            <a:off x="838198" y="5938413"/>
            <a:ext cx="3167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ln>
                  <a:solidFill>
                    <a:schemeClr val="tx1">
                      <a:alpha val="30000"/>
                    </a:schemeClr>
                  </a:solidFill>
                </a:ln>
                <a:noFill/>
                <a:latin typeface="Montserrat" panose="00000500000000000000" pitchFamily="2" charset="-52"/>
              </a:rPr>
              <a:t>БУКЛЕТ</a:t>
            </a:r>
          </a:p>
        </p:txBody>
      </p:sp>
      <p:pic>
        <p:nvPicPr>
          <p:cNvPr id="18" name="Рисунок 17" descr="Маркеры-галочки">
            <a:extLst>
              <a:ext uri="{FF2B5EF4-FFF2-40B4-BE49-F238E27FC236}">
                <a16:creationId xmlns:a16="http://schemas.microsoft.com/office/drawing/2014/main" id="{AB546B46-6A37-4142-B9CA-447278095E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9512" y="8756131"/>
            <a:ext cx="333704" cy="333704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B6E5990C-A7C4-4C14-BE44-1A17D8223FF0}"/>
              </a:ext>
            </a:extLst>
          </p:cNvPr>
          <p:cNvSpPr/>
          <p:nvPr/>
        </p:nvSpPr>
        <p:spPr>
          <a:xfrm>
            <a:off x="1038905" y="8665524"/>
            <a:ext cx="514918" cy="5149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ABEC419-42FA-4CA8-9312-8841B4BD707D}"/>
              </a:ext>
            </a:extLst>
          </p:cNvPr>
          <p:cNvSpPr/>
          <p:nvPr/>
        </p:nvSpPr>
        <p:spPr>
          <a:xfrm>
            <a:off x="1666711" y="8569040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Montserrat" panose="00000500000000000000" pitchFamily="2" charset="-52"/>
                <a:ea typeface="Calibri" panose="020F0502020204030204" pitchFamily="34" charset="0"/>
              </a:rPr>
              <a:t>Буклет содержит в себе информацию</a:t>
            </a:r>
            <a:br>
              <a:rPr lang="ru-RU" sz="2000" dirty="0">
                <a:latin typeface="Montserrat" panose="00000500000000000000" pitchFamily="2" charset="-52"/>
                <a:ea typeface="Calibri" panose="020F0502020204030204" pitchFamily="34" charset="0"/>
              </a:rPr>
            </a:br>
            <a:r>
              <a:rPr lang="ru-RU" sz="2000" dirty="0">
                <a:latin typeface="Montserrat" panose="00000500000000000000" pitchFamily="2" charset="-52"/>
                <a:ea typeface="Calibri" panose="020F0502020204030204" pitchFamily="34" charset="0"/>
              </a:rPr>
              <a:t>из текста проекта.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485706-90D7-46F7-8524-7F39571B98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524">
            <a:off x="5347907" y="-256477"/>
            <a:ext cx="7922042" cy="6121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E10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439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290" b="123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A1D9F5-911A-4D22-AB90-DF99F972D944}"/>
              </a:ext>
            </a:extLst>
          </p:cNvPr>
          <p:cNvSpPr/>
          <p:nvPr/>
        </p:nvSpPr>
        <p:spPr>
          <a:xfrm>
            <a:off x="0" y="0"/>
            <a:ext cx="18286889" cy="10287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7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18089" y="9258300"/>
            <a:ext cx="16666792" cy="21041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78822" y="-1446922"/>
            <a:ext cx="16666792" cy="21041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F64DCD3-9FDB-41C0-A302-2C7B1D8F57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62000" y="-1075483"/>
            <a:ext cx="20951600" cy="26451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DDB225-E451-4BBC-B0DC-28254548AE6A}"/>
              </a:ext>
            </a:extLst>
          </p:cNvPr>
          <p:cNvSpPr txBox="1"/>
          <p:nvPr/>
        </p:nvSpPr>
        <p:spPr>
          <a:xfrm>
            <a:off x="10168573" y="2742843"/>
            <a:ext cx="6482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rgbClr val="FFE101"/>
                </a:solidFill>
                <a:latin typeface="Montserrat" panose="00000500000000000000" pitchFamily="2" charset="-52"/>
              </a:rPr>
              <a:t>ЗАКЛЮЧЕНИЕ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F3314A-869A-48C0-8BBF-4C794F3AA9BB}"/>
              </a:ext>
            </a:extLst>
          </p:cNvPr>
          <p:cNvSpPr txBox="1"/>
          <p:nvPr/>
        </p:nvSpPr>
        <p:spPr>
          <a:xfrm>
            <a:off x="11277600" y="2542430"/>
            <a:ext cx="5612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5400" b="1" dirty="0">
                <a:ln>
                  <a:solidFill>
                    <a:srgbClr val="FFE101">
                      <a:alpha val="30000"/>
                    </a:srgbClr>
                  </a:solidFill>
                </a:ln>
                <a:noFill/>
                <a:latin typeface="Montserrat" panose="00000500000000000000" pitchFamily="2" charset="-52"/>
              </a:rPr>
              <a:t>ЗАКЛЮЧЕНИЕ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4D81AC5-9ADD-46C9-A755-39E655D2F8E6}"/>
              </a:ext>
            </a:extLst>
          </p:cNvPr>
          <p:cNvSpPr/>
          <p:nvPr/>
        </p:nvSpPr>
        <p:spPr>
          <a:xfrm>
            <a:off x="10168572" y="3666173"/>
            <a:ext cx="6482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  <a:ea typeface="Calibri" panose="020F0502020204030204" pitchFamily="34" charset="0"/>
              </a:rPr>
              <a:t>Оказывая первую помощь при ДТП, вы выполняете самое важное дело – спасаете человеческую жизнь! </a:t>
            </a:r>
            <a:endParaRPr lang="ru-RU" sz="2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16" name="Рисунок 15" descr="Маркеры-галочки">
            <a:extLst>
              <a:ext uri="{FF2B5EF4-FFF2-40B4-BE49-F238E27FC236}">
                <a16:creationId xmlns:a16="http://schemas.microsoft.com/office/drawing/2014/main" id="{D07A892B-F525-41F1-BF7F-78566BC42D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27136" y="5619099"/>
            <a:ext cx="333704" cy="333704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973B8859-98C5-476E-BDAB-ED3BBD473726}"/>
              </a:ext>
            </a:extLst>
          </p:cNvPr>
          <p:cNvSpPr/>
          <p:nvPr/>
        </p:nvSpPr>
        <p:spPr>
          <a:xfrm>
            <a:off x="16136529" y="5528492"/>
            <a:ext cx="514918" cy="51491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Маркеры-галочки">
            <a:extLst>
              <a:ext uri="{FF2B5EF4-FFF2-40B4-BE49-F238E27FC236}">
                <a16:creationId xmlns:a16="http://schemas.microsoft.com/office/drawing/2014/main" id="{A7C85DBE-C86F-4020-94EC-E24966CCC8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27136" y="6641326"/>
            <a:ext cx="333704" cy="333704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2A916564-8CA1-4E0B-A98C-7831A84319E0}"/>
              </a:ext>
            </a:extLst>
          </p:cNvPr>
          <p:cNvSpPr/>
          <p:nvPr/>
        </p:nvSpPr>
        <p:spPr>
          <a:xfrm>
            <a:off x="16136529" y="6550719"/>
            <a:ext cx="514918" cy="51491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Маркеры-галочки">
            <a:extLst>
              <a:ext uri="{FF2B5EF4-FFF2-40B4-BE49-F238E27FC236}">
                <a16:creationId xmlns:a16="http://schemas.microsoft.com/office/drawing/2014/main" id="{E0273770-3C94-4135-BA09-DC960DCA1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27136" y="7663553"/>
            <a:ext cx="333704" cy="333704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6453D691-222A-4979-BF76-E54B2C176CC3}"/>
              </a:ext>
            </a:extLst>
          </p:cNvPr>
          <p:cNvSpPr/>
          <p:nvPr/>
        </p:nvSpPr>
        <p:spPr>
          <a:xfrm>
            <a:off x="16136529" y="7572946"/>
            <a:ext cx="514918" cy="51491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16121D-2B69-40FA-873C-699E4ABBD7CC}"/>
              </a:ext>
            </a:extLst>
          </p:cNvPr>
          <p:cNvSpPr txBox="1"/>
          <p:nvPr/>
        </p:nvSpPr>
        <p:spPr>
          <a:xfrm>
            <a:off x="13673157" y="5585896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Задачи решены.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8366D5-1C2D-4E76-91A1-3ACCA75E48A5}"/>
              </a:ext>
            </a:extLst>
          </p:cNvPr>
          <p:cNvSpPr txBox="1"/>
          <p:nvPr/>
        </p:nvSpPr>
        <p:spPr>
          <a:xfrm>
            <a:off x="13581786" y="6608123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Цель достигнута.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D19758-0A10-48B0-AD23-55550CA19DD7}"/>
              </a:ext>
            </a:extLst>
          </p:cNvPr>
          <p:cNvSpPr txBox="1"/>
          <p:nvPr/>
        </p:nvSpPr>
        <p:spPr>
          <a:xfrm>
            <a:off x="11973973" y="7634143"/>
            <a:ext cx="40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Гипотеза частично доказана.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4247"/>
          <a:stretch>
            <a:fillRect/>
          </a:stretch>
        </p:blipFill>
        <p:spPr>
          <a:xfrm flipH="1">
            <a:off x="0" y="6270954"/>
            <a:ext cx="12071941" cy="430769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483816" y="1028700"/>
            <a:ext cx="7775484" cy="8229600"/>
            <a:chOff x="0" y="0"/>
            <a:chExt cx="10367312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20232" b="20232"/>
            <a:stretch>
              <a:fillRect/>
            </a:stretch>
          </p:blipFill>
          <p:spPr>
            <a:xfrm>
              <a:off x="0" y="0"/>
              <a:ext cx="10367312" cy="109728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794292" y="1028700"/>
            <a:ext cx="2465008" cy="1682750"/>
            <a:chOff x="0" y="0"/>
            <a:chExt cx="2098912" cy="14328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8912" cy="1432833"/>
            </a:xfrm>
            <a:custGeom>
              <a:avLst/>
              <a:gdLst/>
              <a:ahLst/>
              <a:cxnLst/>
              <a:rect l="l" t="t" r="r" b="b"/>
              <a:pathLst>
                <a:path w="2098912" h="1432833">
                  <a:moveTo>
                    <a:pt x="0" y="0"/>
                  </a:moveTo>
                  <a:lnTo>
                    <a:pt x="2098912" y="0"/>
                  </a:lnTo>
                  <a:lnTo>
                    <a:pt x="2098912" y="1432833"/>
                  </a:lnTo>
                  <a:lnTo>
                    <a:pt x="0" y="1432833"/>
                  </a:lnTo>
                  <a:close/>
                </a:path>
              </a:pathLst>
            </a:custGeom>
            <a:solidFill>
              <a:srgbClr val="C1982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5296068"/>
            <a:ext cx="1949772" cy="194977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1982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3633428" y="5296068"/>
            <a:ext cx="1949772" cy="194977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1982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240425" y="5296068"/>
            <a:ext cx="1949772" cy="194977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1982D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332103" y="-490416"/>
            <a:ext cx="7768967" cy="98083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AB248C-118C-424F-92D7-24B534C6AA42}"/>
              </a:ext>
            </a:extLst>
          </p:cNvPr>
          <p:cNvSpPr/>
          <p:nvPr/>
        </p:nvSpPr>
        <p:spPr>
          <a:xfrm>
            <a:off x="1038905" y="2711231"/>
            <a:ext cx="7647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Жертв ДТП можно было бы спасти,</a:t>
            </a:r>
          </a:p>
          <a:p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если бы рядом с ними оказался умеющий оказывать первую помощь, человек.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D2902F-7340-4F77-9414-3B27BCA8D14F}"/>
              </a:ext>
            </a:extLst>
          </p:cNvPr>
          <p:cNvSpPr txBox="1"/>
          <p:nvPr/>
        </p:nvSpPr>
        <p:spPr>
          <a:xfrm>
            <a:off x="1037766" y="1646746"/>
            <a:ext cx="3825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Montserrat" panose="00000500000000000000" pitchFamily="2" charset="-52"/>
              </a:rPr>
              <a:t>ВВЕДЕНИЕ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B766A-7029-4BB2-8BF1-1D2BBB253295}"/>
              </a:ext>
            </a:extLst>
          </p:cNvPr>
          <p:cNvSpPr txBox="1"/>
          <p:nvPr/>
        </p:nvSpPr>
        <p:spPr>
          <a:xfrm>
            <a:off x="810709" y="1501593"/>
            <a:ext cx="4326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ln>
                  <a:solidFill>
                    <a:schemeClr val="tx1">
                      <a:alpha val="30000"/>
                    </a:schemeClr>
                  </a:solidFill>
                </a:ln>
                <a:noFill/>
                <a:latin typeface="Montserrat" panose="00000500000000000000" pitchFamily="2" charset="-52"/>
              </a:rPr>
              <a:t>ВВЕДЕНИЕ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6B710D0-9255-4353-A369-8D1F6E130437}"/>
              </a:ext>
            </a:extLst>
          </p:cNvPr>
          <p:cNvSpPr/>
          <p:nvPr/>
        </p:nvSpPr>
        <p:spPr>
          <a:xfrm>
            <a:off x="1723989" y="7791989"/>
            <a:ext cx="6934200" cy="1129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Первая помощь, которая будет оказана вовремя, позволит избежать всевозможных осложнений и спасти человеческую жизнь в случае ДТП.</a:t>
            </a:r>
            <a:endParaRPr lang="ru-RU" sz="2000" dirty="0">
              <a:solidFill>
                <a:schemeClr val="bg1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Маркеры-галочки">
            <a:extLst>
              <a:ext uri="{FF2B5EF4-FFF2-40B4-BE49-F238E27FC236}">
                <a16:creationId xmlns:a16="http://schemas.microsoft.com/office/drawing/2014/main" id="{5368831C-9DC3-46B8-A3D5-5B45DC5E85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8373" y="8189651"/>
            <a:ext cx="333704" cy="333704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8F7E33E1-E324-4D07-9632-CA14A7E2609D}"/>
              </a:ext>
            </a:extLst>
          </p:cNvPr>
          <p:cNvSpPr/>
          <p:nvPr/>
        </p:nvSpPr>
        <p:spPr>
          <a:xfrm>
            <a:off x="1037766" y="8099044"/>
            <a:ext cx="514918" cy="51491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968" r="25967"/>
          <a:stretch>
            <a:fillRect/>
          </a:stretch>
        </p:blipFill>
        <p:spPr>
          <a:xfrm flipH="1">
            <a:off x="0" y="0"/>
            <a:ext cx="5355842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72346" y="-490416"/>
            <a:ext cx="7768967" cy="980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4403517" y="10100560"/>
            <a:ext cx="7768967" cy="980832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2861365"/>
            <a:ext cx="7537125" cy="5788512"/>
            <a:chOff x="0" y="0"/>
            <a:chExt cx="19050000" cy="14630400"/>
          </a:xfrm>
        </p:grpSpPr>
        <p:sp>
          <p:nvSpPr>
            <p:cNvPr id="6" name="Freeform 6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6"/>
              <a:stretch>
                <a:fillRect t="-1048" b="-104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7"/>
              <a:stretch>
                <a:fillRect l="-32" r="-3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348086" y="4813333"/>
            <a:ext cx="2246440" cy="4444967"/>
            <a:chOff x="0" y="0"/>
            <a:chExt cx="2620010" cy="5184140"/>
          </a:xfrm>
        </p:grpSpPr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8"/>
              <a:stretch>
                <a:fillRect l="-112628" r="-11262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482350" y="1784333"/>
            <a:ext cx="1949772" cy="1949772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1982D"/>
            </a:solidFill>
          </p:spPr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DBC361-EB02-46B5-A1CC-808215FDA892}"/>
              </a:ext>
            </a:extLst>
          </p:cNvPr>
          <p:cNvSpPr txBox="1"/>
          <p:nvPr/>
        </p:nvSpPr>
        <p:spPr>
          <a:xfrm>
            <a:off x="14599283" y="2030368"/>
            <a:ext cx="2052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800" b="1" dirty="0">
                <a:latin typeface="Montserrat" panose="00000500000000000000" pitchFamily="2" charset="-52"/>
              </a:rPr>
              <a:t>ЦЕЛЬ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980AE5-955F-4924-9CC2-B519D6179649}"/>
              </a:ext>
            </a:extLst>
          </p:cNvPr>
          <p:cNvSpPr txBox="1"/>
          <p:nvPr/>
        </p:nvSpPr>
        <p:spPr>
          <a:xfrm>
            <a:off x="14483065" y="1877490"/>
            <a:ext cx="2284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5400" b="1" dirty="0">
                <a:ln>
                  <a:solidFill>
                    <a:schemeClr val="tx1">
                      <a:alpha val="30000"/>
                    </a:schemeClr>
                  </a:solidFill>
                </a:ln>
                <a:noFill/>
                <a:latin typeface="Montserrat" panose="00000500000000000000" pitchFamily="2" charset="-52"/>
              </a:rPr>
              <a:t>ЦЕЛЬ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9A613E-E619-4845-B9D9-E3769CE93F60}"/>
              </a:ext>
            </a:extLst>
          </p:cNvPr>
          <p:cNvSpPr txBox="1"/>
          <p:nvPr/>
        </p:nvSpPr>
        <p:spPr>
          <a:xfrm>
            <a:off x="12992971" y="5938321"/>
            <a:ext cx="3775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Montserrat" panose="00000500000000000000" pitchFamily="2" charset="-52"/>
              </a:rPr>
              <a:t>ГИПОТЕЗА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E24B3B-B249-4272-93D6-174425A7D9E0}"/>
              </a:ext>
            </a:extLst>
          </p:cNvPr>
          <p:cNvSpPr txBox="1"/>
          <p:nvPr/>
        </p:nvSpPr>
        <p:spPr>
          <a:xfrm>
            <a:off x="12768550" y="5802857"/>
            <a:ext cx="4224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ln>
                  <a:solidFill>
                    <a:schemeClr val="tx1">
                      <a:alpha val="30000"/>
                    </a:schemeClr>
                  </a:solidFill>
                </a:ln>
                <a:noFill/>
                <a:latin typeface="Montserrat" panose="00000500000000000000" pitchFamily="2" charset="-52"/>
              </a:rPr>
              <a:t>ГИПОТЕЗА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0BEC84F-FEAB-4083-9A47-D3E5A1ADB7A9}"/>
              </a:ext>
            </a:extLst>
          </p:cNvPr>
          <p:cNvSpPr/>
          <p:nvPr/>
        </p:nvSpPr>
        <p:spPr>
          <a:xfrm>
            <a:off x="10168573" y="2861365"/>
            <a:ext cx="64828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000000"/>
                </a:solidFill>
                <a:latin typeface="Montserrat SemiBold" panose="00000700000000000000" pitchFamily="2" charset="-52"/>
                <a:ea typeface="Calibri" panose="020F0502020204030204" pitchFamily="34" charset="0"/>
              </a:rPr>
              <a:t>Повышение уровня информированности людей</a:t>
            </a:r>
          </a:p>
          <a:p>
            <a:pPr algn="r"/>
            <a:r>
              <a:rPr lang="ru-RU" sz="2400" dirty="0">
                <a:solidFill>
                  <a:srgbClr val="000000"/>
                </a:solidFill>
                <a:latin typeface="Montserrat SemiBold" panose="00000700000000000000" pitchFamily="2" charset="-52"/>
                <a:ea typeface="Calibri" panose="020F0502020204030204" pitchFamily="34" charset="0"/>
              </a:rPr>
              <a:t>в сфере оказания первой</a:t>
            </a:r>
          </a:p>
          <a:p>
            <a:pPr algn="r"/>
            <a:r>
              <a:rPr lang="ru-RU" sz="2400" dirty="0">
                <a:solidFill>
                  <a:srgbClr val="000000"/>
                </a:solidFill>
                <a:latin typeface="Montserrat SemiBold" panose="00000700000000000000" pitchFamily="2" charset="-52"/>
                <a:ea typeface="Calibri" panose="020F0502020204030204" pitchFamily="34" charset="0"/>
              </a:rPr>
              <a:t>помощи при ДТП.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276B0C4-D952-4479-964D-1DCC69970D70}"/>
              </a:ext>
            </a:extLst>
          </p:cNvPr>
          <p:cNvSpPr/>
          <p:nvPr/>
        </p:nvSpPr>
        <p:spPr>
          <a:xfrm>
            <a:off x="10781304" y="6769318"/>
            <a:ext cx="5986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Предположим, что среди населения преобладает низкая информированность об оказании первой помощи при ДТП.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0801"/>
          <a:stretch>
            <a:fillRect/>
          </a:stretch>
        </p:blipFill>
        <p:spPr>
          <a:xfrm>
            <a:off x="0" y="0"/>
            <a:ext cx="403234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4747867" cy="8229600"/>
            <a:chOff x="0" y="0"/>
            <a:chExt cx="6330489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30781" r="30781"/>
            <a:stretch>
              <a:fillRect/>
            </a:stretch>
          </p:blipFill>
          <p:spPr>
            <a:xfrm>
              <a:off x="0" y="0"/>
              <a:ext cx="6330489" cy="1097280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57104" y="-490416"/>
            <a:ext cx="7768967" cy="9808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13474" y="9796584"/>
            <a:ext cx="7768967" cy="980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BC41D8-85F5-4960-B16B-9DEE3162CB47}"/>
              </a:ext>
            </a:extLst>
          </p:cNvPr>
          <p:cNvSpPr txBox="1"/>
          <p:nvPr/>
        </p:nvSpPr>
        <p:spPr>
          <a:xfrm>
            <a:off x="10210800" y="1409700"/>
            <a:ext cx="6439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Montserrat" panose="00000500000000000000" pitchFamily="2" charset="-52"/>
              </a:rPr>
              <a:t>ЗАДАЧИ ПРОЕКТА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239E8-5F60-4E02-9375-7E4421989498}"/>
              </a:ext>
            </a:extLst>
          </p:cNvPr>
          <p:cNvSpPr txBox="1"/>
          <p:nvPr/>
        </p:nvSpPr>
        <p:spPr>
          <a:xfrm>
            <a:off x="9819666" y="1281895"/>
            <a:ext cx="7221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ln>
                  <a:solidFill>
                    <a:schemeClr val="tx1">
                      <a:alpha val="30000"/>
                    </a:schemeClr>
                  </a:solidFill>
                </a:ln>
                <a:noFill/>
                <a:latin typeface="Montserrat" panose="00000500000000000000" pitchFamily="2" charset="-52"/>
              </a:rPr>
              <a:t>ЗАДАЧИ ПРОЕКТА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6CCC657-6F01-4974-91FF-CB99E35A827D}"/>
              </a:ext>
            </a:extLst>
          </p:cNvPr>
          <p:cNvSpPr/>
          <p:nvPr/>
        </p:nvSpPr>
        <p:spPr>
          <a:xfrm>
            <a:off x="15583583" y="2987507"/>
            <a:ext cx="1066800" cy="10668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6D032BD-123B-4358-B638-272B4677E718}"/>
              </a:ext>
            </a:extLst>
          </p:cNvPr>
          <p:cNvSpPr/>
          <p:nvPr/>
        </p:nvSpPr>
        <p:spPr>
          <a:xfrm>
            <a:off x="15583583" y="4671110"/>
            <a:ext cx="1066800" cy="10668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7C98D7A-E440-4CA0-8A70-BD284531D670}"/>
              </a:ext>
            </a:extLst>
          </p:cNvPr>
          <p:cNvSpPr/>
          <p:nvPr/>
        </p:nvSpPr>
        <p:spPr>
          <a:xfrm>
            <a:off x="15583583" y="6354713"/>
            <a:ext cx="1066800" cy="10668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E88C4A3-A2E3-45D5-AA40-70418FFF4F46}"/>
              </a:ext>
            </a:extLst>
          </p:cNvPr>
          <p:cNvSpPr/>
          <p:nvPr/>
        </p:nvSpPr>
        <p:spPr>
          <a:xfrm>
            <a:off x="15583583" y="8038316"/>
            <a:ext cx="1066800" cy="10668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E42B598-DC17-4675-8B79-BABA0CECE204}"/>
              </a:ext>
            </a:extLst>
          </p:cNvPr>
          <p:cNvSpPr/>
          <p:nvPr/>
        </p:nvSpPr>
        <p:spPr>
          <a:xfrm>
            <a:off x="6108075" y="3100927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Проанализировать источники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по теме проекта; 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26A66FA-AF94-4D08-B049-DBA45BB57916}"/>
              </a:ext>
            </a:extLst>
          </p:cNvPr>
          <p:cNvSpPr/>
          <p:nvPr/>
        </p:nvSpPr>
        <p:spPr>
          <a:xfrm>
            <a:off x="10086879" y="4782958"/>
            <a:ext cx="51651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Изучить сущность и алгоритм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первой помощи;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17B298E-2BC8-49CB-AD31-606666F1E68A}"/>
              </a:ext>
            </a:extLst>
          </p:cNvPr>
          <p:cNvSpPr/>
          <p:nvPr/>
        </p:nvSpPr>
        <p:spPr>
          <a:xfrm>
            <a:off x="9181181" y="6472614"/>
            <a:ext cx="60708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Провести анализ знаний в сфере 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оказания первой помощи при ДТП;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2E402BC-ED7B-4040-A777-C3C6D1CB6DA9}"/>
              </a:ext>
            </a:extLst>
          </p:cNvPr>
          <p:cNvSpPr/>
          <p:nvPr/>
        </p:nvSpPr>
        <p:spPr>
          <a:xfrm>
            <a:off x="9807956" y="8156217"/>
            <a:ext cx="5444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Создать буклет с полученной 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информацией по теме проекта.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pic>
        <p:nvPicPr>
          <p:cNvPr id="18" name="Рисунок 17" descr="Книги на полке">
            <a:extLst>
              <a:ext uri="{FF2B5EF4-FFF2-40B4-BE49-F238E27FC236}">
                <a16:creationId xmlns:a16="http://schemas.microsoft.com/office/drawing/2014/main" id="{0D7CB334-EAC1-4794-B15B-8CC7348668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722243" y="3121687"/>
            <a:ext cx="789475" cy="789475"/>
          </a:xfrm>
          <a:prstGeom prst="rect">
            <a:avLst/>
          </a:prstGeom>
        </p:spPr>
      </p:pic>
      <p:pic>
        <p:nvPicPr>
          <p:cNvPr id="20" name="Рисунок 19" descr="Медицина">
            <a:extLst>
              <a:ext uri="{FF2B5EF4-FFF2-40B4-BE49-F238E27FC236}">
                <a16:creationId xmlns:a16="http://schemas.microsoft.com/office/drawing/2014/main" id="{DFF52A02-4189-4E7B-AE0C-728B229BF5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22243" y="4803718"/>
            <a:ext cx="789475" cy="789475"/>
          </a:xfrm>
          <a:prstGeom prst="rect">
            <a:avLst/>
          </a:prstGeom>
        </p:spPr>
      </p:pic>
      <p:pic>
        <p:nvPicPr>
          <p:cNvPr id="22" name="Рисунок 21" descr="Линейчатая диаграмма">
            <a:extLst>
              <a:ext uri="{FF2B5EF4-FFF2-40B4-BE49-F238E27FC236}">
                <a16:creationId xmlns:a16="http://schemas.microsoft.com/office/drawing/2014/main" id="{46A791BC-68C2-4586-90FA-31EE6D43D2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722244" y="6493374"/>
            <a:ext cx="789475" cy="789475"/>
          </a:xfrm>
          <a:prstGeom prst="rect">
            <a:avLst/>
          </a:prstGeom>
        </p:spPr>
      </p:pic>
      <p:pic>
        <p:nvPicPr>
          <p:cNvPr id="24" name="Рисунок 23" descr="Список">
            <a:extLst>
              <a:ext uri="{FF2B5EF4-FFF2-40B4-BE49-F238E27FC236}">
                <a16:creationId xmlns:a16="http://schemas.microsoft.com/office/drawing/2014/main" id="{55F096AF-B17D-4262-8C2D-64759C3849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722245" y="8176977"/>
            <a:ext cx="789475" cy="78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AF5D031C-AB77-40BB-BCFD-206B4D8388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2300" y="-800100"/>
            <a:ext cx="20951600" cy="264514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052" b="44544"/>
          <a:stretch>
            <a:fillRect/>
          </a:stretch>
        </p:blipFill>
        <p:spPr>
          <a:xfrm>
            <a:off x="11456282" y="0"/>
            <a:ext cx="6831718" cy="34386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10711" y="9241454"/>
            <a:ext cx="8281549" cy="10455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t="6400"/>
          <a:stretch>
            <a:fillRect/>
          </a:stretch>
        </p:blipFill>
        <p:spPr>
          <a:xfrm>
            <a:off x="5029200" y="0"/>
            <a:ext cx="12553623" cy="606602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6F037C-9DBA-4BF1-A7F3-0A2786706714}"/>
              </a:ext>
            </a:extLst>
          </p:cNvPr>
          <p:cNvSpPr/>
          <p:nvPr/>
        </p:nvSpPr>
        <p:spPr>
          <a:xfrm>
            <a:off x="1038905" y="6907046"/>
            <a:ext cx="7647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Первая помощь – комплекс неотложных мероприятий, направленных на спасение жизни человека.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DA7C72-A5EF-4DF9-8A53-A1269C3FA1E4}"/>
              </a:ext>
            </a:extLst>
          </p:cNvPr>
          <p:cNvSpPr txBox="1"/>
          <p:nvPr/>
        </p:nvSpPr>
        <p:spPr>
          <a:xfrm>
            <a:off x="1044185" y="6076049"/>
            <a:ext cx="3469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Montserrat" panose="00000500000000000000" pitchFamily="2" charset="-52"/>
              </a:rPr>
              <a:t>ПОНЯТИЕ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F52F45-51B6-4B7D-96ED-1482E90D979C}"/>
              </a:ext>
            </a:extLst>
          </p:cNvPr>
          <p:cNvSpPr txBox="1"/>
          <p:nvPr/>
        </p:nvSpPr>
        <p:spPr>
          <a:xfrm>
            <a:off x="838198" y="5983716"/>
            <a:ext cx="3881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ln>
                  <a:solidFill>
                    <a:schemeClr val="tx1">
                      <a:alpha val="30000"/>
                    </a:schemeClr>
                  </a:solidFill>
                </a:ln>
                <a:noFill/>
                <a:latin typeface="Montserrat" panose="00000500000000000000" pitchFamily="2" charset="-52"/>
              </a:rPr>
              <a:t>ПОНЯТИЕ</a:t>
            </a:r>
          </a:p>
        </p:txBody>
      </p:sp>
      <p:pic>
        <p:nvPicPr>
          <p:cNvPr id="18" name="Рисунок 17" descr="Маркеры-галочки">
            <a:extLst>
              <a:ext uri="{FF2B5EF4-FFF2-40B4-BE49-F238E27FC236}">
                <a16:creationId xmlns:a16="http://schemas.microsoft.com/office/drawing/2014/main" id="{AB546B46-6A37-4142-B9CA-447278095E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9512" y="8756131"/>
            <a:ext cx="333704" cy="333704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B6E5990C-A7C4-4C14-BE44-1A17D8223FF0}"/>
              </a:ext>
            </a:extLst>
          </p:cNvPr>
          <p:cNvSpPr/>
          <p:nvPr/>
        </p:nvSpPr>
        <p:spPr>
          <a:xfrm>
            <a:off x="1038905" y="8665524"/>
            <a:ext cx="514918" cy="5149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ABEC419-42FA-4CA8-9312-8841B4BD707D}"/>
              </a:ext>
            </a:extLst>
          </p:cNvPr>
          <p:cNvSpPr/>
          <p:nvPr/>
        </p:nvSpPr>
        <p:spPr>
          <a:xfrm>
            <a:off x="1666711" y="8569040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Montserrat" panose="00000500000000000000" pitchFamily="2" charset="-52"/>
                <a:ea typeface="Calibri" panose="020F0502020204030204" pitchFamily="34" charset="0"/>
              </a:rPr>
              <a:t>Владение населением навыками оказания первой</a:t>
            </a:r>
          </a:p>
          <a:p>
            <a:r>
              <a:rPr lang="ru-RU" sz="2000" dirty="0">
                <a:latin typeface="Montserrat" panose="00000500000000000000" pitchFamily="2" charset="-52"/>
                <a:ea typeface="Calibri" panose="020F0502020204030204" pitchFamily="34" charset="0"/>
              </a:rPr>
              <a:t>помощи является одной из важнейших задач.</a:t>
            </a:r>
            <a:endParaRPr lang="ru-RU" sz="2000" dirty="0">
              <a:latin typeface="Montserrat" panose="000005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DAB6828-57AA-4533-8630-E5A0A1BAA930}"/>
              </a:ext>
            </a:extLst>
          </p:cNvPr>
          <p:cNvCxnSpPr/>
          <p:nvPr/>
        </p:nvCxnSpPr>
        <p:spPr>
          <a:xfrm>
            <a:off x="718400" y="0"/>
            <a:ext cx="0" cy="10287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"/>
          <p:cNvGrpSpPr/>
          <p:nvPr/>
        </p:nvGrpSpPr>
        <p:grpSpPr>
          <a:xfrm>
            <a:off x="14180555" y="6028826"/>
            <a:ext cx="4107445" cy="4258174"/>
            <a:chOff x="0" y="0"/>
            <a:chExt cx="5476593" cy="56775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870" r="22870"/>
            <a:stretch>
              <a:fillRect/>
            </a:stretch>
          </p:blipFill>
          <p:spPr>
            <a:xfrm>
              <a:off x="0" y="0"/>
              <a:ext cx="5476593" cy="567756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180555" y="0"/>
            <a:ext cx="4107445" cy="6028826"/>
            <a:chOff x="0" y="0"/>
            <a:chExt cx="5476593" cy="803843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7304" r="27304"/>
            <a:stretch>
              <a:fillRect/>
            </a:stretch>
          </p:blipFill>
          <p:spPr>
            <a:xfrm>
              <a:off x="0" y="0"/>
              <a:ext cx="5476593" cy="803843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178986" y="6933240"/>
            <a:ext cx="2918787" cy="3353760"/>
            <a:chOff x="0" y="0"/>
            <a:chExt cx="3891716" cy="447168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0300" r="20300"/>
            <a:stretch>
              <a:fillRect/>
            </a:stretch>
          </p:blipFill>
          <p:spPr>
            <a:xfrm>
              <a:off x="0" y="0"/>
              <a:ext cx="3891716" cy="4471680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58300" y="-490416"/>
            <a:ext cx="9167883" cy="11574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178986" y="0"/>
            <a:ext cx="7001569" cy="2836952"/>
            <a:chOff x="0" y="0"/>
            <a:chExt cx="9335425" cy="378260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t="20424" b="20424"/>
            <a:stretch>
              <a:fillRect/>
            </a:stretch>
          </p:blipFill>
          <p:spPr>
            <a:xfrm>
              <a:off x="0" y="0"/>
              <a:ext cx="9335425" cy="3782603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097773" y="6933240"/>
            <a:ext cx="4082782" cy="3353760"/>
            <a:chOff x="0" y="0"/>
            <a:chExt cx="5443709" cy="447168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rcRect l="468" r="468"/>
            <a:stretch>
              <a:fillRect/>
            </a:stretch>
          </p:blipFill>
          <p:spPr>
            <a:xfrm>
              <a:off x="0" y="0"/>
              <a:ext cx="5443709" cy="447168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7178986" y="2836952"/>
            <a:ext cx="7001569" cy="4096288"/>
            <a:chOff x="0" y="0"/>
            <a:chExt cx="9335425" cy="546171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 l="1927" r="1927"/>
            <a:stretch>
              <a:fillRect/>
            </a:stretch>
          </p:blipFill>
          <p:spPr>
            <a:xfrm>
              <a:off x="0" y="0"/>
              <a:ext cx="9335425" cy="5461717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003277" y="9625558"/>
            <a:ext cx="20951600" cy="2645140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FAA36313-A4A4-4BC7-AEA4-2E60B8FEB3B8}"/>
              </a:ext>
            </a:extLst>
          </p:cNvPr>
          <p:cNvSpPr/>
          <p:nvPr/>
        </p:nvSpPr>
        <p:spPr>
          <a:xfrm>
            <a:off x="457202" y="3267953"/>
            <a:ext cx="522395" cy="52239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2DF5E7B-8C21-4183-92B3-1CD549EDFF2F}"/>
              </a:ext>
            </a:extLst>
          </p:cNvPr>
          <p:cNvSpPr/>
          <p:nvPr/>
        </p:nvSpPr>
        <p:spPr>
          <a:xfrm>
            <a:off x="457202" y="4793703"/>
            <a:ext cx="522395" cy="52239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BEC000-9DF3-4479-9F2F-D33ECD6B6C98}"/>
              </a:ext>
            </a:extLst>
          </p:cNvPr>
          <p:cNvSpPr/>
          <p:nvPr/>
        </p:nvSpPr>
        <p:spPr>
          <a:xfrm>
            <a:off x="457201" y="6319453"/>
            <a:ext cx="522395" cy="52239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7F03F83-C576-4561-B9C6-3FC607D64219}"/>
              </a:ext>
            </a:extLst>
          </p:cNvPr>
          <p:cNvSpPr/>
          <p:nvPr/>
        </p:nvSpPr>
        <p:spPr>
          <a:xfrm>
            <a:off x="457200" y="7845203"/>
            <a:ext cx="522395" cy="52239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F85FD9-4D08-4F61-9F3A-78FCA7A09E26}"/>
              </a:ext>
            </a:extLst>
          </p:cNvPr>
          <p:cNvSpPr txBox="1"/>
          <p:nvPr/>
        </p:nvSpPr>
        <p:spPr>
          <a:xfrm>
            <a:off x="0" y="1194984"/>
            <a:ext cx="7178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Montserrat" panose="00000500000000000000" pitchFamily="2" charset="-52"/>
              </a:rPr>
              <a:t>АЛГОРИТМ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6A1E20-F01B-4DCC-A6E9-CCCBDE69E620}"/>
              </a:ext>
            </a:extLst>
          </p:cNvPr>
          <p:cNvSpPr txBox="1"/>
          <p:nvPr/>
        </p:nvSpPr>
        <p:spPr>
          <a:xfrm>
            <a:off x="0" y="1046472"/>
            <a:ext cx="7178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>
                  <a:solidFill>
                    <a:schemeClr val="tx1">
                      <a:alpha val="30000"/>
                    </a:schemeClr>
                  </a:solidFill>
                </a:ln>
                <a:noFill/>
                <a:latin typeface="Montserrat" panose="00000500000000000000" pitchFamily="2" charset="-52"/>
              </a:rPr>
              <a:t>АЛГОРИТМ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C79A5FA-5D02-4D4A-85A1-13F484104B4C}"/>
              </a:ext>
            </a:extLst>
          </p:cNvPr>
          <p:cNvSpPr/>
          <p:nvPr/>
        </p:nvSpPr>
        <p:spPr>
          <a:xfrm>
            <a:off x="1240793" y="3108347"/>
            <a:ext cx="37224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1. Убеждение в своей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безопасности;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92F3ED2-DEF7-4D76-8BDA-934752A839B8}"/>
              </a:ext>
            </a:extLst>
          </p:cNvPr>
          <p:cNvSpPr/>
          <p:nvPr/>
        </p:nvSpPr>
        <p:spPr>
          <a:xfrm>
            <a:off x="1240793" y="4639401"/>
            <a:ext cx="37497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2. Первичный осмотр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человека;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563BEA5-7019-4A23-8727-6473D04DEEA1}"/>
              </a:ext>
            </a:extLst>
          </p:cNvPr>
          <p:cNvSpPr/>
          <p:nvPr/>
        </p:nvSpPr>
        <p:spPr>
          <a:xfrm>
            <a:off x="1240793" y="6165151"/>
            <a:ext cx="3698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3. Вторичный осмотр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человека;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92031F0-4524-4469-9B83-B98913E4FD04}"/>
              </a:ext>
            </a:extLst>
          </p:cNvPr>
          <p:cNvSpPr/>
          <p:nvPr/>
        </p:nvSpPr>
        <p:spPr>
          <a:xfrm>
            <a:off x="1240793" y="7684876"/>
            <a:ext cx="43717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4. Передача человека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бригаде скорой помощи.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6385896"/>
            <a:chOff x="0" y="0"/>
            <a:chExt cx="12192000" cy="85145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103" r="5103"/>
            <a:stretch>
              <a:fillRect/>
            </a:stretch>
          </p:blipFill>
          <p:spPr>
            <a:xfrm>
              <a:off x="0" y="0"/>
              <a:ext cx="12192000" cy="8514529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91272"/>
          <a:stretch>
            <a:fillRect/>
          </a:stretch>
        </p:blipFill>
        <p:spPr>
          <a:xfrm flipH="1">
            <a:off x="0" y="8761598"/>
            <a:ext cx="18288000" cy="1596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144000" y="7271952"/>
            <a:ext cx="8115300" cy="1986348"/>
            <a:chOff x="0" y="0"/>
            <a:chExt cx="2960483" cy="7246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60483" cy="724625"/>
            </a:xfrm>
            <a:custGeom>
              <a:avLst/>
              <a:gdLst/>
              <a:ahLst/>
              <a:cxnLst/>
              <a:rect l="l" t="t" r="r" b="b"/>
              <a:pathLst>
                <a:path w="2960483" h="724625">
                  <a:moveTo>
                    <a:pt x="0" y="0"/>
                  </a:moveTo>
                  <a:lnTo>
                    <a:pt x="2960483" y="0"/>
                  </a:lnTo>
                  <a:lnTo>
                    <a:pt x="2960483" y="724625"/>
                  </a:lnTo>
                  <a:lnTo>
                    <a:pt x="0" y="724625"/>
                  </a:lnTo>
                  <a:close/>
                </a:path>
              </a:pathLst>
            </a:custGeom>
            <a:solidFill>
              <a:srgbClr val="C1982D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2EC9ED0-60B0-480F-98D1-5D739436044E}"/>
              </a:ext>
            </a:extLst>
          </p:cNvPr>
          <p:cNvSpPr txBox="1"/>
          <p:nvPr/>
        </p:nvSpPr>
        <p:spPr>
          <a:xfrm>
            <a:off x="4775365" y="767033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Montserrat" panose="00000500000000000000" pitchFamily="2" charset="-52"/>
              </a:rPr>
              <a:t>ПРАВИЛА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C64E6-9448-47F0-A412-6A0193C24AD3}"/>
              </a:ext>
            </a:extLst>
          </p:cNvPr>
          <p:cNvSpPr txBox="1"/>
          <p:nvPr/>
        </p:nvSpPr>
        <p:spPr>
          <a:xfrm>
            <a:off x="4563768" y="622233"/>
            <a:ext cx="3993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ln>
                  <a:solidFill>
                    <a:schemeClr val="tx1">
                      <a:alpha val="30000"/>
                    </a:schemeClr>
                  </a:solidFill>
                </a:ln>
                <a:noFill/>
                <a:latin typeface="Montserrat" panose="00000500000000000000" pitchFamily="2" charset="-52"/>
              </a:rPr>
              <a:t>ПРАВИЛА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8E6D321-D16F-40C9-BA34-0B6B6F946752}"/>
              </a:ext>
            </a:extLst>
          </p:cNvPr>
          <p:cNvSpPr/>
          <p:nvPr/>
        </p:nvSpPr>
        <p:spPr>
          <a:xfrm>
            <a:off x="7278773" y="2176966"/>
            <a:ext cx="1066800" cy="10668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Montserrat SemiBold" panose="00000700000000000000" pitchFamily="2" charset="-52"/>
              </a:rPr>
              <a:t>1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8A10B36-E49C-4A78-9651-5F41AD7596AB}"/>
              </a:ext>
            </a:extLst>
          </p:cNvPr>
          <p:cNvSpPr/>
          <p:nvPr/>
        </p:nvSpPr>
        <p:spPr>
          <a:xfrm>
            <a:off x="7278773" y="3860569"/>
            <a:ext cx="1066800" cy="10668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Montserrat SemiBold" panose="00000700000000000000" pitchFamily="2" charset="-52"/>
              </a:rPr>
              <a:t>2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57FF4ED-DB0D-46D7-8C79-445457C8555C}"/>
              </a:ext>
            </a:extLst>
          </p:cNvPr>
          <p:cNvSpPr/>
          <p:nvPr/>
        </p:nvSpPr>
        <p:spPr>
          <a:xfrm>
            <a:off x="7278773" y="5544172"/>
            <a:ext cx="1066800" cy="10668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Montserrat SemiBold" panose="00000700000000000000" pitchFamily="2" charset="-52"/>
              </a:rPr>
              <a:t>3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6F6F9EA-E44E-4206-BCCB-BB08B7737264}"/>
              </a:ext>
            </a:extLst>
          </p:cNvPr>
          <p:cNvSpPr/>
          <p:nvPr/>
        </p:nvSpPr>
        <p:spPr>
          <a:xfrm>
            <a:off x="7278773" y="7227775"/>
            <a:ext cx="1066800" cy="10668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Montserrat SemiBold" panose="00000700000000000000" pitchFamily="2" charset="-52"/>
              </a:rPr>
              <a:t>4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6248AA0-4A40-4A1F-B79E-246FEDD13FF0}"/>
              </a:ext>
            </a:extLst>
          </p:cNvPr>
          <p:cNvSpPr/>
          <p:nvPr/>
        </p:nvSpPr>
        <p:spPr>
          <a:xfrm>
            <a:off x="-2196735" y="2294867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То, что прямо сейчас несёт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угрозу для жизни;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AED9C9-FA62-4E31-A08C-F0592D85DA0B}"/>
              </a:ext>
            </a:extLst>
          </p:cNvPr>
          <p:cNvSpPr/>
          <p:nvPr/>
        </p:nvSpPr>
        <p:spPr>
          <a:xfrm>
            <a:off x="1541618" y="3972417"/>
            <a:ext cx="54056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То, что может через время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привести к летальному исходу;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44F5268-3D5D-4337-853D-B3C03F22937A}"/>
              </a:ext>
            </a:extLst>
          </p:cNvPr>
          <p:cNvSpPr/>
          <p:nvPr/>
        </p:nvSpPr>
        <p:spPr>
          <a:xfrm>
            <a:off x="1735582" y="5662073"/>
            <a:ext cx="52116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То, что может грозить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инвалидностью для человека;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DE62DC-1FA0-4139-9B66-2F51E9287D91}"/>
              </a:ext>
            </a:extLst>
          </p:cNvPr>
          <p:cNvSpPr/>
          <p:nvPr/>
        </p:nvSpPr>
        <p:spPr>
          <a:xfrm>
            <a:off x="2407241" y="7351729"/>
            <a:ext cx="45400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То, что может замедлить</a:t>
            </a:r>
            <a:b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Calibri" panose="020F0502020204030204" pitchFamily="34" charset="0"/>
              </a:rPr>
              <a:t>выздоровление человека.</a:t>
            </a:r>
            <a:endParaRPr lang="ru-RU" sz="24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98728"/>
            <a:ext cx="11147172" cy="5576491"/>
            <a:chOff x="0" y="0"/>
            <a:chExt cx="8504204" cy="425431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8440704" cy="4190818"/>
            </a:xfrm>
            <a:custGeom>
              <a:avLst/>
              <a:gdLst/>
              <a:ahLst/>
              <a:cxnLst/>
              <a:rect l="l" t="t" r="r" b="b"/>
              <a:pathLst>
                <a:path w="8440704" h="4190818">
                  <a:moveTo>
                    <a:pt x="8347994" y="4190818"/>
                  </a:moveTo>
                  <a:lnTo>
                    <a:pt x="92710" y="4190818"/>
                  </a:lnTo>
                  <a:cubicBezTo>
                    <a:pt x="41910" y="4190818"/>
                    <a:pt x="0" y="4148908"/>
                    <a:pt x="0" y="40981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346724" y="0"/>
                  </a:lnTo>
                  <a:cubicBezTo>
                    <a:pt x="8397524" y="0"/>
                    <a:pt x="8439434" y="41910"/>
                    <a:pt x="8439434" y="92710"/>
                  </a:cubicBezTo>
                  <a:lnTo>
                    <a:pt x="8439434" y="4096838"/>
                  </a:lnTo>
                  <a:cubicBezTo>
                    <a:pt x="8440704" y="4148908"/>
                    <a:pt x="8398794" y="4190818"/>
                    <a:pt x="8347994" y="4190818"/>
                  </a:cubicBezTo>
                  <a:close/>
                </a:path>
              </a:pathLst>
            </a:custGeom>
            <a:solidFill>
              <a:srgbClr val="737373">
                <a:alpha val="28627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504204" cy="4254318"/>
            </a:xfrm>
            <a:custGeom>
              <a:avLst/>
              <a:gdLst/>
              <a:ahLst/>
              <a:cxnLst/>
              <a:rect l="l" t="t" r="r" b="b"/>
              <a:pathLst>
                <a:path w="8504204" h="4254318">
                  <a:moveTo>
                    <a:pt x="8379744" y="59690"/>
                  </a:moveTo>
                  <a:cubicBezTo>
                    <a:pt x="8415304" y="59690"/>
                    <a:pt x="8444514" y="88900"/>
                    <a:pt x="8444514" y="124460"/>
                  </a:cubicBezTo>
                  <a:lnTo>
                    <a:pt x="8444514" y="4129858"/>
                  </a:lnTo>
                  <a:cubicBezTo>
                    <a:pt x="8444514" y="4165418"/>
                    <a:pt x="8415304" y="4194628"/>
                    <a:pt x="8379744" y="4194628"/>
                  </a:cubicBezTo>
                  <a:lnTo>
                    <a:pt x="124460" y="4194628"/>
                  </a:lnTo>
                  <a:cubicBezTo>
                    <a:pt x="88900" y="4194628"/>
                    <a:pt x="59690" y="4165418"/>
                    <a:pt x="59690" y="41298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379744" y="59690"/>
                  </a:lnTo>
                  <a:moveTo>
                    <a:pt x="837974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129858"/>
                  </a:lnTo>
                  <a:cubicBezTo>
                    <a:pt x="0" y="4198438"/>
                    <a:pt x="55880" y="4254318"/>
                    <a:pt x="124460" y="4254318"/>
                  </a:cubicBezTo>
                  <a:lnTo>
                    <a:pt x="8379744" y="4254318"/>
                  </a:lnTo>
                  <a:cubicBezTo>
                    <a:pt x="8448324" y="4254318"/>
                    <a:pt x="8504204" y="4198438"/>
                    <a:pt x="8504204" y="4129858"/>
                  </a:cubicBezTo>
                  <a:lnTo>
                    <a:pt x="8504204" y="124460"/>
                  </a:lnTo>
                  <a:cubicBezTo>
                    <a:pt x="8504204" y="55880"/>
                    <a:pt x="8448324" y="0"/>
                    <a:pt x="8379744" y="0"/>
                  </a:cubicBez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44000" y="7547551"/>
            <a:ext cx="1710749" cy="171074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1982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2300" y="9571192"/>
            <a:ext cx="20951600" cy="2645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34133"/>
          <a:stretch>
            <a:fillRect/>
          </a:stretch>
        </p:blipFill>
        <p:spPr>
          <a:xfrm>
            <a:off x="9817141" y="1028700"/>
            <a:ext cx="9936510" cy="100510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19408" y="-490416"/>
            <a:ext cx="7768967" cy="9808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90060" y="8108370"/>
            <a:ext cx="818630" cy="73369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453554" y="2043353"/>
            <a:ext cx="1710749" cy="171074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1982D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899613" y="2604172"/>
            <a:ext cx="818630" cy="73369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14EA11-56B4-42C9-8194-6D2906C849E0}"/>
              </a:ext>
            </a:extLst>
          </p:cNvPr>
          <p:cNvSpPr/>
          <p:nvPr/>
        </p:nvSpPr>
        <p:spPr>
          <a:xfrm>
            <a:off x="1899613" y="4125211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  <a:ea typeface="Calibri" panose="020F0502020204030204" pitchFamily="34" charset="0"/>
              </a:rPr>
              <a:t>Последствия большинства ДТП можно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  <a:ea typeface="Calibri" panose="020F0502020204030204" pitchFamily="34" charset="0"/>
              </a:rPr>
              <a:t>свести к меньшим потерям, каждый человек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  <a:ea typeface="Calibri" panose="020F0502020204030204" pitchFamily="34" charset="0"/>
              </a:rPr>
              <a:t>должен чувствовать ответственность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  <a:ea typeface="Calibri" panose="020F0502020204030204" pitchFamily="34" charset="0"/>
              </a:rPr>
              <a:t>за помощь нуждающемуся.</a:t>
            </a:r>
            <a:endParaRPr lang="ru-RU" sz="2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15" name="Рисунок 14" descr="Маркеры-галочки">
            <a:extLst>
              <a:ext uri="{FF2B5EF4-FFF2-40B4-BE49-F238E27FC236}">
                <a16:creationId xmlns:a16="http://schemas.microsoft.com/office/drawing/2014/main" id="{68E56A92-76BE-4A97-9DD7-BF205BAEC4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90220" y="6313214"/>
            <a:ext cx="333704" cy="333704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A0595748-C767-405B-BF0F-0C7794763FE4}"/>
              </a:ext>
            </a:extLst>
          </p:cNvPr>
          <p:cNvSpPr/>
          <p:nvPr/>
        </p:nvSpPr>
        <p:spPr>
          <a:xfrm>
            <a:off x="1899613" y="6222607"/>
            <a:ext cx="514918" cy="51491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313501E-EDC7-40E7-A395-5E0B49C52AA8}"/>
              </a:ext>
            </a:extLst>
          </p:cNvPr>
          <p:cNvSpPr/>
          <p:nvPr/>
        </p:nvSpPr>
        <p:spPr>
          <a:xfrm>
            <a:off x="2551005" y="6126123"/>
            <a:ext cx="6513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Одной из наиболее частых причин смерти жертв ДТП является кислородное голодание.</a:t>
            </a:r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18" name="Рисунок 17" descr="Маркеры-галочки">
            <a:extLst>
              <a:ext uri="{FF2B5EF4-FFF2-40B4-BE49-F238E27FC236}">
                <a16:creationId xmlns:a16="http://schemas.microsoft.com/office/drawing/2014/main" id="{2E1FDD94-FD9C-4AC6-AEF6-2DAB99A8C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90220" y="7335441"/>
            <a:ext cx="333704" cy="333704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5B2D7C46-F6A2-4FEE-BE7C-61B58C86A7D5}"/>
              </a:ext>
            </a:extLst>
          </p:cNvPr>
          <p:cNvSpPr/>
          <p:nvPr/>
        </p:nvSpPr>
        <p:spPr>
          <a:xfrm>
            <a:off x="1899613" y="7244834"/>
            <a:ext cx="514918" cy="51491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2668614-E085-4974-AE21-F0800BA43A49}"/>
              </a:ext>
            </a:extLst>
          </p:cNvPr>
          <p:cNvSpPr/>
          <p:nvPr/>
        </p:nvSpPr>
        <p:spPr>
          <a:xfrm>
            <a:off x="2551005" y="7148350"/>
            <a:ext cx="6513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Сегодня каждый человек должен быть готов оказать первую помощь пострадавшему.</a:t>
            </a:r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BCE3F3-91D2-4645-8992-1A9BA37D66BE}"/>
              </a:ext>
            </a:extLst>
          </p:cNvPr>
          <p:cNvSpPr txBox="1"/>
          <p:nvPr/>
        </p:nvSpPr>
        <p:spPr>
          <a:xfrm>
            <a:off x="8665035" y="1691708"/>
            <a:ext cx="3469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E101"/>
                </a:solidFill>
                <a:latin typeface="Montserrat" panose="00000500000000000000" pitchFamily="2" charset="-52"/>
              </a:rPr>
              <a:t>ПОНЯТИЕ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E2BE3B-80BE-4E91-9D12-78F1B4DFF06C}"/>
              </a:ext>
            </a:extLst>
          </p:cNvPr>
          <p:cNvSpPr txBox="1"/>
          <p:nvPr/>
        </p:nvSpPr>
        <p:spPr>
          <a:xfrm>
            <a:off x="8459048" y="1559165"/>
            <a:ext cx="3881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ln>
                  <a:solidFill>
                    <a:srgbClr val="FFE101">
                      <a:alpha val="30000"/>
                    </a:srgbClr>
                  </a:solidFill>
                </a:ln>
                <a:noFill/>
                <a:latin typeface="Montserrat" panose="00000500000000000000" pitchFamily="2" charset="-52"/>
              </a:rPr>
              <a:t>ПОНЯТИЕ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000" b="50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477" b="16352"/>
          <a:stretch>
            <a:fillRect/>
          </a:stretch>
        </p:blipFill>
        <p:spPr>
          <a:xfrm>
            <a:off x="0" y="-48829"/>
            <a:ext cx="15489004" cy="1040400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5D7BFC-48A5-4B7E-81CC-907D1AB2D907}"/>
              </a:ext>
            </a:extLst>
          </p:cNvPr>
          <p:cNvSpPr/>
          <p:nvPr/>
        </p:nvSpPr>
        <p:spPr>
          <a:xfrm>
            <a:off x="0" y="-48830"/>
            <a:ext cx="18288000" cy="1033582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562384" y="1727036"/>
            <a:ext cx="17163232" cy="8122164"/>
            <a:chOff x="0" y="0"/>
            <a:chExt cx="10912831" cy="5164284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0849331" cy="5100784"/>
            </a:xfrm>
            <a:custGeom>
              <a:avLst/>
              <a:gdLst/>
              <a:ahLst/>
              <a:cxnLst/>
              <a:rect l="l" t="t" r="r" b="b"/>
              <a:pathLst>
                <a:path w="10849331" h="5100784">
                  <a:moveTo>
                    <a:pt x="10756621" y="5100784"/>
                  </a:moveTo>
                  <a:lnTo>
                    <a:pt x="92710" y="5100784"/>
                  </a:lnTo>
                  <a:cubicBezTo>
                    <a:pt x="41910" y="5100784"/>
                    <a:pt x="0" y="5058874"/>
                    <a:pt x="0" y="500807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755351" y="0"/>
                  </a:lnTo>
                  <a:cubicBezTo>
                    <a:pt x="10806151" y="0"/>
                    <a:pt x="10848061" y="41910"/>
                    <a:pt x="10848061" y="92710"/>
                  </a:cubicBezTo>
                  <a:lnTo>
                    <a:pt x="10848061" y="5006804"/>
                  </a:lnTo>
                  <a:cubicBezTo>
                    <a:pt x="10849331" y="5058874"/>
                    <a:pt x="10807421" y="5100784"/>
                    <a:pt x="10756621" y="5100784"/>
                  </a:cubicBezTo>
                  <a:close/>
                </a:path>
              </a:pathLst>
            </a:custGeom>
            <a:solidFill>
              <a:srgbClr val="737373">
                <a:alpha val="40000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0912831" cy="5164284"/>
            </a:xfrm>
            <a:custGeom>
              <a:avLst/>
              <a:gdLst/>
              <a:ahLst/>
              <a:cxnLst/>
              <a:rect l="l" t="t" r="r" b="b"/>
              <a:pathLst>
                <a:path w="10912831" h="5164284">
                  <a:moveTo>
                    <a:pt x="10788371" y="59690"/>
                  </a:moveTo>
                  <a:cubicBezTo>
                    <a:pt x="10823931" y="59690"/>
                    <a:pt x="10853141" y="88900"/>
                    <a:pt x="10853141" y="124460"/>
                  </a:cubicBezTo>
                  <a:lnTo>
                    <a:pt x="10853141" y="5039824"/>
                  </a:lnTo>
                  <a:cubicBezTo>
                    <a:pt x="10853141" y="5075384"/>
                    <a:pt x="10823931" y="5104594"/>
                    <a:pt x="10788371" y="5104594"/>
                  </a:cubicBezTo>
                  <a:lnTo>
                    <a:pt x="124460" y="5104594"/>
                  </a:lnTo>
                  <a:cubicBezTo>
                    <a:pt x="88900" y="5104594"/>
                    <a:pt x="59690" y="5075384"/>
                    <a:pt x="59690" y="503982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788371" y="59690"/>
                  </a:lnTo>
                  <a:moveTo>
                    <a:pt x="107883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039824"/>
                  </a:lnTo>
                  <a:cubicBezTo>
                    <a:pt x="0" y="5108404"/>
                    <a:pt x="55880" y="5164284"/>
                    <a:pt x="124460" y="5164284"/>
                  </a:cubicBezTo>
                  <a:lnTo>
                    <a:pt x="10788371" y="5164284"/>
                  </a:lnTo>
                  <a:cubicBezTo>
                    <a:pt x="10856951" y="5164284"/>
                    <a:pt x="10912831" y="5108404"/>
                    <a:pt x="10912831" y="5039824"/>
                  </a:cubicBezTo>
                  <a:lnTo>
                    <a:pt x="10912831" y="124460"/>
                  </a:lnTo>
                  <a:cubicBezTo>
                    <a:pt x="10912831" y="55880"/>
                    <a:pt x="10856951" y="0"/>
                    <a:pt x="10788371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57BC2353-E593-464C-83F9-1EF066C2D4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141836"/>
              </p:ext>
            </p:extLst>
          </p:nvPr>
        </p:nvGraphicFramePr>
        <p:xfrm>
          <a:off x="1219200" y="2244818"/>
          <a:ext cx="15849600" cy="708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F1FF669-26F7-4FF4-B097-7B56E54C50BF}"/>
              </a:ext>
            </a:extLst>
          </p:cNvPr>
          <p:cNvSpPr txBox="1"/>
          <p:nvPr/>
        </p:nvSpPr>
        <p:spPr>
          <a:xfrm>
            <a:off x="0" y="556627"/>
            <a:ext cx="18287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E101"/>
                </a:solidFill>
                <a:latin typeface="Montserrat" panose="00000500000000000000" pitchFamily="2" charset="-52"/>
              </a:rPr>
              <a:t>АНКЕТИРОВАНИЕ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59C33-3E1B-4E1F-B22F-085FA2E4A765}"/>
              </a:ext>
            </a:extLst>
          </p:cNvPr>
          <p:cNvSpPr txBox="1"/>
          <p:nvPr/>
        </p:nvSpPr>
        <p:spPr>
          <a:xfrm>
            <a:off x="0" y="376575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>
                  <a:solidFill>
                    <a:srgbClr val="FFE101">
                      <a:alpha val="30000"/>
                    </a:srgbClr>
                  </a:solidFill>
                </a:ln>
                <a:noFill/>
                <a:latin typeface="Montserrat" panose="00000500000000000000" pitchFamily="2" charset="-52"/>
              </a:rPr>
              <a:t>АНКЕТИРОВАНИЕ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351</Words>
  <Application>Microsoft Office PowerPoint</Application>
  <PresentationFormat>Произвольный</PresentationFormat>
  <Paragraphs>66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Мыслить Нестандартно Бизнес-Цели Широкая Презентация</dc:title>
  <dc:creator>Алина Лукашева</dc:creator>
  <cp:lastModifiedBy>Гостевой пользователь</cp:lastModifiedBy>
  <cp:revision>24</cp:revision>
  <dcterms:created xsi:type="dcterms:W3CDTF">2006-08-16T00:00:00Z</dcterms:created>
  <dcterms:modified xsi:type="dcterms:W3CDTF">2023-12-20T13:54:12Z</dcterms:modified>
  <dc:identifier>DAFN6vkErUg</dc:identifier>
</cp:coreProperties>
</file>