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1" r:id="rId8"/>
    <p:sldId id="262" r:id="rId9"/>
    <p:sldId id="263" r:id="rId10"/>
    <p:sldId id="265" r:id="rId11"/>
    <p:sldId id="266" r:id="rId12"/>
    <p:sldId id="270" r:id="rId13"/>
    <p:sldId id="267" r:id="rId14"/>
  </p:sldIdLst>
  <p:sldSz cx="9144000" cy="5143500"/>
  <p:notesSz cx="9144000" cy="51435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3BF8555-8761-4318-9F0A-68743E58EB50}" styleName="Table_0">
    <a:wholeTbl>
      <a:tcTxStyle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1:notes"/>
          <p:cNvSpPr/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/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" name="Google Shape;157;p12:notes"/>
          <p:cNvSpPr/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/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2:notes"/>
          <p:cNvSpPr/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/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3:notes"/>
          <p:cNvSpPr/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/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80;p5:notes"/>
          <p:cNvSpPr/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/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6:notes"/>
          <p:cNvSpPr/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7:notes"/>
          <p:cNvSpPr/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21;p8:notes"/>
          <p:cNvSpPr/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38;p10:notes"/>
          <p:cNvSpPr/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5" name="Google Shape;145;p11:notes"/>
          <p:cNvSpPr/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title"/>
          </p:nvPr>
        </p:nvSpPr>
        <p:spPr>
          <a:xfrm>
            <a:off x="3596385" y="100406"/>
            <a:ext cx="1951228" cy="39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006F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type="body" idx="1"/>
          </p:nvPr>
        </p:nvSpPr>
        <p:spPr>
          <a:xfrm>
            <a:off x="391706" y="1188910"/>
            <a:ext cx="8193405" cy="333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5"/>
          <p:cNvSpPr txBox="1"/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ctrTitle"/>
          </p:nvPr>
        </p:nvSpPr>
        <p:spPr>
          <a:xfrm>
            <a:off x="248513" y="184226"/>
            <a:ext cx="8646972" cy="2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type="subTitle" idx="1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3596385" y="100406"/>
            <a:ext cx="1951228" cy="39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006F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type="body" idx="1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type="body" idx="2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/>
          <p:nvPr>
            <p:ph type="title"/>
          </p:nvPr>
        </p:nvSpPr>
        <p:spPr>
          <a:xfrm>
            <a:off x="3596385" y="100406"/>
            <a:ext cx="1951228" cy="39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006F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3596385" y="100406"/>
            <a:ext cx="1951228" cy="39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6F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type="body" idx="1"/>
          </p:nvPr>
        </p:nvSpPr>
        <p:spPr>
          <a:xfrm>
            <a:off x="391706" y="1188910"/>
            <a:ext cx="8193405" cy="333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4"/>
          <p:cNvSpPr txBox="1"/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4"/>
          <p:cNvSpPr txBox="1"/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>
            <p:ph type="title"/>
          </p:nvPr>
        </p:nvSpPr>
        <p:spPr>
          <a:xfrm>
            <a:off x="248526" y="1044325"/>
            <a:ext cx="3023100" cy="3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ART</a:t>
            </a:r>
            <a:r>
              <a:rPr lang="ru-RU"/>
              <a:t>коффи</a:t>
            </a:r>
            <a:endParaRPr lang="ru-RU"/>
          </a:p>
        </p:txBody>
      </p:sp>
      <p:sp>
        <p:nvSpPr>
          <p:cNvPr id="44" name="Google Shape;44;p1"/>
          <p:cNvSpPr txBox="1"/>
          <p:nvPr/>
        </p:nvSpPr>
        <p:spPr>
          <a:xfrm>
            <a:off x="447852" y="2625333"/>
            <a:ext cx="1480200" cy="1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Какую проблему решаем:</a:t>
            </a:r>
            <a:endParaRPr sz="9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447675" y="2874645"/>
            <a:ext cx="4170045" cy="108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700"/>
              <a:t>Кому же не хочется расслабиться в теплом и уютном кафе, заказав чашечку свежеобжаренного кофе с свежей выпечкой. Однако проблема сегодняшних кофеен в их традиционности  —  хочется чего-то нового.</a:t>
            </a:r>
            <a:endParaRPr lang="ru-RU" altLang="en-US" sz="700"/>
          </a:p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700"/>
              <a:t>Наша сеть цифровых кофеен «</a:t>
            </a:r>
            <a:r>
              <a:rPr lang="en-US" altLang="en-US" sz="700"/>
              <a:t>ART</a:t>
            </a:r>
            <a:r>
              <a:rPr lang="ru-RU" altLang="en-US" sz="700"/>
              <a:t>коффи» хочет решить эту проблему, посмотрев на ресторанный бизнес совершенно под новым углом. В нашей кофейне Вы не только сможете по-классике выпить горячий кофе и перекусить круасаном, но и по-настоящему погрузиться в виртуальный и вербальный мир современного искусства и высоких технологий. Цифровой тип кофейни также решает проблему современного потребителя. Здесь возможно соприкоснуться с лучшими творениями цифрового искусства и насладиться крутой музыкой, рождающей живые эмоции и чувства. Такого в кафе Вы еще не видели!</a:t>
            </a:r>
            <a:endParaRPr lang="ru-RU" altLang="en-US" sz="700"/>
          </a:p>
        </p:txBody>
      </p:sp>
      <p:sp>
        <p:nvSpPr>
          <p:cNvPr id="46" name="Google Shape;46;p1"/>
          <p:cNvSpPr txBox="1"/>
          <p:nvPr/>
        </p:nvSpPr>
        <p:spPr>
          <a:xfrm>
            <a:off x="5114035" y="2619795"/>
            <a:ext cx="1615500" cy="1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Какое решение предлагаем:</a:t>
            </a:r>
            <a:endParaRPr sz="9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5114290" y="2874645"/>
            <a:ext cx="3411855" cy="1125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700"/>
              <a:t>Мы представляем Вам совершенно новый подход в организации предприятий общепита. В нашем заведении мы предлагаем Вам прикоснуться к миру цифровых технологий и искусства прямо за чашечкой вкусного и свежеприготовленного кофе, а также расслабиться в мягкой зоне кофейни в мягких креслах и диванчиках.</a:t>
            </a:r>
            <a:endParaRPr lang="ru-RU" sz="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700"/>
              <a:t>В «</a:t>
            </a:r>
            <a:r>
              <a:rPr lang="en-US" sz="700"/>
              <a:t>ART</a:t>
            </a:r>
            <a:r>
              <a:rPr lang="ru-RU" sz="700"/>
              <a:t>коффи» Вы погрузитесь в свой виртуальный мир с помощью ультрасовременной мультимедийной системы, воспроизводящей аудио и видео контент, а также сможете взаимодействовать не только визуально, но и вербально и аудиально с предметами интерьера. И это возможно у нас!</a:t>
            </a:r>
            <a:endParaRPr lang="ru-RU" sz="700"/>
          </a:p>
        </p:txBody>
      </p:sp>
      <p:pic>
        <p:nvPicPr>
          <p:cNvPr id="48" name="Google Shape;48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611367" y="710183"/>
            <a:ext cx="3532632" cy="140665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"/>
          <p:cNvSpPr txBox="1"/>
          <p:nvPr/>
        </p:nvSpPr>
        <p:spPr>
          <a:xfrm>
            <a:off x="255270" y="1838960"/>
            <a:ext cx="342773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Цель:</a:t>
            </a:r>
            <a:endParaRPr sz="9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Создать первую в России </a:t>
            </a:r>
            <a:r>
              <a:rPr lang="en-US" sz="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Digital art-</a:t>
            </a:r>
            <a:r>
              <a:rPr lang="ru-RU" sz="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кофейню, сохранив при этом всеми нами любимую и теплую атмосферу этого маленького кафе </a:t>
            </a:r>
            <a:endParaRPr lang="ru-RU" sz="8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255524" y="4192016"/>
            <a:ext cx="1151255" cy="1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Фокусная тематика:</a:t>
            </a:r>
            <a:endParaRPr sz="9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3846957" y="4195978"/>
            <a:ext cx="697230" cy="1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Рынок НТИ:</a:t>
            </a:r>
            <a:endParaRPr sz="9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6557518" y="4192016"/>
            <a:ext cx="1863725" cy="1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Технологическое направление*:</a:t>
            </a:r>
            <a:endParaRPr sz="9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6373495" y="4470400"/>
            <a:ext cx="2969260" cy="753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lvl="0" indent="-44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rPr lang="ru-RU" altLang="en-US" sz="700"/>
              <a:t> Искусственный интеллект</a:t>
            </a:r>
            <a:endParaRPr lang="ru-RU" altLang="en-US" sz="700"/>
          </a:p>
          <a:p>
            <a:pPr marL="0" lvl="0" indent="-44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rPr lang="ru-RU" altLang="en-US" sz="700"/>
              <a:t> Нейротехнологии, технологии виртуальной и дополнительной реальностей</a:t>
            </a:r>
            <a:endParaRPr lang="ru-RU" altLang="en-US" sz="700"/>
          </a:p>
          <a:p>
            <a:pPr marL="0" lvl="0" indent="-44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rPr lang="ru-RU" altLang="en-US" sz="700"/>
              <a:t> Технологии беспроводной связи и «интернета вещей»</a:t>
            </a:r>
            <a:endParaRPr lang="ru-RU" altLang="en-US" sz="700"/>
          </a:p>
          <a:p>
            <a:pPr marL="0" lvl="0" indent="-44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rPr lang="ru-RU" altLang="en-US" sz="700"/>
              <a:t> Сенсорика</a:t>
            </a:r>
            <a:endParaRPr lang="ru-RU" altLang="en-US" sz="700"/>
          </a:p>
          <a:p>
            <a:pPr marL="0" lvl="0" indent="-44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endParaRPr lang="ru-RU" altLang="en-US" sz="700"/>
          </a:p>
        </p:txBody>
      </p:sp>
      <p:sp>
        <p:nvSpPr>
          <p:cNvPr id="54" name="Google Shape;54;p1"/>
          <p:cNvSpPr txBox="1"/>
          <p:nvPr/>
        </p:nvSpPr>
        <p:spPr>
          <a:xfrm>
            <a:off x="3846960" y="4470714"/>
            <a:ext cx="2318400" cy="61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29845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700" b="1">
                <a:solidFill>
                  <a:schemeClr val="dk1"/>
                </a:solidFill>
              </a:rPr>
              <a:t>FoodNet</a:t>
            </a:r>
            <a:endParaRPr lang="en-US" sz="700" b="1">
              <a:solidFill>
                <a:schemeClr val="dk1"/>
              </a:solidFill>
            </a:endParaRPr>
          </a:p>
          <a:p>
            <a:pPr marL="0" marR="29845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700" b="1">
                <a:solidFill>
                  <a:schemeClr val="dk1"/>
                </a:solidFill>
              </a:rPr>
              <a:t>NeuroNet</a:t>
            </a:r>
            <a:endParaRPr lang="en-US" sz="700" b="1">
              <a:solidFill>
                <a:schemeClr val="dk1"/>
              </a:solidFill>
            </a:endParaRPr>
          </a:p>
          <a:p>
            <a:pPr marL="0" marR="29845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700" b="1">
                <a:solidFill>
                  <a:schemeClr val="dk1"/>
                </a:solidFill>
              </a:rPr>
              <a:t>HomeNet</a:t>
            </a:r>
            <a:endParaRPr lang="en-US" sz="700" b="1">
              <a:solidFill>
                <a:schemeClr val="dk1"/>
              </a:solidFill>
            </a:endParaRPr>
          </a:p>
          <a:p>
            <a:pPr marL="0" marR="29845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700" b="1">
                <a:solidFill>
                  <a:schemeClr val="dk1"/>
                </a:solidFill>
              </a:rPr>
              <a:t>SafeNet</a:t>
            </a:r>
            <a:endParaRPr sz="700" b="1">
              <a:solidFill>
                <a:schemeClr val="dk1"/>
              </a:solidFill>
            </a:endParaRPr>
          </a:p>
          <a:p>
            <a:pPr marL="12700" marR="508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55" name="Google Shape;55;p1"/>
          <p:cNvSpPr txBox="1"/>
          <p:nvPr/>
        </p:nvSpPr>
        <p:spPr>
          <a:xfrm>
            <a:off x="447850" y="402200"/>
            <a:ext cx="30000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-"/>
            </a:pPr>
            <a:r>
              <a:rPr lang="en-US" sz="700">
                <a:solidFill>
                  <a:schemeClr val="dk1"/>
                </a:solidFill>
              </a:rPr>
              <a:t>(хорошее освещение, </a:t>
            </a:r>
            <a:r>
              <a:rPr lang="ru-RU" altLang="en-US" sz="700">
                <a:solidFill>
                  <a:schemeClr val="dk1"/>
                </a:solidFill>
              </a:rPr>
              <a:t>качественная и ультрасовременная мультимедийная система, интуитивная и полезная инфографика в интерьере, красочный и технологичный дизайн</a:t>
            </a:r>
            <a:r>
              <a:rPr lang="en-US" sz="700">
                <a:solidFill>
                  <a:schemeClr val="dk1"/>
                </a:solidFill>
              </a:rPr>
              <a:t>)</a:t>
            </a:r>
            <a:endParaRPr lang="ru-RU" altLang="en-US" sz="700">
              <a:solidFill>
                <a:schemeClr val="dk1"/>
              </a:solidFill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255535" y="4470714"/>
            <a:ext cx="2318400" cy="49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29845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700" b="1">
                <a:solidFill>
                  <a:schemeClr val="dk1"/>
                </a:solidFill>
              </a:rPr>
              <a:t>Информационные и креативные технологии</a:t>
            </a:r>
            <a:endParaRPr lang="ru-RU" sz="700" b="1">
              <a:solidFill>
                <a:schemeClr val="dk1"/>
              </a:solidFill>
            </a:endParaRPr>
          </a:p>
          <a:p>
            <a:pPr marL="0" marR="29845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700" b="1">
                <a:solidFill>
                  <a:schemeClr val="dk1"/>
                </a:solidFill>
              </a:rPr>
              <a:t>Общепит</a:t>
            </a:r>
            <a:endParaRPr lang="ru-RU" sz="700" b="1">
              <a:solidFill>
                <a:schemeClr val="dk1"/>
              </a:solidFill>
            </a:endParaRPr>
          </a:p>
          <a:p>
            <a:pPr marL="0" marR="29845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700" b="1">
                <a:solidFill>
                  <a:schemeClr val="dk1"/>
                </a:solidFill>
              </a:rPr>
              <a:t>Культура и искусство</a:t>
            </a:r>
            <a:endParaRPr sz="700" b="1">
              <a:solidFill>
                <a:schemeClr val="dk1"/>
              </a:solidFill>
            </a:endParaRPr>
          </a:p>
          <a:p>
            <a:pPr marL="12700" marR="508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179705" y="123190"/>
            <a:ext cx="13912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1600" b="1">
                <a:solidFill>
                  <a:srgbClr val="0070C0"/>
                </a:solidFill>
              </a:rPr>
              <a:t>ART</a:t>
            </a:r>
            <a:r>
              <a:rPr lang="ru-RU" altLang="en-US" sz="1600" b="1">
                <a:solidFill>
                  <a:srgbClr val="0070C0"/>
                </a:solidFill>
              </a:rPr>
              <a:t>коффи</a:t>
            </a:r>
            <a:endParaRPr lang="ru-RU" altLang="en-US" sz="1600" b="1">
              <a:solidFill>
                <a:srgbClr val="0070C0"/>
              </a:solidFill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725545" y="123190"/>
            <a:ext cx="1692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1600" b="1">
                <a:solidFill>
                  <a:srgbClr val="0070C0"/>
                </a:solidFill>
              </a:rPr>
              <a:t>РЕФЕРЕНСЫ</a:t>
            </a:r>
            <a:endParaRPr lang="ru-RU" altLang="en-US" sz="1600" b="1">
              <a:solidFill>
                <a:srgbClr val="0070C0"/>
              </a:solidFill>
            </a:endParaRPr>
          </a:p>
        </p:txBody>
      </p:sp>
      <p:pic>
        <p:nvPicPr>
          <p:cNvPr id="4" name="Изображение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685" y="627380"/>
            <a:ext cx="1518285" cy="982980"/>
          </a:xfrm>
          <a:prstGeom prst="rect">
            <a:avLst/>
          </a:prstGeom>
        </p:spPr>
      </p:pic>
      <p:pic>
        <p:nvPicPr>
          <p:cNvPr id="7" name="Изображение 6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771525"/>
            <a:ext cx="1982470" cy="1299845"/>
          </a:xfrm>
          <a:prstGeom prst="rect">
            <a:avLst/>
          </a:prstGeom>
        </p:spPr>
      </p:pic>
      <p:pic>
        <p:nvPicPr>
          <p:cNvPr id="8" name="Изображение 7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5" y="1059815"/>
            <a:ext cx="1684655" cy="1109345"/>
          </a:xfrm>
          <a:prstGeom prst="rect">
            <a:avLst/>
          </a:prstGeom>
        </p:spPr>
      </p:pic>
      <p:pic>
        <p:nvPicPr>
          <p:cNvPr id="11" name="Изображение 10" descr="кофе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305" y="2427605"/>
            <a:ext cx="1671320" cy="2229485"/>
          </a:xfrm>
          <a:prstGeom prst="rect">
            <a:avLst/>
          </a:prstGeom>
        </p:spPr>
      </p:pic>
      <p:pic>
        <p:nvPicPr>
          <p:cNvPr id="13" name="Изображение 12" descr="V76A95k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065" y="1203325"/>
            <a:ext cx="3194050" cy="2129790"/>
          </a:xfrm>
          <a:prstGeom prst="rect">
            <a:avLst/>
          </a:prstGeom>
        </p:spPr>
      </p:pic>
      <p:pic>
        <p:nvPicPr>
          <p:cNvPr id="14" name="Изображение 13" descr="г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3890" y="2931795"/>
            <a:ext cx="2561590" cy="1439545"/>
          </a:xfrm>
          <a:prstGeom prst="rect">
            <a:avLst/>
          </a:prstGeom>
        </p:spPr>
      </p:pic>
      <p:pic>
        <p:nvPicPr>
          <p:cNvPr id="12" name="Изображение 11" descr="кофе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3485" y="3147695"/>
            <a:ext cx="1964690" cy="13004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/>
          <p:nvPr/>
        </p:nvSpPr>
        <p:spPr>
          <a:xfrm>
            <a:off x="248525" y="184225"/>
            <a:ext cx="20751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6FC0"/>
                </a:solidFill>
              </a:rPr>
              <a:t>ART</a:t>
            </a:r>
            <a:r>
              <a:rPr lang="ru-RU" altLang="en-US" sz="1600" b="1">
                <a:solidFill>
                  <a:srgbClr val="006FC0"/>
                </a:solidFill>
              </a:rPr>
              <a:t>коффи</a:t>
            </a:r>
            <a:endParaRPr lang="ru-RU" altLang="en-US" sz="1600" b="1">
              <a:solidFill>
                <a:srgbClr val="006FC0"/>
              </a:solidFill>
            </a:endParaRPr>
          </a:p>
        </p:txBody>
      </p:sp>
      <p:pic>
        <p:nvPicPr>
          <p:cNvPr id="160" name="Google Shape;160;p1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219188" y="6095"/>
            <a:ext cx="1924811" cy="76962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2"/>
          <p:cNvSpPr txBox="1"/>
          <p:nvPr/>
        </p:nvSpPr>
        <p:spPr>
          <a:xfrm>
            <a:off x="329590" y="2529967"/>
            <a:ext cx="3380100" cy="1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Дополнительная информация/ссылки, на публикации, СМИ, если есть</a:t>
            </a:r>
            <a:endParaRPr sz="800">
              <a:solidFill>
                <a:srgbClr val="888888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2" name="Google Shape;162;p12"/>
          <p:cNvSpPr txBox="1"/>
          <p:nvPr/>
        </p:nvSpPr>
        <p:spPr>
          <a:xfrm>
            <a:off x="3042666" y="1352550"/>
            <a:ext cx="3417570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6F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Спасибо за внимание!</a:t>
            </a:r>
            <a:endParaRPr sz="24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type="title"/>
          </p:nvPr>
        </p:nvSpPr>
        <p:spPr>
          <a:xfrm>
            <a:off x="248525" y="184225"/>
            <a:ext cx="21504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ART</a:t>
            </a:r>
            <a:r>
              <a:rPr lang="ru-RU" altLang="en-US" sz="1600"/>
              <a:t>коффи</a:t>
            </a:r>
            <a:endParaRPr lang="ru-RU" altLang="en-US" sz="1600"/>
          </a:p>
        </p:txBody>
      </p:sp>
      <p:sp>
        <p:nvSpPr>
          <p:cNvPr id="62" name="Google Shape;62;p2"/>
          <p:cNvSpPr txBox="1"/>
          <p:nvPr/>
        </p:nvSpPr>
        <p:spPr>
          <a:xfrm>
            <a:off x="351840" y="593852"/>
            <a:ext cx="230568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1. Базовая аннотация проекта</a:t>
            </a:r>
            <a:endParaRPr sz="12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219188" y="6095"/>
            <a:ext cx="1924811" cy="76962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"/>
          <p:cNvSpPr txBox="1"/>
          <p:nvPr/>
        </p:nvSpPr>
        <p:spPr>
          <a:xfrm>
            <a:off x="345440" y="2324100"/>
            <a:ext cx="5279390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1.2. Какой именно продукт или услуга будет продаваться</a:t>
            </a:r>
            <a:endParaRPr sz="12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700"/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/>
              <a:t>Помимо вкусного свежеобжаренного кофе и свежей выпечки мы предлагаем Вам море цифрового контента, невероятной глубины музыку и спецэффекты, полностью погружающие Вас в незабываемый мир экшена и виртуальной реальности</a:t>
            </a:r>
            <a:endParaRPr lang="ru-RU" sz="700"/>
          </a:p>
        </p:txBody>
      </p:sp>
      <p:sp>
        <p:nvSpPr>
          <p:cNvPr id="65" name="Google Shape;65;p2"/>
          <p:cNvSpPr txBox="1"/>
          <p:nvPr/>
        </p:nvSpPr>
        <p:spPr>
          <a:xfrm>
            <a:off x="344805" y="3471545"/>
            <a:ext cx="5523230" cy="84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1.3. Какая проблема и какое решение проблемы предлагается</a:t>
            </a:r>
            <a:endParaRPr sz="12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70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>
                <a:solidFill>
                  <a:srgbClr val="4D5156"/>
                </a:solidFill>
                <a:highlight>
                  <a:srgbClr val="FFFFFF"/>
                </a:highlight>
              </a:rPr>
              <a:t>Главная проблема современной кофейни - ее однообразность и некая традиционность. Но кто же сказал, что кофейни существуют только для удовлетворения пищевой потребности</a:t>
            </a:r>
            <a:r>
              <a:rPr lang="en-US" sz="700">
                <a:solidFill>
                  <a:srgbClr val="4D5156"/>
                </a:solidFill>
                <a:highlight>
                  <a:srgbClr val="FFFFFF"/>
                </a:highlight>
              </a:rPr>
              <a:t>? </a:t>
            </a:r>
            <a:r>
              <a:rPr lang="ru-RU" sz="700">
                <a:solidFill>
                  <a:srgbClr val="4D5156"/>
                </a:solidFill>
                <a:highlight>
                  <a:srgbClr val="FFFFFF"/>
                </a:highlight>
              </a:rPr>
              <a:t>А что если добавить сюда цифровые технологии и превратить классическую кофейню в привлекательное место и для культурно-развлекательного контента. Так вот, наша команда «</a:t>
            </a:r>
            <a:r>
              <a:rPr lang="en-US" sz="700">
                <a:solidFill>
                  <a:srgbClr val="4D5156"/>
                </a:solidFill>
                <a:highlight>
                  <a:srgbClr val="FFFFFF"/>
                </a:highlight>
              </a:rPr>
              <a:t>ART</a:t>
            </a:r>
            <a:r>
              <a:rPr lang="ru-RU" altLang="en-US" sz="700">
                <a:solidFill>
                  <a:srgbClr val="4D5156"/>
                </a:solidFill>
                <a:highlight>
                  <a:srgbClr val="FFFFFF"/>
                </a:highlight>
              </a:rPr>
              <a:t>коффи</a:t>
            </a:r>
            <a:r>
              <a:rPr lang="ru-RU" sz="700">
                <a:solidFill>
                  <a:srgbClr val="4D5156"/>
                </a:solidFill>
                <a:highlight>
                  <a:srgbClr val="FFFFFF"/>
                </a:highlight>
              </a:rPr>
              <a:t>»</a:t>
            </a:r>
            <a:r>
              <a:rPr lang="en-US" altLang="ru-RU" sz="700">
                <a:solidFill>
                  <a:srgbClr val="4D5156"/>
                </a:solidFill>
                <a:highlight>
                  <a:srgbClr val="FFFFFF"/>
                </a:highlight>
              </a:rPr>
              <a:t> </a:t>
            </a:r>
            <a:r>
              <a:rPr lang="ru-RU" altLang="ru-RU" sz="700">
                <a:solidFill>
                  <a:srgbClr val="4D5156"/>
                </a:solidFill>
                <a:highlight>
                  <a:srgbClr val="FFFFFF"/>
                </a:highlight>
              </a:rPr>
              <a:t>предлагает решение этой проблемы. Наша кофейня цифрового искусства и технологий представляет Вам новейший уровень коммуникаций в нашем заведении, где все зависит только от Вас, и где Вы сами создаете свой виртуальный мир</a:t>
            </a:r>
            <a:endParaRPr lang="ru-RU" altLang="ru-RU" sz="700">
              <a:solidFill>
                <a:srgbClr val="4D5156"/>
              </a:solidFill>
              <a:highlight>
                <a:srgbClr val="FFFFFF"/>
              </a:highlight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351790" y="1327150"/>
            <a:ext cx="527240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1.1. Краткое описание проекта (технология / услуга / продукт)</a:t>
            </a:r>
            <a:endParaRPr sz="12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altLang="ru-RU" sz="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altLang="ru-RU" sz="700"/>
              <a:t>«</a:t>
            </a:r>
            <a:r>
              <a:rPr lang="en-US" altLang="ru-RU" sz="700"/>
              <a:t>ART</a:t>
            </a:r>
            <a:r>
              <a:rPr lang="ru-RU" altLang="ru-RU" sz="700"/>
              <a:t>коффи»  —  наша новая сеть </a:t>
            </a:r>
            <a:r>
              <a:rPr lang="en-US" altLang="ru-RU" sz="700"/>
              <a:t>Digital art-</a:t>
            </a:r>
            <a:r>
              <a:rPr lang="ru-RU" altLang="ru-RU" sz="700"/>
              <a:t>кофеен в городе Севастополе с возможностью монетизации проекта. Мы представляем Вам лучшее сочетание кафе и современного цифрового искусства. Приглашаем Вас насладиться ароматом и вкусом свежеобжаренного кофе, а также прикоснуться к миру высоких технологий и Диджитал арта!</a:t>
            </a:r>
            <a:endParaRPr lang="ru-RU" altLang="ru-RU" sz="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>
            <p:ph type="title"/>
          </p:nvPr>
        </p:nvSpPr>
        <p:spPr>
          <a:xfrm>
            <a:off x="248525" y="184225"/>
            <a:ext cx="20526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ART</a:t>
            </a:r>
            <a:r>
              <a:rPr lang="ru-RU" altLang="en-US" sz="1600"/>
              <a:t>коффи</a:t>
            </a:r>
            <a:endParaRPr lang="ru-RU" altLang="en-US" sz="1600"/>
          </a:p>
        </p:txBody>
      </p:sp>
      <p:pic>
        <p:nvPicPr>
          <p:cNvPr id="72" name="Google Shape;72;p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219188" y="6095"/>
            <a:ext cx="1924811" cy="76962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"/>
          <p:cNvSpPr txBox="1"/>
          <p:nvPr/>
        </p:nvSpPr>
        <p:spPr>
          <a:xfrm>
            <a:off x="468000" y="3520581"/>
            <a:ext cx="7742700" cy="913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1.5. Обоснование соответствия идеи технологическому направлению* (описание основных технологических параметров)</a:t>
            </a:r>
            <a:endParaRPr sz="12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en-US" sz="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900">
                <a:solidFill>
                  <a:schemeClr val="dk1"/>
                </a:solidFill>
              </a:rPr>
              <a:t>В основе лежит </a:t>
            </a:r>
            <a:r>
              <a:rPr lang="en-US" sz="900">
                <a:solidFill>
                  <a:schemeClr val="dk1"/>
                </a:solidFill>
              </a:rPr>
              <a:t>VR/AR</a:t>
            </a:r>
            <a:r>
              <a:rPr lang="ru-RU" altLang="en-US" sz="900">
                <a:solidFill>
                  <a:schemeClr val="dk1"/>
                </a:solidFill>
              </a:rPr>
              <a:t>-технология виртуальной реальности. позволяющая всецело погрузиться в новый вымышленный мир и получить опыт взаимодействия с виртуальными функциями и объектами</a:t>
            </a:r>
            <a:endParaRPr lang="ru-RU" altLang="en-US" sz="900">
              <a:solidFill>
                <a:schemeClr val="dk1"/>
              </a:solidFill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475284" y="1976373"/>
            <a:ext cx="7728000" cy="122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00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1.4.1. На основе какого научно-технического решения и/или результата будет создан</a:t>
            </a:r>
            <a:endParaRPr sz="12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товар/изделие/технология/услуга (с указанием использования собственных или существующих разработок)</a:t>
            </a:r>
            <a:endParaRPr sz="12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None/>
            </a:pPr>
            <a:endParaRPr lang="ru-RU" sz="900"/>
          </a:p>
          <a:p>
            <a:pPr marL="12700" lvl="0" indent="0" algn="l" rtl="0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ru-RU" sz="900"/>
              <a:t>Данный проект будет создан на основе популярного </a:t>
            </a:r>
            <a:r>
              <a:rPr lang="en-US" sz="900"/>
              <a:t>digital</a:t>
            </a:r>
            <a:r>
              <a:rPr lang="ru-RU" altLang="en-US" sz="900"/>
              <a:t>-</a:t>
            </a:r>
            <a:r>
              <a:rPr lang="ru-RU" sz="900"/>
              <a:t>ресторана с интерактивными столами в самом сердце Санкт-Петербурга - «Игристые». К тому же, мы вдохновлялись сетью мини-</a:t>
            </a:r>
            <a:r>
              <a:rPr lang="en-US" sz="900"/>
              <a:t>digital-</a:t>
            </a:r>
            <a:r>
              <a:rPr lang="ru-RU" sz="900"/>
              <a:t>кофеен «</a:t>
            </a:r>
            <a:r>
              <a:rPr lang="en-US" sz="900"/>
              <a:t>i-Coffee</a:t>
            </a:r>
            <a:r>
              <a:rPr lang="ru-RU" sz="900"/>
              <a:t>», которая полностью основана на </a:t>
            </a:r>
            <a:r>
              <a:rPr lang="en-US" sz="900"/>
              <a:t>IT-</a:t>
            </a:r>
            <a:r>
              <a:rPr lang="ru-RU" sz="900"/>
              <a:t>платформе и находится под цифровым управлением</a:t>
            </a:r>
            <a:endParaRPr lang="ru-RU" altLang="ru-RU" sz="900"/>
          </a:p>
        </p:txBody>
      </p:sp>
      <p:sp>
        <p:nvSpPr>
          <p:cNvPr id="75" name="Google Shape;75;p3"/>
          <p:cNvSpPr txBox="1"/>
          <p:nvPr/>
        </p:nvSpPr>
        <p:spPr>
          <a:xfrm>
            <a:off x="474980" y="869950"/>
            <a:ext cx="2952115" cy="95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1.4. Технологические риски</a:t>
            </a:r>
            <a:endParaRPr lang="en-US" sz="12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Могут возникнуть с дороговизной оборудования</a:t>
            </a:r>
            <a:r>
              <a:rPr lang="en-US" sz="7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;</a:t>
            </a:r>
            <a:endParaRPr lang="ru-RU" sz="7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также из-за сложности при установке мультимедийной системы</a:t>
            </a:r>
            <a:r>
              <a:rPr lang="en-US" altLang="ru-RU" sz="7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;</a:t>
            </a:r>
            <a:endParaRPr lang="ru-RU" sz="7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могут возникнуть поломки в работе мультимедийной системы.</a:t>
            </a:r>
            <a:endParaRPr lang="ru-RU" sz="7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7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Эти проблемы мут привести к финансовым убыткам заведения, т.к. ремонт установленных обородувания и систем финансово затратный</a:t>
            </a:r>
            <a:endParaRPr lang="ru-RU" sz="7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7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" name="Google Shape;76;p3"/>
          <p:cNvSpPr txBox="1"/>
          <p:nvPr/>
        </p:nvSpPr>
        <p:spPr>
          <a:xfrm>
            <a:off x="475284" y="4959502"/>
            <a:ext cx="2237740" cy="14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76200" lvl="0" indent="-641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Char char="•"/>
            </a:pPr>
            <a:r>
              <a:rPr lang="en-US" sz="800">
                <a:solidFill>
                  <a:srgbClr val="4B4F5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Технологические направления в приложении</a:t>
            </a:r>
            <a:endParaRPr sz="8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5"/>
          <p:cNvGrpSpPr/>
          <p:nvPr/>
        </p:nvGrpSpPr>
        <p:grpSpPr>
          <a:xfrm>
            <a:off x="830571" y="-21845"/>
            <a:ext cx="8313427" cy="5077538"/>
            <a:chOff x="830571" y="6095"/>
            <a:chExt cx="8313427" cy="5077538"/>
          </a:xfrm>
        </p:grpSpPr>
        <p:pic>
          <p:nvPicPr>
            <p:cNvPr id="83" name="Google Shape;83;p5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7219187" y="6095"/>
              <a:ext cx="1924811" cy="7696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5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830571" y="799223"/>
              <a:ext cx="6641170" cy="4284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" name="Google Shape;85;p5"/>
          <p:cNvSpPr txBox="1"/>
          <p:nvPr/>
        </p:nvSpPr>
        <p:spPr>
          <a:xfrm>
            <a:off x="248525" y="121750"/>
            <a:ext cx="2768700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4925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6FC0"/>
                </a:solidFill>
              </a:rPr>
              <a:t>ART</a:t>
            </a:r>
            <a:r>
              <a:rPr lang="ru-RU" altLang="en-US" sz="1600" b="1">
                <a:solidFill>
                  <a:srgbClr val="006FC0"/>
                </a:solidFill>
              </a:rPr>
              <a:t>коффи</a:t>
            </a:r>
            <a:endParaRPr sz="1600" b="1">
              <a:solidFill>
                <a:srgbClr val="006F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rPr lang="en-US" sz="1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1.6. Бизнес-модель стартап-проек</a:t>
            </a:r>
            <a:r>
              <a:rPr lang="en-US" sz="1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та</a:t>
            </a:r>
            <a:endParaRPr sz="12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6" name="Google Shape;86;p5"/>
          <p:cNvSpPr txBox="1"/>
          <p:nvPr/>
        </p:nvSpPr>
        <p:spPr>
          <a:xfrm>
            <a:off x="864870" y="1350645"/>
            <a:ext cx="1271270" cy="212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/>
              <a:t>Правительство Севастополя</a:t>
            </a:r>
            <a:r>
              <a:rPr lang="en-US" altLang="ru-RU" sz="700"/>
              <a:t>;</a:t>
            </a:r>
            <a:endParaRPr lang="ru-RU"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/>
              <a:t>Молодежь Севастополя (Государственная организация)</a:t>
            </a:r>
            <a:r>
              <a:rPr lang="en-US" altLang="ru-RU" sz="700"/>
              <a:t>;</a:t>
            </a:r>
            <a:endParaRPr lang="ru-RU"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/>
              <a:t>«</a:t>
            </a:r>
            <a:r>
              <a:rPr lang="en-US" sz="700"/>
              <a:t>AVATAR</a:t>
            </a:r>
            <a:r>
              <a:rPr lang="ru-RU" sz="700"/>
              <a:t>»</a:t>
            </a:r>
            <a:r>
              <a:rPr lang="en-US" altLang="ru-RU" sz="700"/>
              <a:t> - </a:t>
            </a:r>
            <a:r>
              <a:rPr lang="ru-RU" altLang="ru-RU" sz="700"/>
              <a:t>первая в Крыму Арена КИБЕРспорта и игр виртуальной реальности</a:t>
            </a:r>
            <a:r>
              <a:rPr lang="en-US" altLang="ru-RU" sz="700"/>
              <a:t>;</a:t>
            </a:r>
            <a:r>
              <a:rPr lang="ru-RU" altLang="ru-RU" sz="700"/>
              <a:t> </a:t>
            </a:r>
            <a:endParaRPr lang="ru-RU" altLang="ru-RU"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ru-RU" sz="700"/>
              <a:t>Digital </a:t>
            </a:r>
            <a:r>
              <a:rPr lang="ru-RU" altLang="ru-RU" sz="700"/>
              <a:t>ресторан «Игристые» в Петербурге</a:t>
            </a:r>
            <a:r>
              <a:rPr lang="en-US" altLang="ru-RU" sz="700"/>
              <a:t>;</a:t>
            </a:r>
            <a:endParaRPr lang="en-US" altLang="ru-RU"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700"/>
              <a:t>Сеть мини-кофеен самообслуживания «</a:t>
            </a:r>
            <a:r>
              <a:rPr lang="en-US" altLang="en-US" sz="700"/>
              <a:t>i-Coffee</a:t>
            </a:r>
            <a:r>
              <a:rPr lang="ru-RU" altLang="en-US" sz="700"/>
              <a:t>»</a:t>
            </a:r>
            <a:r>
              <a:rPr lang="en-US" altLang="ru-RU" sz="700"/>
              <a:t>;</a:t>
            </a:r>
            <a:endParaRPr lang="ru-RU" altLang="ru-RU"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700"/>
              <a:t>Арт-кластер «ТАВРИДА»</a:t>
            </a:r>
            <a:r>
              <a:rPr lang="en-US" altLang="ru-RU" sz="700"/>
              <a:t>;</a:t>
            </a:r>
            <a:endParaRPr lang="ru-RU" altLang="ru-RU"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700"/>
              <a:t>Акселератор «СитиТех»</a:t>
            </a:r>
            <a:endParaRPr lang="ru-RU" altLang="ru-RU"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700"/>
          </a:p>
        </p:txBody>
      </p:sp>
      <p:sp>
        <p:nvSpPr>
          <p:cNvPr id="87" name="Google Shape;87;p5"/>
          <p:cNvSpPr txBox="1"/>
          <p:nvPr/>
        </p:nvSpPr>
        <p:spPr>
          <a:xfrm>
            <a:off x="2083050" y="1350675"/>
            <a:ext cx="1398600" cy="121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ru-RU" sz="700">
                <a:solidFill>
                  <a:schemeClr val="dk1"/>
                </a:solidFill>
                <a:highlight>
                  <a:srgbClr val="FFFFFF"/>
                </a:highlight>
              </a:rPr>
              <a:t>Обслуживание клиентов выбранными ими кофе и выпечкой</a:t>
            </a:r>
            <a:r>
              <a:rPr lang="en-US" altLang="ru-RU" sz="700">
                <a:solidFill>
                  <a:schemeClr val="dk1"/>
                </a:solidFill>
                <a:highlight>
                  <a:srgbClr val="FFFFFF"/>
                </a:highlight>
              </a:rPr>
              <a:t>;</a:t>
            </a:r>
            <a:endParaRPr lang="ru-RU" sz="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ru-RU" sz="700">
                <a:solidFill>
                  <a:schemeClr val="dk1"/>
                </a:solidFill>
                <a:highlight>
                  <a:srgbClr val="FFFFFF"/>
                </a:highlight>
              </a:rPr>
              <a:t>предметы виртуальной реальности</a:t>
            </a:r>
            <a:r>
              <a:rPr lang="en-US" altLang="ru-RU" sz="700">
                <a:solidFill>
                  <a:schemeClr val="dk1"/>
                </a:solidFill>
                <a:highlight>
                  <a:srgbClr val="FFFFFF"/>
                </a:highlight>
              </a:rPr>
              <a:t>;</a:t>
            </a:r>
            <a:endParaRPr lang="ru-RU" sz="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ru-RU" sz="700">
                <a:solidFill>
                  <a:schemeClr val="dk1"/>
                </a:solidFill>
                <a:highlight>
                  <a:srgbClr val="FFFFFF"/>
                </a:highlight>
              </a:rPr>
              <a:t>использование </a:t>
            </a:r>
            <a:r>
              <a:rPr lang="en-US" sz="700">
                <a:solidFill>
                  <a:schemeClr val="dk1"/>
                </a:solidFill>
                <a:highlight>
                  <a:srgbClr val="FFFFFF"/>
                </a:highlight>
              </a:rPr>
              <a:t>VR/AR - </a:t>
            </a:r>
            <a:r>
              <a:rPr lang="ru-RU" sz="700">
                <a:solidFill>
                  <a:schemeClr val="dk1"/>
                </a:solidFill>
                <a:highlight>
                  <a:srgbClr val="FFFFFF"/>
                </a:highlight>
              </a:rPr>
              <a:t>технологий</a:t>
            </a:r>
            <a:endParaRPr lang="ru-RU" sz="7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88" name="Google Shape;88;p5"/>
          <p:cNvSpPr txBox="1"/>
          <p:nvPr/>
        </p:nvSpPr>
        <p:spPr>
          <a:xfrm>
            <a:off x="3481775" y="1350675"/>
            <a:ext cx="1398600" cy="93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/>
              <a:t>Дизайн;</a:t>
            </a:r>
            <a:endParaRPr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700"/>
              <a:t>Удобство и взаимодействие</a:t>
            </a:r>
            <a:endParaRPr lang="en-US"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/>
              <a:t>Цифровые технологии в дизайне интерьера</a:t>
            </a:r>
            <a:r>
              <a:rPr lang="en-US" altLang="ru-RU" sz="700"/>
              <a:t>;</a:t>
            </a:r>
            <a:endParaRPr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/>
              <a:t>Инновационность;</a:t>
            </a:r>
            <a:endParaRPr lang="en-US"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700"/>
              <a:t>Актуальность</a:t>
            </a:r>
            <a:endParaRPr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89" name="Google Shape;89;p5"/>
          <p:cNvSpPr txBox="1"/>
          <p:nvPr/>
        </p:nvSpPr>
        <p:spPr>
          <a:xfrm>
            <a:off x="4880375" y="1350675"/>
            <a:ext cx="1361100" cy="82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700"/>
              <a:t>Личное и дистанционное  обслуживание</a:t>
            </a:r>
            <a:r>
              <a:rPr lang="en-US" sz="700"/>
              <a:t>;</a:t>
            </a:r>
            <a:endParaRPr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/>
              <a:t>Мобильное приложение</a:t>
            </a:r>
            <a:r>
              <a:rPr lang="en-US" altLang="ru-RU" sz="700"/>
              <a:t>;</a:t>
            </a:r>
            <a:endParaRPr lang="ru-RU"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/>
              <a:t>Голосовые технологии</a:t>
            </a:r>
            <a:r>
              <a:rPr lang="en-US" altLang="ru-RU" sz="700"/>
              <a:t>;</a:t>
            </a:r>
            <a:endParaRPr lang="ru-RU"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/>
              <a:t>Автоматизированная подача кофе и выпечки</a:t>
            </a:r>
            <a:endParaRPr lang="ru-RU" sz="700"/>
          </a:p>
        </p:txBody>
      </p:sp>
      <p:sp>
        <p:nvSpPr>
          <p:cNvPr id="90" name="Google Shape;90;p5"/>
          <p:cNvSpPr txBox="1"/>
          <p:nvPr/>
        </p:nvSpPr>
        <p:spPr>
          <a:xfrm>
            <a:off x="6241475" y="1350675"/>
            <a:ext cx="1218300" cy="93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/>
              <a:t>Жаждущие адреналина</a:t>
            </a:r>
            <a:r>
              <a:rPr lang="en-US" altLang="ru-RU" sz="700"/>
              <a:t>;</a:t>
            </a:r>
            <a:endParaRPr lang="ru-RU"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/>
              <a:t>Любящие искусство и цифровые технологии</a:t>
            </a:r>
            <a:r>
              <a:rPr lang="en-US" altLang="ru-RU" sz="700"/>
              <a:t>;</a:t>
            </a:r>
            <a:endParaRPr lang="ru-RU"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/>
              <a:t>Обеспеченные</a:t>
            </a:r>
            <a:r>
              <a:rPr lang="en-US" altLang="ru-RU" sz="700"/>
              <a:t>;</a:t>
            </a:r>
            <a:endParaRPr lang="ru-RU"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/>
              <a:t>Истинные кофеманы</a:t>
            </a:r>
            <a:endParaRPr lang="ru-RU"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700"/>
          </a:p>
        </p:txBody>
      </p:sp>
      <p:sp>
        <p:nvSpPr>
          <p:cNvPr id="91" name="Google Shape;91;p5"/>
          <p:cNvSpPr txBox="1"/>
          <p:nvPr/>
        </p:nvSpPr>
        <p:spPr>
          <a:xfrm>
            <a:off x="2083050" y="3023475"/>
            <a:ext cx="1398600" cy="504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/>
              <a:t>Студенты.</a:t>
            </a:r>
            <a:endParaRPr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700"/>
              <a:t>У нас море крутых</a:t>
            </a:r>
            <a:r>
              <a:rPr lang="en-US" sz="700"/>
              <a:t> иде</a:t>
            </a:r>
            <a:r>
              <a:rPr lang="ru-RU" altLang="en-US" sz="700"/>
              <a:t>й, потенциала и возможностей</a:t>
            </a:r>
            <a:endParaRPr sz="700"/>
          </a:p>
        </p:txBody>
      </p:sp>
      <p:sp>
        <p:nvSpPr>
          <p:cNvPr id="92" name="Google Shape;92;p5"/>
          <p:cNvSpPr txBox="1"/>
          <p:nvPr/>
        </p:nvSpPr>
        <p:spPr>
          <a:xfrm>
            <a:off x="4861625" y="3023475"/>
            <a:ext cx="1398600" cy="7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/>
              <a:t>Реклама</a:t>
            </a:r>
            <a:r>
              <a:rPr lang="en-US" altLang="ru-RU" sz="700"/>
              <a:t>;</a:t>
            </a:r>
            <a:endParaRPr lang="ru-RU"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/>
              <a:t>Соцсети</a:t>
            </a:r>
            <a:r>
              <a:rPr lang="en-US" altLang="ru-RU" sz="700"/>
              <a:t>;</a:t>
            </a:r>
            <a:endParaRPr lang="ru-RU"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/>
              <a:t>Сарафанное радио</a:t>
            </a:r>
            <a:r>
              <a:rPr lang="en-US" altLang="ru-RU" sz="700"/>
              <a:t>;</a:t>
            </a:r>
            <a:endParaRPr lang="ru-RU"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/>
              <a:t>Мобильное приложение</a:t>
            </a:r>
            <a:endParaRPr lang="ru-RU"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700"/>
          </a:p>
        </p:txBody>
      </p:sp>
      <p:sp>
        <p:nvSpPr>
          <p:cNvPr id="93" name="Google Shape;93;p5"/>
          <p:cNvSpPr txBox="1"/>
          <p:nvPr/>
        </p:nvSpPr>
        <p:spPr>
          <a:xfrm>
            <a:off x="830580" y="4422140"/>
            <a:ext cx="3535045" cy="1402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/>
              <a:t>Маркетинг;</a:t>
            </a:r>
            <a:endParaRPr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/>
              <a:t>Расходы </a:t>
            </a:r>
            <a:r>
              <a:rPr lang="ru-RU" altLang="en-US" sz="700"/>
              <a:t>на ремонт и технические работы</a:t>
            </a:r>
            <a:r>
              <a:rPr lang="en-US" sz="700"/>
              <a:t>;</a:t>
            </a:r>
            <a:endParaRPr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/>
              <a:t>Расходы на персонал;</a:t>
            </a:r>
            <a:endParaRPr sz="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B2B2B"/>
                </a:solidFill>
                <a:highlight>
                  <a:srgbClr val="FFFFFF"/>
                </a:highlight>
              </a:rPr>
              <a:t>Расходы на </a:t>
            </a:r>
            <a:r>
              <a:rPr lang="ru-RU" altLang="en-US" sz="700">
                <a:solidFill>
                  <a:srgbClr val="2B2B2B"/>
                </a:solidFill>
                <a:highlight>
                  <a:srgbClr val="FFFFFF"/>
                </a:highlight>
              </a:rPr>
              <a:t>установку всей мультимедийной и автоматизированной системы</a:t>
            </a:r>
            <a:endParaRPr sz="700">
              <a:solidFill>
                <a:srgbClr val="2B2B2B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520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94" name="Google Shape;94;p5"/>
          <p:cNvSpPr txBox="1"/>
          <p:nvPr/>
        </p:nvSpPr>
        <p:spPr>
          <a:xfrm>
            <a:off x="4181075" y="4422150"/>
            <a:ext cx="3278700" cy="61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/>
              <a:t>Партнерские программы;</a:t>
            </a:r>
            <a:endParaRPr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/>
              <a:t>Реклама (в том числе из соцсетей)</a:t>
            </a:r>
            <a:r>
              <a:rPr lang="en-US" altLang="ru-RU" sz="700"/>
              <a:t>;</a:t>
            </a:r>
            <a:endParaRPr lang="ru-RU"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/>
              <a:t>Касса (выручка от продаж блюд и напитков)</a:t>
            </a:r>
            <a:endParaRPr lang="ru-RU"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/>
          <p:nvPr>
            <p:ph type="title"/>
          </p:nvPr>
        </p:nvSpPr>
        <p:spPr>
          <a:xfrm>
            <a:off x="248526" y="184225"/>
            <a:ext cx="20226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ART</a:t>
            </a:r>
            <a:r>
              <a:rPr lang="ru-RU" altLang="en-US" sz="1600"/>
              <a:t>коффи</a:t>
            </a:r>
            <a:endParaRPr lang="ru-RU" altLang="en-US" sz="1600"/>
          </a:p>
        </p:txBody>
      </p:sp>
      <p:sp>
        <p:nvSpPr>
          <p:cNvPr id="107" name="Google Shape;107;p6"/>
          <p:cNvSpPr txBox="1"/>
          <p:nvPr/>
        </p:nvSpPr>
        <p:spPr>
          <a:xfrm>
            <a:off x="347268" y="909573"/>
            <a:ext cx="4316095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1.7. Бизнес-модель. Описание</a:t>
            </a:r>
            <a:endParaRPr sz="12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900" i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как вы планируете зарабатывать посредствам реализации данного проекта</a:t>
            </a:r>
            <a:endParaRPr lang="en-US" sz="900" i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endParaRPr lang="ru-RU" sz="9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ru-RU" sz="9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Мы планируем не только получать прибыль с продажи</a:t>
            </a:r>
            <a:r>
              <a:rPr lang="en-US" altLang="ru-RU" sz="9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altLang="ru-RU" sz="9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наших кофе и выпечки</a:t>
            </a:r>
            <a:r>
              <a:rPr lang="ru-RU" sz="9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но и запустим собственное мобильное приложение, позволяющее управлять процессами в заведении, а также создадим соцсети, через которые будем привлекать крутых инвесторов, блогеров и других медийных личностей.</a:t>
            </a:r>
            <a:endParaRPr lang="ru-RU" sz="9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8" name="Google Shape;108;p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219188" y="6095"/>
            <a:ext cx="1924811" cy="76962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6"/>
          <p:cNvSpPr txBox="1"/>
          <p:nvPr/>
        </p:nvSpPr>
        <p:spPr>
          <a:xfrm>
            <a:off x="347345" y="2312035"/>
            <a:ext cx="3082290" cy="75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1.8. Потенциальные заказчики</a:t>
            </a:r>
            <a:endParaRPr lang="en-US" sz="12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9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Наши потенциальные заказчики —  это, конечно же, наши уважаемые посетители, ради которых будет создана лучшая </a:t>
            </a:r>
            <a:r>
              <a:rPr lang="en-US" sz="9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Digital</a:t>
            </a:r>
            <a:r>
              <a:rPr lang="ru-RU" altLang="en-US" sz="9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9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art-</a:t>
            </a:r>
            <a:r>
              <a:rPr lang="ru-RU" altLang="en-US" sz="9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кофейня</a:t>
            </a:r>
            <a:r>
              <a:rPr lang="ru-RU" sz="9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в России.</a:t>
            </a:r>
            <a:endParaRPr lang="ru-RU" sz="9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/>
          <p:nvPr>
            <p:ph type="title"/>
          </p:nvPr>
        </p:nvSpPr>
        <p:spPr>
          <a:xfrm>
            <a:off x="248528" y="184225"/>
            <a:ext cx="22557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ART</a:t>
            </a:r>
            <a:r>
              <a:rPr lang="ru-RU" altLang="en-US" sz="1600"/>
              <a:t>коффи</a:t>
            </a:r>
            <a:endParaRPr lang="ru-RU" altLang="en-US" sz="1600"/>
          </a:p>
        </p:txBody>
      </p:sp>
      <p:sp>
        <p:nvSpPr>
          <p:cNvPr id="115" name="Google Shape;115;p7"/>
          <p:cNvSpPr txBox="1"/>
          <p:nvPr/>
        </p:nvSpPr>
        <p:spPr>
          <a:xfrm>
            <a:off x="358546" y="549021"/>
            <a:ext cx="3135630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2. Порядок и структура финансирования</a:t>
            </a:r>
            <a:endParaRPr sz="12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16" name="Google Shape;116;p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219188" y="6095"/>
            <a:ext cx="1924811" cy="76962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7"/>
          <p:cNvSpPr txBox="1"/>
          <p:nvPr/>
        </p:nvSpPr>
        <p:spPr>
          <a:xfrm>
            <a:off x="256540" y="1202690"/>
            <a:ext cx="3237865" cy="141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9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2.1. Объем финансового обеспечения:</a:t>
            </a:r>
            <a:endParaRPr sz="12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None/>
            </a:pPr>
            <a:r>
              <a:rPr lang="en-US" sz="900" i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достаточно указать для первого этапа - дойти до MVP</a:t>
            </a:r>
            <a:endParaRPr lang="en-US" sz="900" i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None/>
            </a:pPr>
            <a:endParaRPr lang="ru-RU" sz="9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None/>
            </a:pPr>
            <a:r>
              <a:rPr lang="ru-RU" sz="9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Мы добавим световой дизайн</a:t>
            </a:r>
            <a:r>
              <a:rPr lang="en-US" altLang="ru-RU" sz="9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altLang="ru-RU" sz="9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и ароматизацию</a:t>
            </a:r>
            <a:r>
              <a:rPr lang="ru-RU" sz="9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в интерьере, что позволит заведению создавать у посетителей ощущение максимального присутствия и погружения в атмосферу заведения. Также мы внедрим акустические системы и ароматизацию помещения для еще большего удовольствия</a:t>
            </a:r>
            <a:endParaRPr lang="ru-RU" sz="9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" name="Google Shape;118;p7"/>
          <p:cNvSpPr txBox="1"/>
          <p:nvPr/>
        </p:nvSpPr>
        <p:spPr>
          <a:xfrm>
            <a:off x="347345" y="3065780"/>
            <a:ext cx="7893050" cy="163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20675" lvl="1" indent="-2978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/>
              <a:buAutoNum type="arabicPeriod" startAt="2"/>
            </a:pPr>
            <a:r>
              <a:rPr lang="en-US" sz="1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Предполагаемые источники финансирования:</a:t>
            </a:r>
            <a:endParaRPr sz="12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/>
              <a:buNone/>
            </a:pPr>
            <a:endParaRPr lang="ru-RU" sz="9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/>
              <a:buNone/>
            </a:pPr>
            <a:r>
              <a:rPr lang="ru-RU" sz="9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Реклама, медийные личности, крупные цифровые гиганты и рестораторы (например, Аркадий Новиков)</a:t>
            </a:r>
            <a:endParaRPr sz="9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50"/>
              <a:buFont typeface="Arial" panose="020B0604020202020204"/>
              <a:buNone/>
            </a:pPr>
            <a:endParaRPr sz="115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09245" lvl="1" indent="-29718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1200"/>
              <a:buFont typeface="Arial" panose="020B0604020202020204"/>
              <a:buAutoNum type="arabicPeriod" startAt="2"/>
            </a:pPr>
            <a:r>
              <a:rPr lang="en-US" sz="1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Оценка потенциала рынка и рентабельности продукта</a:t>
            </a:r>
            <a:endParaRPr sz="12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81610" marR="5080" lvl="0" indent="0" algn="l" rtl="0">
              <a:lnSpc>
                <a:spcPct val="108000"/>
              </a:lnSpc>
              <a:spcBef>
                <a:spcPts val="790"/>
              </a:spcBef>
              <a:spcAft>
                <a:spcPts val="0"/>
              </a:spcAft>
              <a:buNone/>
            </a:pPr>
            <a:r>
              <a:rPr lang="en-US" sz="900" i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Расчёт рисков исходя из наиболее валидного (для данного проекта) анализа, например, как PEST, SWOT и.т.п, а также расчет индекса рентабельности инвестиции (Profitability index, PI)</a:t>
            </a:r>
            <a:endParaRPr lang="en-US" sz="900" i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81610" marR="5080" lvl="0" indent="0" algn="l" rtl="0">
              <a:lnSpc>
                <a:spcPct val="108000"/>
              </a:lnSpc>
              <a:spcBef>
                <a:spcPts val="790"/>
              </a:spcBef>
              <a:spcAft>
                <a:spcPts val="0"/>
              </a:spcAft>
              <a:buNone/>
            </a:pPr>
            <a:r>
              <a:rPr lang="ru-RU" sz="9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Мы хотим создать максимально современную и технологичную </a:t>
            </a:r>
            <a:r>
              <a:rPr lang="en-US" sz="9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Digital-</a:t>
            </a:r>
            <a:r>
              <a:rPr lang="ru-RU" sz="9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кофейню, которая оккупит все затраты и будет всегда оставаться актуальной</a:t>
            </a:r>
            <a:endParaRPr lang="ru-RU" sz="9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/>
          <p:nvPr>
            <p:ph type="title"/>
          </p:nvPr>
        </p:nvSpPr>
        <p:spPr>
          <a:xfrm>
            <a:off x="248529" y="184225"/>
            <a:ext cx="24588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ART</a:t>
            </a:r>
            <a:r>
              <a:rPr lang="ru-RU" altLang="en-US" sz="1600"/>
              <a:t>коффи</a:t>
            </a:r>
            <a:endParaRPr lang="ru-RU" altLang="en-US" sz="1600"/>
          </a:p>
        </p:txBody>
      </p:sp>
      <p:sp>
        <p:nvSpPr>
          <p:cNvPr id="124" name="Google Shape;124;p8"/>
          <p:cNvSpPr txBox="1"/>
          <p:nvPr/>
        </p:nvSpPr>
        <p:spPr>
          <a:xfrm>
            <a:off x="381711" y="510921"/>
            <a:ext cx="292290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3. Календарный план стартап-проекта</a:t>
            </a:r>
            <a:endParaRPr sz="12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25" name="Google Shape;125;p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219188" y="6095"/>
            <a:ext cx="1924811" cy="7696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6" name="Google Shape;126;p8"/>
          <p:cNvGraphicFramePr/>
          <p:nvPr/>
        </p:nvGraphicFramePr>
        <p:xfrm>
          <a:off x="391706" y="1188910"/>
          <a:ext cx="8184525" cy="3336900"/>
        </p:xfrm>
        <a:graphic>
          <a:graphicData uri="http://schemas.openxmlformats.org/drawingml/2006/table">
            <a:tbl>
              <a:tblPr firstRow="1" bandRow="1">
                <a:noFill/>
                <a:tableStyleId>{23BF8555-8761-4318-9F0A-68743E58EB50}</a:tableStyleId>
              </a:tblPr>
              <a:tblGrid>
                <a:gridCol w="4492000"/>
                <a:gridCol w="1258575"/>
                <a:gridCol w="2433950"/>
              </a:tblGrid>
              <a:tr h="504825">
                <a:tc>
                  <a:txBody>
                    <a:bodyPr/>
                    <a:lstStyle/>
                    <a:p>
                      <a:pPr marL="12084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Название этапа календарного плана</a:t>
                      </a:r>
                      <a:endParaRPr sz="9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106675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318770" marR="216535" lvl="0" indent="-93345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Длительность этапа, мес.</a:t>
                      </a:r>
                      <a:endParaRPr sz="9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8635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Предполагаемая стоимость, тыс.руб</a:t>
                      </a:r>
                      <a:endParaRPr sz="9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106675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</a:tr>
              <a:tr h="370200">
                <a:tc>
                  <a:txBody>
                    <a:bodyPr/>
                    <a:lstStyle/>
                    <a:p>
                      <a:pPr marL="10096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Формирование коллектива</a:t>
                      </a:r>
                      <a:endParaRPr sz="9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106675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8605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i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з/п в месяц полноценного коллектива</a:t>
                      </a:r>
                      <a:endParaRPr sz="9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106675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10096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Функционирование юридического лица</a:t>
                      </a:r>
                      <a:endParaRPr sz="9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106675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i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Затраты на обеспечение</a:t>
                      </a:r>
                      <a:endParaRPr sz="9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i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деятельности</a:t>
                      </a:r>
                      <a:endParaRPr sz="9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106675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0675">
                <a:tc>
                  <a:txBody>
                    <a:bodyPr/>
                    <a:lstStyle/>
                    <a:p>
                      <a:pPr marL="10096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Работы по созданию MVP и (или) доведению продукции до уровня TRL 3*</a:t>
                      </a:r>
                      <a:endParaRPr sz="9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106675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100965" marR="361315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Выполнение работ по уточнению параметров продукции, «формирование» рынка сбыта до первого покупателя</a:t>
                      </a:r>
                      <a:endParaRPr sz="9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8700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0675">
                <a:tc>
                  <a:txBody>
                    <a:bodyPr/>
                    <a:lstStyle/>
                    <a:p>
                      <a:pPr marL="10096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Организация производства продукции</a:t>
                      </a:r>
                      <a:endParaRPr sz="9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107325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0675">
                <a:tc>
                  <a:txBody>
                    <a:bodyPr/>
                    <a:lstStyle/>
                    <a:p>
                      <a:pPr marL="10096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Реализация продукции / услуг</a:t>
                      </a:r>
                      <a:endParaRPr sz="9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106675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200">
                <a:tc>
                  <a:txBody>
                    <a:bodyPr/>
                    <a:lstStyle/>
                    <a:p>
                      <a:pPr marL="0" marR="9334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Итого:</a:t>
                      </a:r>
                      <a:endParaRPr sz="9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107325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9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9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27" name="Google Shape;127;p8"/>
          <p:cNvSpPr txBox="1"/>
          <p:nvPr/>
        </p:nvSpPr>
        <p:spPr>
          <a:xfrm>
            <a:off x="475284" y="4959502"/>
            <a:ext cx="3708400" cy="14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8895" lvl="0" indent="-44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Char char="•"/>
            </a:pPr>
            <a:r>
              <a:rPr lang="en-US" sz="800">
                <a:solidFill>
                  <a:srgbClr val="4B4F5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TRL 3 – Начало исследований и разработок. Подтверждение характеристик.</a:t>
            </a:r>
            <a:endParaRPr sz="8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/>
          <p:nvPr/>
        </p:nvSpPr>
        <p:spPr>
          <a:xfrm>
            <a:off x="248513" y="184226"/>
            <a:ext cx="220860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6FC0"/>
                </a:solidFill>
              </a:rPr>
              <a:t>ART</a:t>
            </a:r>
            <a:r>
              <a:rPr lang="ru-RU" altLang="en-US" sz="1600" b="1">
                <a:solidFill>
                  <a:srgbClr val="006FC0"/>
                </a:solidFill>
              </a:rPr>
              <a:t>коффи</a:t>
            </a:r>
            <a:endParaRPr sz="1600" b="1">
              <a:solidFill>
                <a:srgbClr val="006FC0"/>
              </a:solidFill>
            </a:endParaRPr>
          </a:p>
          <a:p>
            <a:pPr marL="90805" lvl="0" indent="0" algn="l" rtl="0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None/>
            </a:pPr>
            <a:r>
              <a:rPr lang="en-US" sz="1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5. Команда стартап-проекта</a:t>
            </a:r>
            <a:endParaRPr sz="12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41" name="Google Shape;141;p1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219188" y="6095"/>
            <a:ext cx="1924811" cy="7696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2" name="Google Shape;142;p10"/>
          <p:cNvGraphicFramePr/>
          <p:nvPr/>
        </p:nvGraphicFramePr>
        <p:xfrm>
          <a:off x="285927" y="964755"/>
          <a:ext cx="8494375" cy="3823910"/>
        </p:xfrm>
        <a:graphic>
          <a:graphicData uri="http://schemas.openxmlformats.org/drawingml/2006/table">
            <a:tbl>
              <a:tblPr firstRow="1" bandRow="1">
                <a:noFill/>
                <a:tableStyleId>{23BF8555-8761-4318-9F0A-68743E58EB50}</a:tableStyleId>
              </a:tblPr>
              <a:tblGrid>
                <a:gridCol w="1553850"/>
                <a:gridCol w="981700"/>
                <a:gridCol w="1035050"/>
                <a:gridCol w="2889875"/>
                <a:gridCol w="2033900"/>
              </a:tblGrid>
              <a:tr h="38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ФИО</a:t>
                      </a:r>
                      <a:endParaRPr sz="9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10605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17526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Должность</a:t>
                      </a:r>
                      <a:endParaRPr sz="9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10605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Контакты</a:t>
                      </a:r>
                      <a:endParaRPr sz="9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10605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5105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Выполняемые работы в проекте</a:t>
                      </a:r>
                      <a:endParaRPr sz="9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10605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219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Образование / опыт работы</a:t>
                      </a:r>
                      <a:endParaRPr sz="9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10605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</a:tr>
              <a:tr h="3403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Квасников Никита Андреевич</a:t>
                      </a:r>
                      <a:endParaRPr lang="ru-RU"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лидер проекта</a:t>
                      </a:r>
                      <a:endParaRPr lang="ru-RU"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+79786663759</a:t>
                      </a:r>
                      <a:endParaRPr lang="ru-RU"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составление презентации, поиск идей и решений </a:t>
                      </a:r>
                      <a:endParaRPr lang="ru-RU"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СевГУ, ИРГ, «Дизайн», 3-й курс</a:t>
                      </a:r>
                      <a:endParaRPr lang="ru-RU"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0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Щербина Екатерина Дмитриевна</a:t>
                      </a:r>
                      <a:endParaRPr lang="ru-RU"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помощник лидера проекта</a:t>
                      </a:r>
                      <a:endParaRPr lang="ru-RU"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+79782111049</a:t>
                      </a:r>
                      <a:endParaRPr lang="ru-RU"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помощь в поиске информации и референсов, а также создании презентации</a:t>
                      </a:r>
                      <a:endParaRPr lang="ru-RU"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СевГУ, ИРГ, «Архитектура», 3-й курс</a:t>
                      </a:r>
                      <a:endParaRPr lang="ru-RU"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Понизова Екатерина Андреевна</a:t>
                      </a:r>
                      <a:endParaRPr lang="ru-RU"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+79891643342</a:t>
                      </a:r>
                      <a:endParaRPr lang="ru-RU"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0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Бондарь Евгения Александровна</a:t>
                      </a:r>
                      <a:endParaRPr lang="ru-RU"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+79900738082</a:t>
                      </a:r>
                      <a:endParaRPr lang="ru-RU"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Ниязиева Ведие Энвер къызы</a:t>
                      </a:r>
                      <a:endParaRPr lang="ru-RU"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+79785439196</a:t>
                      </a:r>
                      <a:endParaRPr lang="ru-RU"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0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Михайлов Данила Игоревич</a:t>
                      </a:r>
                      <a:endParaRPr lang="ru-RU"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+79996378323</a:t>
                      </a:r>
                      <a:endParaRPr lang="ru-RU"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0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0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/>
          <p:nvPr>
            <p:ph type="title"/>
          </p:nvPr>
        </p:nvSpPr>
        <p:spPr>
          <a:xfrm>
            <a:off x="248532" y="184225"/>
            <a:ext cx="28626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ART</a:t>
            </a:r>
            <a:r>
              <a:rPr lang="ru-RU" altLang="en-US" sz="1600"/>
              <a:t>коффи</a:t>
            </a:r>
            <a:endParaRPr lang="ru-RU" altLang="en-US" sz="1600"/>
          </a:p>
        </p:txBody>
      </p:sp>
      <p:sp>
        <p:nvSpPr>
          <p:cNvPr id="148" name="Google Shape;148;p11"/>
          <p:cNvSpPr txBox="1"/>
          <p:nvPr/>
        </p:nvSpPr>
        <p:spPr>
          <a:xfrm>
            <a:off x="347268" y="911097"/>
            <a:ext cx="4615180" cy="1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Индустриальные партнеры, эксперты, трекеры и другие вовлеченные в проект:</a:t>
            </a:r>
            <a:endParaRPr sz="9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149" name="Google Shape;149;p11"/>
          <p:cNvGraphicFramePr/>
          <p:nvPr/>
        </p:nvGraphicFramePr>
        <p:xfrm>
          <a:off x="329031" y="1275016"/>
          <a:ext cx="7647925" cy="3000000"/>
        </p:xfrm>
        <a:graphic>
          <a:graphicData uri="http://schemas.openxmlformats.org/drawingml/2006/table">
            <a:tbl>
              <a:tblPr firstRow="1" bandRow="1">
                <a:noFill/>
                <a:tableStyleId>{23BF8555-8761-4318-9F0A-68743E58EB50}</a:tableStyleId>
              </a:tblPr>
              <a:tblGrid>
                <a:gridCol w="1468750"/>
                <a:gridCol w="1468750"/>
                <a:gridCol w="4710425"/>
              </a:tblGrid>
              <a:tr h="320050"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Кто</a:t>
                      </a:r>
                      <a:endParaRPr sz="9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88900" marB="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Роль</a:t>
                      </a:r>
                      <a:endParaRPr sz="9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88900" marB="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Чего хочет? Как взаимодействовали?</a:t>
                      </a:r>
                      <a:endParaRPr sz="9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88900" marB="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5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Квасников Никита</a:t>
                      </a:r>
                      <a:endParaRPr lang="ru-RU" sz="8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лидер проекта</a:t>
                      </a:r>
                      <a:endParaRPr lang="ru-RU" sz="8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Хорошо взаимодействовали</a:t>
                      </a:r>
                      <a:endParaRPr sz="8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5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Щербина Екатерина</a:t>
                      </a:r>
                      <a:endParaRPr lang="ru-RU" sz="8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помощник лидера проекта</a:t>
                      </a:r>
                      <a:endParaRPr lang="ru-RU" sz="8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Хорошо взаимодействовали</a:t>
                      </a:r>
                      <a:endParaRPr lang="ru-RU" sz="8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5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Теплинская Валентина</a:t>
                      </a:r>
                      <a:endParaRPr lang="ru-RU" sz="8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наставник проекта</a:t>
                      </a:r>
                      <a:endParaRPr lang="ru-RU" sz="8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Хорошо взаимодействовали</a:t>
                      </a:r>
                      <a:endParaRPr sz="8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5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5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50" name="Google Shape;150;p1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219188" y="6095"/>
            <a:ext cx="1924811" cy="76962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1"/>
          <p:cNvSpPr txBox="1"/>
          <p:nvPr/>
        </p:nvSpPr>
        <p:spPr>
          <a:xfrm>
            <a:off x="412495" y="3378834"/>
            <a:ext cx="1135380" cy="1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Наставник проекта:</a:t>
            </a:r>
            <a:endParaRPr sz="9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2" name="Google Shape;152;p11"/>
          <p:cNvSpPr txBox="1"/>
          <p:nvPr/>
        </p:nvSpPr>
        <p:spPr>
          <a:xfrm>
            <a:off x="1676775" y="4075275"/>
            <a:ext cx="15897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Теплинская Валентина Сергеевна</a:t>
            </a:r>
            <a:endParaRPr sz="8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Краткая биография </a:t>
            </a:r>
            <a:endParaRPr sz="800"/>
          </a:p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ИРГ</a:t>
            </a:r>
            <a:endParaRPr sz="800"/>
          </a:p>
        </p:txBody>
      </p:sp>
      <p:sp>
        <p:nvSpPr>
          <p:cNvPr id="153" name="Google Shape;153;p11"/>
          <p:cNvSpPr txBox="1"/>
          <p:nvPr/>
        </p:nvSpPr>
        <p:spPr>
          <a:xfrm>
            <a:off x="5721222" y="3378816"/>
            <a:ext cx="286260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Ссылка на проект в информационной системе Projects:</a:t>
            </a:r>
            <a:endParaRPr sz="8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/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800"/>
              <a:t>https://leader-id.ru/join-team/be86fbf2862343649952f18bf81e335f</a:t>
            </a:r>
            <a:endParaRPr sz="800"/>
          </a:p>
        </p:txBody>
      </p:sp>
      <p:pic>
        <p:nvPicPr>
          <p:cNvPr id="154" name="Google Shape;154;p11"/>
          <p:cNvPicPr preferRelativeResize="0"/>
          <p:nvPr/>
        </p:nvPicPr>
        <p:blipFill rotWithShape="1">
          <a:blip r:embed="rId2"/>
          <a:srcRect t="4986" b="28351"/>
          <a:stretch>
            <a:fillRect/>
          </a:stretch>
        </p:blipFill>
        <p:spPr>
          <a:xfrm>
            <a:off x="545063" y="3896863"/>
            <a:ext cx="849900" cy="850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8641</Words>
  <Application>WPS Presentation</Application>
  <PresentationFormat/>
  <Paragraphs>289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Arial</vt:lpstr>
      <vt:lpstr>Calibri</vt:lpstr>
      <vt:lpstr>Times New Roman</vt:lpstr>
      <vt:lpstr>Microsoft YaHei</vt:lpstr>
      <vt:lpstr>Arial Unicode MS</vt:lpstr>
      <vt:lpstr>Office Theme</vt:lpstr>
      <vt:lpstr>ARTкоффи</vt:lpstr>
      <vt:lpstr>ARTкоффи</vt:lpstr>
      <vt:lpstr>ARTкоффи</vt:lpstr>
      <vt:lpstr>PowerPoint 演示文稿</vt:lpstr>
      <vt:lpstr>ARTкоффи</vt:lpstr>
      <vt:lpstr>ARTкоффи</vt:lpstr>
      <vt:lpstr>ARTкоффи</vt:lpstr>
      <vt:lpstr>PowerPoint 演示文稿</vt:lpstr>
      <vt:lpstr>ARTкоффи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ARTfood</dc:title>
  <dc:creator>Максим Александрович Зуев-Носов</dc:creator>
  <cp:lastModifiedBy>ДНС</cp:lastModifiedBy>
  <cp:revision>8</cp:revision>
  <dcterms:created xsi:type="dcterms:W3CDTF">2022-11-26T04:37:00Z</dcterms:created>
  <dcterms:modified xsi:type="dcterms:W3CDTF">2022-11-30T12:52:29Z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2022-10-15T15:00:00Z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2022-10-24T15:00:00Z</vt:filetime>
  </property>
  <property fmtid="{D5CDD505-2E9C-101B-9397-08002B2CF9AE}" pid="5" name="ICV">
    <vt:lpwstr>D1EABD21D29D49C0AF5E087996C92816</vt:lpwstr>
  </property>
  <property fmtid="{D5CDD505-2E9C-101B-9397-08002B2CF9AE}" pid="6" name="KSOProductBuildVer">
    <vt:lpwstr>1049-11.2.0.11417</vt:lpwstr>
  </property>
</Properties>
</file>