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5" r:id="rId4"/>
    <p:sldId id="258" r:id="rId5"/>
    <p:sldId id="273" r:id="rId6"/>
    <p:sldId id="259" r:id="rId7"/>
    <p:sldId id="277" r:id="rId8"/>
    <p:sldId id="293" r:id="rId9"/>
    <p:sldId id="263" r:id="rId10"/>
    <p:sldId id="294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6448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orient="horz" pos="3158" userDrawn="1">
          <p15:clr>
            <a:srgbClr val="A4A3A4"/>
          </p15:clr>
        </p15:guide>
        <p15:guide id="9" pos="3613" userDrawn="1">
          <p15:clr>
            <a:srgbClr val="A4A3A4"/>
          </p15:clr>
        </p15:guide>
        <p15:guide id="10" pos="3817" userDrawn="1">
          <p15:clr>
            <a:srgbClr val="A4A3A4"/>
          </p15:clr>
        </p15:guide>
        <p15:guide id="11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CCECFF"/>
    <a:srgbClr val="7F7F7F"/>
    <a:srgbClr val="011D70"/>
    <a:srgbClr val="2875BB"/>
    <a:srgbClr val="CC4F3B"/>
    <a:srgbClr val="EBF7E5"/>
    <a:srgbClr val="F8FCF6"/>
    <a:srgbClr val="BF3E1B"/>
    <a:srgbClr val="2A5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1" y="53"/>
      </p:cViewPr>
      <p:guideLst>
        <p:guide orient="horz" pos="2432"/>
        <p:guide pos="6448"/>
        <p:guide pos="7106"/>
        <p:guide pos="551"/>
        <p:guide orient="horz" pos="1275"/>
        <p:guide orient="horz" pos="3816"/>
        <p:guide orient="horz" pos="3158"/>
        <p:guide pos="3613"/>
        <p:guide pos="3817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Condensed" panose="02000000000000000000" pitchFamily="2" charset="0"/>
              </a:defRPr>
            </a:lvl1pPr>
          </a:lstStyle>
          <a:p>
            <a:fld id="{42AC8287-CA0D-4129-A0FA-BE5BB849AE98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Condensed" panose="02000000000000000000" pitchFamily="2" charset="0"/>
              </a:defRPr>
            </a:lvl1pPr>
          </a:lstStyle>
          <a:p>
            <a:fld id="{BB7769D3-A305-4183-BE92-92C9EF06D1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769D3-A305-4183-BE92-92C9EF06D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C419FE4E-3BF2-41B7-AFAF-EA3A2342ADAF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40B32147-FDDA-4417-AB5C-77DD2045EC6B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B261B77A-D751-42E6-8C84-7E927EAD69E3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81" y="614306"/>
            <a:ext cx="10049428" cy="7794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81" y="1825625"/>
            <a:ext cx="1052169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259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2"/>
                </a:solidFill>
                <a:latin typeface="Roboto Condensed" panose="02000000000000000000" pitchFamily="2" charset="0"/>
              </a:defRPr>
            </a:lvl1pPr>
          </a:lstStyle>
          <a:p>
            <a:fld id="{7944A037-37C3-441E-8343-0846A3B20FC2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81" y="6325638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7C1013C4-A2A8-4F17-AA2C-C5BD6165097D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0B8D2137-C846-4614-A154-43AC9E78B2EC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B5FA0F25-359C-43CF-89A4-80F672A33310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AE62AC17-6E9C-47D9-97D3-FE4834801C70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63D6F42A-5468-4A2B-80CE-22A97B5F86CF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682D3AEB-DFC4-46EA-B8FC-DAB904D52A8F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fld id="{1F3D99FD-A457-40FF-BBAC-D42F578E2294}" type="datetime1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921" y="614306"/>
            <a:ext cx="1004942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21" y="1465346"/>
            <a:ext cx="10521696" cy="452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921" y="6325638"/>
            <a:ext cx="195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Roboto Condensed" panose="020B06040202020202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 rot="16200000">
            <a:off x="10905703" y="5643207"/>
            <a:ext cx="1614673" cy="28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accent2"/>
                </a:solidFill>
                <a:latin typeface="Roboto Condensed" panose="020B0604020202020204" pitchFamily="2" charset="0"/>
              </a:rPr>
              <a:t>www.eco.com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6200000">
            <a:off x="11110793" y="418960"/>
            <a:ext cx="1198437" cy="491399"/>
            <a:chOff x="10993563" y="735481"/>
            <a:chExt cx="1198437" cy="491399"/>
          </a:xfrm>
        </p:grpSpPr>
        <p:grpSp>
          <p:nvGrpSpPr>
            <p:cNvPr id="23" name="Group 8"/>
            <p:cNvGrpSpPr>
              <a:grpSpLocks noChangeAspect="1"/>
            </p:cNvGrpSpPr>
            <p:nvPr/>
          </p:nvGrpSpPr>
          <p:grpSpPr bwMode="auto">
            <a:xfrm>
              <a:off x="10993563" y="772812"/>
              <a:ext cx="287277" cy="454068"/>
              <a:chOff x="3200" y="1150"/>
              <a:chExt cx="1278" cy="2020"/>
            </a:xfrm>
            <a:solidFill>
              <a:schemeClr val="accent2"/>
            </a:solidFill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3827" y="1861"/>
                <a:ext cx="0" cy="1299"/>
              </a:xfrm>
              <a:custGeom>
                <a:avLst/>
                <a:gdLst>
                  <a:gd name="T0" fmla="*/ 0 h 1299"/>
                  <a:gd name="T1" fmla="*/ 1299 h 1299"/>
                  <a:gd name="T2" fmla="*/ 0 h 12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99">
                    <a:moveTo>
                      <a:pt x="0" y="0"/>
                    </a:moveTo>
                    <a:lnTo>
                      <a:pt x="0" y="12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827" y="1861"/>
                <a:ext cx="0" cy="12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3779" y="1871"/>
                <a:ext cx="114" cy="1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836" y="1861"/>
                <a:ext cx="0" cy="180"/>
              </a:xfrm>
              <a:custGeom>
                <a:avLst/>
                <a:gdLst>
                  <a:gd name="T0" fmla="*/ 180 h 180"/>
                  <a:gd name="T1" fmla="*/ 0 h 180"/>
                  <a:gd name="T2" fmla="*/ 180 h 1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0">
                    <a:moveTo>
                      <a:pt x="0" y="180"/>
                    </a:moveTo>
                    <a:lnTo>
                      <a:pt x="0" y="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V="1">
                <a:off x="3836" y="1861"/>
                <a:ext cx="0" cy="18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798" y="1871"/>
                <a:ext cx="86" cy="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3625" y="1150"/>
                <a:ext cx="439" cy="789"/>
              </a:xfrm>
              <a:custGeom>
                <a:avLst/>
                <a:gdLst>
                  <a:gd name="T0" fmla="*/ 90 w 185"/>
                  <a:gd name="T1" fmla="*/ 333 h 333"/>
                  <a:gd name="T2" fmla="*/ 79 w 185"/>
                  <a:gd name="T3" fmla="*/ 326 h 333"/>
                  <a:gd name="T4" fmla="*/ 10 w 185"/>
                  <a:gd name="T5" fmla="*/ 217 h 333"/>
                  <a:gd name="T6" fmla="*/ 76 w 185"/>
                  <a:gd name="T7" fmla="*/ 18 h 333"/>
                  <a:gd name="T8" fmla="*/ 90 w 185"/>
                  <a:gd name="T9" fmla="*/ 0 h 333"/>
                  <a:gd name="T10" fmla="*/ 104 w 185"/>
                  <a:gd name="T11" fmla="*/ 17 h 333"/>
                  <a:gd name="T12" fmla="*/ 173 w 185"/>
                  <a:gd name="T13" fmla="*/ 209 h 333"/>
                  <a:gd name="T14" fmla="*/ 99 w 185"/>
                  <a:gd name="T15" fmla="*/ 326 h 333"/>
                  <a:gd name="T16" fmla="*/ 90 w 185"/>
                  <a:gd name="T17" fmla="*/ 333 h 333"/>
                  <a:gd name="T18" fmla="*/ 91 w 185"/>
                  <a:gd name="T19" fmla="*/ 59 h 333"/>
                  <a:gd name="T20" fmla="*/ 46 w 185"/>
                  <a:gd name="T21" fmla="*/ 210 h 333"/>
                  <a:gd name="T22" fmla="*/ 89 w 185"/>
                  <a:gd name="T23" fmla="*/ 288 h 333"/>
                  <a:gd name="T24" fmla="*/ 137 w 185"/>
                  <a:gd name="T25" fmla="*/ 205 h 333"/>
                  <a:gd name="T26" fmla="*/ 91 w 185"/>
                  <a:gd name="T27" fmla="*/ 5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333">
                    <a:moveTo>
                      <a:pt x="90" y="333"/>
                    </a:moveTo>
                    <a:cubicBezTo>
                      <a:pt x="79" y="326"/>
                      <a:pt x="79" y="326"/>
                      <a:pt x="79" y="326"/>
                    </a:cubicBezTo>
                    <a:cubicBezTo>
                      <a:pt x="77" y="325"/>
                      <a:pt x="23" y="289"/>
                      <a:pt x="10" y="217"/>
                    </a:cubicBezTo>
                    <a:cubicBezTo>
                      <a:pt x="0" y="156"/>
                      <a:pt x="22" y="89"/>
                      <a:pt x="76" y="18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7" y="21"/>
                      <a:pt x="185" y="112"/>
                      <a:pt x="173" y="209"/>
                    </a:cubicBezTo>
                    <a:cubicBezTo>
                      <a:pt x="167" y="255"/>
                      <a:pt x="143" y="294"/>
                      <a:pt x="99" y="326"/>
                    </a:cubicBezTo>
                    <a:lnTo>
                      <a:pt x="90" y="333"/>
                    </a:lnTo>
                    <a:close/>
                    <a:moveTo>
                      <a:pt x="91" y="59"/>
                    </a:moveTo>
                    <a:cubicBezTo>
                      <a:pt x="53" y="114"/>
                      <a:pt x="38" y="165"/>
                      <a:pt x="46" y="210"/>
                    </a:cubicBezTo>
                    <a:cubicBezTo>
                      <a:pt x="52" y="250"/>
                      <a:pt x="76" y="276"/>
                      <a:pt x="89" y="288"/>
                    </a:cubicBezTo>
                    <a:cubicBezTo>
                      <a:pt x="117" y="265"/>
                      <a:pt x="133" y="237"/>
                      <a:pt x="137" y="205"/>
                    </a:cubicBezTo>
                    <a:cubicBezTo>
                      <a:pt x="144" y="147"/>
                      <a:pt x="111" y="88"/>
                      <a:pt x="9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3872" y="2205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 flipV="1">
                <a:off x="3872" y="2205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3822" y="2177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6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6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3898" y="1662"/>
                <a:ext cx="580" cy="590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5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2 h 249"/>
                  <a:gd name="T16" fmla="*/ 218 w 244"/>
                  <a:gd name="T17" fmla="*/ 133 h 249"/>
                  <a:gd name="T18" fmla="*/ 58 w 244"/>
                  <a:gd name="T19" fmla="*/ 249 h 249"/>
                  <a:gd name="T20" fmla="*/ 49 w 244"/>
                  <a:gd name="T21" fmla="*/ 212 h 249"/>
                  <a:gd name="T22" fmla="*/ 58 w 244"/>
                  <a:gd name="T23" fmla="*/ 213 h 249"/>
                  <a:gd name="T24" fmla="*/ 185 w 244"/>
                  <a:gd name="T25" fmla="*/ 119 h 249"/>
                  <a:gd name="T26" fmla="*/ 205 w 244"/>
                  <a:gd name="T27" fmla="*/ 44 h 249"/>
                  <a:gd name="T28" fmla="*/ 70 w 244"/>
                  <a:gd name="T29" fmla="*/ 126 h 249"/>
                  <a:gd name="T30" fmla="*/ 49 w 244"/>
                  <a:gd name="T31" fmla="*/ 21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5"/>
                      <a:pt x="19" y="245"/>
                      <a:pt x="19" y="245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8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2"/>
                      <a:pt x="244" y="22"/>
                      <a:pt x="244" y="22"/>
                    </a:cubicBezTo>
                    <a:cubicBezTo>
                      <a:pt x="243" y="25"/>
                      <a:pt x="241" y="78"/>
                      <a:pt x="218" y="133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2"/>
                    </a:moveTo>
                    <a:cubicBezTo>
                      <a:pt x="52" y="212"/>
                      <a:pt x="55" y="213"/>
                      <a:pt x="58" y="213"/>
                    </a:cubicBezTo>
                    <a:cubicBezTo>
                      <a:pt x="116" y="213"/>
                      <a:pt x="159" y="181"/>
                      <a:pt x="185" y="119"/>
                    </a:cubicBezTo>
                    <a:cubicBezTo>
                      <a:pt x="197" y="91"/>
                      <a:pt x="203" y="63"/>
                      <a:pt x="205" y="44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59"/>
                      <a:pt x="47" y="194"/>
                      <a:pt x="49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3872" y="2788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flipV="1">
                <a:off x="3872" y="2788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3822" y="2760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9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9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49" name="Freeform 26"/>
              <p:cNvSpPr>
                <a:spLocks noEditPoints="1"/>
              </p:cNvSpPr>
              <p:nvPr/>
            </p:nvSpPr>
            <p:spPr bwMode="auto">
              <a:xfrm>
                <a:off x="3898" y="2245"/>
                <a:ext cx="580" cy="591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6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3 h 249"/>
                  <a:gd name="T16" fmla="*/ 218 w 244"/>
                  <a:gd name="T17" fmla="*/ 134 h 249"/>
                  <a:gd name="T18" fmla="*/ 58 w 244"/>
                  <a:gd name="T19" fmla="*/ 249 h 249"/>
                  <a:gd name="T20" fmla="*/ 49 w 244"/>
                  <a:gd name="T21" fmla="*/ 213 h 249"/>
                  <a:gd name="T22" fmla="*/ 58 w 244"/>
                  <a:gd name="T23" fmla="*/ 213 h 249"/>
                  <a:gd name="T24" fmla="*/ 205 w 244"/>
                  <a:gd name="T25" fmla="*/ 45 h 249"/>
                  <a:gd name="T26" fmla="*/ 70 w 244"/>
                  <a:gd name="T27" fmla="*/ 126 h 249"/>
                  <a:gd name="T28" fmla="*/ 49 w 244"/>
                  <a:gd name="T29" fmla="*/ 21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6"/>
                      <a:pt x="19" y="246"/>
                      <a:pt x="19" y="246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9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3" y="25"/>
                      <a:pt x="241" y="79"/>
                      <a:pt x="218" y="134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3"/>
                    </a:moveTo>
                    <a:cubicBezTo>
                      <a:pt x="52" y="213"/>
                      <a:pt x="55" y="213"/>
                      <a:pt x="58" y="213"/>
                    </a:cubicBezTo>
                    <a:cubicBezTo>
                      <a:pt x="170" y="213"/>
                      <a:pt x="198" y="96"/>
                      <a:pt x="205" y="45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60"/>
                      <a:pt x="47" y="195"/>
                      <a:pt x="4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3699" y="2205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 flipH="1" flipV="1">
                <a:off x="3699" y="2205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3668" y="2177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6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6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3" name="Freeform 31"/>
              <p:cNvSpPr>
                <a:spLocks noEditPoints="1"/>
              </p:cNvSpPr>
              <p:nvPr/>
            </p:nvSpPr>
            <p:spPr bwMode="auto">
              <a:xfrm>
                <a:off x="3200" y="1662"/>
                <a:ext cx="579" cy="598"/>
              </a:xfrm>
              <a:custGeom>
                <a:avLst/>
                <a:gdLst>
                  <a:gd name="T0" fmla="*/ 186 w 244"/>
                  <a:gd name="T1" fmla="*/ 252 h 252"/>
                  <a:gd name="T2" fmla="*/ 186 w 244"/>
                  <a:gd name="T3" fmla="*/ 252 h 252"/>
                  <a:gd name="T4" fmla="*/ 26 w 244"/>
                  <a:gd name="T5" fmla="*/ 135 h 252"/>
                  <a:gd name="T6" fmla="*/ 0 w 244"/>
                  <a:gd name="T7" fmla="*/ 23 h 252"/>
                  <a:gd name="T8" fmla="*/ 0 w 244"/>
                  <a:gd name="T9" fmla="*/ 0 h 252"/>
                  <a:gd name="T10" fmla="*/ 22 w 244"/>
                  <a:gd name="T11" fmla="*/ 4 h 252"/>
                  <a:gd name="T12" fmla="*/ 205 w 244"/>
                  <a:gd name="T13" fmla="*/ 107 h 252"/>
                  <a:gd name="T14" fmla="*/ 228 w 244"/>
                  <a:gd name="T15" fmla="*/ 234 h 252"/>
                  <a:gd name="T16" fmla="*/ 225 w 244"/>
                  <a:gd name="T17" fmla="*/ 246 h 252"/>
                  <a:gd name="T18" fmla="*/ 212 w 244"/>
                  <a:gd name="T19" fmla="*/ 249 h 252"/>
                  <a:gd name="T20" fmla="*/ 186 w 244"/>
                  <a:gd name="T21" fmla="*/ 252 h 252"/>
                  <a:gd name="T22" fmla="*/ 39 w 244"/>
                  <a:gd name="T23" fmla="*/ 46 h 252"/>
                  <a:gd name="T24" fmla="*/ 186 w 244"/>
                  <a:gd name="T25" fmla="*/ 216 h 252"/>
                  <a:gd name="T26" fmla="*/ 186 w 244"/>
                  <a:gd name="T27" fmla="*/ 216 h 252"/>
                  <a:gd name="T28" fmla="*/ 195 w 244"/>
                  <a:gd name="T29" fmla="*/ 214 h 252"/>
                  <a:gd name="T30" fmla="*/ 174 w 244"/>
                  <a:gd name="T31" fmla="*/ 127 h 252"/>
                  <a:gd name="T32" fmla="*/ 39 w 244"/>
                  <a:gd name="T33" fmla="*/ 4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2">
                    <a:moveTo>
                      <a:pt x="186" y="252"/>
                    </a:moveTo>
                    <a:cubicBezTo>
                      <a:pt x="186" y="252"/>
                      <a:pt x="186" y="252"/>
                      <a:pt x="186" y="252"/>
                    </a:cubicBezTo>
                    <a:cubicBezTo>
                      <a:pt x="113" y="252"/>
                      <a:pt x="57" y="210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5"/>
                      <a:pt x="205" y="107"/>
                    </a:cubicBezTo>
                    <a:cubicBezTo>
                      <a:pt x="244" y="169"/>
                      <a:pt x="228" y="231"/>
                      <a:pt x="228" y="234"/>
                    </a:cubicBezTo>
                    <a:cubicBezTo>
                      <a:pt x="225" y="246"/>
                      <a:pt x="225" y="246"/>
                      <a:pt x="225" y="246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2"/>
                      <a:pt x="186" y="252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6"/>
                      <a:pt x="186" y="216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9" y="216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7"/>
                    </a:cubicBezTo>
                    <a:cubicBezTo>
                      <a:pt x="150" y="89"/>
                      <a:pt x="104" y="61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auto">
              <a:xfrm>
                <a:off x="3699" y="2788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 flipH="1" flipV="1">
                <a:off x="3699" y="2788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auto">
              <a:xfrm>
                <a:off x="3668" y="2760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9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9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  <p:sp>
            <p:nvSpPr>
              <p:cNvPr id="57" name="Freeform 36"/>
              <p:cNvSpPr>
                <a:spLocks noEditPoints="1"/>
              </p:cNvSpPr>
              <p:nvPr/>
            </p:nvSpPr>
            <p:spPr bwMode="auto">
              <a:xfrm>
                <a:off x="3200" y="2248"/>
                <a:ext cx="579" cy="600"/>
              </a:xfrm>
              <a:custGeom>
                <a:avLst/>
                <a:gdLst>
                  <a:gd name="T0" fmla="*/ 186 w 244"/>
                  <a:gd name="T1" fmla="*/ 253 h 253"/>
                  <a:gd name="T2" fmla="*/ 186 w 244"/>
                  <a:gd name="T3" fmla="*/ 253 h 253"/>
                  <a:gd name="T4" fmla="*/ 26 w 244"/>
                  <a:gd name="T5" fmla="*/ 135 h 253"/>
                  <a:gd name="T6" fmla="*/ 0 w 244"/>
                  <a:gd name="T7" fmla="*/ 23 h 253"/>
                  <a:gd name="T8" fmla="*/ 0 w 244"/>
                  <a:gd name="T9" fmla="*/ 0 h 253"/>
                  <a:gd name="T10" fmla="*/ 22 w 244"/>
                  <a:gd name="T11" fmla="*/ 4 h 253"/>
                  <a:gd name="T12" fmla="*/ 205 w 244"/>
                  <a:gd name="T13" fmla="*/ 106 h 253"/>
                  <a:gd name="T14" fmla="*/ 228 w 244"/>
                  <a:gd name="T15" fmla="*/ 233 h 253"/>
                  <a:gd name="T16" fmla="*/ 225 w 244"/>
                  <a:gd name="T17" fmla="*/ 245 h 253"/>
                  <a:gd name="T18" fmla="*/ 212 w 244"/>
                  <a:gd name="T19" fmla="*/ 249 h 253"/>
                  <a:gd name="T20" fmla="*/ 186 w 244"/>
                  <a:gd name="T21" fmla="*/ 253 h 253"/>
                  <a:gd name="T22" fmla="*/ 39 w 244"/>
                  <a:gd name="T23" fmla="*/ 46 h 253"/>
                  <a:gd name="T24" fmla="*/ 186 w 244"/>
                  <a:gd name="T25" fmla="*/ 217 h 253"/>
                  <a:gd name="T26" fmla="*/ 186 w 244"/>
                  <a:gd name="T27" fmla="*/ 217 h 253"/>
                  <a:gd name="T28" fmla="*/ 195 w 244"/>
                  <a:gd name="T29" fmla="*/ 214 h 253"/>
                  <a:gd name="T30" fmla="*/ 174 w 244"/>
                  <a:gd name="T31" fmla="*/ 128 h 253"/>
                  <a:gd name="T32" fmla="*/ 39 w 244"/>
                  <a:gd name="T33" fmla="*/ 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3">
                    <a:moveTo>
                      <a:pt x="186" y="253"/>
                    </a:moveTo>
                    <a:cubicBezTo>
                      <a:pt x="186" y="253"/>
                      <a:pt x="186" y="253"/>
                      <a:pt x="186" y="253"/>
                    </a:cubicBezTo>
                    <a:cubicBezTo>
                      <a:pt x="113" y="253"/>
                      <a:pt x="57" y="211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4"/>
                      <a:pt x="205" y="106"/>
                    </a:cubicBezTo>
                    <a:cubicBezTo>
                      <a:pt x="244" y="168"/>
                      <a:pt x="228" y="231"/>
                      <a:pt x="228" y="233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3"/>
                      <a:pt x="186" y="253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7"/>
                      <a:pt x="186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9" y="217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8"/>
                    </a:cubicBezTo>
                    <a:cubicBezTo>
                      <a:pt x="150" y="89"/>
                      <a:pt x="104" y="6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Condensed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280840" y="735481"/>
              <a:ext cx="91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Roboto Condensed" panose="020B0604020202020204" pitchFamily="2" charset="0"/>
                </a:rPr>
                <a:t>One Earth</a:t>
              </a:r>
            </a:p>
          </p:txBody>
        </p:sp>
      </p:grpSp>
      <p:cxnSp>
        <p:nvCxnSpPr>
          <p:cNvPr id="58" name="Straight Connector 57"/>
          <p:cNvCxnSpPr/>
          <p:nvPr userDrawn="1"/>
        </p:nvCxnSpPr>
        <p:spPr>
          <a:xfrm flipH="1">
            <a:off x="11724762" y="1465346"/>
            <a:ext cx="34593" cy="38803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3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Roboto Condensed" panose="020B06040202020202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Roboto Condensed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Roboto Condensed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Roboto Condensed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Roboto Condensed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Roboto Condensed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9973CED1-0A16-4D26-A48F-361C349A1D24}"/>
              </a:ext>
            </a:extLst>
          </p:cNvPr>
          <p:cNvSpPr/>
          <p:nvPr/>
        </p:nvSpPr>
        <p:spPr>
          <a:xfrm flipH="1">
            <a:off x="-1" y="-1"/>
            <a:ext cx="12202575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662" y="692633"/>
            <a:ext cx="11122389" cy="3334323"/>
          </a:xfrm>
        </p:spPr>
        <p:txBody>
          <a:bodyPr>
            <a:noAutofit/>
          </a:bodyPr>
          <a:lstStyle/>
          <a:p>
            <a:pPr algn="l"/>
            <a:r>
              <a:rPr lang="ru-RU" sz="7200" b="1" dirty="0" err="1">
                <a:solidFill>
                  <a:schemeClr val="bg1"/>
                </a:solidFill>
                <a:latin typeface="Onest Regular" pitchFamily="2" charset="0"/>
                <a:cs typeface="Times New Roman" panose="02020603050405020304" pitchFamily="18" charset="0"/>
              </a:rPr>
              <a:t>Биоразлагаемые</a:t>
            </a:r>
            <a:r>
              <a:rPr lang="ru-RU" sz="7200" b="1" dirty="0">
                <a:solidFill>
                  <a:schemeClr val="bg1"/>
                </a:solidFill>
                <a:latin typeface="Onest Regular" pitchFamily="2" charset="0"/>
                <a:cs typeface="Times New Roman" panose="02020603050405020304" pitchFamily="18" charset="0"/>
              </a:rPr>
              <a:t> сетчатые эндопротезы для </a:t>
            </a:r>
            <a:r>
              <a:rPr lang="ru-RU" sz="7200" b="1" dirty="0" err="1">
                <a:solidFill>
                  <a:schemeClr val="bg1"/>
                </a:solidFill>
                <a:latin typeface="Onest Regular" pitchFamily="2" charset="0"/>
                <a:cs typeface="Times New Roman" panose="02020603050405020304" pitchFamily="18" charset="0"/>
              </a:rPr>
              <a:t>герниопластики</a:t>
            </a:r>
            <a:endParaRPr lang="en-US" sz="7200" b="0" dirty="0">
              <a:solidFill>
                <a:schemeClr val="bg1"/>
              </a:solidFill>
              <a:latin typeface="Onest Regula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92" y="4026956"/>
            <a:ext cx="6240941" cy="548410"/>
          </a:xfrm>
        </p:spPr>
        <p:txBody>
          <a:bodyPr>
            <a:noAutofit/>
          </a:bodyPr>
          <a:lstStyle/>
          <a:p>
            <a:pPr algn="l"/>
            <a:r>
              <a:rPr lang="ru-RU" sz="2000" spc="50" dirty="0">
                <a:solidFill>
                  <a:schemeClr val="bg1"/>
                </a:solidFill>
                <a:latin typeface="Onest Regular" pitchFamily="2" charset="0"/>
                <a:cs typeface="Times New Roman" panose="02020603050405020304" pitchFamily="18" charset="0"/>
              </a:rPr>
              <a:t>Инновации для здоровья вас и ваших детей</a:t>
            </a:r>
            <a:endParaRPr lang="ru-RU" sz="1050" spc="50" dirty="0">
              <a:solidFill>
                <a:schemeClr val="bg1"/>
              </a:solidFill>
              <a:latin typeface="Onest Regular" pitchFamily="2" charset="0"/>
            </a:endParaRPr>
          </a:p>
        </p:txBody>
      </p:sp>
      <p:pic>
        <p:nvPicPr>
          <p:cNvPr id="41" name="Рисунок 4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A9E0F5B-279F-46D8-BC57-8CDA20FD4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63" y="5177235"/>
            <a:ext cx="1416047" cy="880665"/>
          </a:xfrm>
          <a:prstGeom prst="rect">
            <a:avLst/>
          </a:prstGeom>
        </p:spPr>
      </p:pic>
      <p:sp>
        <p:nvSpPr>
          <p:cNvPr id="48" name="Подзаголовок 2">
            <a:extLst>
              <a:ext uri="{FF2B5EF4-FFF2-40B4-BE49-F238E27FC236}">
                <a16:creationId xmlns:a16="http://schemas.microsoft.com/office/drawing/2014/main" id="{FF121F10-3CEB-4D43-96B9-93747B42F4A7}"/>
              </a:ext>
            </a:extLst>
          </p:cNvPr>
          <p:cNvSpPr txBox="1">
            <a:spLocks/>
          </p:cNvSpPr>
          <p:nvPr/>
        </p:nvSpPr>
        <p:spPr>
          <a:xfrm>
            <a:off x="59634" y="5875514"/>
            <a:ext cx="8020050" cy="1823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</a:pPr>
            <a:r>
              <a:rPr lang="ru-RU" sz="1800" dirty="0">
                <a:latin typeface="Onest Regular" pitchFamily="2" charset="0"/>
                <a:cs typeface="Times New Roman" panose="02020603050405020304" pitchFamily="18" charset="0"/>
              </a:rPr>
              <a:t>ООО БИОРАЗЛАГАЕМЫЕ РЕЗОРБИРУЕМЫЕ КОМПОЗИТЫ</a:t>
            </a:r>
            <a:endParaRPr lang="ru-RU" sz="1000" dirty="0">
              <a:latin typeface="Onest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7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921E02-91CB-4B7A-84C9-351C2B85CF1D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nest Regular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66A34F-9690-4A3B-8771-D3441071CA3A}"/>
              </a:ext>
            </a:extLst>
          </p:cNvPr>
          <p:cNvSpPr/>
          <p:nvPr/>
        </p:nvSpPr>
        <p:spPr>
          <a:xfrm>
            <a:off x="0" y="0"/>
            <a:ext cx="2598057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C35EFF-877D-44DE-B8DF-2381B21E497A}"/>
              </a:ext>
            </a:extLst>
          </p:cNvPr>
          <p:cNvSpPr/>
          <p:nvPr/>
        </p:nvSpPr>
        <p:spPr>
          <a:xfrm>
            <a:off x="874714" y="461554"/>
            <a:ext cx="3025264" cy="600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A151C71-6293-4CF9-81D2-A7BA3360D856}"/>
              </a:ext>
            </a:extLst>
          </p:cNvPr>
          <p:cNvGrpSpPr/>
          <p:nvPr/>
        </p:nvGrpSpPr>
        <p:grpSpPr>
          <a:xfrm>
            <a:off x="2311829" y="1968353"/>
            <a:ext cx="3197526" cy="4070302"/>
            <a:chOff x="884335" y="1914895"/>
            <a:chExt cx="3197526" cy="4070302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2ADDE0D5-077F-4DFF-A519-1BD382B4D88A}"/>
                </a:ext>
              </a:extLst>
            </p:cNvPr>
            <p:cNvSpPr txBox="1">
              <a:spLocks/>
            </p:cNvSpPr>
            <p:nvPr/>
          </p:nvSpPr>
          <p:spPr>
            <a:xfrm>
              <a:off x="922440" y="4085748"/>
              <a:ext cx="315942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Щербин</a:t>
              </a:r>
            </a:p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Максим</a:t>
              </a:r>
            </a:p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Анатольевич</a:t>
              </a:r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EDDF0DE9-F41D-4597-A85E-EE4F44B5D262}"/>
                </a:ext>
              </a:extLst>
            </p:cNvPr>
            <p:cNvSpPr/>
            <p:nvPr/>
          </p:nvSpPr>
          <p:spPr>
            <a:xfrm>
              <a:off x="922439" y="5154200"/>
              <a:ext cx="2718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Основатель, организатор, ответственный за НИР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DEB10E3-78F9-42C9-8D7F-C29856A1E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03" r="23865"/>
            <a:stretch/>
          </p:blipFill>
          <p:spPr>
            <a:xfrm>
              <a:off x="884335" y="1914895"/>
              <a:ext cx="1830773" cy="21152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C487072-A484-4EE0-9249-427D417B3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284" y="3082636"/>
              <a:ext cx="414072" cy="41407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BFB1149-7F48-4608-BA23-D66116BC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284" y="3469358"/>
              <a:ext cx="621059" cy="33744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7FC0151-F179-4567-BA81-88A76184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489" y="3839718"/>
              <a:ext cx="510648" cy="14331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DD755C4-E887-434D-AE93-747A5C5C4370}"/>
              </a:ext>
            </a:extLst>
          </p:cNvPr>
          <p:cNvGrpSpPr/>
          <p:nvPr/>
        </p:nvGrpSpPr>
        <p:grpSpPr>
          <a:xfrm>
            <a:off x="5621251" y="3382081"/>
            <a:ext cx="3179206" cy="2674832"/>
            <a:chOff x="4739261" y="3363459"/>
            <a:chExt cx="3179206" cy="2674832"/>
          </a:xfrm>
        </p:grpSpPr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11EEA24D-691D-45EF-A69E-AB7DD78457AB}"/>
                </a:ext>
              </a:extLst>
            </p:cNvPr>
            <p:cNvSpPr txBox="1">
              <a:spLocks/>
            </p:cNvSpPr>
            <p:nvPr/>
          </p:nvSpPr>
          <p:spPr>
            <a:xfrm>
              <a:off x="4759046" y="4120015"/>
              <a:ext cx="315942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dirty="0" err="1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Зданович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 </a:t>
              </a:r>
            </a:p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Александр </a:t>
              </a:r>
              <a:b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</a:br>
              <a:r>
                <a:rPr lang="ru-RU" sz="2000" dirty="0" err="1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Димитриевич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latin typeface="Onest Regular" pitchFamily="2" charset="0"/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073C3389-B37D-43DA-9E48-15C36CD47880}"/>
                </a:ext>
              </a:extLst>
            </p:cNvPr>
            <p:cNvSpPr/>
            <p:nvPr/>
          </p:nvSpPr>
          <p:spPr>
            <a:xfrm>
              <a:off x="4739261" y="5207294"/>
              <a:ext cx="28503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Консультант по</a:t>
              </a:r>
              <a:r>
                <a:rPr lang="en-US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 </a:t>
              </a:r>
              <a: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маркетингу, </a:t>
              </a:r>
              <a:b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</a:br>
              <a: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PR, GR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FBF7CB3C-D295-4EED-B4FA-406B4C443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756" y="3363459"/>
              <a:ext cx="414072" cy="414072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F634CE4C-8989-443B-B699-63AE45E09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328" y="3811798"/>
              <a:ext cx="510648" cy="143319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716509F-519D-46E2-B87B-D79DB4A692CD}"/>
              </a:ext>
            </a:extLst>
          </p:cNvPr>
          <p:cNvGrpSpPr/>
          <p:nvPr/>
        </p:nvGrpSpPr>
        <p:grpSpPr>
          <a:xfrm>
            <a:off x="8912353" y="3885577"/>
            <a:ext cx="3159421" cy="2142934"/>
            <a:chOff x="8808554" y="3829216"/>
            <a:chExt cx="3159421" cy="2142934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2A9E2BDF-F392-43A2-B389-466804791BB5}"/>
                </a:ext>
              </a:extLst>
            </p:cNvPr>
            <p:cNvSpPr txBox="1">
              <a:spLocks/>
            </p:cNvSpPr>
            <p:nvPr/>
          </p:nvSpPr>
          <p:spPr>
            <a:xfrm>
              <a:off x="8808554" y="4085748"/>
              <a:ext cx="315942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dirty="0" err="1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Мещанкина</a:t>
              </a: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 </a:t>
              </a:r>
            </a:p>
            <a:p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Марина </a:t>
              </a:r>
              <a:b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</a:br>
              <a:r>
                <a:rPr lang="ru-RU" sz="2000" dirty="0">
                  <a:solidFill>
                    <a:schemeClr val="tx2">
                      <a:lumMod val="75000"/>
                    </a:schemeClr>
                  </a:solidFill>
                  <a:latin typeface="Onest Regular" pitchFamily="2" charset="0"/>
                </a:rPr>
                <a:t>Юрьевна</a:t>
              </a: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87698499-D62F-4CA2-B6DF-84008C729018}"/>
                </a:ext>
              </a:extLst>
            </p:cNvPr>
            <p:cNvSpPr/>
            <p:nvPr/>
          </p:nvSpPr>
          <p:spPr>
            <a:xfrm>
              <a:off x="8808554" y="5141153"/>
              <a:ext cx="31594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Основатель, технолог, </a:t>
              </a:r>
              <a:b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</a:br>
              <a: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ответственный за НИОКР, </a:t>
              </a:r>
              <a:b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</a:br>
              <a:r>
                <a:rPr lang="ru-RU" sz="1600" i="0" dirty="0">
                  <a:solidFill>
                    <a:schemeClr val="accent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специалист по маркетингу</a:t>
              </a:r>
            </a:p>
          </p:txBody>
        </p:sp>
        <p:pic>
          <p:nvPicPr>
            <p:cNvPr id="40" name="Рисунок 39" descr="Изображение выглядит как текст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7D153C1-2E39-4874-9C91-1234CB3E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196" y="3829216"/>
              <a:ext cx="510648" cy="143319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296498-45A7-46C2-90EC-37C3557705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1" y="850905"/>
            <a:ext cx="733021" cy="4558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3C30338-FBB2-6554-2681-5D61AB865FAA}"/>
              </a:ext>
            </a:extLst>
          </p:cNvPr>
          <p:cNvSpPr txBox="1">
            <a:spLocks/>
          </p:cNvSpPr>
          <p:nvPr/>
        </p:nvSpPr>
        <p:spPr>
          <a:xfrm>
            <a:off x="989893" y="767601"/>
            <a:ext cx="5225005" cy="79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F6FC6"/>
                </a:solidFill>
                <a:latin typeface="Onest Regular" pitchFamily="2" charset="0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94588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6C49002-2D11-442E-8B6B-8D629897D533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17B738-8326-4C07-A154-951D54E56CB4}"/>
              </a:ext>
            </a:extLst>
          </p:cNvPr>
          <p:cNvSpPr/>
          <p:nvPr/>
        </p:nvSpPr>
        <p:spPr>
          <a:xfrm>
            <a:off x="-23372" y="1500059"/>
            <a:ext cx="12206664" cy="5007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F3D2B847-DE9D-4E92-8D55-DAA2B89BB90E}"/>
              </a:ext>
            </a:extLst>
          </p:cNvPr>
          <p:cNvSpPr/>
          <p:nvPr/>
        </p:nvSpPr>
        <p:spPr>
          <a:xfrm>
            <a:off x="6762231" y="1401398"/>
            <a:ext cx="1647597" cy="519969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2" y="472999"/>
            <a:ext cx="4502594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latin typeface="Onest Regular" pitchFamily="2" charset="0"/>
              </a:rPr>
              <a:t>Контакты</a:t>
            </a:r>
            <a:endParaRPr lang="en-US" sz="3200" dirty="0">
              <a:latin typeface="Onest Regular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11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FA7CD3-EBB2-45E2-AE6A-9E88D2372A00}"/>
              </a:ext>
            </a:extLst>
          </p:cNvPr>
          <p:cNvSpPr txBox="1">
            <a:spLocks/>
          </p:cNvSpPr>
          <p:nvPr/>
        </p:nvSpPr>
        <p:spPr>
          <a:xfrm>
            <a:off x="785550" y="3043749"/>
            <a:ext cx="4502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Onest Regular" pitchFamily="2" charset="0"/>
              </a:rPr>
              <a:t>Телефон</a:t>
            </a:r>
            <a:endParaRPr lang="en-US" sz="2400" dirty="0">
              <a:solidFill>
                <a:schemeClr val="bg1"/>
              </a:solidFill>
              <a:latin typeface="Onest Regular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14FB905-4653-4C51-A011-620B58559DE5}"/>
              </a:ext>
            </a:extLst>
          </p:cNvPr>
          <p:cNvSpPr txBox="1">
            <a:spLocks/>
          </p:cNvSpPr>
          <p:nvPr/>
        </p:nvSpPr>
        <p:spPr>
          <a:xfrm>
            <a:off x="785550" y="3706530"/>
            <a:ext cx="4502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Onest Regular" pitchFamily="2" charset="0"/>
              </a:rPr>
              <a:t>E-mail: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89D6689-FDAB-4894-A22E-80568D244B40}"/>
              </a:ext>
            </a:extLst>
          </p:cNvPr>
          <p:cNvSpPr txBox="1">
            <a:spLocks/>
          </p:cNvSpPr>
          <p:nvPr/>
        </p:nvSpPr>
        <p:spPr>
          <a:xfrm>
            <a:off x="2276566" y="3043749"/>
            <a:ext cx="4502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Onest Regular" pitchFamily="2" charset="0"/>
              </a:rPr>
              <a:t>+7 (916) 787-99-95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A5A525D-F1BC-495B-B60C-6908C9CB27EB}"/>
              </a:ext>
            </a:extLst>
          </p:cNvPr>
          <p:cNvSpPr txBox="1">
            <a:spLocks/>
          </p:cNvSpPr>
          <p:nvPr/>
        </p:nvSpPr>
        <p:spPr>
          <a:xfrm>
            <a:off x="2276565" y="3706529"/>
            <a:ext cx="4718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Onest Regular" pitchFamily="2" charset="0"/>
              </a:rPr>
              <a:t>Max-shcherbina@yandex.ru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4888065-4C74-41FB-AA74-90293283D884}"/>
              </a:ext>
            </a:extLst>
          </p:cNvPr>
          <p:cNvSpPr txBox="1">
            <a:spLocks/>
          </p:cNvSpPr>
          <p:nvPr/>
        </p:nvSpPr>
        <p:spPr>
          <a:xfrm>
            <a:off x="2276566" y="4424400"/>
            <a:ext cx="4502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Onest Regular" pitchFamily="2" charset="0"/>
              </a:rPr>
              <a:t>Gendir@biorezorb.com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E39A8DA-68F8-48D3-A9C5-0896BB29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471" y="2656927"/>
            <a:ext cx="3037457" cy="30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AAB0BCA-CAFB-4AE9-85BD-A08E1E9CF439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94097" y="0"/>
            <a:ext cx="5497903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oboto Condensed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24" y="944245"/>
            <a:ext cx="5765636" cy="1325563"/>
          </a:xfrm>
        </p:spPr>
        <p:txBody>
          <a:bodyPr>
            <a:normAutofit fontScale="90000"/>
          </a:bodyPr>
          <a:lstStyle/>
          <a:p>
            <a:pPr>
              <a:buClrTx/>
              <a:buFontTx/>
            </a:pPr>
            <a:r>
              <a:rPr lang="ru-RU" sz="3200" b="1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Более 200 0000 операций </a:t>
            </a:r>
            <a:br>
              <a:rPr lang="en-US" sz="3200" b="1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в год с риском выпадения органов после операций </a:t>
            </a:r>
            <a:br>
              <a:rPr lang="en-US" sz="3200" b="1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с рассечением мышц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8892" y="1194227"/>
            <a:ext cx="2950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  <a:latin typeface="Onest Regular" pitchFamily="2" charset="0"/>
              </a:rPr>
              <a:t>Деформация и пролежни органов (несовпадение механических свойств СЭП и мышц)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208477" y="2385242"/>
            <a:ext cx="3214774" cy="0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08477" y="4460226"/>
            <a:ext cx="3214774" cy="0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FC00CA-8F41-47F9-84F8-3F677F9B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2828580"/>
            <a:ext cx="4860925" cy="3229320"/>
          </a:xfrm>
          <a:prstGeom prst="rect">
            <a:avLst/>
          </a:prstGeom>
        </p:spPr>
      </p:pic>
      <p:sp>
        <p:nvSpPr>
          <p:cNvPr id="30" name="Заголовок 9">
            <a:extLst>
              <a:ext uri="{FF2B5EF4-FFF2-40B4-BE49-F238E27FC236}">
                <a16:creationId xmlns:a16="http://schemas.microsoft.com/office/drawing/2014/main" id="{B0F2F9C0-7046-448C-89FC-04CA4ED14324}"/>
              </a:ext>
            </a:extLst>
          </p:cNvPr>
          <p:cNvSpPr txBox="1">
            <a:spLocks/>
          </p:cNvSpPr>
          <p:nvPr/>
        </p:nvSpPr>
        <p:spPr>
          <a:xfrm>
            <a:off x="7291470" y="1187764"/>
            <a:ext cx="709127" cy="84392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6000" b="1" kern="1200">
                <a:solidFill>
                  <a:schemeClr val="bg1"/>
                </a:solidFill>
                <a:latin typeface="Helvetica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8800" dirty="0">
                <a:latin typeface="Onest Regular" pitchFamily="2" charset="0"/>
              </a:rPr>
              <a:t>1</a:t>
            </a:r>
            <a:endParaRPr lang="ru-RU" sz="8800" dirty="0">
              <a:latin typeface="Onest Regular" pitchFamily="2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21AF79DE-169B-4F3B-983F-7447A314E988}"/>
              </a:ext>
            </a:extLst>
          </p:cNvPr>
          <p:cNvSpPr/>
          <p:nvPr/>
        </p:nvSpPr>
        <p:spPr>
          <a:xfrm>
            <a:off x="8048892" y="3272780"/>
            <a:ext cx="2950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  <a:latin typeface="Onest Regular" pitchFamily="2" charset="0"/>
              </a:rPr>
              <a:t>Воспаления (цитотоксичность СЭП)</a:t>
            </a:r>
          </a:p>
        </p:txBody>
      </p:sp>
      <p:sp>
        <p:nvSpPr>
          <p:cNvPr id="33" name="Заголовок 9">
            <a:extLst>
              <a:ext uri="{FF2B5EF4-FFF2-40B4-BE49-F238E27FC236}">
                <a16:creationId xmlns:a16="http://schemas.microsoft.com/office/drawing/2014/main" id="{184C92F4-D62B-4D5F-89F0-FB34D6045493}"/>
              </a:ext>
            </a:extLst>
          </p:cNvPr>
          <p:cNvSpPr txBox="1">
            <a:spLocks/>
          </p:cNvSpPr>
          <p:nvPr/>
        </p:nvSpPr>
        <p:spPr>
          <a:xfrm>
            <a:off x="7291470" y="2994310"/>
            <a:ext cx="709127" cy="84392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6000" b="1" kern="1200">
                <a:solidFill>
                  <a:schemeClr val="bg1"/>
                </a:solidFill>
                <a:latin typeface="Helvetica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8800" dirty="0">
                <a:latin typeface="Onest Regular" pitchFamily="2" charset="0"/>
              </a:rPr>
              <a:t>2</a:t>
            </a:r>
            <a:endParaRPr lang="ru-RU" sz="8800" dirty="0">
              <a:latin typeface="Onest Regular" pitchFamily="2" charset="0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E7991E58-C5FA-4C5E-9301-C44E451F6CF7}"/>
              </a:ext>
            </a:extLst>
          </p:cNvPr>
          <p:cNvSpPr/>
          <p:nvPr/>
        </p:nvSpPr>
        <p:spPr>
          <a:xfrm>
            <a:off x="8048892" y="4934223"/>
            <a:ext cx="29504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  <a:latin typeface="Onest Regular" pitchFamily="2" charset="0"/>
              </a:rPr>
              <a:t>Запрещены к</a:t>
            </a:r>
            <a:r>
              <a:rPr lang="en-US" sz="1400" dirty="0">
                <a:solidFill>
                  <a:schemeClr val="bg1"/>
                </a:solidFill>
                <a:latin typeface="Onest Regular" pitchFamily="2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Onest Regular" pitchFamily="2" charset="0"/>
              </a:rPr>
              <a:t>употреблению </a:t>
            </a:r>
            <a:br>
              <a:rPr lang="ru-RU" sz="1400" dirty="0">
                <a:solidFill>
                  <a:schemeClr val="bg1"/>
                </a:solidFill>
                <a:latin typeface="Onest Regular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Onest Regular" pitchFamily="2" charset="0"/>
              </a:rPr>
              <a:t>у детей (постоянный СЭП деформирует растущие органы)</a:t>
            </a:r>
          </a:p>
        </p:txBody>
      </p:sp>
      <p:sp>
        <p:nvSpPr>
          <p:cNvPr id="35" name="Заголовок 9">
            <a:extLst>
              <a:ext uri="{FF2B5EF4-FFF2-40B4-BE49-F238E27FC236}">
                <a16:creationId xmlns:a16="http://schemas.microsoft.com/office/drawing/2014/main" id="{6E266B77-72FB-4F48-AB7D-A517E8C0C1E9}"/>
              </a:ext>
            </a:extLst>
          </p:cNvPr>
          <p:cNvSpPr txBox="1">
            <a:spLocks/>
          </p:cNvSpPr>
          <p:nvPr/>
        </p:nvSpPr>
        <p:spPr>
          <a:xfrm>
            <a:off x="7291471" y="4715727"/>
            <a:ext cx="709127" cy="84392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6000" b="1" kern="1200">
                <a:solidFill>
                  <a:schemeClr val="bg1"/>
                </a:solidFill>
                <a:latin typeface="Helvetica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8800" dirty="0">
                <a:latin typeface="Onest Regular" pitchFamily="2" charset="0"/>
              </a:rPr>
              <a:t>3</a:t>
            </a:r>
            <a:endParaRPr lang="ru-RU" sz="8800" dirty="0">
              <a:latin typeface="Onest Regular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E48281-321D-4D17-A947-3644D3FD430C}"/>
              </a:ext>
            </a:extLst>
          </p:cNvPr>
          <p:cNvSpPr/>
          <p:nvPr/>
        </p:nvSpPr>
        <p:spPr>
          <a:xfrm>
            <a:off x="12523274" y="105390"/>
            <a:ext cx="12543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0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371891-6C3F-48C5-B495-B68A0A2DEE45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27" y="995392"/>
            <a:ext cx="4300262" cy="82543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Onest Regular" pitchFamily="2" charset="0"/>
              </a:rPr>
              <a:t>Рынки значительные </a:t>
            </a:r>
            <a:br>
              <a:rPr lang="en-US" sz="4000" dirty="0">
                <a:latin typeface="Onest Regular" pitchFamily="2" charset="0"/>
              </a:rPr>
            </a:br>
            <a:r>
              <a:rPr lang="ru-RU" sz="4000" dirty="0">
                <a:latin typeface="Onest Regular" pitchFamily="2" charset="0"/>
              </a:rPr>
              <a:t>и свободные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15026" y="3941106"/>
            <a:ext cx="4353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nest Regular" pitchFamily="2" charset="0"/>
              </a:rPr>
              <a:t>Ежегодно в России выполняется чуть более 15 млн хирургических операций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66940" y="8575"/>
            <a:ext cx="5515708" cy="3446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155" y="3446584"/>
            <a:ext cx="5515708" cy="34114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B545C9-F51C-4CE1-9799-6A573E2DCF92}"/>
              </a:ext>
            </a:extLst>
          </p:cNvPr>
          <p:cNvGrpSpPr/>
          <p:nvPr/>
        </p:nvGrpSpPr>
        <p:grpSpPr>
          <a:xfrm>
            <a:off x="5930742" y="514148"/>
            <a:ext cx="5736975" cy="2422848"/>
            <a:chOff x="10971481" y="2377714"/>
            <a:chExt cx="8709176" cy="3678073"/>
          </a:xfrm>
        </p:grpSpPr>
        <p:sp>
          <p:nvSpPr>
            <p:cNvPr id="13" name="Текст 14">
              <a:extLst>
                <a:ext uri="{FF2B5EF4-FFF2-40B4-BE49-F238E27FC236}">
                  <a16:creationId xmlns:a16="http://schemas.microsoft.com/office/drawing/2014/main" id="{55446301-FA2E-40A6-8BA7-1D0074D876A3}"/>
                </a:ext>
              </a:extLst>
            </p:cNvPr>
            <p:cNvSpPr txBox="1">
              <a:spLocks/>
            </p:cNvSpPr>
            <p:nvPr/>
          </p:nvSpPr>
          <p:spPr>
            <a:xfrm>
              <a:off x="10971481" y="2377714"/>
              <a:ext cx="2939968" cy="98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Россия, </a:t>
              </a:r>
            </a:p>
            <a:p>
              <a:r>
                <a:rPr lang="en-US" sz="1800" dirty="0">
                  <a:latin typeface="Onest Regular" pitchFamily="2" charset="0"/>
                  <a:cs typeface="Helvetica" panose="020B0604020202020204" pitchFamily="34" charset="0"/>
                </a:rPr>
                <a:t>USD</a:t>
              </a:r>
              <a:endParaRPr lang="ru-RU" sz="1800" dirty="0">
                <a:latin typeface="Onest Regular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14" name="Текст 14">
              <a:extLst>
                <a:ext uri="{FF2B5EF4-FFF2-40B4-BE49-F238E27FC236}">
                  <a16:creationId xmlns:a16="http://schemas.microsoft.com/office/drawing/2014/main" id="{7456C9D7-8026-433C-B6EA-FBDC59BA907F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2377914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200 млн</a:t>
              </a:r>
            </a:p>
          </p:txBody>
        </p:sp>
        <p:sp>
          <p:nvSpPr>
            <p:cNvPr id="17" name="Текст 14">
              <a:extLst>
                <a:ext uri="{FF2B5EF4-FFF2-40B4-BE49-F238E27FC236}">
                  <a16:creationId xmlns:a16="http://schemas.microsoft.com/office/drawing/2014/main" id="{71D72BFE-F376-4706-B1C4-10A401733517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3416980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100 млн</a:t>
              </a:r>
            </a:p>
          </p:txBody>
        </p:sp>
        <p:sp>
          <p:nvSpPr>
            <p:cNvPr id="18" name="Текст 14">
              <a:extLst>
                <a:ext uri="{FF2B5EF4-FFF2-40B4-BE49-F238E27FC236}">
                  <a16:creationId xmlns:a16="http://schemas.microsoft.com/office/drawing/2014/main" id="{6736D7E7-F1A7-4753-88DA-67C685DF5C83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4456047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40 млн</a:t>
              </a:r>
            </a:p>
          </p:txBody>
        </p:sp>
        <p:sp>
          <p:nvSpPr>
            <p:cNvPr id="19" name="Текст 14">
              <a:extLst>
                <a:ext uri="{FF2B5EF4-FFF2-40B4-BE49-F238E27FC236}">
                  <a16:creationId xmlns:a16="http://schemas.microsoft.com/office/drawing/2014/main" id="{41F05536-5A3B-40AB-916A-A99B0C3462AE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5495112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24 млн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75CC13-0C70-4199-B2A3-CAFF58A2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198157" y="278088"/>
            <a:ext cx="2898006" cy="2898006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0730059-2E6A-4BC2-A0FE-E204DDDD5ED5}"/>
              </a:ext>
            </a:extLst>
          </p:cNvPr>
          <p:cNvGrpSpPr/>
          <p:nvPr/>
        </p:nvGrpSpPr>
        <p:grpSpPr>
          <a:xfrm>
            <a:off x="320888" y="3989537"/>
            <a:ext cx="5736975" cy="2422848"/>
            <a:chOff x="10971481" y="2377714"/>
            <a:chExt cx="8709176" cy="3678073"/>
          </a:xfrm>
        </p:grpSpPr>
        <p:sp>
          <p:nvSpPr>
            <p:cNvPr id="22" name="Текст 14">
              <a:extLst>
                <a:ext uri="{FF2B5EF4-FFF2-40B4-BE49-F238E27FC236}">
                  <a16:creationId xmlns:a16="http://schemas.microsoft.com/office/drawing/2014/main" id="{AD6E8DBE-1EEC-4B80-87C2-ACF130182B3F}"/>
                </a:ext>
              </a:extLst>
            </p:cNvPr>
            <p:cNvSpPr txBox="1">
              <a:spLocks/>
            </p:cNvSpPr>
            <p:nvPr/>
          </p:nvSpPr>
          <p:spPr>
            <a:xfrm>
              <a:off x="10971481" y="2377714"/>
              <a:ext cx="2939968" cy="98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Мир, </a:t>
              </a:r>
              <a:br>
                <a:rPr lang="en-US" sz="1800" dirty="0">
                  <a:latin typeface="Onest Regular" pitchFamily="2" charset="0"/>
                  <a:cs typeface="Helvetica" panose="020B0604020202020204" pitchFamily="34" charset="0"/>
                </a:rPr>
              </a:br>
              <a:r>
                <a:rPr lang="en-US" sz="1800" dirty="0">
                  <a:latin typeface="Onest Regular" pitchFamily="2" charset="0"/>
                  <a:cs typeface="Helvetica" panose="020B0604020202020204" pitchFamily="34" charset="0"/>
                </a:rPr>
                <a:t>USD</a:t>
              </a:r>
              <a:endParaRPr lang="ru-RU" sz="1800" dirty="0">
                <a:latin typeface="Onest Regular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23" name="Текст 14">
              <a:extLst>
                <a:ext uri="{FF2B5EF4-FFF2-40B4-BE49-F238E27FC236}">
                  <a16:creationId xmlns:a16="http://schemas.microsoft.com/office/drawing/2014/main" id="{82C1CC0A-9C52-42BB-B223-FC6E209C17D2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2377914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3 500 млн</a:t>
              </a:r>
            </a:p>
          </p:txBody>
        </p:sp>
        <p:sp>
          <p:nvSpPr>
            <p:cNvPr id="24" name="Текст 14">
              <a:extLst>
                <a:ext uri="{FF2B5EF4-FFF2-40B4-BE49-F238E27FC236}">
                  <a16:creationId xmlns:a16="http://schemas.microsoft.com/office/drawing/2014/main" id="{6B4A6670-ED0F-407B-974A-BC59A2A15BE9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3416980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1 800 млн</a:t>
              </a:r>
            </a:p>
          </p:txBody>
        </p:sp>
        <p:sp>
          <p:nvSpPr>
            <p:cNvPr id="25" name="Текст 14">
              <a:extLst>
                <a:ext uri="{FF2B5EF4-FFF2-40B4-BE49-F238E27FC236}">
                  <a16:creationId xmlns:a16="http://schemas.microsoft.com/office/drawing/2014/main" id="{858705FB-A8B0-4FEC-8248-764075CCB58D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4456047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500 млн</a:t>
              </a:r>
            </a:p>
          </p:txBody>
        </p:sp>
        <p:sp>
          <p:nvSpPr>
            <p:cNvPr id="26" name="Текст 14">
              <a:extLst>
                <a:ext uri="{FF2B5EF4-FFF2-40B4-BE49-F238E27FC236}">
                  <a16:creationId xmlns:a16="http://schemas.microsoft.com/office/drawing/2014/main" id="{AF2CB214-F6EB-48A8-86E7-13306AABA7DA}"/>
                </a:ext>
              </a:extLst>
            </p:cNvPr>
            <p:cNvSpPr txBox="1">
              <a:spLocks/>
            </p:cNvSpPr>
            <p:nvPr/>
          </p:nvSpPr>
          <p:spPr>
            <a:xfrm>
              <a:off x="16740687" y="5495112"/>
              <a:ext cx="2939970" cy="5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algn="ctr">
                <a:defRPr sz="4400" b="1" kern="120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latin typeface="Onest Regular" pitchFamily="2" charset="0"/>
                  <a:cs typeface="Helvetica" panose="020B0604020202020204" pitchFamily="34" charset="0"/>
                </a:rPr>
                <a:t>200 млн</a:t>
              </a: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FFBCE5-5460-4D91-BFAB-A979206D296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597012" y="3753477"/>
            <a:ext cx="2898006" cy="2898006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26ED173A-A116-4B8F-9C0E-3CBF26D09951}"/>
              </a:ext>
            </a:extLst>
          </p:cNvPr>
          <p:cNvSpPr/>
          <p:nvPr/>
        </p:nvSpPr>
        <p:spPr>
          <a:xfrm>
            <a:off x="6915024" y="4806678"/>
            <a:ext cx="4353781" cy="83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nest Regular" pitchFamily="2" charset="0"/>
              </a:rPr>
              <a:t>Более миллиона операций требуют использования сетчатых эндопротезов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5820D5CB-18D4-466C-928E-F7966C2AC9CB}"/>
              </a:ext>
            </a:extLst>
          </p:cNvPr>
          <p:cNvSpPr/>
          <p:nvPr/>
        </p:nvSpPr>
        <p:spPr>
          <a:xfrm>
            <a:off x="6915025" y="5644397"/>
            <a:ext cx="4353781" cy="53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nest Regular" pitchFamily="2" charset="0"/>
              </a:rPr>
              <a:t>Средняя стоимость эндопротеза –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nest Regular" pitchFamily="2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nest Regular" pitchFamily="2" charset="0"/>
              </a:rPr>
              <a:t>15 000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2428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2F59312-7A7B-425A-83B8-DC736939CE13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4</a:t>
            </a:fld>
            <a:endParaRPr lang="en-US"/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0975DAA4-C0D5-4CB2-9A6B-22E28F91B268}"/>
              </a:ext>
            </a:extLst>
          </p:cNvPr>
          <p:cNvSpPr/>
          <p:nvPr/>
        </p:nvSpPr>
        <p:spPr>
          <a:xfrm>
            <a:off x="6752141" y="0"/>
            <a:ext cx="4243533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oboto Condensed" panose="02000000000000000000" pitchFamily="2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AB02D35-3DA8-48A3-ABA6-F30AB91BA045}"/>
              </a:ext>
            </a:extLst>
          </p:cNvPr>
          <p:cNvSpPr txBox="1">
            <a:spLocks/>
          </p:cNvSpPr>
          <p:nvPr/>
        </p:nvSpPr>
        <p:spPr>
          <a:xfrm>
            <a:off x="768424" y="944245"/>
            <a:ext cx="5765636" cy="133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200" dirty="0" err="1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Cетчатый</a:t>
            </a:r>
            <a:r>
              <a:rPr lang="ru-RU" sz="3200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 эндопротез из </a:t>
            </a:r>
            <a:r>
              <a:rPr lang="ru-RU" sz="3200" dirty="0" err="1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биоразлагаемого</a:t>
            </a:r>
            <a:r>
              <a:rPr lang="ru-RU" sz="3200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 полимера – </a:t>
            </a:r>
            <a:r>
              <a:rPr lang="ru-RU" sz="3200" dirty="0" err="1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полидиоксанона</a:t>
            </a:r>
            <a:r>
              <a:rPr lang="ru-RU" sz="3200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 снижает </a:t>
            </a:r>
            <a:br>
              <a:rPr lang="en-US" sz="3200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риск повторных операций и делает </a:t>
            </a:r>
            <a:br>
              <a:rPr lang="en-US" sz="3200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F6FC6"/>
                </a:solidFill>
                <a:latin typeface="Onest Regular" pitchFamily="2" charset="0"/>
                <a:cs typeface="Times New Roman" panose="02020603050405020304" pitchFamily="18" charset="0"/>
              </a:rPr>
              <a:t>дальнейшую жизнь пациента более комфортной </a:t>
            </a:r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967F94D1-183D-4A35-B9B5-3976AECF9885}"/>
              </a:ext>
            </a:extLst>
          </p:cNvPr>
          <p:cNvSpPr/>
          <p:nvPr/>
        </p:nvSpPr>
        <p:spPr>
          <a:xfrm>
            <a:off x="7208477" y="331117"/>
            <a:ext cx="3299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Подобран уникальный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тип плетения</a:t>
            </a:r>
          </a:p>
        </p:txBody>
      </p:sp>
      <p:cxnSp>
        <p:nvCxnSpPr>
          <p:cNvPr id="52" name="Straight Connector 28">
            <a:extLst>
              <a:ext uri="{FF2B5EF4-FFF2-40B4-BE49-F238E27FC236}">
                <a16:creationId xmlns:a16="http://schemas.microsoft.com/office/drawing/2014/main" id="{D6C54D44-80F2-454F-A166-849F3E6E2D1C}"/>
              </a:ext>
            </a:extLst>
          </p:cNvPr>
          <p:cNvCxnSpPr/>
          <p:nvPr/>
        </p:nvCxnSpPr>
        <p:spPr>
          <a:xfrm>
            <a:off x="7208477" y="2385242"/>
            <a:ext cx="321477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0">
            <a:extLst>
              <a:ext uri="{FF2B5EF4-FFF2-40B4-BE49-F238E27FC236}">
                <a16:creationId xmlns:a16="http://schemas.microsoft.com/office/drawing/2014/main" id="{F2A59A4C-D815-4AD9-BC6E-D339DA59B6C1}"/>
              </a:ext>
            </a:extLst>
          </p:cNvPr>
          <p:cNvCxnSpPr/>
          <p:nvPr/>
        </p:nvCxnSpPr>
        <p:spPr>
          <a:xfrm>
            <a:off x="7208477" y="4460226"/>
            <a:ext cx="321477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">
            <a:extLst>
              <a:ext uri="{FF2B5EF4-FFF2-40B4-BE49-F238E27FC236}">
                <a16:creationId xmlns:a16="http://schemas.microsoft.com/office/drawing/2014/main" id="{C0B88AE2-2937-4876-B617-CB2DA1566E1E}"/>
              </a:ext>
            </a:extLst>
          </p:cNvPr>
          <p:cNvSpPr/>
          <p:nvPr/>
        </p:nvSpPr>
        <p:spPr>
          <a:xfrm>
            <a:off x="7286364" y="2548362"/>
            <a:ext cx="305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Подобран </a:t>
            </a:r>
            <a:br>
              <a:rPr lang="ru-RU" b="1" dirty="0">
                <a:solidFill>
                  <a:schemeClr val="bg1"/>
                </a:solidFill>
                <a:latin typeface="Onest Regular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диаметр нити</a:t>
            </a: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80C09AEC-E8FA-4C7F-9E02-42EDBA754952}"/>
              </a:ext>
            </a:extLst>
          </p:cNvPr>
          <p:cNvSpPr/>
          <p:nvPr/>
        </p:nvSpPr>
        <p:spPr>
          <a:xfrm>
            <a:off x="6940421" y="4628929"/>
            <a:ext cx="386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Разлагается на  CO2 и H2O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B31199E-5172-4A04-89ED-25CDD43163C2}"/>
              </a:ext>
            </a:extLst>
          </p:cNvPr>
          <p:cNvSpPr/>
          <p:nvPr/>
        </p:nvSpPr>
        <p:spPr>
          <a:xfrm>
            <a:off x="10937630" y="0"/>
            <a:ext cx="12543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pic>
        <p:nvPicPr>
          <p:cNvPr id="68" name="Рисунок 67" descr="Изображение выглядит как ткань&#10;&#10;Автоматически созданное описание">
            <a:extLst>
              <a:ext uri="{FF2B5EF4-FFF2-40B4-BE49-F238E27FC236}">
                <a16:creationId xmlns:a16="http://schemas.microsoft.com/office/drawing/2014/main" id="{DBF5BCC9-1104-444E-A993-9E57BDD4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8" y="2639352"/>
            <a:ext cx="4860925" cy="3396968"/>
          </a:xfrm>
          <a:prstGeom prst="rect">
            <a:avLst/>
          </a:prstGeom>
          <a:ln w="28575">
            <a:noFill/>
          </a:ln>
        </p:spPr>
      </p:pic>
      <p:sp>
        <p:nvSpPr>
          <p:cNvPr id="69" name="Rectangle 5">
            <a:extLst>
              <a:ext uri="{FF2B5EF4-FFF2-40B4-BE49-F238E27FC236}">
                <a16:creationId xmlns:a16="http://schemas.microsoft.com/office/drawing/2014/main" id="{F80A4084-312D-4DBF-8ADF-AE0AA3B0D279}"/>
              </a:ext>
            </a:extLst>
          </p:cNvPr>
          <p:cNvSpPr/>
          <p:nvPr/>
        </p:nvSpPr>
        <p:spPr>
          <a:xfrm>
            <a:off x="7059818" y="1583186"/>
            <a:ext cx="35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Отсутствуют деформация органов и их пролежни</a:t>
            </a:r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8C990A67-ECCF-4EBA-8879-DEDDAECA2488}"/>
              </a:ext>
            </a:extLst>
          </p:cNvPr>
          <p:cNvSpPr/>
          <p:nvPr/>
        </p:nvSpPr>
        <p:spPr>
          <a:xfrm>
            <a:off x="7208479" y="3881865"/>
            <a:ext cx="3299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Протез не </a:t>
            </a:r>
            <a:r>
              <a:rPr lang="ru-RU" b="1" dirty="0" err="1">
                <a:solidFill>
                  <a:schemeClr val="bg1"/>
                </a:solidFill>
                <a:latin typeface="Onest Regular" pitchFamily="2" charset="0"/>
              </a:rPr>
              <a:t>цитотоксичен</a:t>
            </a:r>
            <a:endParaRPr lang="ru-RU" b="1" dirty="0">
              <a:solidFill>
                <a:schemeClr val="bg1"/>
              </a:solidFill>
              <a:latin typeface="Onest Regular" pitchFamily="2" charset="0"/>
            </a:endParaRP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BF13EEF1-728C-45BD-A30C-679FB5D84E20}"/>
              </a:ext>
            </a:extLst>
          </p:cNvPr>
          <p:cNvSpPr/>
          <p:nvPr/>
        </p:nvSpPr>
        <p:spPr>
          <a:xfrm>
            <a:off x="6932616" y="5679307"/>
            <a:ext cx="3766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Возможно использование </a:t>
            </a:r>
            <a:br>
              <a:rPr lang="ru-RU" b="1" dirty="0">
                <a:solidFill>
                  <a:schemeClr val="bg1"/>
                </a:solidFill>
                <a:latin typeface="Onest Regular" pitchFamily="2" charset="0"/>
              </a:rPr>
            </a:br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в операциях на детях</a:t>
            </a:r>
          </a:p>
        </p:txBody>
      </p:sp>
      <p:sp>
        <p:nvSpPr>
          <p:cNvPr id="72" name="Стрелка: вправо 71">
            <a:extLst>
              <a:ext uri="{FF2B5EF4-FFF2-40B4-BE49-F238E27FC236}">
                <a16:creationId xmlns:a16="http://schemas.microsoft.com/office/drawing/2014/main" id="{ADD8C22A-2A50-4920-A8CB-C28A8B760352}"/>
              </a:ext>
            </a:extLst>
          </p:cNvPr>
          <p:cNvSpPr/>
          <p:nvPr/>
        </p:nvSpPr>
        <p:spPr>
          <a:xfrm rot="5400000">
            <a:off x="8603851" y="1164180"/>
            <a:ext cx="424023" cy="21003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4" name="Стрелка: вправо 73">
            <a:extLst>
              <a:ext uri="{FF2B5EF4-FFF2-40B4-BE49-F238E27FC236}">
                <a16:creationId xmlns:a16="http://schemas.microsoft.com/office/drawing/2014/main" id="{A855944A-59C7-44A0-98D0-A998B73B4085}"/>
              </a:ext>
            </a:extLst>
          </p:cNvPr>
          <p:cNvSpPr/>
          <p:nvPr/>
        </p:nvSpPr>
        <p:spPr>
          <a:xfrm rot="5400000">
            <a:off x="8603850" y="3493001"/>
            <a:ext cx="424023" cy="21003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5" name="Стрелка: вправо 74">
            <a:extLst>
              <a:ext uri="{FF2B5EF4-FFF2-40B4-BE49-F238E27FC236}">
                <a16:creationId xmlns:a16="http://schemas.microsoft.com/office/drawing/2014/main" id="{1BD33338-209D-4F00-968C-3B2E1D720D7A}"/>
              </a:ext>
            </a:extLst>
          </p:cNvPr>
          <p:cNvSpPr/>
          <p:nvPr/>
        </p:nvSpPr>
        <p:spPr>
          <a:xfrm rot="5400000">
            <a:off x="8603850" y="5262824"/>
            <a:ext cx="424023" cy="21003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A462B2-7AE4-4EAA-9520-B93BCEB3105A}"/>
              </a:ext>
            </a:extLst>
          </p:cNvPr>
          <p:cNvSpPr/>
          <p:nvPr/>
        </p:nvSpPr>
        <p:spPr>
          <a:xfrm>
            <a:off x="10937630" y="-1"/>
            <a:ext cx="1254370" cy="6858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6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BB2CD7A-5626-46D5-8045-DB27A81B89B8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365125"/>
            <a:ext cx="10436478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Onest Regular" pitchFamily="2" charset="0"/>
              </a:rPr>
              <a:t>Конкуренты – </a:t>
            </a:r>
            <a:br>
              <a:rPr lang="ru-RU" sz="3200" dirty="0">
                <a:latin typeface="Onest Regular" pitchFamily="2" charset="0"/>
              </a:rPr>
            </a:br>
            <a:r>
              <a:rPr lang="ru-RU" sz="3200" dirty="0">
                <a:latin typeface="Onest Regular" pitchFamily="2" charset="0"/>
              </a:rPr>
              <a:t>при всем богатстве выбора другой альтернативы нет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28778"/>
              </p:ext>
            </p:extLst>
          </p:nvPr>
        </p:nvGraphicFramePr>
        <p:xfrm>
          <a:off x="874713" y="2041804"/>
          <a:ext cx="10406060" cy="370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12">
                  <a:extLst>
                    <a:ext uri="{9D8B030D-6E8A-4147-A177-3AD203B41FA5}">
                      <a16:colId xmlns:a16="http://schemas.microsoft.com/office/drawing/2014/main" val="3113203104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2069161775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1593799497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3780434923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3478642186"/>
                    </a:ext>
                  </a:extLst>
                </a:gridCol>
              </a:tblGrid>
              <a:tr h="751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Onest Regular" pitchFamily="2" charset="0"/>
                        </a:rPr>
                        <a:t>Service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Onest Regular" pitchFamily="2" charset="0"/>
                        </a:rPr>
                        <a:t>ЛИНТЕКС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Onest Regular" pitchFamily="2" charset="0"/>
                        </a:rPr>
                        <a:t>Ethicon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Onest Regular" pitchFamily="2" charset="0"/>
                        </a:rPr>
                        <a:t>Permacol</a:t>
                      </a:r>
                      <a:endParaRPr lang="en-US" sz="1400" b="1" dirty="0"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Onest Regular" pitchFamily="2" charset="0"/>
                        </a:rPr>
                        <a:t>БРРК</a:t>
                      </a:r>
                      <a:endParaRPr lang="en-US" sz="1400" b="1" dirty="0">
                        <a:latin typeface="Onest Regula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380758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Цена,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USD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 за </a:t>
                      </a:r>
                      <a:r>
                        <a:rPr lang="ru-RU" sz="1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ед-цу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70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&gt;1000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486936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Биоразлагаемость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73455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Отсутствие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воспаления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205276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Механика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66FF66"/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596127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Материал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ПП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ПДО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Колаген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ПДО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Onest Regula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147479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Onest Regular" pitchFamily="2" charset="0"/>
                        </a:rPr>
                        <a:t>RU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07369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94CFBB06-C11A-4D96-B5D1-890E1DF1D5C0}"/>
              </a:ext>
            </a:extLst>
          </p:cNvPr>
          <p:cNvSpPr txBox="1"/>
          <p:nvPr/>
        </p:nvSpPr>
        <p:spPr>
          <a:xfrm>
            <a:off x="3779607" y="3192215"/>
            <a:ext cx="67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×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761613-C99F-49F1-8F8D-4E593EC5A557}"/>
              </a:ext>
            </a:extLst>
          </p:cNvPr>
          <p:cNvSpPr txBox="1"/>
          <p:nvPr/>
        </p:nvSpPr>
        <p:spPr>
          <a:xfrm>
            <a:off x="3779607" y="3653765"/>
            <a:ext cx="67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×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46505D-057A-4ABC-8B61-594F17B8B679}"/>
              </a:ext>
            </a:extLst>
          </p:cNvPr>
          <p:cNvSpPr txBox="1"/>
          <p:nvPr/>
        </p:nvSpPr>
        <p:spPr>
          <a:xfrm>
            <a:off x="3759012" y="4136911"/>
            <a:ext cx="67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×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D36E2F-4F08-45E8-BE8F-18EF4B6EEFF7}"/>
              </a:ext>
            </a:extLst>
          </p:cNvPr>
          <p:cNvSpPr txBox="1"/>
          <p:nvPr/>
        </p:nvSpPr>
        <p:spPr>
          <a:xfrm>
            <a:off x="5827483" y="4136911"/>
            <a:ext cx="67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×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84D8CE-C680-4027-8FF0-BB201C983769}"/>
              </a:ext>
            </a:extLst>
          </p:cNvPr>
          <p:cNvSpPr txBox="1"/>
          <p:nvPr/>
        </p:nvSpPr>
        <p:spPr>
          <a:xfrm>
            <a:off x="7913458" y="3192215"/>
            <a:ext cx="67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×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A2AB2B-BE43-48F6-8C57-96A0E897A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03" y="3349323"/>
            <a:ext cx="334947" cy="3349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F9DE2FD-6475-453A-8836-34A22B6A6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03" y="3812873"/>
            <a:ext cx="334947" cy="33494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2E22C0D-872D-4524-A8C4-45E177DE8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39" y="3830761"/>
            <a:ext cx="334947" cy="33494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11332ED-D6F9-4ECA-BF63-AC6AFA7E0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39" y="4294311"/>
            <a:ext cx="334947" cy="33494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B2A63F0-B456-4D76-ACDA-E8F15B134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99" y="3823141"/>
            <a:ext cx="334947" cy="33494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3B3D530-4BBC-42BB-BE27-69E6F23FD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99" y="4294311"/>
            <a:ext cx="334947" cy="33494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9CDC1B6-93E6-4390-9619-6DF0B5F7C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99" y="3356943"/>
            <a:ext cx="334947" cy="3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5691A6B-9038-44E9-A0AA-DF169B3DFCE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07B11B-7388-4FB3-A2FD-E839F4ACE109}"/>
              </a:ext>
            </a:extLst>
          </p:cNvPr>
          <p:cNvSpPr/>
          <p:nvPr/>
        </p:nvSpPr>
        <p:spPr>
          <a:xfrm>
            <a:off x="0" y="2891246"/>
            <a:ext cx="12192000" cy="39667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86" y="614306"/>
            <a:ext cx="10049428" cy="7794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Onest Regular" pitchFamily="2" charset="0"/>
              </a:rPr>
              <a:t>Текущие результаты: </a:t>
            </a:r>
            <a:br>
              <a:rPr lang="ru-RU" sz="3200" dirty="0">
                <a:latin typeface="Onest Regular" pitchFamily="2" charset="0"/>
              </a:rPr>
            </a:br>
            <a:r>
              <a:rPr lang="ru-RU" sz="3200" dirty="0">
                <a:latin typeface="Onest Regular" pitchFamily="2" charset="0"/>
              </a:rPr>
              <a:t>Уровень технологической готовности </a:t>
            </a:r>
            <a:r>
              <a:rPr lang="en-US" sz="3200" dirty="0">
                <a:latin typeface="Onest Regular" pitchFamily="2" charset="0"/>
              </a:rPr>
              <a:t>TRL = </a:t>
            </a:r>
            <a:r>
              <a:rPr lang="ru-RU" sz="3200" dirty="0">
                <a:latin typeface="Onest Regular" pitchFamily="2" charset="0"/>
              </a:rPr>
              <a:t>7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237" y="1770684"/>
            <a:ext cx="5564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Onest Regular" pitchFamily="2" charset="0"/>
              </a:rPr>
              <a:t>Создан и протестирован MVP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Onest Regular" pitchFamily="2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Onest Regular" pitchFamily="2" charset="0"/>
              </a:rPr>
              <a:t>Поставлено промышленное производство СЭП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ffectLst/>
                <a:latin typeface="Onest Regular" pitchFamily="2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Onest Regular" pitchFamily="2" charset="0"/>
              </a:rPr>
              <a:t>из импортной нити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512" y="3840478"/>
            <a:ext cx="310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Onest Regular" pitchFamily="2" charset="0"/>
                <a:ea typeface="Roboto Condensed" panose="02000000000000000000" pitchFamily="2" charset="0"/>
              </a:rPr>
              <a:t>– химическая структура полимера;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513" y="4971650"/>
            <a:ext cx="394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Onest Regular" pitchFamily="2" charset="0"/>
                <a:ea typeface="Roboto Condensed" panose="02000000000000000000" pitchFamily="2" charset="0"/>
              </a:rPr>
              <a:t>– цитотоксичность нитей (определяет возможность воспалительных процессов </a:t>
            </a:r>
            <a:br>
              <a:rPr lang="ru-RU" b="0" i="0" dirty="0">
                <a:solidFill>
                  <a:schemeClr val="bg1"/>
                </a:solidFill>
                <a:effectLst/>
                <a:latin typeface="Onest Regular" pitchFamily="2" charset="0"/>
                <a:ea typeface="Roboto Condensed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Onest Regular" pitchFamily="2" charset="0"/>
                <a:ea typeface="Roboto Condensed" panose="02000000000000000000" pitchFamily="2" charset="0"/>
              </a:rPr>
              <a:t>на сетчатом эндопротезе);  </a:t>
            </a: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0C675C27-032D-436D-B51E-79902B917392}"/>
              </a:ext>
            </a:extLst>
          </p:cNvPr>
          <p:cNvSpPr/>
          <p:nvPr/>
        </p:nvSpPr>
        <p:spPr>
          <a:xfrm>
            <a:off x="5995988" y="3821955"/>
            <a:ext cx="310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Onest Regular" pitchFamily="2" charset="0"/>
                <a:ea typeface="Roboto Condensed" panose="02000000000000000000" pitchFamily="2" charset="0"/>
              </a:rPr>
              <a:t>– способ изготовления сетчатого эндопротеза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381EB7BD-B172-412E-B91C-D7D409213C88}"/>
              </a:ext>
            </a:extLst>
          </p:cNvPr>
          <p:cNvSpPr/>
          <p:nvPr/>
        </p:nvSpPr>
        <p:spPr>
          <a:xfrm>
            <a:off x="5995987" y="4972219"/>
            <a:ext cx="3106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Onest Regular" pitchFamily="2" charset="0"/>
                <a:ea typeface="Roboto Condensed" panose="02000000000000000000" pitchFamily="2" charset="0"/>
              </a:rPr>
              <a:t>– пройдены доклинические испытания на животных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3B7901-B73F-4A79-A0B5-C1D4CDC509F3}"/>
              </a:ext>
            </a:extLst>
          </p:cNvPr>
          <p:cNvSpPr txBox="1"/>
          <p:nvPr/>
        </p:nvSpPr>
        <p:spPr>
          <a:xfrm>
            <a:off x="856809" y="31323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Onest Regular" pitchFamily="2" charset="0"/>
              </a:rPr>
              <a:t>Отработаны</a:t>
            </a:r>
            <a:r>
              <a:rPr lang="en-US" sz="2400" dirty="0">
                <a:solidFill>
                  <a:schemeClr val="bg1"/>
                </a:solidFill>
                <a:latin typeface="Onest Regular" pitchFamily="2" charset="0"/>
              </a:rPr>
              <a:t>:</a:t>
            </a:r>
            <a:endParaRPr lang="ru-RU" sz="2400" dirty="0">
              <a:solidFill>
                <a:schemeClr val="bg1"/>
              </a:solidFill>
              <a:effectLst/>
              <a:latin typeface="Onest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2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D42CB9-4D5E-43E3-85F5-9C10F7476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709" y="-11522"/>
            <a:ext cx="10885715" cy="6869522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B34AF887-8F88-4B8A-8FE8-7EA9CA74C1E4}"/>
              </a:ext>
            </a:extLst>
          </p:cNvPr>
          <p:cNvSpPr/>
          <p:nvPr/>
        </p:nvSpPr>
        <p:spPr>
          <a:xfrm>
            <a:off x="-14664" y="-50800"/>
            <a:ext cx="12206664" cy="6959600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6E85A2E7-8525-47C7-AA4F-F696F5D2123D}"/>
              </a:ext>
            </a:extLst>
          </p:cNvPr>
          <p:cNvSpPr/>
          <p:nvPr/>
        </p:nvSpPr>
        <p:spPr>
          <a:xfrm flipH="1" flipV="1">
            <a:off x="4965015" y="-11522"/>
            <a:ext cx="7219406" cy="5447211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D1C88F77-9D86-4981-BE61-76C4FA502303}"/>
              </a:ext>
            </a:extLst>
          </p:cNvPr>
          <p:cNvSpPr/>
          <p:nvPr/>
        </p:nvSpPr>
        <p:spPr>
          <a:xfrm flipH="1">
            <a:off x="4972594" y="1410789"/>
            <a:ext cx="7219406" cy="5447211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79" y="555924"/>
            <a:ext cx="3791618" cy="13255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Onest Regular" pitchFamily="2" charset="0"/>
              </a:rPr>
              <a:t>Сбор пакета необходимых документов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8A63E3-3D7C-4E30-9FAF-9DE55179EB3D}"/>
              </a:ext>
            </a:extLst>
          </p:cNvPr>
          <p:cNvSpPr txBox="1">
            <a:spLocks/>
          </p:cNvSpPr>
          <p:nvPr/>
        </p:nvSpPr>
        <p:spPr>
          <a:xfrm>
            <a:off x="1000067" y="939762"/>
            <a:ext cx="460375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>
                <a:solidFill>
                  <a:schemeClr val="bg1"/>
                </a:solidFill>
                <a:latin typeface="Onest Regular" pitchFamily="2" charset="0"/>
              </a:rPr>
              <a:t>1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BE73BC4-CD06-458D-B359-FFCB2B919D4C}"/>
              </a:ext>
            </a:extLst>
          </p:cNvPr>
          <p:cNvGrpSpPr/>
          <p:nvPr/>
        </p:nvGrpSpPr>
        <p:grpSpPr>
          <a:xfrm>
            <a:off x="1043561" y="2448932"/>
            <a:ext cx="5430430" cy="1325563"/>
            <a:chOff x="380051" y="2100580"/>
            <a:chExt cx="5430430" cy="1325563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5B75D5C-F24D-44FF-86D0-E5A86637C456}"/>
                </a:ext>
              </a:extLst>
            </p:cNvPr>
            <p:cNvSpPr txBox="1">
              <a:spLocks/>
            </p:cNvSpPr>
            <p:nvPr/>
          </p:nvSpPr>
          <p:spPr>
            <a:xfrm>
              <a:off x="1223556" y="2100580"/>
              <a:ext cx="4586925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dirty="0">
                  <a:solidFill>
                    <a:schemeClr val="bg1"/>
                  </a:solidFill>
                  <a:latin typeface="Onest Regular" pitchFamily="2" charset="0"/>
                </a:rPr>
                <a:t>Подготовка регламентирующих бумаг (регламент применения изделием, инструкция)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23ABF62C-A5AC-4744-951B-420C8EA49FF1}"/>
                </a:ext>
              </a:extLst>
            </p:cNvPr>
            <p:cNvSpPr txBox="1">
              <a:spLocks/>
            </p:cNvSpPr>
            <p:nvPr/>
          </p:nvSpPr>
          <p:spPr>
            <a:xfrm>
              <a:off x="380051" y="2495075"/>
              <a:ext cx="460375" cy="5365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6600" dirty="0">
                  <a:solidFill>
                    <a:schemeClr val="bg1"/>
                  </a:solidFill>
                  <a:latin typeface="Onest Regular" pitchFamily="2" charset="0"/>
                </a:rPr>
                <a:t>2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387E29D-760B-4B3A-B23D-EE9F62C3FFAE}"/>
              </a:ext>
            </a:extLst>
          </p:cNvPr>
          <p:cNvGrpSpPr/>
          <p:nvPr/>
        </p:nvGrpSpPr>
        <p:grpSpPr>
          <a:xfrm>
            <a:off x="1051140" y="4951513"/>
            <a:ext cx="5403564" cy="939957"/>
            <a:chOff x="387630" y="4492674"/>
            <a:chExt cx="5403564" cy="939957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CA214422-BD86-4586-B78D-7932CF9DD25B}"/>
                </a:ext>
              </a:extLst>
            </p:cNvPr>
            <p:cNvSpPr txBox="1">
              <a:spLocks/>
            </p:cNvSpPr>
            <p:nvPr/>
          </p:nvSpPr>
          <p:spPr>
            <a:xfrm>
              <a:off x="1204269" y="4492674"/>
              <a:ext cx="4586925" cy="9399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dirty="0">
                  <a:solidFill>
                    <a:schemeClr val="bg1"/>
                  </a:solidFill>
                  <a:latin typeface="Onest Regular" pitchFamily="2" charset="0"/>
                </a:rPr>
                <a:t>Клинические испытания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EE3D2B2C-0BB9-4CA1-8689-957FF1461AFB}"/>
                </a:ext>
              </a:extLst>
            </p:cNvPr>
            <p:cNvSpPr txBox="1">
              <a:spLocks/>
            </p:cNvSpPr>
            <p:nvPr/>
          </p:nvSpPr>
          <p:spPr>
            <a:xfrm>
              <a:off x="387630" y="4803713"/>
              <a:ext cx="460375" cy="5365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6600" dirty="0">
                  <a:solidFill>
                    <a:schemeClr val="bg1"/>
                  </a:solidFill>
                  <a:latin typeface="Onest Regular" pitchFamily="2" charset="0"/>
                </a:rPr>
                <a:t>3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1BFA7D-DEBC-4AB1-B716-728D509B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489" y="836613"/>
            <a:ext cx="3592286" cy="52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111053-5770-4341-B503-9312F7DDDCF4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343" y="10403"/>
            <a:ext cx="5744981" cy="6858001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381" y="1868576"/>
            <a:ext cx="340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Содействие в проведении клинических испытаний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2074" y="768851"/>
            <a:ext cx="5225005" cy="79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Onest Regular" pitchFamily="2" charset="0"/>
              </a:rPr>
              <a:t>БИЗНЕС-МОДЕЛЬ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2509" y="1858075"/>
            <a:ext cx="5092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nest Regular" pitchFamily="2" charset="0"/>
              </a:rPr>
              <a:t>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Onest Regular" pitchFamily="2" charset="0"/>
              </a:rPr>
              <a:t>зготовление партий эндопротезов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Onest Regular" pitchFamily="2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Onest Regular" pitchFamily="2" charset="0"/>
              </a:rPr>
              <a:t>по контракту для хирургических отделений ЛПУ, или изготовление индивидуальных изделий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  <a:latin typeface="Onest Regular" pitchFamily="2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/>
                <a:latin typeface="Onest Regular" pitchFamily="2" charset="0"/>
              </a:rPr>
              <a:t>on-demand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Onest Regular" pitchFamily="2" charset="0"/>
              </a:rPr>
              <a:t> для конкретных операций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033263" y="4650063"/>
            <a:ext cx="1448047" cy="140277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nest Regular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449511" y="4665560"/>
            <a:ext cx="1448047" cy="140277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8</a:t>
            </a:fld>
            <a:endParaRPr lang="en-US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44B8C0C3-7D4E-4A62-84F2-CE9E3CB30136}"/>
              </a:ext>
            </a:extLst>
          </p:cNvPr>
          <p:cNvSpPr txBox="1">
            <a:spLocks/>
          </p:cNvSpPr>
          <p:nvPr/>
        </p:nvSpPr>
        <p:spPr>
          <a:xfrm>
            <a:off x="767469" y="767601"/>
            <a:ext cx="5225005" cy="79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Onest Regular" pitchFamily="2" charset="0"/>
              </a:rPr>
              <a:t>НАШИ ПОТРЕБНОСТИ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8E6C3152-2AB7-4432-A001-60A920D8E5D8}"/>
              </a:ext>
            </a:extLst>
          </p:cNvPr>
          <p:cNvSpPr/>
          <p:nvPr/>
        </p:nvSpPr>
        <p:spPr>
          <a:xfrm>
            <a:off x="800287" y="2843908"/>
            <a:ext cx="4614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Инвестиции в размере 60 000 000 рублей на проведение клинических испытаний.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7B2C4423-CB0C-470A-8881-0CA89A666051}"/>
              </a:ext>
            </a:extLst>
          </p:cNvPr>
          <p:cNvSpPr/>
          <p:nvPr/>
        </p:nvSpPr>
        <p:spPr>
          <a:xfrm>
            <a:off x="800288" y="4049897"/>
            <a:ext cx="4614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Содействие</a:t>
            </a:r>
            <a:r>
              <a:rPr lang="en-US" b="1" dirty="0">
                <a:solidFill>
                  <a:schemeClr val="bg1"/>
                </a:solidFill>
                <a:latin typeface="Onest Regular" pitchFamily="2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в масштабировании производства </a:t>
            </a:r>
            <a:r>
              <a:rPr lang="ru-RU" b="1" dirty="0" err="1">
                <a:solidFill>
                  <a:schemeClr val="bg1"/>
                </a:solidFill>
                <a:latin typeface="Onest Regular" pitchFamily="2" charset="0"/>
              </a:rPr>
              <a:t>биоразлагаемых</a:t>
            </a:r>
            <a:r>
              <a:rPr lang="ru-RU" b="1" dirty="0">
                <a:solidFill>
                  <a:schemeClr val="bg1"/>
                </a:solidFill>
                <a:latin typeface="Onest Regular" pitchFamily="2" charset="0"/>
              </a:rPr>
              <a:t> сетчатых эндопротезов (инвестиции около 30 000 000 рублей) 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50FAA51-7193-4402-8169-F52612C2445F}"/>
              </a:ext>
            </a:extLst>
          </p:cNvPr>
          <p:cNvSpPr txBox="1">
            <a:spLocks/>
          </p:cNvSpPr>
          <p:nvPr/>
        </p:nvSpPr>
        <p:spPr>
          <a:xfrm>
            <a:off x="7347987" y="4955210"/>
            <a:ext cx="818598" cy="79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Onest Regular" pitchFamily="2" charset="0"/>
              </a:rPr>
              <a:t>6-7</a:t>
            </a:r>
          </a:p>
          <a:p>
            <a:pPr algn="ctr"/>
            <a:r>
              <a:rPr lang="ru-RU" dirty="0">
                <a:latin typeface="Onest Regular" pitchFamily="2" charset="0"/>
              </a:rPr>
              <a:t>лет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1B68D52-F6C2-4746-AA28-530017566689}"/>
              </a:ext>
            </a:extLst>
          </p:cNvPr>
          <p:cNvSpPr txBox="1">
            <a:spLocks/>
          </p:cNvSpPr>
          <p:nvPr/>
        </p:nvSpPr>
        <p:spPr>
          <a:xfrm>
            <a:off x="9764235" y="4970707"/>
            <a:ext cx="818598" cy="79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Onest Regular" pitchFamily="2" charset="0"/>
              </a:rPr>
              <a:t>70%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443BA5C5-76C8-4ECA-8798-BB9CE9942CAF}"/>
              </a:ext>
            </a:extLst>
          </p:cNvPr>
          <p:cNvSpPr/>
          <p:nvPr/>
        </p:nvSpPr>
        <p:spPr>
          <a:xfrm>
            <a:off x="6589002" y="4003731"/>
            <a:ext cx="233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Onest Regular" pitchFamily="2" charset="0"/>
              </a:rPr>
              <a:t>Плановый срок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nest Regular" pitchFamily="2" charset="0"/>
              </a:rPr>
              <a:t>окупаемости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Onest Regular" pitchFamily="2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F2A33286-8004-4418-8D6F-94C6B40ED591}"/>
              </a:ext>
            </a:extLst>
          </p:cNvPr>
          <p:cNvSpPr/>
          <p:nvPr/>
        </p:nvSpPr>
        <p:spPr>
          <a:xfrm>
            <a:off x="9328853" y="4142230"/>
            <a:ext cx="1689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Onest Regular" pitchFamily="2" charset="0"/>
              </a:rPr>
              <a:t>Доходность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Onest Regular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0319CF-4B89-401B-A4E8-30CF7135545F}"/>
              </a:ext>
            </a:extLst>
          </p:cNvPr>
          <p:cNvSpPr/>
          <p:nvPr/>
        </p:nvSpPr>
        <p:spPr>
          <a:xfrm>
            <a:off x="5416731" y="0"/>
            <a:ext cx="633631" cy="6868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40F4E4-7C94-4B84-833C-83D3FB65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4"/>
            <a:ext cx="12192001" cy="6858000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A6C824C3-822F-49E6-9434-087DE0FFD2FD}"/>
              </a:ext>
            </a:extLst>
          </p:cNvPr>
          <p:cNvSpPr/>
          <p:nvPr/>
        </p:nvSpPr>
        <p:spPr>
          <a:xfrm>
            <a:off x="-14664" y="-50800"/>
            <a:ext cx="12206664" cy="6959600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nest Regular" pitchFamily="2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C5AC694-A7ED-4FB1-ADB8-B31A676E9601}"/>
              </a:ext>
            </a:extLst>
          </p:cNvPr>
          <p:cNvGrpSpPr/>
          <p:nvPr/>
        </p:nvGrpSpPr>
        <p:grpSpPr>
          <a:xfrm>
            <a:off x="778723" y="2029558"/>
            <a:ext cx="2220001" cy="3526690"/>
            <a:chOff x="778723" y="2029558"/>
            <a:chExt cx="2220001" cy="3526690"/>
          </a:xfrm>
        </p:grpSpPr>
        <p:sp>
          <p:nvSpPr>
            <p:cNvPr id="4" name="Rounded Rectangle 3"/>
            <p:cNvSpPr/>
            <p:nvPr/>
          </p:nvSpPr>
          <p:spPr>
            <a:xfrm>
              <a:off x="922440" y="2029558"/>
              <a:ext cx="2011680" cy="2011680"/>
            </a:xfrm>
            <a:prstGeom prst="roundRect">
              <a:avLst>
                <a:gd name="adj" fmla="val 9952"/>
              </a:avLst>
            </a:prstGeom>
            <a:noFill/>
            <a:ln w="57150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8723" y="4232809"/>
              <a:ext cx="222000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Использование разработанных сетчатых изделий </a:t>
              </a:r>
              <a:b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</a:br>
              <a: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для урогенитальных назначений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E5935432-510F-4AF2-B0BC-AC7B78112E12}"/>
                </a:ext>
              </a:extLst>
            </p:cNvPr>
            <p:cNvSpPr txBox="1">
              <a:spLocks/>
            </p:cNvSpPr>
            <p:nvPr/>
          </p:nvSpPr>
          <p:spPr>
            <a:xfrm>
              <a:off x="1557648" y="2728007"/>
              <a:ext cx="741264" cy="7748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600" dirty="0">
                  <a:solidFill>
                    <a:schemeClr val="bg1"/>
                  </a:solidFill>
                  <a:latin typeface="Onest Regular" pitchFamily="2" charset="0"/>
                </a:rPr>
                <a:t>1</a:t>
              </a:r>
              <a:endParaRPr lang="en-US" sz="9600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AC3D1E-2547-48F6-8CCB-47A301EF1FAD}"/>
              </a:ext>
            </a:extLst>
          </p:cNvPr>
          <p:cNvGrpSpPr/>
          <p:nvPr/>
        </p:nvGrpSpPr>
        <p:grpSpPr>
          <a:xfrm>
            <a:off x="3229428" y="2029558"/>
            <a:ext cx="2675757" cy="3034248"/>
            <a:chOff x="3665698" y="2029558"/>
            <a:chExt cx="2675757" cy="3034248"/>
          </a:xfrm>
        </p:grpSpPr>
        <p:sp>
          <p:nvSpPr>
            <p:cNvPr id="5" name="Rounded Rectangle 4"/>
            <p:cNvSpPr/>
            <p:nvPr/>
          </p:nvSpPr>
          <p:spPr>
            <a:xfrm>
              <a:off x="3965435" y="2029558"/>
              <a:ext cx="2011680" cy="2011680"/>
            </a:xfrm>
            <a:prstGeom prst="roundRect">
              <a:avLst>
                <a:gd name="adj" fmla="val 7886"/>
              </a:avLst>
            </a:prstGeom>
            <a:noFill/>
            <a:ln w="57150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5698" y="4232809"/>
              <a:ext cx="26757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Пластическая хирургия (медицина катастроф, эстетическая хирургия)</a:t>
              </a:r>
              <a:endParaRPr lang="en-US" sz="1600" b="1" i="0" dirty="0">
                <a:solidFill>
                  <a:schemeClr val="bg1"/>
                </a:solidFill>
                <a:effectLst/>
                <a:latin typeface="Onest Regular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CD6E31D8-E22D-4933-A105-6AE8F743A7E0}"/>
                </a:ext>
              </a:extLst>
            </p:cNvPr>
            <p:cNvSpPr txBox="1">
              <a:spLocks/>
            </p:cNvSpPr>
            <p:nvPr/>
          </p:nvSpPr>
          <p:spPr>
            <a:xfrm>
              <a:off x="4589213" y="2739437"/>
              <a:ext cx="741264" cy="7748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600" dirty="0">
                  <a:solidFill>
                    <a:schemeClr val="bg1"/>
                  </a:solidFill>
                  <a:latin typeface="Onest Regular" pitchFamily="2" charset="0"/>
                </a:rPr>
                <a:t>2</a:t>
              </a:r>
              <a:endParaRPr lang="en-US" sz="9600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5EA16F-9871-4050-BE35-3EF0C691C40D}"/>
              </a:ext>
            </a:extLst>
          </p:cNvPr>
          <p:cNvGrpSpPr/>
          <p:nvPr/>
        </p:nvGrpSpPr>
        <p:grpSpPr>
          <a:xfrm>
            <a:off x="6135890" y="2039562"/>
            <a:ext cx="2499424" cy="3034248"/>
            <a:chOff x="6344291" y="2039562"/>
            <a:chExt cx="2499424" cy="3034248"/>
          </a:xfrm>
        </p:grpSpPr>
        <p:sp>
          <p:nvSpPr>
            <p:cNvPr id="6" name="Rounded Rectangle 5"/>
            <p:cNvSpPr/>
            <p:nvPr/>
          </p:nvSpPr>
          <p:spPr>
            <a:xfrm>
              <a:off x="6588163" y="2039562"/>
              <a:ext cx="2011680" cy="2011680"/>
            </a:xfrm>
            <a:prstGeom prst="roundRect">
              <a:avLst>
                <a:gd name="adj" fmla="val 7369"/>
              </a:avLst>
            </a:prstGeom>
            <a:noFill/>
            <a:ln w="57150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44291" y="4242813"/>
              <a:ext cx="2499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Многофункциональные </a:t>
              </a:r>
              <a:r>
                <a:rPr lang="ru-RU" sz="1600" b="1" i="0" dirty="0" err="1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тканеинженерные</a:t>
              </a:r>
              <a: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 конструкции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4658CC62-F306-479C-AFA0-001B697DE999}"/>
                </a:ext>
              </a:extLst>
            </p:cNvPr>
            <p:cNvSpPr txBox="1">
              <a:spLocks/>
            </p:cNvSpPr>
            <p:nvPr/>
          </p:nvSpPr>
          <p:spPr>
            <a:xfrm>
              <a:off x="7166221" y="2760871"/>
              <a:ext cx="741264" cy="7748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600" dirty="0">
                  <a:solidFill>
                    <a:schemeClr val="bg1"/>
                  </a:solidFill>
                  <a:latin typeface="Onest Regular" pitchFamily="2" charset="0"/>
                </a:rPr>
                <a:t>3</a:t>
              </a:r>
              <a:endParaRPr lang="en-US" sz="9600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007211-C45C-44D4-8BF5-C814D0BE7C3D}"/>
              </a:ext>
            </a:extLst>
          </p:cNvPr>
          <p:cNvGrpSpPr/>
          <p:nvPr/>
        </p:nvGrpSpPr>
        <p:grpSpPr>
          <a:xfrm>
            <a:off x="8986488" y="2039562"/>
            <a:ext cx="2499424" cy="3034248"/>
            <a:chOff x="8986488" y="2039562"/>
            <a:chExt cx="2499424" cy="3034248"/>
          </a:xfrm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422AE538-E04C-4FC8-8457-4CCC7EDE2A68}"/>
                </a:ext>
              </a:extLst>
            </p:cNvPr>
            <p:cNvSpPr/>
            <p:nvPr/>
          </p:nvSpPr>
          <p:spPr>
            <a:xfrm>
              <a:off x="9230360" y="2039562"/>
              <a:ext cx="2011680" cy="2011680"/>
            </a:xfrm>
            <a:prstGeom prst="roundRect">
              <a:avLst>
                <a:gd name="adj" fmla="val 7369"/>
              </a:avLst>
            </a:prstGeom>
            <a:noFill/>
            <a:ln w="57150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272628E-3600-427C-912D-B36E08E0E44B}"/>
                </a:ext>
              </a:extLst>
            </p:cNvPr>
            <p:cNvSpPr/>
            <p:nvPr/>
          </p:nvSpPr>
          <p:spPr>
            <a:xfrm>
              <a:off x="8986488" y="4242813"/>
              <a:ext cx="2499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Постановка синтеза</a:t>
              </a:r>
            </a:p>
            <a:p>
              <a:pPr algn="ctr"/>
              <a:r>
                <a:rPr lang="ru-RU" sz="1600" b="1" i="0" dirty="0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Собственного </a:t>
              </a:r>
              <a:r>
                <a:rPr lang="ru-RU" sz="1600" b="1" i="0" dirty="0" err="1">
                  <a:solidFill>
                    <a:schemeClr val="bg1"/>
                  </a:solidFill>
                  <a:effectLst/>
                  <a:latin typeface="Onest Regular" pitchFamily="2" charset="0"/>
                  <a:cs typeface="Poppins" panose="00000500000000000000" pitchFamily="2" charset="0"/>
                </a:rPr>
                <a:t>полидиоксанона</a:t>
              </a:r>
              <a:endParaRPr lang="ru-RU" sz="1600" b="1" i="0" dirty="0">
                <a:solidFill>
                  <a:schemeClr val="bg1"/>
                </a:solidFill>
                <a:effectLst/>
                <a:latin typeface="Onest Regular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BB79BCF-7FE4-489D-82E0-5F00280913D4}"/>
                </a:ext>
              </a:extLst>
            </p:cNvPr>
            <p:cNvSpPr txBox="1">
              <a:spLocks/>
            </p:cNvSpPr>
            <p:nvPr/>
          </p:nvSpPr>
          <p:spPr>
            <a:xfrm>
              <a:off x="9671258" y="2760871"/>
              <a:ext cx="741264" cy="7748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600" dirty="0">
                  <a:solidFill>
                    <a:schemeClr val="bg1"/>
                  </a:solidFill>
                  <a:latin typeface="Onest Regular" pitchFamily="2" charset="0"/>
                </a:rPr>
                <a:t>4</a:t>
              </a:r>
              <a:endParaRPr lang="en-US" sz="9600" dirty="0">
                <a:solidFill>
                  <a:schemeClr val="bg1"/>
                </a:solidFill>
                <a:latin typeface="Onest Regular" pitchFamily="2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A82688D-8599-32E6-A95F-04419D762A56}"/>
              </a:ext>
            </a:extLst>
          </p:cNvPr>
          <p:cNvSpPr txBox="1">
            <a:spLocks/>
          </p:cNvSpPr>
          <p:nvPr/>
        </p:nvSpPr>
        <p:spPr>
          <a:xfrm>
            <a:off x="767469" y="767601"/>
            <a:ext cx="5225005" cy="792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Onest Regular" pitchFamily="2" charset="0"/>
              </a:rPr>
              <a:t>ПЛАНЫ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1935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6">
      <a:majorFont>
        <a:latin typeface="Domine"/>
        <a:ea typeface=""/>
        <a:cs typeface=""/>
      </a:majorFont>
      <a:minorFont>
        <a:latin typeface="Gadug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445</Words>
  <Application>Microsoft Office PowerPoint</Application>
  <PresentationFormat>Широкоэкранный</PresentationFormat>
  <Paragraphs>121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Gadugi</vt:lpstr>
      <vt:lpstr>Onest Regular</vt:lpstr>
      <vt:lpstr>Roboto Condensed</vt:lpstr>
      <vt:lpstr>Office Theme</vt:lpstr>
      <vt:lpstr>Биоразлагаемые сетчатые эндопротезы для герниопластики</vt:lpstr>
      <vt:lpstr>Более 200 0000 операций  в год с риском выпадения органов после операций  с рассечением мышц</vt:lpstr>
      <vt:lpstr>Рынки значительные  и свободные</vt:lpstr>
      <vt:lpstr>Презентация PowerPoint</vt:lpstr>
      <vt:lpstr>Конкуренты –  при всем богатстве выбора другой альтернативы нет</vt:lpstr>
      <vt:lpstr>Текущие результаты:  Уровень технологической готовности TRL = 7 </vt:lpstr>
      <vt:lpstr>Сбор пакета необходимых документов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</dc:title>
  <dc:creator>Admin</dc:creator>
  <cp:lastModifiedBy>Maxim Shcherbina</cp:lastModifiedBy>
  <cp:revision>282</cp:revision>
  <dcterms:created xsi:type="dcterms:W3CDTF">2018-01-15T04:16:08Z</dcterms:created>
  <dcterms:modified xsi:type="dcterms:W3CDTF">2023-04-28T09:23:00Z</dcterms:modified>
</cp:coreProperties>
</file>