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1315700" cx="20104100"/>
  <p:notesSz cx="9947275" cy="6815125"/>
  <p:embeddedFontLst>
    <p:embeddedFont>
      <p:font typeface="Roboto"/>
      <p:regular r:id="rId21"/>
      <p:bold r:id="rId22"/>
      <p:italic r:id="rId23"/>
      <p:boldItalic r:id="rId24"/>
    </p:embeddedFont>
    <p:embeddedFont>
      <p:font typeface="Noto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EipptxByG28gEFF6vt4NCKX6/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NotoSans-bold.fntdata"/><Relationship Id="rId25" Type="http://schemas.openxmlformats.org/officeDocument/2006/relationships/font" Target="fonts/NotoSans-regular.fntdata"/><Relationship Id="rId28" Type="http://schemas.openxmlformats.org/officeDocument/2006/relationships/font" Target="fonts/NotoSans-boldItalic.fntdata"/><Relationship Id="rId27" Type="http://schemas.openxmlformats.org/officeDocument/2006/relationships/font" Target="fonts/No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310695" cy="341331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634224" y="0"/>
            <a:ext cx="4310695" cy="341331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473808"/>
            <a:ext cx="4310695" cy="34133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" lIns="48750" spcFirstLastPara="1" rIns="48750" wrap="square" tIns="243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634224" y="6473808"/>
            <a:ext cx="4310695" cy="341330"/>
          </a:xfrm>
          <a:prstGeom prst="rect">
            <a:avLst/>
          </a:prstGeom>
          <a:noFill/>
          <a:ln>
            <a:noFill/>
          </a:ln>
        </p:spPr>
        <p:txBody>
          <a:bodyPr anchorCtr="0" anchor="b" bIns="24375" lIns="48750" spcFirstLastPara="1" rIns="48750" wrap="square" tIns="24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b="0" i="0" lang="ru-RU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0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13275698f_0_0:notes"/>
          <p:cNvSpPr txBox="1"/>
          <p:nvPr>
            <p:ph idx="1" type="body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913275698f_0_0:notes"/>
          <p:cNvSpPr/>
          <p:nvPr>
            <p:ph idx="2" type="sldImg"/>
          </p:nvPr>
        </p:nvSpPr>
        <p:spPr>
          <a:xfrm>
            <a:off x="2930525" y="852488"/>
            <a:ext cx="4086300" cy="23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913275698f_0_7:notes"/>
          <p:cNvSpPr txBox="1"/>
          <p:nvPr>
            <p:ph idx="1" type="body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g2913275698f_0_7:notes"/>
          <p:cNvSpPr/>
          <p:nvPr>
            <p:ph idx="2" type="sldImg"/>
          </p:nvPr>
        </p:nvSpPr>
        <p:spPr>
          <a:xfrm>
            <a:off x="2930525" y="852488"/>
            <a:ext cx="4086300" cy="23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913275698f_0_14:notes"/>
          <p:cNvSpPr txBox="1"/>
          <p:nvPr>
            <p:ph idx="1" type="body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2913275698f_0_14:notes"/>
          <p:cNvSpPr/>
          <p:nvPr>
            <p:ph idx="2" type="sldImg"/>
          </p:nvPr>
        </p:nvSpPr>
        <p:spPr>
          <a:xfrm>
            <a:off x="2930525" y="852488"/>
            <a:ext cx="4086300" cy="23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913275698f_0_22:notes"/>
          <p:cNvSpPr txBox="1"/>
          <p:nvPr>
            <p:ph idx="1" type="body"/>
          </p:nvPr>
        </p:nvSpPr>
        <p:spPr>
          <a:xfrm>
            <a:off x="994414" y="3279451"/>
            <a:ext cx="7958400" cy="26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2913275698f_0_22:notes"/>
          <p:cNvSpPr/>
          <p:nvPr>
            <p:ph idx="2" type="sldImg"/>
          </p:nvPr>
        </p:nvSpPr>
        <p:spPr>
          <a:xfrm>
            <a:off x="2930525" y="852488"/>
            <a:ext cx="4086300" cy="2300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p11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p3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6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7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:notes"/>
          <p:cNvSpPr txBox="1"/>
          <p:nvPr>
            <p:ph idx="1" type="body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anchorCtr="0" anchor="t" bIns="24375" lIns="48750" spcFirstLastPara="1" rIns="48750" wrap="square" tIns="24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p9:notes"/>
          <p:cNvSpPr/>
          <p:nvPr>
            <p:ph idx="2" type="sldImg"/>
          </p:nvPr>
        </p:nvSpPr>
        <p:spPr>
          <a:xfrm>
            <a:off x="2930525" y="852488"/>
            <a:ext cx="4086225" cy="23002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2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21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36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8226" y="566928"/>
            <a:ext cx="10849819" cy="1165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3"/>
          <p:cNvSpPr txBox="1"/>
          <p:nvPr>
            <p:ph type="ctrTitle"/>
          </p:nvPr>
        </p:nvSpPr>
        <p:spPr>
          <a:xfrm>
            <a:off x="888112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" type="subTitle"/>
          </p:nvPr>
        </p:nvSpPr>
        <p:spPr>
          <a:xfrm>
            <a:off x="888112" y="7242047"/>
            <a:ext cx="7400004" cy="2488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2" type="body"/>
          </p:nvPr>
        </p:nvSpPr>
        <p:spPr>
          <a:xfrm>
            <a:off x="910336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976" y="740509"/>
            <a:ext cx="5432746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9876" y="725488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3346" y="-3760202"/>
            <a:ext cx="15445312" cy="144641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906400" y="5923756"/>
            <a:ext cx="15078075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1"/>
          <p:cNvSpPr txBox="1"/>
          <p:nvPr>
            <p:ph type="title"/>
          </p:nvPr>
        </p:nvSpPr>
        <p:spPr>
          <a:xfrm>
            <a:off x="906400" y="3471862"/>
            <a:ext cx="17338675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11" type="ftr"/>
          </p:nvPr>
        </p:nvSpPr>
        <p:spPr>
          <a:xfrm>
            <a:off x="906400" y="10759710"/>
            <a:ext cx="6433312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6400" y="714058"/>
            <a:ext cx="3177669" cy="118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7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" type="subTitle"/>
          </p:nvPr>
        </p:nvSpPr>
        <p:spPr>
          <a:xfrm>
            <a:off x="888112" y="5923756"/>
            <a:ext cx="15078075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" name="Google Shape;10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75391">
            <a:off x="5474785" y="-2762628"/>
            <a:ext cx="17590815" cy="16840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4"/>
          <p:cNvSpPr txBox="1"/>
          <p:nvPr>
            <p:ph type="title"/>
          </p:nvPr>
        </p:nvSpPr>
        <p:spPr>
          <a:xfrm>
            <a:off x="888112" y="3471862"/>
            <a:ext cx="17338675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1" type="ftr"/>
          </p:nvPr>
        </p:nvSpPr>
        <p:spPr>
          <a:xfrm>
            <a:off x="888112" y="10759710"/>
            <a:ext cx="6433312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0" name="Google Shape;11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8112" y="714058"/>
            <a:ext cx="3177669" cy="118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4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idx="1" type="subTitle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5"/>
          <p:cNvSpPr txBox="1"/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5" name="Google Shape;11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805" y="-1758684"/>
            <a:ext cx="15018686" cy="1536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>
            <p:ph idx="11" type="ftr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Google Shape;117;p25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18" name="Google Shape;11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 слайд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22" name="Google Shape;1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 txBox="1"/>
          <p:nvPr>
            <p:ph idx="1" type="subTitle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26"/>
          <p:cNvSpPr txBox="1"/>
          <p:nvPr>
            <p:ph idx="11" type="ftr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b="31480" l="9099" r="12464" t="15719"/>
          <a:stretch/>
        </p:blipFill>
        <p:spPr>
          <a:xfrm>
            <a:off x="5163451" y="-2088439"/>
            <a:ext cx="18969642" cy="134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30" name="Google Shape;13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" type="subTitle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4"/>
          <p:cNvPicPr preferRelativeResize="0"/>
          <p:nvPr/>
        </p:nvPicPr>
        <p:blipFill rotWithShape="1">
          <a:blip r:embed="rId3">
            <a:alphaModFix amt="58000"/>
          </a:blip>
          <a:srcRect b="0" l="0" r="0" t="0"/>
          <a:stretch/>
        </p:blipFill>
        <p:spPr>
          <a:xfrm rot="10800000">
            <a:off x="-2925208" y="4296696"/>
            <a:ext cx="10473262" cy="980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4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 txBox="1"/>
          <p:nvPr>
            <p:ph idx="2" type="body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" name="Google Shape;26;p14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894589" y="1813822"/>
            <a:ext cx="8793162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5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2" type="body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4" type="body"/>
          </p:nvPr>
        </p:nvSpPr>
        <p:spPr>
          <a:xfrm>
            <a:off x="10495788" y="1813822"/>
            <a:ext cx="8841739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16"/>
          <p:cNvSpPr txBox="1"/>
          <p:nvPr>
            <p:ph idx="1" type="body"/>
          </p:nvPr>
        </p:nvSpPr>
        <p:spPr>
          <a:xfrm>
            <a:off x="894589" y="1728887"/>
            <a:ext cx="9741216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6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894588" y="2942400"/>
            <a:ext cx="1842465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7"/>
          <p:cNvPicPr preferRelativeResize="0"/>
          <p:nvPr/>
        </p:nvPicPr>
        <p:blipFill rotWithShape="1">
          <a:blip r:embed="rId3">
            <a:alphaModFix amt="58000"/>
          </a:blip>
          <a:srcRect b="0" l="0" r="0" t="0"/>
          <a:stretch/>
        </p:blipFill>
        <p:spPr>
          <a:xfrm>
            <a:off x="8650225" y="-2453964"/>
            <a:ext cx="14708920" cy="137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7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" name="Google Shape;4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894587" y="2942400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7"/>
          <p:cNvSpPr txBox="1"/>
          <p:nvPr>
            <p:ph idx="12" type="sldNum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7138" y="225635"/>
            <a:ext cx="16355822" cy="156330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8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94588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8"/>
          <p:cNvSpPr/>
          <p:nvPr>
            <p:ph idx="3" type="pic"/>
          </p:nvPr>
        </p:nvSpPr>
        <p:spPr>
          <a:xfrm>
            <a:off x="895350" y="3949700"/>
            <a:ext cx="2139950" cy="214153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8"/>
          <p:cNvSpPr txBox="1"/>
          <p:nvPr>
            <p:ph idx="4" type="body"/>
          </p:nvPr>
        </p:nvSpPr>
        <p:spPr>
          <a:xfrm>
            <a:off x="894588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5" type="body"/>
          </p:nvPr>
        </p:nvSpPr>
        <p:spPr>
          <a:xfrm>
            <a:off x="5644134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8"/>
          <p:cNvSpPr/>
          <p:nvPr>
            <p:ph idx="6" type="pic"/>
          </p:nvPr>
        </p:nvSpPr>
        <p:spPr>
          <a:xfrm>
            <a:off x="5644896" y="3949700"/>
            <a:ext cx="2139950" cy="2141538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/>
          <p:nvPr>
            <p:ph idx="7" type="body"/>
          </p:nvPr>
        </p:nvSpPr>
        <p:spPr>
          <a:xfrm>
            <a:off x="5644134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8"/>
          <p:cNvSpPr txBox="1"/>
          <p:nvPr>
            <p:ph idx="8" type="body"/>
          </p:nvPr>
        </p:nvSpPr>
        <p:spPr>
          <a:xfrm>
            <a:off x="10393680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8"/>
          <p:cNvSpPr/>
          <p:nvPr>
            <p:ph idx="9" type="pic"/>
          </p:nvPr>
        </p:nvSpPr>
        <p:spPr>
          <a:xfrm>
            <a:off x="10394442" y="3949700"/>
            <a:ext cx="2139950" cy="2141538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/>
          <p:nvPr>
            <p:ph idx="13" type="body"/>
          </p:nvPr>
        </p:nvSpPr>
        <p:spPr>
          <a:xfrm>
            <a:off x="10393680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14" type="body"/>
          </p:nvPr>
        </p:nvSpPr>
        <p:spPr>
          <a:xfrm>
            <a:off x="15143226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8"/>
          <p:cNvSpPr/>
          <p:nvPr>
            <p:ph idx="15" type="pic"/>
          </p:nvPr>
        </p:nvSpPr>
        <p:spPr>
          <a:xfrm>
            <a:off x="15143988" y="3949700"/>
            <a:ext cx="2139950" cy="2141538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idx="16" type="body"/>
          </p:nvPr>
        </p:nvSpPr>
        <p:spPr>
          <a:xfrm>
            <a:off x="15143226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27138" y="225635"/>
            <a:ext cx="16355822" cy="156330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9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2" type="body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9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2"/>
          <p:cNvPicPr preferRelativeResize="0"/>
          <p:nvPr/>
        </p:nvPicPr>
        <p:blipFill rotWithShape="1">
          <a:blip r:embed="rId3">
            <a:alphaModFix/>
          </a:blip>
          <a:srcRect b="8317" l="-911" r="6517" t="0"/>
          <a:stretch/>
        </p:blipFill>
        <p:spPr>
          <a:xfrm>
            <a:off x="0" y="0"/>
            <a:ext cx="20228511" cy="113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2"/>
          <p:cNvSpPr txBox="1"/>
          <p:nvPr>
            <p:ph type="ctrTitle"/>
          </p:nvPr>
        </p:nvSpPr>
        <p:spPr>
          <a:xfrm>
            <a:off x="942976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22"/>
          <p:cNvSpPr txBox="1"/>
          <p:nvPr>
            <p:ph idx="1" type="subTitle"/>
          </p:nvPr>
        </p:nvSpPr>
        <p:spPr>
          <a:xfrm>
            <a:off x="942976" y="6998407"/>
            <a:ext cx="7400004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2" type="body"/>
          </p:nvPr>
        </p:nvSpPr>
        <p:spPr>
          <a:xfrm>
            <a:off x="965200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1538" y="725488"/>
            <a:ext cx="5432746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11107925" y="3344736"/>
            <a:ext cx="8211315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type="title"/>
          </p:nvPr>
        </p:nvSpPr>
        <p:spPr>
          <a:xfrm>
            <a:off x="11107925" y="2271023"/>
            <a:ext cx="8211315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3"/>
          <p:cNvSpPr txBox="1"/>
          <p:nvPr>
            <p:ph idx="2" type="body"/>
          </p:nvPr>
        </p:nvSpPr>
        <p:spPr>
          <a:xfrm>
            <a:off x="11107925" y="4483209"/>
            <a:ext cx="8211315" cy="5707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3"/>
          <p:cNvSpPr/>
          <p:nvPr>
            <p:ph idx="3" type="pic"/>
          </p:nvPr>
        </p:nvSpPr>
        <p:spPr>
          <a:xfrm>
            <a:off x="0" y="0"/>
            <a:ext cx="10202755" cy="1131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image" Target="../media/image35.png"/><Relationship Id="rId10" Type="http://schemas.openxmlformats.org/officeDocument/2006/relationships/image" Target="../media/image29.png"/><Relationship Id="rId9" Type="http://schemas.openxmlformats.org/officeDocument/2006/relationships/image" Target="../media/image17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Relationship Id="rId7" Type="http://schemas.openxmlformats.org/officeDocument/2006/relationships/image" Target="../media/image24.jp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rbc.ru/economics/19/08/2023/64dcddcd9a794758fcac52e4" TargetMode="External"/><Relationship Id="rId4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>
            <p:ph type="ctrTitle"/>
          </p:nvPr>
        </p:nvSpPr>
        <p:spPr>
          <a:xfrm>
            <a:off x="888112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ru-RU"/>
              <a:t>Soulmates</a:t>
            </a:r>
            <a:endParaRPr/>
          </a:p>
        </p:txBody>
      </p:sp>
      <p:sp>
        <p:nvSpPr>
          <p:cNvPr id="140" name="Google Shape;140;p1"/>
          <p:cNvSpPr txBox="1"/>
          <p:nvPr>
            <p:ph idx="1" type="subTitle"/>
          </p:nvPr>
        </p:nvSpPr>
        <p:spPr>
          <a:xfrm>
            <a:off x="888112" y="7242047"/>
            <a:ext cx="7400004" cy="2488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ru-RU" sz="3000">
                <a:latin typeface="Comic Sans MS"/>
                <a:ea typeface="Comic Sans MS"/>
                <a:cs typeface="Comic Sans MS"/>
                <a:sym typeface="Comic Sans MS"/>
              </a:rPr>
              <a:t>сайт знакомств, где можно найти людей, которые слушают ту же музыку, сидят в тех же пабликах ВКонтакте, подписаны на те же каналы YouTube и т.п.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1" name="Google Shape;141;p1"/>
          <p:cNvSpPr txBox="1"/>
          <p:nvPr>
            <p:ph idx="2" type="body"/>
          </p:nvPr>
        </p:nvSpPr>
        <p:spPr>
          <a:xfrm>
            <a:off x="910336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D7C0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Планы развития, потребности и предложение для того, кому вы адресуете презентацию.</a:t>
            </a:r>
            <a:endParaRPr/>
          </a:p>
        </p:txBody>
      </p:sp>
      <p:sp>
        <p:nvSpPr>
          <p:cNvPr id="236" name="Google Shape;236;p10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Планы развития</a:t>
            </a:r>
            <a:endParaRPr/>
          </a:p>
        </p:txBody>
      </p:sp>
      <p:sp>
        <p:nvSpPr>
          <p:cNvPr id="237" name="Google Shape;237;p10"/>
          <p:cNvSpPr txBox="1"/>
          <p:nvPr>
            <p:ph idx="2" type="body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Планы: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Доработка функционала сайта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Обновление интерфейса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Адаптация мобильной версии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Привлечение пользователей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Доработка по результатам обратной связи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Подключение монетизации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Привлечение инвестиций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Запуск мобильного приложения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38" name="Google Shape;238;p10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13275698f_0_0"/>
          <p:cNvSpPr txBox="1"/>
          <p:nvPr>
            <p:ph idx="1" type="body"/>
          </p:nvPr>
        </p:nvSpPr>
        <p:spPr>
          <a:xfrm>
            <a:off x="894600" y="1589139"/>
            <a:ext cx="9741300" cy="4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Больше 50% людей недовольны работой сайтов знакомств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В трети случаев, партнеры с сайтов знакомств не </a:t>
            </a:r>
            <a:r>
              <a:rPr lang="ru-RU"/>
              <a:t>соответствуют</a:t>
            </a:r>
            <a:r>
              <a:rPr lang="ru-RU"/>
              <a:t> ожиданиям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При выборе партнера на сайте знакомств, людям не важна внешность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Люди хотели бы видеть в сайтах знакомств более детальный поиск по </a:t>
            </a:r>
            <a:r>
              <a:rPr lang="ru-RU"/>
              <a:t>интересам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Больше половины людей предпочитают сайты знакомств, очным знакомствам</a:t>
            </a:r>
            <a:endParaRPr/>
          </a:p>
        </p:txBody>
      </p:sp>
      <p:sp>
        <p:nvSpPr>
          <p:cNvPr id="244" name="Google Shape;244;g2913275698f_0_0"/>
          <p:cNvSpPr txBox="1"/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Гипотезы</a:t>
            </a:r>
            <a:endParaRPr/>
          </a:p>
        </p:txBody>
      </p:sp>
      <p:sp>
        <p:nvSpPr>
          <p:cNvPr id="245" name="Google Shape;245;g2913275698f_0_0"/>
          <p:cNvSpPr txBox="1"/>
          <p:nvPr>
            <p:ph idx="3" type="body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13275698f_0_7"/>
          <p:cNvSpPr txBox="1"/>
          <p:nvPr>
            <p:ph idx="1" type="body"/>
          </p:nvPr>
        </p:nvSpPr>
        <p:spPr>
          <a:xfrm>
            <a:off x="894600" y="1589139"/>
            <a:ext cx="9741300" cy="4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Как вы знакомитесь с новыми людьми?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Расскажите о себе? Как вас зовут, чем занимаетесь?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Пользовались ли сайтом знакомств? Какими? С какой целью?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Расскажите про какой-либо случай успешного знакомства? Как вы выбрали человека?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Расскажите про неприятные ситуации на сайте знакомств? Что вам было неприятно?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Бывали ли случаи несовпадения человека при очной встрече и в анкете? Что вы испытывали в этот момент?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Расскажите (Продемонстрируйте) как вы анализируете анкету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Что вы хотели бы изменить в сайтах знакомств, которыми пользуетесь?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-RU"/>
              <a:t>Какой любой сайт/ мобильное приложение вам запомнилось и понравилось больше всего?</a:t>
            </a:r>
            <a:endParaRPr/>
          </a:p>
        </p:txBody>
      </p:sp>
      <p:sp>
        <p:nvSpPr>
          <p:cNvPr id="251" name="Google Shape;251;g2913275698f_0_7"/>
          <p:cNvSpPr txBox="1"/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Вопросы к интервью</a:t>
            </a:r>
            <a:endParaRPr/>
          </a:p>
        </p:txBody>
      </p:sp>
      <p:sp>
        <p:nvSpPr>
          <p:cNvPr id="252" name="Google Shape;252;g2913275698f_0_7"/>
          <p:cNvSpPr txBox="1"/>
          <p:nvPr>
            <p:ph idx="3" type="body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13275698f_0_14"/>
          <p:cNvSpPr txBox="1"/>
          <p:nvPr>
            <p:ph idx="1" type="body"/>
          </p:nvPr>
        </p:nvSpPr>
        <p:spPr>
          <a:xfrm>
            <a:off x="894600" y="1589157"/>
            <a:ext cx="9741300" cy="7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ru-RU"/>
              <a:t>	</a:t>
            </a:r>
            <a:r>
              <a:rPr b="1" lang="ru-RU"/>
              <a:t>Подтвержденные гипотезы</a:t>
            </a:r>
            <a:endParaRPr b="1"/>
          </a:p>
          <a:p>
            <a:pPr indent="-406400" lvl="0" marL="457200" rtl="0" algn="l">
              <a:spcBef>
                <a:spcPts val="180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Больше 50% людей недовольны работой сайтов знакомств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В трети случаев, партнеры с сайтов знакомств не соответствуют ожиданиям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Люди хотели бы видеть в сайтах знакомств более детальный поиск по интересам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Больше половины людей предпочитают сайты знакомств, очным знакомствам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	</a:t>
            </a:r>
            <a:r>
              <a:rPr b="1" lang="ru-RU"/>
              <a:t>Опровергнутые гипотезы</a:t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/>
              <a:t>Люди хотели бы видеть в сайтах знакомств более детальный поиск по интересам</a:t>
            </a:r>
            <a:endParaRPr/>
          </a:p>
        </p:txBody>
      </p:sp>
      <p:sp>
        <p:nvSpPr>
          <p:cNvPr id="258" name="Google Shape;258;g2913275698f_0_14"/>
          <p:cNvSpPr txBox="1"/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Результаты интервью</a:t>
            </a:r>
            <a:endParaRPr/>
          </a:p>
        </p:txBody>
      </p:sp>
      <p:sp>
        <p:nvSpPr>
          <p:cNvPr id="259" name="Google Shape;259;g2913275698f_0_14"/>
          <p:cNvSpPr txBox="1"/>
          <p:nvPr>
            <p:ph idx="3" type="body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13275698f_0_22"/>
          <p:cNvSpPr txBox="1"/>
          <p:nvPr>
            <p:ph idx="1" type="body"/>
          </p:nvPr>
        </p:nvSpPr>
        <p:spPr>
          <a:xfrm>
            <a:off x="894600" y="1589157"/>
            <a:ext cx="9741300" cy="79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По данным исследования 2022, нынешний рынок дейтинг сервисов </a:t>
            </a:r>
            <a:r>
              <a:rPr lang="ru-RU"/>
              <a:t>оценивается в 2 млн долларов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Как минимум треть россиян пользуются дейтинг сервисами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Сводка доходов популярных сервисов: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Mamba: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выручка в год = 854 млн рублей (2022)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в месяц регистрируется 500к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платную подписку оформили 7%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Tabor: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выручка в год = 142 млн рублей (2022)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Badoo: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чистая прибыль в год = 37 млн рублей  (2020)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Loveplanet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выручка в год = 320 млн рублей (2022)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2913275698f_0_22"/>
          <p:cNvSpPr txBox="1"/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Оценка рынка	</a:t>
            </a:r>
            <a:endParaRPr/>
          </a:p>
        </p:txBody>
      </p:sp>
      <p:sp>
        <p:nvSpPr>
          <p:cNvPr id="266" name="Google Shape;266;g2913275698f_0_22"/>
          <p:cNvSpPr txBox="1"/>
          <p:nvPr>
            <p:ph idx="3" type="body"/>
          </p:nvPr>
        </p:nvSpPr>
        <p:spPr>
          <a:xfrm>
            <a:off x="10544366" y="2942400"/>
            <a:ext cx="8793300" cy="7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1"/>
          <p:cNvSpPr txBox="1"/>
          <p:nvPr>
            <p:ph idx="1" type="subTitle"/>
          </p:nvPr>
        </p:nvSpPr>
        <p:spPr>
          <a:xfrm>
            <a:off x="906463" y="7631892"/>
            <a:ext cx="9733829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2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 </a:t>
            </a:r>
            <a:endParaRPr/>
          </a:p>
          <a:p>
            <a:pPr indent="-228600" lvl="0" marL="228600" marR="0" rtl="0" algn="l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Телефон</a:t>
            </a:r>
            <a:endParaRPr/>
          </a:p>
          <a:p>
            <a:pPr indent="-228600" lvl="0" marL="228600" marR="0" rtl="0" algn="l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1"/>
          <p:cNvSpPr txBox="1"/>
          <p:nvPr>
            <p:ph type="title"/>
          </p:nvPr>
        </p:nvSpPr>
        <p:spPr>
          <a:xfrm>
            <a:off x="906464" y="4564856"/>
            <a:ext cx="9733828" cy="218598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lang="ru-RU"/>
              <a:t>Контакты</a:t>
            </a:r>
            <a:endParaRPr/>
          </a:p>
        </p:txBody>
      </p:sp>
      <p:sp>
        <p:nvSpPr>
          <p:cNvPr id="273" name="Google Shape;273;p11"/>
          <p:cNvSpPr txBox="1"/>
          <p:nvPr/>
        </p:nvSpPr>
        <p:spPr>
          <a:xfrm>
            <a:off x="2668761" y="7631892"/>
            <a:ext cx="9733829" cy="273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slmts.site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(908) 013-29-07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SoulmatesCreator@ya.ru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рынок сайтов знакомств сейчас </a:t>
            </a:r>
            <a:endParaRPr/>
          </a:p>
        </p:txBody>
      </p:sp>
      <p:sp>
        <p:nvSpPr>
          <p:cNvPr id="147" name="Google Shape;147;p2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Актуальность проекта</a:t>
            </a:r>
            <a:endParaRPr/>
          </a:p>
        </p:txBody>
      </p:sp>
      <p:sp>
        <p:nvSpPr>
          <p:cNvPr id="148" name="Google Shape;148;p2"/>
          <p:cNvSpPr txBox="1"/>
          <p:nvPr>
            <p:ph idx="2" type="body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149" name="Google Shape;149;p2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Несмотря на попытки модерирования участников, практически в любом приложении остается нерешенная проблема: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-Большое количество фейков и мошенников среди женских профилей.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-Отталкивающее поведение владельцев мужских профилей, отравляющее атмосферу. 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Причина общая: доступная и простая регистрация, позволяющая пользователям оставаться анонимными.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  <p:pic>
        <p:nvPicPr>
          <p:cNvPr descr="Лучшие бесплатные сайты знакомств" id="150" name="Google Shape;150;p2"/>
          <p:cNvPicPr preferRelativeResize="0"/>
          <p:nvPr/>
        </p:nvPicPr>
        <p:blipFill rotWithShape="1">
          <a:blip r:embed="rId3">
            <a:alphaModFix/>
          </a:blip>
          <a:srcRect b="16479" l="27422" r="27652" t="14832"/>
          <a:stretch/>
        </p:blipFill>
        <p:spPr>
          <a:xfrm>
            <a:off x="766572" y="2887536"/>
            <a:ext cx="2695904" cy="2617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иложения в Google Play – VK Знакомства" id="151" name="Google Shape;15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572" y="5810250"/>
            <a:ext cx="2617076" cy="2617076"/>
          </a:xfrm>
          <a:prstGeom prst="rect">
            <a:avLst/>
          </a:prstGeom>
          <a:noFill/>
          <a:ln>
            <a:noFill/>
          </a:ln>
        </p:spPr>
      </p:pic>
      <p:sp>
        <p:nvSpPr>
          <p:cNvPr descr="Скриншот" id="152" name="Google Shape;152;p2"/>
          <p:cNvSpPr/>
          <p:nvPr/>
        </p:nvSpPr>
        <p:spPr>
          <a:xfrm>
            <a:off x="6936168" y="2541968"/>
            <a:ext cx="3268282" cy="3268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Скриншот номер 1" id="153" name="Google Shape;153;p2"/>
          <p:cNvSpPr/>
          <p:nvPr/>
        </p:nvSpPr>
        <p:spPr>
          <a:xfrm>
            <a:off x="9899650" y="55054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572" y="8703308"/>
            <a:ext cx="3695069" cy="1794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winby Blog" id="155" name="Google Shape;155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80857" y="2724912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риложение Pure | отзывы" id="156" name="Google Shape;156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96956" y="5810250"/>
            <a:ext cx="2602694" cy="2602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Почему не работает приложение Мамба сегодня Октябрь 2023" id="157" name="Google Shape;157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961124" y="5583267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учшие бесплатные сайты знакомств" id="158" name="Google Shape;158;p2"/>
          <p:cNvPicPr preferRelativeResize="0"/>
          <p:nvPr/>
        </p:nvPicPr>
        <p:blipFill rotWithShape="1">
          <a:blip r:embed="rId9">
            <a:alphaModFix/>
          </a:blip>
          <a:srcRect b="9865" l="0" r="0" t="13585"/>
          <a:stretch/>
        </p:blipFill>
        <p:spPr>
          <a:xfrm>
            <a:off x="6206967" y="8717744"/>
            <a:ext cx="3691061" cy="1794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Лучшие бесплатные сайты знакомств" id="159" name="Google Shape;159;p2"/>
          <p:cNvPicPr preferRelativeResize="0"/>
          <p:nvPr/>
        </p:nvPicPr>
        <p:blipFill rotWithShape="1">
          <a:blip r:embed="rId10">
            <a:alphaModFix/>
          </a:blip>
          <a:srcRect b="0" l="11675" r="9804" t="0"/>
          <a:stretch/>
        </p:blipFill>
        <p:spPr>
          <a:xfrm>
            <a:off x="6616665" y="2873153"/>
            <a:ext cx="3281363" cy="2646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/>
          <p:nvPr>
            <p:ph idx="1" type="body"/>
          </p:nvPr>
        </p:nvSpPr>
        <p:spPr>
          <a:xfrm>
            <a:off x="894589" y="1813822"/>
            <a:ext cx="8793162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Проблема клиента, которую вы решаете.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Проблема</a:t>
            </a:r>
            <a:endParaRPr/>
          </a:p>
        </p:txBody>
      </p:sp>
      <p:sp>
        <p:nvSpPr>
          <p:cNvPr id="166" name="Google Shape;166;p3"/>
          <p:cNvSpPr txBox="1"/>
          <p:nvPr>
            <p:ph idx="2" type="body"/>
          </p:nvPr>
        </p:nvSpPr>
        <p:spPr>
          <a:xfrm>
            <a:off x="894589" y="2724912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550">
                <a:solidFill>
                  <a:srgbClr val="6C757D"/>
                </a:solidFill>
                <a:latin typeface="Roboto"/>
                <a:ea typeface="Roboto"/>
                <a:cs typeface="Roboto"/>
                <a:sym typeface="Roboto"/>
              </a:rPr>
              <a:t>Одиноких в России стало вдвое больше за последние 20 лет. По </a:t>
            </a:r>
            <a:r>
              <a:rPr lang="ru-RU" sz="2550" u="sng">
                <a:solidFill>
                  <a:srgbClr val="6C757D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данным</a:t>
            </a:r>
            <a:r>
              <a:rPr lang="ru-RU" sz="2550">
                <a:solidFill>
                  <a:srgbClr val="6C757D"/>
                </a:solidFill>
                <a:latin typeface="Roboto"/>
                <a:ea typeface="Roboto"/>
                <a:cs typeface="Roboto"/>
                <a:sym typeface="Roboto"/>
              </a:rPr>
              <a:t> Росстата, доля домохозяйств, которые состоят из одного человека, уже превысила 40%. Это произошло впервые за всю историю переписи населения России. Всего таких домохозяйств более 27,5 млн из 66 млн, показали данные последней переписи населения 2021 года</a:t>
            </a:r>
            <a:r>
              <a:rPr b="0" i="0" lang="ru-RU" sz="2400">
                <a:solidFill>
                  <a:srgbClr val="000000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3500"/>
          </a:p>
        </p:txBody>
      </p:sp>
      <p:sp>
        <p:nvSpPr>
          <p:cNvPr id="167" name="Google Shape;167;p3"/>
          <p:cNvSpPr txBox="1"/>
          <p:nvPr>
            <p:ph idx="3" type="body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550">
                <a:solidFill>
                  <a:srgbClr val="6C757D"/>
                </a:solidFill>
                <a:latin typeface="Roboto"/>
                <a:ea typeface="Roboto"/>
                <a:cs typeface="Roboto"/>
                <a:sym typeface="Roboto"/>
              </a:rPr>
              <a:t>Существующие сайты знакомств имеют ряд недостатков, такие как фейковые и мошеннические аккаунты, малая информативность об интересах человека и акцент на внешние данные, навязчивая монетизация сервиса. </a:t>
            </a:r>
            <a:endParaRPr/>
          </a:p>
        </p:txBody>
      </p:sp>
      <p:sp>
        <p:nvSpPr>
          <p:cNvPr id="168" name="Google Shape;168;p3"/>
          <p:cNvSpPr txBox="1"/>
          <p:nvPr>
            <p:ph idx="4" type="body"/>
          </p:nvPr>
        </p:nvSpPr>
        <p:spPr>
          <a:xfrm>
            <a:off x="10495788" y="1813822"/>
            <a:ext cx="8841739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Почему существующих вариантов решения </a:t>
            </a:r>
            <a:br>
              <a:rPr lang="ru-RU"/>
            </a:br>
            <a:r>
              <a:rPr lang="ru-RU"/>
              <a:t>не достаточно?</a:t>
            </a:r>
            <a:endParaRPr/>
          </a:p>
        </p:txBody>
      </p:sp>
      <p:pic>
        <p:nvPicPr>
          <p:cNvPr id="169" name="Google Shape;1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4609" y="5515159"/>
            <a:ext cx="6708412" cy="5339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"/>
          <p:cNvSpPr txBox="1"/>
          <p:nvPr>
            <p:ph idx="1" type="body"/>
          </p:nvPr>
        </p:nvSpPr>
        <p:spPr>
          <a:xfrm>
            <a:off x="894589" y="1728887"/>
            <a:ext cx="9741216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Что вы предлагаете, уникальные преимущества и выгоды для клиента.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175" name="Google Shape;175;p4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Решение</a:t>
            </a:r>
            <a:endParaRPr/>
          </a:p>
        </p:txBody>
      </p:sp>
      <p:sp>
        <p:nvSpPr>
          <p:cNvPr id="176" name="Google Shape;176;p4"/>
          <p:cNvSpPr txBox="1"/>
          <p:nvPr>
            <p:ph idx="2" type="body"/>
          </p:nvPr>
        </p:nvSpPr>
        <p:spPr>
          <a:xfrm>
            <a:off x="894588" y="2942400"/>
            <a:ext cx="1842465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Наш проект поможет пользователям найти людей с похожими интересами в музыке, фильмах, соцсетях и т.п.</a:t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800"/>
              <a:t>Отличия от других сервисов:</a:t>
            </a:r>
            <a:endParaRPr sz="2800"/>
          </a:p>
          <a:p>
            <a:pPr indent="-84998" lvl="0" marL="5421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 sz="2800"/>
              <a:t>Возможность верификации через ГосУслуги, для повышения безопасности;</a:t>
            </a:r>
            <a:endParaRPr/>
          </a:p>
          <a:p>
            <a:pPr indent="-84998" lvl="0" marL="5421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 sz="2800"/>
              <a:t>Поиск сразу по многим интересам;</a:t>
            </a:r>
            <a:endParaRPr sz="2800"/>
          </a:p>
          <a:p>
            <a:pPr indent="-84998" lvl="0" marL="5421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 sz="2800"/>
              <a:t>Приватность: другие пользователи будут видеть только общий контент; </a:t>
            </a:r>
            <a:endParaRPr sz="2800"/>
          </a:p>
          <a:p>
            <a:pPr indent="-84998" lvl="0" marL="5421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 sz="2800"/>
              <a:t>Простота: не нужно читать длинные анкеты - только посмотреть общие интересы;</a:t>
            </a:r>
            <a:endParaRPr/>
          </a:p>
          <a:p>
            <a:pPr indent="-84998" lvl="0" marL="54219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arenR"/>
            </a:pPr>
            <a:r>
              <a:rPr lang="ru-RU" sz="2800"/>
              <a:t>Поиск людей по близости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Рынок, на котором вы работаете, его объем, рост и уровень конкуренции.</a:t>
            </a:r>
            <a:endParaRPr/>
          </a:p>
        </p:txBody>
      </p:sp>
      <p:sp>
        <p:nvSpPr>
          <p:cNvPr id="182" name="Google Shape;182;p5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Рынок</a:t>
            </a:r>
            <a:endParaRPr/>
          </a:p>
        </p:txBody>
      </p:sp>
      <p:sp>
        <p:nvSpPr>
          <p:cNvPr id="183" name="Google Shape;183;p5"/>
          <p:cNvSpPr txBox="1"/>
          <p:nvPr>
            <p:ph idx="2" type="body"/>
          </p:nvPr>
        </p:nvSpPr>
        <p:spPr>
          <a:xfrm>
            <a:off x="894587" y="2942400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Рыночная ниша сервисов для знакомств в России частично опустела с уходом некоторых зарубежных компаний, и пока нет явных лидеров, доминирующих в этом сегменте. 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Таким образом, начинающие проекты имеют значительный потенциал к росту и масштабированию на фоне повышенного спроса.  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Нашим конкурентным преимуществом мы видим наличие дополнительного уникального функционала, который призван привлечь клиентов именно к нам.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Оценка рынка по количеству скачиваний у конкурентов: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ru-RU" sz="2850">
                <a:latin typeface="Roboto"/>
                <a:ea typeface="Roboto"/>
                <a:cs typeface="Roboto"/>
                <a:sym typeface="Roboto"/>
              </a:rPr>
            </a:b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Tabor, Mamba 10+ млн скачиваний</a:t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50">
                <a:latin typeface="Roboto"/>
                <a:ea typeface="Roboto"/>
                <a:cs typeface="Roboto"/>
                <a:sym typeface="Roboto"/>
              </a:rPr>
              <a:t>Друг Вокруг 50+ млн скачиваний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5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/>
          <p:nvPr>
            <p:ph idx="1" type="body"/>
          </p:nvPr>
        </p:nvSpPr>
        <p:spPr>
          <a:xfrm>
            <a:off x="894589" y="1728887"/>
            <a:ext cx="9741216" cy="911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Бизнес-модель – как вы зарабатываете или планируете.</a:t>
            </a:r>
            <a:endParaRPr/>
          </a:p>
        </p:txBody>
      </p:sp>
      <p:sp>
        <p:nvSpPr>
          <p:cNvPr id="189" name="Google Shape;189;p6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Бизнес-модель</a:t>
            </a:r>
            <a:endParaRPr/>
          </a:p>
        </p:txBody>
      </p:sp>
      <p:sp>
        <p:nvSpPr>
          <p:cNvPr id="190" name="Google Shape;190;p6"/>
          <p:cNvSpPr txBox="1"/>
          <p:nvPr>
            <p:ph idx="2" type="body"/>
          </p:nvPr>
        </p:nvSpPr>
        <p:spPr>
          <a:xfrm>
            <a:off x="894588" y="2942400"/>
            <a:ext cx="18424652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Взымать комиссию за подключение партнеров для возможности отправить цветы или реальные подарки через приложение (Отправитель не знает адрес, указанный получателем.) 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Платная кастомизация анкеты. (В перспективе)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5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/>
          <p:nvPr>
            <p:ph idx="1" type="body"/>
          </p:nvPr>
        </p:nvSpPr>
        <p:spPr>
          <a:xfrm>
            <a:off x="894588" y="1589088"/>
            <a:ext cx="11358372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Текущие результаты: успешные кейсы, клиенты или предварительные договоренности, привлеченные инвестиции и др.</a:t>
            </a:r>
            <a:endParaRPr/>
          </a:p>
        </p:txBody>
      </p:sp>
      <p:sp>
        <p:nvSpPr>
          <p:cNvPr id="196" name="Google Shape;196;p7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Текущие результаты</a:t>
            </a:r>
            <a:endParaRPr/>
          </a:p>
        </p:txBody>
      </p:sp>
      <p:sp>
        <p:nvSpPr>
          <p:cNvPr id="197" name="Google Shape;197;p7"/>
          <p:cNvSpPr txBox="1"/>
          <p:nvPr>
            <p:ph idx="2" type="body"/>
          </p:nvPr>
        </p:nvSpPr>
        <p:spPr>
          <a:xfrm>
            <a:off x="894587" y="2942400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Создан прототип сайта с функционирующими алгоритмами базового функционала: добавление интересов, выдача подходящих людей, ранжированных по убыванию совпадения интересов, возможность добавлять в друзья.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/>
              <a:t>Разработан обновленный дизайн, ожидающий релиза.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198" name="Google Shape;1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587" y="5389836"/>
            <a:ext cx="11159787" cy="48394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9" name="Google Shape;199;p7"/>
          <p:cNvCxnSpPr/>
          <p:nvPr/>
        </p:nvCxnSpPr>
        <p:spPr>
          <a:xfrm flipH="1" rot="10800000">
            <a:off x="13085379" y="7488621"/>
            <a:ext cx="5644200" cy="1224000"/>
          </a:xfrm>
          <a:prstGeom prst="curvedConnector3">
            <a:avLst>
              <a:gd fmla="val 51116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p8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6" name="Google Shape;206;p8"/>
          <p:cNvSpPr txBox="1"/>
          <p:nvPr>
            <p:ph idx="2" type="body"/>
          </p:nvPr>
        </p:nvSpPr>
        <p:spPr>
          <a:xfrm>
            <a:off x="894587" y="2942400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72"/>
            <a:ext cx="20110450" cy="1131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9"/>
          <p:cNvPicPr preferRelativeResize="0"/>
          <p:nvPr/>
        </p:nvPicPr>
        <p:blipFill rotWithShape="1">
          <a:blip r:embed="rId3">
            <a:alphaModFix amt="48000"/>
          </a:blip>
          <a:srcRect b="34928" l="12508" r="19245" t="15043"/>
          <a:stretch/>
        </p:blipFill>
        <p:spPr>
          <a:xfrm>
            <a:off x="7370064" y="1096849"/>
            <a:ext cx="13331952" cy="102188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9"/>
          <p:cNvSpPr txBox="1"/>
          <p:nvPr>
            <p:ph idx="1" type="body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Ключевые члены ваше команды</a:t>
            </a:r>
            <a:endParaRPr/>
          </a:p>
        </p:txBody>
      </p:sp>
      <p:sp>
        <p:nvSpPr>
          <p:cNvPr id="214" name="Google Shape;214;p9"/>
          <p:cNvSpPr txBox="1"/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Команда</a:t>
            </a:r>
            <a:endParaRPr/>
          </a:p>
        </p:txBody>
      </p:sp>
      <p:sp>
        <p:nvSpPr>
          <p:cNvPr id="215" name="Google Shape;215;p9"/>
          <p:cNvSpPr txBox="1"/>
          <p:nvPr>
            <p:ph idx="2" type="body"/>
          </p:nvPr>
        </p:nvSpPr>
        <p:spPr>
          <a:xfrm>
            <a:off x="894588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/>
              <a:t>Фронтенд-разработчик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6" name="Google Shape;216;p9"/>
          <p:cNvSpPr txBox="1"/>
          <p:nvPr>
            <p:ph idx="4" type="body"/>
          </p:nvPr>
        </p:nvSpPr>
        <p:spPr>
          <a:xfrm>
            <a:off x="894588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Гамзиков Антон</a:t>
            </a:r>
            <a:endParaRPr/>
          </a:p>
        </p:txBody>
      </p:sp>
      <p:sp>
        <p:nvSpPr>
          <p:cNvPr id="217" name="Google Shape;217;p9"/>
          <p:cNvSpPr txBox="1"/>
          <p:nvPr>
            <p:ph idx="5" type="body"/>
          </p:nvPr>
        </p:nvSpPr>
        <p:spPr>
          <a:xfrm>
            <a:off x="5644134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/>
              <a:t>Менеджер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18" name="Google Shape;218;p9"/>
          <p:cNvSpPr txBox="1"/>
          <p:nvPr>
            <p:ph idx="7" type="body"/>
          </p:nvPr>
        </p:nvSpPr>
        <p:spPr>
          <a:xfrm>
            <a:off x="5644134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Салахова Айсель</a:t>
            </a:r>
            <a:endParaRPr/>
          </a:p>
        </p:txBody>
      </p:sp>
      <p:sp>
        <p:nvSpPr>
          <p:cNvPr id="219" name="Google Shape;219;p9"/>
          <p:cNvSpPr txBox="1"/>
          <p:nvPr>
            <p:ph idx="8" type="body"/>
          </p:nvPr>
        </p:nvSpPr>
        <p:spPr>
          <a:xfrm>
            <a:off x="10393680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/>
              <a:t>Менеджер</a:t>
            </a:r>
            <a:endParaRPr/>
          </a:p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20" name="Google Shape;220;p9"/>
          <p:cNvSpPr txBox="1"/>
          <p:nvPr>
            <p:ph idx="13" type="body"/>
          </p:nvPr>
        </p:nvSpPr>
        <p:spPr>
          <a:xfrm>
            <a:off x="10393680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Фролова Арина</a:t>
            </a:r>
            <a:endParaRPr/>
          </a:p>
        </p:txBody>
      </p:sp>
      <p:sp>
        <p:nvSpPr>
          <p:cNvPr id="221" name="Google Shape;221;p9"/>
          <p:cNvSpPr txBox="1"/>
          <p:nvPr>
            <p:ph idx="14" type="body"/>
          </p:nvPr>
        </p:nvSpPr>
        <p:spPr>
          <a:xfrm>
            <a:off x="15143226" y="726181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/>
              <a:t>Бекэнд-разработчик</a:t>
            </a:r>
            <a:endParaRPr/>
          </a:p>
        </p:txBody>
      </p:sp>
      <p:sp>
        <p:nvSpPr>
          <p:cNvPr id="222" name="Google Shape;222;p9"/>
          <p:cNvSpPr txBox="1"/>
          <p:nvPr>
            <p:ph idx="16" type="body"/>
          </p:nvPr>
        </p:nvSpPr>
        <p:spPr>
          <a:xfrm>
            <a:off x="15143226" y="662173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Бондаренко Михаил</a:t>
            </a:r>
            <a:endParaRPr/>
          </a:p>
        </p:txBody>
      </p:sp>
      <p:sp>
        <p:nvSpPr>
          <p:cNvPr id="223" name="Google Shape;223;p9"/>
          <p:cNvSpPr txBox="1"/>
          <p:nvPr/>
        </p:nvSpPr>
        <p:spPr>
          <a:xfrm>
            <a:off x="894588" y="425504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Автор идеи, главный разработчик, фронтенд-разработчик, бекнэнд-разработчик</a:t>
            </a:r>
            <a:endParaRPr/>
          </a:p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 txBox="1"/>
          <p:nvPr/>
        </p:nvSpPr>
        <p:spPr>
          <a:xfrm>
            <a:off x="894588" y="361496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Владислав Шувалов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 txBox="1"/>
          <p:nvPr/>
        </p:nvSpPr>
        <p:spPr>
          <a:xfrm>
            <a:off x="5644134" y="425504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Менеджер</a:t>
            </a:r>
            <a:endParaRPr/>
          </a:p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5644134" y="361496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Змиевский Леонид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393680" y="425504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Бекэнд разработчик</a:t>
            </a:r>
            <a:endParaRPr/>
          </a:p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 txBox="1"/>
          <p:nvPr/>
        </p:nvSpPr>
        <p:spPr>
          <a:xfrm>
            <a:off x="10393680" y="361496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Панкратов Сергей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15143226" y="4255049"/>
            <a:ext cx="4134612" cy="21031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Дизайнер, иллюстратор, художник</a:t>
            </a:r>
            <a:endParaRPr/>
          </a:p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15143226" y="3614969"/>
            <a:ext cx="4134612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87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Отрокова Юлия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РАЗДЕЛИТЕЛ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