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82" r:id="rId4"/>
    <p:sldId id="275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67" r:id="rId13"/>
    <p:sldId id="281" r:id="rId1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2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Доля на рынке приложений для знакомств на конец 2021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рынке приложений для знакомств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Badoo</c:v>
                </c:pt>
                <c:pt idx="1">
                  <c:v>Tinder</c:v>
                </c:pt>
                <c:pt idx="2">
                  <c:v>Mamba</c:v>
                </c:pt>
                <c:pt idx="3">
                  <c:v>ДругВокруг</c:v>
                </c:pt>
                <c:pt idx="4">
                  <c:v>Мята</c:v>
                </c:pt>
                <c:pt idx="5">
                  <c:v>Pure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</c:v>
                </c:pt>
                <c:pt idx="1">
                  <c:v>15</c:v>
                </c:pt>
                <c:pt idx="2">
                  <c:v>13.6</c:v>
                </c:pt>
                <c:pt idx="3">
                  <c:v>13.3</c:v>
                </c:pt>
                <c:pt idx="4">
                  <c:v>11.6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4-46C5-B27D-84BC6490B7D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09764117207038E-2"/>
          <c:y val="0.72949288081367614"/>
          <c:w val="0.98049023588279294"/>
          <c:h val="0.25644462005138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A16D08-CAB7-4E57-8C2E-BC8E7F3466A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297C78-DBD1-42A1-A554-428B959A18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4D2561-73C2-4F64-89B9-1455579FE97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EE62A8-99DC-453B-839E-1F707EABE36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291AD6-1297-4136-8130-0F49CCC2DC3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F76D97-6176-4FA4-B859-ED6710EC8B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1AAFC84-865D-4E35-931F-8C8388F9CF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CA2D3F-5874-4D84-BB48-DB655D1A95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AA235A1-02C1-4B99-97C6-6B901286046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011B8C-38E1-432E-A239-3281D7A8EFA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A01021-14D1-4E5B-9D5E-9B9D3EC1551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ED472F-9634-4BCC-B1A6-BF37F38DDE5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F7DD684-9A7B-4BE6-AB58-6F9D1D6FFE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6D9A09-A75F-43F6-B2DB-D9264D6185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FD80136-2D05-470D-83B8-22D1EFC0548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F61238-1CFB-46DA-9F04-F6573603C50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D7643C-D281-40E3-8437-106C8F4BB04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F6D4157-C69F-4163-99E5-0D32361747C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B3315C5-7208-4AC8-897C-304B714B50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B16D855-E8EE-470F-8174-5B9206BC89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FDEE15-F1AD-471F-978B-4FA62B07C92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83E5EDA-EF80-48C2-9A6E-1AC47861BB5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1577FA2-219E-40EF-9ABC-DB7607FB71E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EA55A6E-5341-47F0-BCFC-0298528B5B8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ABA6986-1B2E-467C-905F-03578515500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282282-6F66-47D9-8415-CDEFD130145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2799EB4-0354-4D3A-A9E9-995EF29136D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249F04-2CF9-44BD-B878-D2C0FED4475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CA3A052-8D8C-4083-8584-7A3E003E323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0E1C9E5-2670-4C8A-8FF2-1D5E0B38710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C215CF-0DCE-46E8-AC33-467FB5EBABD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F7393A-831D-45C0-8732-3763B205E9B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6BA79F-463E-43AD-9F1C-A911AB288F7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DF0734-A90A-4999-82D7-90FEE78D83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A51F2A-DE7B-4B4E-B4BB-6A81D49DC59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CA98FC-56F5-4116-B4B7-D345103CF7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45497B-D367-44EC-ABBE-67920166A11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8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339B27-F559-45AD-AB61-5745A0425F2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46F61B-B520-4EB0-8C83-E93254355AB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.me/astro_vlad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4">
            <a:extLst>
              <a:ext uri="{FF2B5EF4-FFF2-40B4-BE49-F238E27FC236}">
                <a16:creationId xmlns:a16="http://schemas.microsoft.com/office/drawing/2014/main" id="{58ADC3E1-0F09-4C0C-E483-315AF672956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8" b="89888" l="3839" r="95506">
                        <a14:foregroundMark x1="7584" y1="59270" x2="7584" y2="59270"/>
                        <a14:foregroundMark x1="3839" y1="49906" x2="3839" y2="49906"/>
                        <a14:foregroundMark x1="20131" y1="49906" x2="20131" y2="49906"/>
                        <a14:foregroundMark x1="62921" y1="49906" x2="62921" y2="49906"/>
                        <a14:foregroundMark x1="94382" y1="60674" x2="92322" y2="62734"/>
                        <a14:foregroundMark x1="95506" y1="40169" x2="95506" y2="40169"/>
                        <a14:foregroundMark x1="82397" y1="47285" x2="82397" y2="47285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4068720" y="1219320"/>
            <a:ext cx="4054320" cy="4054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576D7E69-8696-E127-4140-198661E1E9B9}"/>
              </a:ext>
            </a:extLst>
          </p:cNvPr>
          <p:cNvSpPr txBox="1">
            <a:spLocks/>
          </p:cNvSpPr>
          <p:nvPr/>
        </p:nvSpPr>
        <p:spPr>
          <a:xfrm>
            <a:off x="1523880" y="443304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en-AU" sz="2400" spc="-1">
                <a:solidFill>
                  <a:srgbClr val="000000"/>
                </a:solidFill>
                <a:latin typeface="Calibri"/>
              </a:rPr>
              <a:t>Soulmates – </a:t>
            </a:r>
            <a:r>
              <a:rPr lang="ru-RU" sz="2400" spc="-1">
                <a:solidFill>
                  <a:srgbClr val="000000"/>
                </a:solidFill>
                <a:latin typeface="Calibri"/>
              </a:rPr>
              <a:t>это приложение для знакомств, где вы можете найти родственную душу, отталкиваясь от общих интересов и медиа-контента, который вы потребляете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400" u="sng" spc="-1">
                <a:solidFill>
                  <a:srgbClr val="0563C1"/>
                </a:solidFill>
                <a:latin typeface="Calibri"/>
                <a:hlinkClick r:id="rId4"/>
              </a:rPr>
              <a:t>Владислав Шувалов: </a:t>
            </a:r>
            <a:r>
              <a:rPr lang="en-AU" sz="2400" u="sng" spc="-1">
                <a:solidFill>
                  <a:srgbClr val="0563C1"/>
                </a:solidFill>
                <a:latin typeface="Calibri"/>
                <a:hlinkClick r:id="rId4"/>
              </a:rPr>
              <a:t>https://t.me/astro_vlad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400" spc="-1">
                <a:solidFill>
                  <a:srgbClr val="000000"/>
                </a:solidFill>
                <a:latin typeface="Calibri"/>
              </a:rPr>
              <a:t>16.11.2023</a:t>
            </a:r>
            <a:endParaRPr lang="ru-RU" sz="24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FA2BEDE-C1DE-EA19-8B93-2994E18EE56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23000" y="255960"/>
            <a:ext cx="4792680" cy="1732680"/>
          </a:xfrm>
          <a:prstGeom prst="rect">
            <a:avLst/>
          </a:prstGeom>
          <a:ln w="0">
            <a:noFill/>
          </a:ln>
        </p:spPr>
      </p:pic>
      <p:pic>
        <p:nvPicPr>
          <p:cNvPr id="15" name="Google Shape;56;p13">
            <a:extLst>
              <a:ext uri="{FF2B5EF4-FFF2-40B4-BE49-F238E27FC236}">
                <a16:creationId xmlns:a16="http://schemas.microsoft.com/office/drawing/2014/main" id="{966A4140-F3AE-3C27-D54F-F531799B0AD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271720" y="790560"/>
            <a:ext cx="1326240" cy="124632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8">
            <a:extLst>
              <a:ext uri="{FF2B5EF4-FFF2-40B4-BE49-F238E27FC236}">
                <a16:creationId xmlns:a16="http://schemas.microsoft.com/office/drawing/2014/main" id="{44CD2C34-0098-4C06-B2BA-C4F1D00B8A5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0178280" y="959760"/>
            <a:ext cx="1732680" cy="972360"/>
          </a:xfrm>
          <a:prstGeom prst="rect">
            <a:avLst/>
          </a:prstGeom>
          <a:ln w="0">
            <a:noFill/>
          </a:ln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BE60760-F305-0D41-C92D-CD34643A8D7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702760" y="789480"/>
            <a:ext cx="2182320" cy="112752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14" descr="Федеральный проект «Платформа университетского технологического  предпринимательства»">
            <a:extLst>
              <a:ext uri="{FF2B5EF4-FFF2-40B4-BE49-F238E27FC236}">
                <a16:creationId xmlns:a16="http://schemas.microsoft.com/office/drawing/2014/main" id="{8B13AC50-6BBD-C332-8837-93920991B6B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0316520" y="5520240"/>
            <a:ext cx="1594440" cy="993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196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C88815F2-4C95-6872-EF05-CFF6D19B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234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 путь</a:t>
            </a:r>
          </a:p>
        </p:txBody>
      </p:sp>
      <p:cxnSp>
        <p:nvCxnSpPr>
          <p:cNvPr id="3" name="Прямая со стрелкой 6">
            <a:extLst>
              <a:ext uri="{FF2B5EF4-FFF2-40B4-BE49-F238E27FC236}">
                <a16:creationId xmlns:a16="http://schemas.microsoft.com/office/drawing/2014/main" id="{0584BE1F-24FF-8425-4FB4-2541F3D16E88}"/>
              </a:ext>
            </a:extLst>
          </p:cNvPr>
          <p:cNvCxnSpPr/>
          <p:nvPr/>
        </p:nvCxnSpPr>
        <p:spPr>
          <a:xfrm>
            <a:off x="729360" y="6373080"/>
            <a:ext cx="10954800" cy="360"/>
          </a:xfrm>
          <a:prstGeom prst="straightConnector1">
            <a:avLst/>
          </a:prstGeom>
          <a:ln w="76200">
            <a:solidFill>
              <a:srgbClr val="000000"/>
            </a:solidFill>
            <a:tailEnd type="triangle" w="med" len="med"/>
          </a:ln>
        </p:spPr>
      </p:cxn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6BCB4A5E-766B-BE9A-6AB9-DC7F26E7F846}"/>
              </a:ext>
            </a:extLst>
          </p:cNvPr>
          <p:cNvSpPr/>
          <p:nvPr/>
        </p:nvSpPr>
        <p:spPr>
          <a:xfrm>
            <a:off x="1127880" y="6312960"/>
            <a:ext cx="119880" cy="119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A789396-AE95-C4EF-8A28-7A7AB9957FEE}"/>
              </a:ext>
            </a:extLst>
          </p:cNvPr>
          <p:cNvSpPr/>
          <p:nvPr/>
        </p:nvSpPr>
        <p:spPr>
          <a:xfrm>
            <a:off x="420480" y="5636880"/>
            <a:ext cx="1534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Идея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Февраль 2023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id="{6BF343A6-4204-8EF2-61F7-E3326DD58310}"/>
              </a:ext>
            </a:extLst>
          </p:cNvPr>
          <p:cNvSpPr/>
          <p:nvPr/>
        </p:nvSpPr>
        <p:spPr>
          <a:xfrm>
            <a:off x="3284280" y="6312960"/>
            <a:ext cx="119880" cy="119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7427A04-74CF-7D9A-A9E8-3CD71F29252F}"/>
              </a:ext>
            </a:extLst>
          </p:cNvPr>
          <p:cNvSpPr/>
          <p:nvPr/>
        </p:nvSpPr>
        <p:spPr>
          <a:xfrm>
            <a:off x="2250360" y="5636880"/>
            <a:ext cx="2188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Первая версия сайта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Апрель 2023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12">
            <a:extLst>
              <a:ext uri="{FF2B5EF4-FFF2-40B4-BE49-F238E27FC236}">
                <a16:creationId xmlns:a16="http://schemas.microsoft.com/office/drawing/2014/main" id="{72C9798E-7967-3734-F78C-C02B163300EC}"/>
              </a:ext>
            </a:extLst>
          </p:cNvPr>
          <p:cNvSpPr/>
          <p:nvPr/>
        </p:nvSpPr>
        <p:spPr>
          <a:xfrm>
            <a:off x="8747640" y="6312960"/>
            <a:ext cx="119880" cy="119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B4083BA-D042-A579-EFF9-F439CCC112FE}"/>
              </a:ext>
            </a:extLst>
          </p:cNvPr>
          <p:cNvSpPr/>
          <p:nvPr/>
        </p:nvSpPr>
        <p:spPr>
          <a:xfrm>
            <a:off x="7448040" y="5636880"/>
            <a:ext cx="2718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Первая версия </a:t>
            </a:r>
            <a:r>
              <a:rPr lang="en-AU" sz="1800" b="0" strike="noStrike" spc="-1">
                <a:solidFill>
                  <a:srgbClr val="000000"/>
                </a:solidFill>
                <a:latin typeface="Calibri"/>
              </a:rPr>
              <a:t>VK miniapp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Ноябрь 2023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Прямоугольник 14">
            <a:extLst>
              <a:ext uri="{FF2B5EF4-FFF2-40B4-BE49-F238E27FC236}">
                <a16:creationId xmlns:a16="http://schemas.microsoft.com/office/drawing/2014/main" id="{3712F76F-7249-D150-28EA-987375B6916A}"/>
              </a:ext>
            </a:extLst>
          </p:cNvPr>
          <p:cNvSpPr/>
          <p:nvPr/>
        </p:nvSpPr>
        <p:spPr>
          <a:xfrm>
            <a:off x="5773680" y="6312960"/>
            <a:ext cx="119880" cy="119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107EA3EE-BBE0-26CF-4651-1C1CCA5A1275}"/>
              </a:ext>
            </a:extLst>
          </p:cNvPr>
          <p:cNvSpPr/>
          <p:nvPr/>
        </p:nvSpPr>
        <p:spPr>
          <a:xfrm>
            <a:off x="4716720" y="5636880"/>
            <a:ext cx="2233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Глубинные интервью</a:t>
            </a:r>
            <a:br>
              <a:rPr sz="1800"/>
            </a:b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Октябрь 2023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Picture 2" descr="Лампочка с идеей в одной непрерывной линии рисует символ ...">
            <a:extLst>
              <a:ext uri="{FF2B5EF4-FFF2-40B4-BE49-F238E27FC236}">
                <a16:creationId xmlns:a16="http://schemas.microsoft.com/office/drawing/2014/main" id="{314A713B-8E08-ED75-BB59-9252BEBC3C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111600" y="3512160"/>
            <a:ext cx="2598480" cy="2224800"/>
          </a:xfrm>
          <a:prstGeom prst="rect">
            <a:avLst/>
          </a:prstGeom>
          <a:ln w="0">
            <a:noFill/>
          </a:ln>
        </p:spPr>
      </p:pic>
      <p:pic>
        <p:nvPicPr>
          <p:cNvPr id="25" name="Рисунок 17">
            <a:extLst>
              <a:ext uri="{FF2B5EF4-FFF2-40B4-BE49-F238E27FC236}">
                <a16:creationId xmlns:a16="http://schemas.microsoft.com/office/drawing/2014/main" id="{006DA19C-C0B6-F1FD-FD21-4C604546918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25760" y="1352520"/>
            <a:ext cx="3317040" cy="269100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4" descr="Гайд по глубинному интервью | Университет СИНЕРГИЯ">
            <a:extLst>
              <a:ext uri="{FF2B5EF4-FFF2-40B4-BE49-F238E27FC236}">
                <a16:creationId xmlns:a16="http://schemas.microsoft.com/office/drawing/2014/main" id="{15595CF4-2374-801F-F156-E3112A1577F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426920" y="2782080"/>
            <a:ext cx="2693520" cy="2693520"/>
          </a:xfrm>
          <a:prstGeom prst="rect">
            <a:avLst/>
          </a:prstGeom>
          <a:ln w="0">
            <a:noFill/>
          </a:ln>
        </p:spPr>
      </p:pic>
      <p:pic>
        <p:nvPicPr>
          <p:cNvPr id="27" name="Рисунок 19">
            <a:extLst>
              <a:ext uri="{FF2B5EF4-FFF2-40B4-BE49-F238E27FC236}">
                <a16:creationId xmlns:a16="http://schemas.microsoft.com/office/drawing/2014/main" id="{477DC855-EC5B-C7DE-B972-01B4E941D25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34400" y="1426320"/>
            <a:ext cx="3666960" cy="2681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471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CFE68-F90B-B1AA-233B-9E39180A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69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6EBC92C-24C4-8EED-0F9C-CEC8FD7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0" y="60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 Light"/>
              </a:rPr>
              <a:t>Команда </a:t>
            </a:r>
            <a:r>
              <a:rPr lang="en-AU" sz="4400" b="0" strike="noStrike" spc="-1" dirty="0">
                <a:solidFill>
                  <a:srgbClr val="2EA276"/>
                </a:solidFill>
                <a:latin typeface="Comic Sans MS"/>
              </a:rPr>
              <a:t>Soulmates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B89E5E5-2D7D-A872-4771-B26E74BE857E}"/>
              </a:ext>
            </a:extLst>
          </p:cNvPr>
          <p:cNvSpPr txBox="1">
            <a:spLocks/>
          </p:cNvSpPr>
          <p:nvPr/>
        </p:nvSpPr>
        <p:spPr>
          <a:xfrm>
            <a:off x="-456489" y="376812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Владислав Шувалов</a:t>
            </a:r>
            <a:endParaRPr lang="ru-RU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>
            <a:extLst>
              <a:ext uri="{FF2B5EF4-FFF2-40B4-BE49-F238E27FC236}">
                <a16:creationId xmlns:a16="http://schemas.microsoft.com/office/drawing/2014/main" id="{2313C95C-E5DC-F8CC-ADE6-EB783C4C2858}"/>
              </a:ext>
            </a:extLst>
          </p:cNvPr>
          <p:cNvSpPr txBox="1">
            <a:spLocks/>
          </p:cNvSpPr>
          <p:nvPr/>
        </p:nvSpPr>
        <p:spPr>
          <a:xfrm>
            <a:off x="-320928" y="459180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Основатель, </a:t>
            </a:r>
            <a:br>
              <a:rPr lang="ru-RU" sz="2800" dirty="0"/>
            </a:br>
            <a:r>
              <a:rPr lang="ru-RU" sz="2800" spc="-1" dirty="0">
                <a:solidFill>
                  <a:srgbClr val="000000"/>
                </a:solidFill>
                <a:latin typeface="Calibri"/>
              </a:rPr>
              <a:t>главный разработчик</a:t>
            </a:r>
          </a:p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Физфак МГУ</a:t>
            </a: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@astro_vlad</a:t>
            </a:r>
          </a:p>
        </p:txBody>
      </p:sp>
      <p:sp>
        <p:nvSpPr>
          <p:cNvPr id="15" name="PlaceHolder 4">
            <a:extLst>
              <a:ext uri="{FF2B5EF4-FFF2-40B4-BE49-F238E27FC236}">
                <a16:creationId xmlns:a16="http://schemas.microsoft.com/office/drawing/2014/main" id="{24EF95F7-FDE0-90AF-73F0-AD06B910CC46}"/>
              </a:ext>
            </a:extLst>
          </p:cNvPr>
          <p:cNvSpPr txBox="1">
            <a:spLocks/>
          </p:cNvSpPr>
          <p:nvPr/>
        </p:nvSpPr>
        <p:spPr>
          <a:xfrm>
            <a:off x="3663710" y="3761023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Сергей Панкратов</a:t>
            </a:r>
            <a:endParaRPr lang="ru-RU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5">
            <a:extLst>
              <a:ext uri="{FF2B5EF4-FFF2-40B4-BE49-F238E27FC236}">
                <a16:creationId xmlns:a16="http://schemas.microsoft.com/office/drawing/2014/main" id="{B4B1F714-4A0C-773A-C6EB-AC4E4A2F4D61}"/>
              </a:ext>
            </a:extLst>
          </p:cNvPr>
          <p:cNvSpPr txBox="1">
            <a:spLocks/>
          </p:cNvSpPr>
          <p:nvPr/>
        </p:nvSpPr>
        <p:spPr>
          <a:xfrm>
            <a:off x="3663710" y="4585063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Ответственный за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</a:rPr>
              <a:t>кринж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, контент 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</a:rPr>
              <a:t>мэйкер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Физфак МГУ</a:t>
            </a: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en-AU" sz="2800" spc="-1" dirty="0">
                <a:solidFill>
                  <a:srgbClr val="000000"/>
                </a:solidFill>
                <a:latin typeface="Calibri"/>
              </a:rPr>
              <a:t>@pankratov_sergio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6D78990-DDCC-9A58-043D-02B71A88E66E}"/>
              </a:ext>
            </a:extLst>
          </p:cNvPr>
          <p:cNvPicPr/>
          <p:nvPr/>
        </p:nvPicPr>
        <p:blipFill>
          <a:blip r:embed="rId2"/>
          <a:srcRect l="15518" t="20199" r="22702" b="29559"/>
          <a:stretch/>
        </p:blipFill>
        <p:spPr>
          <a:xfrm>
            <a:off x="949311" y="1385640"/>
            <a:ext cx="2345400" cy="254340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C02DDC5F-C786-33D7-021F-7062CD26F60B}"/>
              </a:ext>
            </a:extLst>
          </p:cNvPr>
          <p:cNvPicPr/>
          <p:nvPr/>
        </p:nvPicPr>
        <p:blipFill>
          <a:blip r:embed="rId3"/>
          <a:srcRect l="22164" t="16563" r="32221" b="46339"/>
          <a:stretch/>
        </p:blipFill>
        <p:spPr>
          <a:xfrm>
            <a:off x="4989341" y="1410971"/>
            <a:ext cx="2345400" cy="254340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690DA2-820C-E4E5-3E2E-8693ABB712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99" t="-39" r="14354" b="25992"/>
          <a:stretch/>
        </p:blipFill>
        <p:spPr>
          <a:xfrm>
            <a:off x="9100344" y="1303794"/>
            <a:ext cx="2543400" cy="25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PlaceHolder 4">
            <a:extLst>
              <a:ext uri="{FF2B5EF4-FFF2-40B4-BE49-F238E27FC236}">
                <a16:creationId xmlns:a16="http://schemas.microsoft.com/office/drawing/2014/main" id="{3F9B15F5-55A3-E8EF-ED23-3E4DB1A93635}"/>
              </a:ext>
            </a:extLst>
          </p:cNvPr>
          <p:cNvSpPr txBox="1">
            <a:spLocks/>
          </p:cNvSpPr>
          <p:nvPr/>
        </p:nvSpPr>
        <p:spPr>
          <a:xfrm>
            <a:off x="7623211" y="3754424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Леонид Змиевский</a:t>
            </a:r>
            <a:endParaRPr lang="ru-RU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5">
            <a:extLst>
              <a:ext uri="{FF2B5EF4-FFF2-40B4-BE49-F238E27FC236}">
                <a16:creationId xmlns:a16="http://schemas.microsoft.com/office/drawing/2014/main" id="{F443F0AB-02AA-4F0B-6B74-DA13564EB99E}"/>
              </a:ext>
            </a:extLst>
          </p:cNvPr>
          <p:cNvSpPr txBox="1">
            <a:spLocks/>
          </p:cNvSpPr>
          <p:nvPr/>
        </p:nvSpPr>
        <p:spPr>
          <a:xfrm>
            <a:off x="7623211" y="4578464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Эксперт по маркетингу</a:t>
            </a:r>
          </a:p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ru-RU" sz="2800" spc="-1" dirty="0" err="1">
                <a:solidFill>
                  <a:srgbClr val="000000"/>
                </a:solidFill>
                <a:latin typeface="Calibri"/>
              </a:rPr>
              <a:t>Экономфак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 МГУ</a:t>
            </a:r>
          </a:p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en-AU" sz="2800" spc="-1" dirty="0">
                <a:solidFill>
                  <a:srgbClr val="000000"/>
                </a:solidFill>
                <a:latin typeface="Calibri"/>
              </a:rPr>
              <a:t>@zmileon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1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281699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D621515-E8E9-2AE5-932C-F40209FE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25317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DC92BD7-64C7-61CE-0929-B13B43E587B5}"/>
              </a:ext>
            </a:extLst>
          </p:cNvPr>
          <p:cNvSpPr txBox="1">
            <a:spLocks/>
          </p:cNvSpPr>
          <p:nvPr/>
        </p:nvSpPr>
        <p:spPr>
          <a:xfrm>
            <a:off x="838080" y="1197720"/>
            <a:ext cx="10609282" cy="161284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Недостаток общения с людьми со схожими интересами после смены социального окружения при выпуске из школы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4D0760-5B4F-66F9-1240-E7BA9F70F169}"/>
              </a:ext>
            </a:extLst>
          </p:cNvPr>
          <p:cNvSpPr/>
          <p:nvPr/>
        </p:nvSpPr>
        <p:spPr>
          <a:xfrm>
            <a:off x="3011040" y="4325040"/>
            <a:ext cx="61696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Решения на рынке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B4AF29D-F2DC-0977-5519-9027336B05A1}"/>
              </a:ext>
            </a:extLst>
          </p:cNvPr>
          <p:cNvSpPr/>
          <p:nvPr/>
        </p:nvSpPr>
        <p:spPr>
          <a:xfrm>
            <a:off x="1283040" y="5475600"/>
            <a:ext cx="2415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неэффективны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437A5AD-B4C9-A557-02DA-308F7386E352}"/>
              </a:ext>
            </a:extLst>
          </p:cNvPr>
          <p:cNvSpPr/>
          <p:nvPr/>
        </p:nvSpPr>
        <p:spPr>
          <a:xfrm>
            <a:off x="4826160" y="5475600"/>
            <a:ext cx="2539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небезопасны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9F534D78-A1EF-83C2-7C9D-CEC1627128CE}"/>
              </a:ext>
            </a:extLst>
          </p:cNvPr>
          <p:cNvSpPr/>
          <p:nvPr/>
        </p:nvSpPr>
        <p:spPr>
          <a:xfrm>
            <a:off x="8675640" y="5475600"/>
            <a:ext cx="1871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однотипны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13724-CFE5-30A7-D1A6-B3F77E678FE4}"/>
              </a:ext>
            </a:extLst>
          </p:cNvPr>
          <p:cNvSpPr txBox="1"/>
          <p:nvPr/>
        </p:nvSpPr>
        <p:spPr>
          <a:xfrm>
            <a:off x="2306214" y="2292858"/>
            <a:ext cx="757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Исследования: при поступлении в вуз или колледж доля людей, испытывающих одиночество, увеличивается в два раза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E1BDAB-B158-3253-9B28-74ABD8CAFE6A}"/>
              </a:ext>
            </a:extLst>
          </p:cNvPr>
          <p:cNvSpPr txBox="1"/>
          <p:nvPr/>
        </p:nvSpPr>
        <p:spPr>
          <a:xfrm>
            <a:off x="2037830" y="3455331"/>
            <a:ext cx="865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Статистика: друзья или романтические партнеры по 82-89% анализируемых признаков являются схожими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1930071-B602-38BD-ACD9-EDA2502C8A1A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490660" y="5082584"/>
            <a:ext cx="3605340" cy="393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B65F943-58D4-6156-601E-BF52277EB4C6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>
            <a:off x="6095880" y="5093027"/>
            <a:ext cx="180" cy="382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F045926-9D10-70EE-D09B-30954EC23B46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83851" y="5082584"/>
            <a:ext cx="3527429" cy="393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9124689-21F2-1E47-BD77-098D8364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предлагает</a:t>
            </a:r>
            <a:r>
              <a:rPr lang="ru-RU" sz="44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AU" sz="4400" b="0" strike="noStrike" spc="-1" dirty="0">
                <a:solidFill>
                  <a:srgbClr val="2EA276"/>
                </a:solidFill>
                <a:latin typeface="Comic Sans MS"/>
              </a:rPr>
              <a:t>Soulmates</a:t>
            </a:r>
            <a:r>
              <a:rPr lang="en-A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4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C351EE9-2D2C-8FA7-214D-41D811076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362663"/>
              </p:ext>
            </p:extLst>
          </p:nvPr>
        </p:nvGraphicFramePr>
        <p:xfrm>
          <a:off x="0" y="2364451"/>
          <a:ext cx="12192000" cy="3200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tx1"/>
                          </a:solidFill>
                        </a:rPr>
                        <a:t>Свой алгоритм</a:t>
                      </a:r>
                      <a:endParaRPr lang="ru-RU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tx1"/>
                          </a:solidFill>
                        </a:rPr>
                        <a:t>Безопасность</a:t>
                      </a:r>
                      <a:endParaRPr lang="ru-RU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tx1"/>
                          </a:solidFill>
                        </a:rPr>
                        <a:t>Возможности, собранные в одном месте</a:t>
                      </a:r>
                      <a:endParaRPr lang="ru-RU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Рекомендации генерируются исходя из пользовательских фильтров, местоположения и числа общих интересов: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Музыка ВК, Яндекс, группы ВК, подписки </a:t>
                      </a:r>
                      <a:r>
                        <a:rPr lang="en-AU" sz="1800" b="0" strike="noStrike" spc="-1" dirty="0">
                          <a:solidFill>
                            <a:schemeClr val="dk1"/>
                          </a:solidFill>
                        </a:rPr>
                        <a:t>YouTube</a:t>
                      </a: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 и т.д.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Гибкая системы тегов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Верификация через почту вузов России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Отсутствие доступа к произвольным анкетам с малым числом общих интересов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Рейтинг пользователей (количество запросов в единицу времени, оценки…)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Рекомендации групп ВК, каналов </a:t>
                      </a:r>
                      <a:r>
                        <a:rPr lang="en-AU" sz="1800" b="0" strike="noStrike" spc="-1" dirty="0">
                          <a:solidFill>
                            <a:schemeClr val="dk1"/>
                          </a:solidFill>
                        </a:rPr>
                        <a:t>YouTube</a:t>
                      </a: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, музыки и т.д.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Возможность создавать тематические комнаты (поиск друзей на концерт и т.п.)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Возможность искать друзей в режиме реального времени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2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ython (programming language) - Wikipedia">
            <a:extLst>
              <a:ext uri="{FF2B5EF4-FFF2-40B4-BE49-F238E27FC236}">
                <a16:creationId xmlns:a16="http://schemas.microsoft.com/office/drawing/2014/main" id="{2AD822A8-DB7C-CF29-A860-ED3F170D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48" y="599062"/>
            <a:ext cx="3067190" cy="33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vaScript — Википедия">
            <a:extLst>
              <a:ext uri="{FF2B5EF4-FFF2-40B4-BE49-F238E27FC236}">
                <a16:creationId xmlns:a16="http://schemas.microsoft.com/office/drawing/2014/main" id="{9EBFAB01-0932-3D1F-CF24-CB6C9316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26" y="812480"/>
            <a:ext cx="2838675" cy="28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rn Bootstrap Tutorial - JavaTpoint">
            <a:extLst>
              <a:ext uri="{FF2B5EF4-FFF2-40B4-BE49-F238E27FC236}">
                <a16:creationId xmlns:a16="http://schemas.microsoft.com/office/drawing/2014/main" id="{3CB80A13-29F2-23BE-AC38-72A269B9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" y="4302415"/>
            <a:ext cx="2588134" cy="25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SQL — Википедия">
            <a:extLst>
              <a:ext uri="{FF2B5EF4-FFF2-40B4-BE49-F238E27FC236}">
                <a16:creationId xmlns:a16="http://schemas.microsoft.com/office/drawing/2014/main" id="{44BB4F8B-BE6F-7904-ECCD-7220A42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1" y="5097896"/>
            <a:ext cx="3549499" cy="18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ct – Diego Mariano">
            <a:extLst>
              <a:ext uri="{FF2B5EF4-FFF2-40B4-BE49-F238E27FC236}">
                <a16:creationId xmlns:a16="http://schemas.microsoft.com/office/drawing/2014/main" id="{25D09659-51D3-C1DD-032E-358F55B4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021" y="4119279"/>
            <a:ext cx="2825221" cy="27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9ED9ED21-757B-55D5-01D1-C093E05F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44" y="-291359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это работает?</a:t>
            </a:r>
          </a:p>
        </p:txBody>
      </p:sp>
      <p:pic>
        <p:nvPicPr>
          <p:cNvPr id="1036" name="Picture 12" descr="You Will Get A Complete Python Django Application With, 49% OFF">
            <a:extLst>
              <a:ext uri="{FF2B5EF4-FFF2-40B4-BE49-F238E27FC236}">
                <a16:creationId xmlns:a16="http://schemas.microsoft.com/office/drawing/2014/main" id="{699CEA77-305C-A771-3E87-7D3B6A33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8902" y1="50308" x2="28902" y2="50308"/>
                        <a14:foregroundMark x1="42317" y1="52308" x2="42317" y2="52308"/>
                        <a14:foregroundMark x1="62073" y1="49692" x2="62073" y2="49692"/>
                        <a14:foregroundMark x1="72561" y1="50000" x2="7256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45" y="3242860"/>
            <a:ext cx="3702087" cy="29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ode.js — Википедия">
            <a:extLst>
              <a:ext uri="{FF2B5EF4-FFF2-40B4-BE49-F238E27FC236}">
                <a16:creationId xmlns:a16="http://schemas.microsoft.com/office/drawing/2014/main" id="{BEB4FD3C-E7A0-418F-36ED-7CB52A20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25" y="3733598"/>
            <a:ext cx="3430481" cy="20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96C0B97-301C-4235-D308-FF570816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и тренды рынка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71F2705-5D24-E3B9-F831-6DA7B52FF1E1}"/>
              </a:ext>
            </a:extLst>
          </p:cNvPr>
          <p:cNvSpPr/>
          <p:nvPr/>
        </p:nvSpPr>
        <p:spPr>
          <a:xfrm rot="4469460">
            <a:off x="-2590319" y="778025"/>
            <a:ext cx="8684711" cy="8956586"/>
          </a:xfrm>
          <a:prstGeom prst="ellipse">
            <a:avLst/>
          </a:prstGeom>
          <a:solidFill>
            <a:srgbClr val="0033CC">
              <a:alpha val="7333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8C6FB-587C-236E-D4B3-3801B5CE5FA2}"/>
              </a:ext>
            </a:extLst>
          </p:cNvPr>
          <p:cNvSpPr txBox="1"/>
          <p:nvPr/>
        </p:nvSpPr>
        <p:spPr>
          <a:xfrm>
            <a:off x="-74197" y="1663397"/>
            <a:ext cx="3910049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AU" sz="3600" b="1" strike="noStrike" spc="-1" dirty="0">
                <a:solidFill>
                  <a:srgbClr val="000000"/>
                </a:solidFill>
                <a:latin typeface="Calibri"/>
              </a:rPr>
              <a:t>Potential Available Market, PAM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  <a:p>
            <a:pPr marL="394920" indent="0" algn="ctr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Около 7 млн студентов в российских вузах и колледжах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C91CB69-D911-BE95-A6D5-52A1B3B4E1DB}"/>
              </a:ext>
            </a:extLst>
          </p:cNvPr>
          <p:cNvSpPr>
            <a:spLocks noChangeAspect="1"/>
          </p:cNvSpPr>
          <p:nvPr/>
        </p:nvSpPr>
        <p:spPr>
          <a:xfrm rot="4469460">
            <a:off x="3707193" y="913710"/>
            <a:ext cx="6426688" cy="6627874"/>
          </a:xfrm>
          <a:prstGeom prst="ellipse">
            <a:avLst/>
          </a:prstGeom>
          <a:solidFill>
            <a:srgbClr val="3399FF">
              <a:alpha val="729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CDD3E3-F639-63A9-E29C-35D4A91E85B7}"/>
              </a:ext>
            </a:extLst>
          </p:cNvPr>
          <p:cNvSpPr txBox="1"/>
          <p:nvPr/>
        </p:nvSpPr>
        <p:spPr>
          <a:xfrm>
            <a:off x="5721169" y="2349255"/>
            <a:ext cx="3720800" cy="195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AU" sz="2000" b="1" strike="noStrike" spc="-1" dirty="0">
                <a:solidFill>
                  <a:srgbClr val="000000"/>
                </a:solidFill>
                <a:latin typeface="Calibri"/>
              </a:rPr>
              <a:t>Total Available/Addressable Market, TAM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94920" indent="0" algn="ctr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50% студентов чувствуют умеренное одиночество, 26% высокий уровень переживания одиночества. В сумме 5.3 млн студентов</a:t>
            </a: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88C995-C18B-BB90-B68F-4C7BD510D57A}"/>
              </a:ext>
            </a:extLst>
          </p:cNvPr>
          <p:cNvSpPr>
            <a:spLocks noChangeAspect="1"/>
          </p:cNvSpPr>
          <p:nvPr/>
        </p:nvSpPr>
        <p:spPr>
          <a:xfrm rot="4469460">
            <a:off x="8834491" y="3437964"/>
            <a:ext cx="4472901" cy="4612927"/>
          </a:xfrm>
          <a:prstGeom prst="ellipse">
            <a:avLst/>
          </a:prstGeom>
          <a:solidFill>
            <a:srgbClr val="66CCFF">
              <a:alpha val="7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29BD1-F316-2351-F177-172D6581D8A5}"/>
              </a:ext>
            </a:extLst>
          </p:cNvPr>
          <p:cNvSpPr txBox="1"/>
          <p:nvPr/>
        </p:nvSpPr>
        <p:spPr>
          <a:xfrm>
            <a:off x="9386267" y="4073220"/>
            <a:ext cx="2754775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AU" sz="2000" b="1" strike="noStrike" spc="-1" dirty="0">
                <a:solidFill>
                  <a:srgbClr val="000000"/>
                </a:solidFill>
                <a:latin typeface="Calibri"/>
              </a:rPr>
              <a:t>Service Available/Addressable Market, SAM</a:t>
            </a:r>
            <a:endParaRPr lang="ru-RU" sz="20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Каждый третий россиянин использует приложения для знакомств. В сумме 1.8 млн </a:t>
            </a:r>
            <a:r>
              <a:rPr lang="ru-RU" sz="1800" b="1" spc="-1" dirty="0">
                <a:solidFill>
                  <a:srgbClr val="000000"/>
                </a:solidFill>
                <a:latin typeface="Calibri"/>
              </a:rPr>
              <a:t>студентов</a:t>
            </a:r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91EC320-D236-779F-C0E6-CA5E00F26299}"/>
              </a:ext>
            </a:extLst>
          </p:cNvPr>
          <p:cNvSpPr>
            <a:spLocks noChangeAspect="1"/>
          </p:cNvSpPr>
          <p:nvPr/>
        </p:nvSpPr>
        <p:spPr>
          <a:xfrm rot="4469460">
            <a:off x="9781010" y="1441859"/>
            <a:ext cx="2384030" cy="2458663"/>
          </a:xfrm>
          <a:prstGeom prst="ellipse">
            <a:avLst/>
          </a:prstGeom>
          <a:solidFill>
            <a:srgbClr val="CCECFF">
              <a:alpha val="7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B5A603-DEB8-FFA1-698B-506A3946B348}"/>
              </a:ext>
            </a:extLst>
          </p:cNvPr>
          <p:cNvSpPr txBox="1"/>
          <p:nvPr/>
        </p:nvSpPr>
        <p:spPr>
          <a:xfrm>
            <a:off x="9586586" y="2128855"/>
            <a:ext cx="2724262" cy="1023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AU" sz="1600" b="1" strike="noStrike" spc="-1" dirty="0">
                <a:solidFill>
                  <a:srgbClr val="000000"/>
                </a:solidFill>
                <a:latin typeface="Calibri"/>
              </a:rPr>
              <a:t>Share of Market, SOM</a:t>
            </a:r>
            <a:endParaRPr lang="ru-RU" sz="16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Платную подписку оформляет около 10% пользователей, т.е. около 180 тысяч человек</a:t>
            </a: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24FE2DF-CE4E-2A61-A708-CD7E53D9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и тренды рынка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86BDDEB-677A-D491-0849-A8768C7BE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099278"/>
              </p:ext>
            </p:extLst>
          </p:nvPr>
        </p:nvGraphicFramePr>
        <p:xfrm>
          <a:off x="2093782" y="1102034"/>
          <a:ext cx="877083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1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473B0F0-0873-A9C0-B17F-6E777614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98" y="-14142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 модель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B1EBBA1-5AEC-2DEC-FD40-11D9BF5F6938}"/>
              </a:ext>
            </a:extLst>
          </p:cNvPr>
          <p:cNvSpPr txBox="1">
            <a:spLocks/>
          </p:cNvSpPr>
          <p:nvPr/>
        </p:nvSpPr>
        <p:spPr>
          <a:xfrm>
            <a:off x="343535" y="3812435"/>
            <a:ext cx="5681328" cy="313695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en-AU" sz="2800" spc="-1" dirty="0">
                <a:solidFill>
                  <a:srgbClr val="000000"/>
                </a:solidFill>
                <a:latin typeface="Calibri"/>
              </a:rPr>
              <a:t>B2C: 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продаем платную подписку клиентам, открывающую расширенные возможности сервиса (рекомендации пользователей с максимальным количеством пересечений и др.)</a:t>
            </a:r>
          </a:p>
          <a:p>
            <a:pPr>
              <a:spcBef>
                <a:spcPts val="1001"/>
              </a:spcBef>
            </a:pPr>
            <a:endParaRPr lang="ru-RU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 descr="Тележка – Бесплатные иконки: торговля и покупки">
            <a:extLst>
              <a:ext uri="{FF2B5EF4-FFF2-40B4-BE49-F238E27FC236}">
                <a16:creationId xmlns:a16="http://schemas.microsoft.com/office/drawing/2014/main" id="{9064A461-10AA-D9F2-D591-89C1AF8B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51" y="1625862"/>
            <a:ext cx="2185566" cy="21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ртфель – Бесплатные иконки: путешествовать">
            <a:extLst>
              <a:ext uri="{FF2B5EF4-FFF2-40B4-BE49-F238E27FC236}">
                <a16:creationId xmlns:a16="http://schemas.microsoft.com/office/drawing/2014/main" id="{A078FB2F-A92D-F0AE-3B6A-CD816FD3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68" y="1686873"/>
            <a:ext cx="2114457" cy="21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7EB4B-140A-2AF4-32EC-1144996ADA41}"/>
              </a:ext>
            </a:extLst>
          </p:cNvPr>
          <p:cNvSpPr txBox="1"/>
          <p:nvPr/>
        </p:nvSpPr>
        <p:spPr>
          <a:xfrm>
            <a:off x="7026715" y="1043918"/>
            <a:ext cx="3479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E4CE1-EFC8-FF6F-A841-E8D735997338}"/>
              </a:ext>
            </a:extLst>
          </p:cNvPr>
          <p:cNvSpPr txBox="1"/>
          <p:nvPr/>
        </p:nvSpPr>
        <p:spPr>
          <a:xfrm>
            <a:off x="1464922" y="1033495"/>
            <a:ext cx="3479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1B6AD-A941-AC4D-9CAE-E8B941A93DFC}"/>
              </a:ext>
            </a:extLst>
          </p:cNvPr>
          <p:cNvSpPr txBox="1"/>
          <p:nvPr/>
        </p:nvSpPr>
        <p:spPr>
          <a:xfrm>
            <a:off x="6302258" y="3778130"/>
            <a:ext cx="5052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1"/>
              </a:spcBef>
              <a:buClr>
                <a:srgbClr val="000000"/>
              </a:buClr>
            </a:pPr>
            <a:r>
              <a:rPr lang="en-AU" sz="2800" spc="-1" dirty="0">
                <a:solidFill>
                  <a:srgbClr val="000000"/>
                </a:solidFill>
                <a:latin typeface="Calibri"/>
              </a:rPr>
              <a:t>B2B: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 реклама</a:t>
            </a:r>
            <a:r>
              <a:rPr lang="en-AU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продвижение и совместные акции (розыгрыши, конкурсы с призами от партнеров)</a:t>
            </a:r>
          </a:p>
        </p:txBody>
      </p:sp>
    </p:spTree>
    <p:extLst>
      <p:ext uri="{BB962C8B-B14F-4D97-AF65-F5344CB8AC3E}">
        <p14:creationId xmlns:p14="http://schemas.microsoft.com/office/powerpoint/2010/main" val="27197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29B6765-F18C-751B-D432-F6444859D502}"/>
              </a:ext>
            </a:extLst>
          </p:cNvPr>
          <p:cNvSpPr/>
          <p:nvPr/>
        </p:nvSpPr>
        <p:spPr>
          <a:xfrm rot="4469460">
            <a:off x="5840212" y="-239843"/>
            <a:ext cx="4493201" cy="4612927"/>
          </a:xfrm>
          <a:prstGeom prst="ellipse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83CB49-CCD7-B135-21F9-BB6C24532423}"/>
              </a:ext>
            </a:extLst>
          </p:cNvPr>
          <p:cNvSpPr/>
          <p:nvPr/>
        </p:nvSpPr>
        <p:spPr>
          <a:xfrm rot="4469460">
            <a:off x="9231096" y="-1218385"/>
            <a:ext cx="4456486" cy="457523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2F7EB7-2D12-2BB2-F3D2-905FBA784F89}"/>
              </a:ext>
            </a:extLst>
          </p:cNvPr>
          <p:cNvSpPr/>
          <p:nvPr/>
        </p:nvSpPr>
        <p:spPr>
          <a:xfrm rot="4469460">
            <a:off x="2230599" y="1699440"/>
            <a:ext cx="4493201" cy="4612927"/>
          </a:xfrm>
          <a:prstGeom prst="ellipse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C7781A-118B-9E2C-2D9B-45F7079E3BCE}"/>
              </a:ext>
            </a:extLst>
          </p:cNvPr>
          <p:cNvSpPr/>
          <p:nvPr/>
        </p:nvSpPr>
        <p:spPr>
          <a:xfrm rot="4469460">
            <a:off x="2688237" y="-2080661"/>
            <a:ext cx="4493201" cy="4612927"/>
          </a:xfrm>
          <a:prstGeom prst="ellipse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DF6A6FE-1BC3-DF9D-4B08-1B92D36237CB}"/>
              </a:ext>
            </a:extLst>
          </p:cNvPr>
          <p:cNvSpPr/>
          <p:nvPr/>
        </p:nvSpPr>
        <p:spPr>
          <a:xfrm rot="4469460">
            <a:off x="5079689" y="2550624"/>
            <a:ext cx="4493201" cy="4612927"/>
          </a:xfrm>
          <a:prstGeom prst="ellipse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40D3C6-95EF-F370-E206-126D5848B3F4}"/>
              </a:ext>
            </a:extLst>
          </p:cNvPr>
          <p:cNvSpPr/>
          <p:nvPr/>
        </p:nvSpPr>
        <p:spPr>
          <a:xfrm rot="4469460">
            <a:off x="7902887" y="4414146"/>
            <a:ext cx="4493201" cy="4612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6674EF-53CA-C603-B0D9-69E9DA239613}"/>
              </a:ext>
            </a:extLst>
          </p:cNvPr>
          <p:cNvSpPr/>
          <p:nvPr/>
        </p:nvSpPr>
        <p:spPr>
          <a:xfrm rot="4469460">
            <a:off x="-964612" y="-2663379"/>
            <a:ext cx="4493201" cy="4612927"/>
          </a:xfrm>
          <a:prstGeom prst="ellipse">
            <a:avLst/>
          </a:pr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2AD4BD-979D-6150-83AD-0F1B2C300164}"/>
              </a:ext>
            </a:extLst>
          </p:cNvPr>
          <p:cNvSpPr/>
          <p:nvPr/>
        </p:nvSpPr>
        <p:spPr>
          <a:xfrm rot="4469460">
            <a:off x="9287586" y="1832411"/>
            <a:ext cx="4493201" cy="4612927"/>
          </a:xfrm>
          <a:prstGeom prst="ellipse">
            <a:avLst/>
          </a:prstGeom>
          <a:solidFill>
            <a:srgbClr val="D2FEDE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E6A475-24FC-CB50-FB26-3323AEF16357}"/>
              </a:ext>
            </a:extLst>
          </p:cNvPr>
          <p:cNvSpPr/>
          <p:nvPr/>
        </p:nvSpPr>
        <p:spPr>
          <a:xfrm rot="4469460">
            <a:off x="6292337" y="-3985953"/>
            <a:ext cx="4493201" cy="4612927"/>
          </a:xfrm>
          <a:prstGeom prst="ellipse">
            <a:avLst/>
          </a:prstGeom>
          <a:solidFill>
            <a:srgbClr val="FFDDF2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87A2FDB-4F74-B5CB-922F-21B6AA03A1C1}"/>
              </a:ext>
            </a:extLst>
          </p:cNvPr>
          <p:cNvSpPr/>
          <p:nvPr/>
        </p:nvSpPr>
        <p:spPr>
          <a:xfrm rot="4469460">
            <a:off x="-1387909" y="3336761"/>
            <a:ext cx="4493201" cy="4612927"/>
          </a:xfrm>
          <a:prstGeom prst="ellipse">
            <a:avLst/>
          </a:prstGeom>
          <a:solidFill>
            <a:srgbClr val="FEFBDE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A156589-C127-427F-6E40-1EABC4FC0A2E}"/>
              </a:ext>
            </a:extLst>
          </p:cNvPr>
          <p:cNvSpPr/>
          <p:nvPr/>
        </p:nvSpPr>
        <p:spPr>
          <a:xfrm rot="4469460">
            <a:off x="-566711" y="-351260"/>
            <a:ext cx="4493201" cy="4612927"/>
          </a:xfrm>
          <a:prstGeom prst="ellipse">
            <a:avLst/>
          </a:prstGeom>
          <a:solidFill>
            <a:srgbClr val="F2EAE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69C4155-A3C3-DF3E-A16C-BD09AD6E5E94}"/>
              </a:ext>
            </a:extLst>
          </p:cNvPr>
          <p:cNvSpPr/>
          <p:nvPr/>
        </p:nvSpPr>
        <p:spPr>
          <a:xfrm rot="4469460">
            <a:off x="1884866" y="5550024"/>
            <a:ext cx="4493201" cy="4612927"/>
          </a:xfrm>
          <a:prstGeom prst="ellipse">
            <a:avLst/>
          </a:prstGeom>
          <a:solidFill>
            <a:srgbClr val="F4E5F7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D0A18DB-F28A-E47C-CB5D-3C825DDD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40" y="-885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Конкуренция</a:t>
            </a:r>
          </a:p>
        </p:txBody>
      </p:sp>
      <p:pic>
        <p:nvPicPr>
          <p:cNvPr id="6" name="Picture 2" descr="Сайт VK Знакомства - «Как пользоваться приложением ВК знакомства +  Лайфхаки» | отзывы">
            <a:extLst>
              <a:ext uri="{FF2B5EF4-FFF2-40B4-BE49-F238E27FC236}">
                <a16:creationId xmlns:a16="http://schemas.microsoft.com/office/drawing/2014/main" id="{1549C985-3DF2-8CC9-AD65-CB0936ACD47E}"/>
              </a:ext>
            </a:extLst>
          </p:cNvPr>
          <p:cNvPicPr/>
          <p:nvPr/>
        </p:nvPicPr>
        <p:blipFill>
          <a:blip r:embed="rId2"/>
          <a:srcRect l="15833" t="20558" r="11068" b="12678"/>
          <a:stretch/>
        </p:blipFill>
        <p:spPr>
          <a:xfrm>
            <a:off x="7572600" y="1481760"/>
            <a:ext cx="1595160" cy="122616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4" descr="Приложения в Google Play – Мамба - знакомства и общение">
            <a:extLst>
              <a:ext uri="{FF2B5EF4-FFF2-40B4-BE49-F238E27FC236}">
                <a16:creationId xmlns:a16="http://schemas.microsoft.com/office/drawing/2014/main" id="{28C189F8-225B-CEE5-1504-17F01DC4D48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40760" y="1242360"/>
            <a:ext cx="1595160" cy="1595160"/>
          </a:xfrm>
          <a:prstGeom prst="rect">
            <a:avLst/>
          </a:prstGeom>
          <a:ln w="0">
            <a:noFill/>
          </a:ln>
        </p:spPr>
      </p:pic>
      <p:pic>
        <p:nvPicPr>
          <p:cNvPr id="18" name="Picture 6" descr="Приложения в Google Play – Tabor - Знакомства">
            <a:extLst>
              <a:ext uri="{FF2B5EF4-FFF2-40B4-BE49-F238E27FC236}">
                <a16:creationId xmlns:a16="http://schemas.microsoft.com/office/drawing/2014/main" id="{8A7E91CC-BD19-667F-131D-CADF14A0057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36280" y="1446840"/>
            <a:ext cx="1279440" cy="1279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" name="Таблица 5">
            <a:extLst>
              <a:ext uri="{FF2B5EF4-FFF2-40B4-BE49-F238E27FC236}">
                <a16:creationId xmlns:a16="http://schemas.microsoft.com/office/drawing/2014/main" id="{DDB5D8DC-D99F-2409-53A8-43F7F744E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862517"/>
              </p:ext>
            </p:extLst>
          </p:nvPr>
        </p:nvGraphicFramePr>
        <p:xfrm>
          <a:off x="0" y="2743305"/>
          <a:ext cx="12191400" cy="4572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Возможность подгружать любимый интернет-контент из разных сервисов, а также рекомендовать его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Да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Нет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Поиск людей в реальном времени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Да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Нет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Недоступность личных данных незнакомцам</a:t>
                      </a:r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Да</a:t>
                      </a:r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Нет</a:t>
                      </a:r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Быстрый поиск потенциально подходящего партнера</a:t>
                      </a:r>
                      <a:endParaRPr lang="ru-RU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Да</a:t>
                      </a:r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Нет</a:t>
                      </a:r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</a:rPr>
                        <a:t>Поиск партнеров по большому числу общих интересов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solidFill>
                            <a:schemeClr val="dk1"/>
                          </a:solidFill>
                        </a:rPr>
                        <a:t>Да</a:t>
                      </a:r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</a:rPr>
                        <a:t>Да/Нет</a:t>
                      </a:r>
                      <a:endParaRPr lang="ru-RU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Объект 4">
            <a:extLst>
              <a:ext uri="{FF2B5EF4-FFF2-40B4-BE49-F238E27FC236}">
                <a16:creationId xmlns:a16="http://schemas.microsoft.com/office/drawing/2014/main" id="{0A88F045-B6EF-F3CE-DB21-67DE3C03C578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8" b="89888" l="3839" r="95506">
                        <a14:foregroundMark x1="7584" y1="59270" x2="7584" y2="59270"/>
                        <a14:foregroundMark x1="3839" y1="49906" x2="3839" y2="49906"/>
                        <a14:foregroundMark x1="20131" y1="49906" x2="20131" y2="49906"/>
                        <a14:foregroundMark x1="62921" y1="49906" x2="62921" y2="49906"/>
                        <a14:foregroundMark x1="94382" y1="60674" x2="92322" y2="62734"/>
                        <a14:foregroundMark x1="95506" y1="40169" x2="95506" y2="40169"/>
                        <a14:foregroundMark x1="82397" y1="47285" x2="82397" y2="47285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3656645" y="388720"/>
            <a:ext cx="2974278" cy="297427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339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cvetnie-krugi</Template>
  <TotalTime>1619</TotalTime>
  <Words>450</Words>
  <Application>Microsoft Office PowerPoint</Application>
  <PresentationFormat>Широкоэкранный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Команда Soulmates</vt:lpstr>
      <vt:lpstr>Проблема</vt:lpstr>
      <vt:lpstr>Что предлагает Soulmates?</vt:lpstr>
      <vt:lpstr>Как это работает?</vt:lpstr>
      <vt:lpstr>Объем и тренды рынка</vt:lpstr>
      <vt:lpstr>Объем и тренды рынка</vt:lpstr>
      <vt:lpstr>Бизнес модель</vt:lpstr>
      <vt:lpstr>Конкуренция</vt:lpstr>
      <vt:lpstr>Наш путь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Komarkova Darya Ivanovna</dc:creator>
  <dc:description/>
  <cp:lastModifiedBy>Sergei Pankratov</cp:lastModifiedBy>
  <cp:revision>9</cp:revision>
  <dcterms:created xsi:type="dcterms:W3CDTF">2022-10-22T09:25:56Z</dcterms:created>
  <dcterms:modified xsi:type="dcterms:W3CDTF">2023-11-22T13:37:49Z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16</vt:i4>
  </property>
</Properties>
</file>