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</p:sldIdLst>
  <p:sldSz cx="9144000" cy="5143500" type="screen16x9"/>
  <p:notesSz cx="9144000" cy="51435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6" d="100"/>
          <a:sy n="86" d="100"/>
        </p:scale>
        <p:origin x="-810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font" Target="fonts/font4.fntdata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font" Target="fonts/font3.fntdata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font" Target="fonts/font2.fntdata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font" Target="fonts/font1.fntdata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Subtitle" userDrawn="1">
  <p:cSld name="TITLE_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142236">
              <a:alpha val="79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6" name="Google Shape;16;p3"/>
          <p:cNvSpPr/>
          <p:nvPr/>
        </p:nvSpPr>
        <p:spPr bwMode="auto">
          <a:xfrm>
            <a:off x="-6100" y="3429000"/>
            <a:ext cx="9150000" cy="1714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 bwMode="auto">
          <a:xfrm>
            <a:off x="1561925" y="3020412"/>
            <a:ext cx="7003800" cy="546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 bwMode="auto">
          <a:xfrm>
            <a:off x="1561925" y="3533375"/>
            <a:ext cx="7003800" cy="27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9" name="Google Shape;19;p3"/>
          <p:cNvSpPr/>
          <p:nvPr/>
        </p:nvSpPr>
        <p:spPr bwMode="auto">
          <a:xfrm>
            <a:off x="0" y="1998300"/>
            <a:ext cx="1430700" cy="1430700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lank - Veiled" userDrawn="1">
  <p:cSld name="BLANK_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142236">
              <a:alpha val="79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87" name="Google Shape;87;p12"/>
          <p:cNvSpPr/>
          <p:nvPr/>
        </p:nvSpPr>
        <p:spPr bwMode="auto">
          <a:xfrm flipH="1">
            <a:off x="8760600" y="4760125"/>
            <a:ext cx="383400" cy="3834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 bwMode="auto">
          <a:xfrm>
            <a:off x="8760475" y="4759952"/>
            <a:ext cx="383400" cy="38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Image background" userDrawn="1">
  <p:cSld name="BLANK_1_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90" name="Google Shape;90;p13"/>
          <p:cNvGrpSpPr/>
          <p:nvPr/>
        </p:nvGrpSpPr>
        <p:grpSpPr bwMode="auto">
          <a:xfrm>
            <a:off x="0" y="-25"/>
            <a:ext cx="9144000" cy="5143500"/>
            <a:chOff x="0" y="-225"/>
            <a:chExt cx="9144000" cy="5143500"/>
          </a:xfrm>
        </p:grpSpPr>
        <p:sp>
          <p:nvSpPr>
            <p:cNvPr id="91" name="Google Shape;91;p13"/>
            <p:cNvSpPr/>
            <p:nvPr/>
          </p:nvSpPr>
          <p:spPr bwMode="auto">
            <a:xfrm>
              <a:off x="0" y="-225"/>
              <a:ext cx="9144000" cy="5143500"/>
            </a:xfrm>
            <a:prstGeom prst="frame">
              <a:avLst>
                <a:gd name="adj1" fmla="val 8758"/>
              </a:avLst>
            </a:prstGeom>
            <a:solidFill>
              <a:srgbClr val="142236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92" name="Google Shape;92;p13"/>
            <p:cNvSpPr/>
            <p:nvPr/>
          </p:nvSpPr>
          <p:spPr bwMode="auto">
            <a:xfrm rot="10800000" flipH="1">
              <a:off x="0" y="-175"/>
              <a:ext cx="4572000" cy="906300"/>
            </a:xfrm>
            <a:prstGeom prst="round1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93" name="Google Shape;93;p13"/>
          <p:cNvSpPr/>
          <p:nvPr/>
        </p:nvSpPr>
        <p:spPr bwMode="auto">
          <a:xfrm flipH="1">
            <a:off x="8760600" y="4760125"/>
            <a:ext cx="383400" cy="3834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ldNum" idx="12"/>
          </p:nvPr>
        </p:nvSpPr>
        <p:spPr bwMode="auto">
          <a:xfrm>
            <a:off x="8760475" y="4759952"/>
            <a:ext cx="383400" cy="38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Quote" userDrawn="1">
  <p:cSld name="TITLE_1_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1" name="Google Shape;21;p4"/>
          <p:cNvGrpSpPr/>
          <p:nvPr/>
        </p:nvGrpSpPr>
        <p:grpSpPr bwMode="auto">
          <a:xfrm>
            <a:off x="0" y="-100"/>
            <a:ext cx="9144000" cy="5143600"/>
            <a:chOff x="0" y="-100"/>
            <a:chExt cx="9144000" cy="5143600"/>
          </a:xfrm>
        </p:grpSpPr>
        <p:sp>
          <p:nvSpPr>
            <p:cNvPr id="22" name="Google Shape;22;p4"/>
            <p:cNvSpPr/>
            <p:nvPr/>
          </p:nvSpPr>
          <p:spPr bwMode="auto">
            <a:xfrm>
              <a:off x="0" y="0"/>
              <a:ext cx="9144000" cy="5143500"/>
            </a:xfrm>
            <a:prstGeom prst="rect">
              <a:avLst/>
            </a:prstGeom>
            <a:solidFill>
              <a:srgbClr val="142236">
                <a:alpha val="79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3" name="Google Shape;23;p4"/>
            <p:cNvSpPr/>
            <p:nvPr/>
          </p:nvSpPr>
          <p:spPr bwMode="auto">
            <a:xfrm rot="10800000" flipH="1">
              <a:off x="0" y="-100"/>
              <a:ext cx="6087899" cy="4419900"/>
            </a:xfrm>
            <a:prstGeom prst="round1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sp>
        <p:nvSpPr>
          <p:cNvPr id="24" name="Google Shape;24;p4"/>
          <p:cNvSpPr/>
          <p:nvPr/>
        </p:nvSpPr>
        <p:spPr bwMode="auto">
          <a:xfrm flipH="1">
            <a:off x="8760600" y="4760125"/>
            <a:ext cx="383400" cy="383400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 bwMode="auto">
          <a:xfrm>
            <a:off x="810450" y="554575"/>
            <a:ext cx="4686900" cy="327119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19100">
              <a:lnSpc>
                <a:spcPct val="114999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Thin"/>
              <a:buChar char="╸"/>
              <a:defRPr sz="3000">
                <a:solidFill>
                  <a:schemeClr val="dk1"/>
                </a:solidFill>
                <a:latin typeface="Raleway Thin"/>
                <a:ea typeface="Raleway Thin"/>
                <a:cs typeface="Raleway Thin"/>
              </a:defRPr>
            </a:lvl1pPr>
            <a:lvl2pPr marL="914400" lvl="1" indent="-4191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Thin"/>
              <a:buChar char="╶"/>
              <a:defRPr sz="3000">
                <a:solidFill>
                  <a:schemeClr val="dk1"/>
                </a:solidFill>
                <a:latin typeface="Raleway Thin"/>
                <a:ea typeface="Raleway Thin"/>
                <a:cs typeface="Raleway Thin"/>
              </a:defRPr>
            </a:lvl2pPr>
            <a:lvl3pPr marL="1371600" lvl="2" indent="-4191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Thin"/>
              <a:buChar char="╶"/>
              <a:defRPr sz="3000">
                <a:solidFill>
                  <a:schemeClr val="dk1"/>
                </a:solidFill>
                <a:latin typeface="Raleway Thin"/>
                <a:ea typeface="Raleway Thin"/>
                <a:cs typeface="Raleway Thin"/>
              </a:defRPr>
            </a:lvl3pPr>
            <a:lvl4pPr marL="1828800" lvl="3" indent="-4191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Thin"/>
              <a:buChar char="╶"/>
              <a:defRPr sz="3000">
                <a:solidFill>
                  <a:schemeClr val="dk1"/>
                </a:solidFill>
                <a:latin typeface="Raleway Thin"/>
                <a:ea typeface="Raleway Thin"/>
                <a:cs typeface="Raleway Thin"/>
              </a:defRPr>
            </a:lvl4pPr>
            <a:lvl5pPr marL="2286000" lvl="4" indent="-4191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Thin"/>
              <a:buChar char="╶"/>
              <a:defRPr sz="3000">
                <a:solidFill>
                  <a:schemeClr val="dk1"/>
                </a:solidFill>
                <a:latin typeface="Raleway Thin"/>
                <a:ea typeface="Raleway Thin"/>
                <a:cs typeface="Raleway Thin"/>
              </a:defRPr>
            </a:lvl5pPr>
            <a:lvl6pPr marL="2743200" lvl="5" indent="-4191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Thin"/>
              <a:buChar char="╶"/>
              <a:defRPr sz="3000">
                <a:solidFill>
                  <a:schemeClr val="dk1"/>
                </a:solidFill>
                <a:latin typeface="Raleway Thin"/>
                <a:ea typeface="Raleway Thin"/>
                <a:cs typeface="Raleway Thin"/>
              </a:defRPr>
            </a:lvl6pPr>
            <a:lvl7pPr marL="3200400" lvl="6" indent="-4191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Thin"/>
              <a:buChar char="╶"/>
              <a:defRPr sz="3000">
                <a:solidFill>
                  <a:schemeClr val="dk1"/>
                </a:solidFill>
                <a:latin typeface="Raleway Thin"/>
                <a:ea typeface="Raleway Thin"/>
                <a:cs typeface="Raleway Thin"/>
              </a:defRPr>
            </a:lvl7pPr>
            <a:lvl8pPr marL="3657600" lvl="7" indent="-4191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Thin"/>
              <a:buChar char="╶"/>
              <a:defRPr sz="3000">
                <a:solidFill>
                  <a:schemeClr val="dk1"/>
                </a:solidFill>
                <a:latin typeface="Raleway Thin"/>
                <a:ea typeface="Raleway Thin"/>
                <a:cs typeface="Raleway Thin"/>
              </a:defRPr>
            </a:lvl8pPr>
            <a:lvl9pPr marL="4114800" lvl="8" indent="-4191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Thin"/>
              <a:buChar char="╶"/>
              <a:defRPr sz="3000">
                <a:solidFill>
                  <a:schemeClr val="dk1"/>
                </a:solidFill>
                <a:latin typeface="Raleway Thin"/>
                <a:ea typeface="Raleway Thin"/>
                <a:cs typeface="Raleway Thin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26" name="Google Shape;26;p4"/>
          <p:cNvSpPr txBox="1"/>
          <p:nvPr/>
        </p:nvSpPr>
        <p:spPr bwMode="auto">
          <a:xfrm>
            <a:off x="318111" y="380177"/>
            <a:ext cx="5160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sz="7200" b="1">
                <a:solidFill>
                  <a:schemeClr val="accent1"/>
                </a:solidFill>
                <a:latin typeface="Raleway"/>
                <a:ea typeface="Raleway"/>
                <a:cs typeface="Raleway"/>
              </a:rPr>
              <a:t>“</a:t>
            </a:r>
            <a:endParaRPr sz="7200" b="1">
              <a:solidFill>
                <a:schemeClr val="accent1"/>
              </a:solidFill>
              <a:latin typeface="Raleway"/>
              <a:ea typeface="Raleway"/>
              <a:cs typeface="Raleway"/>
            </a:endParaRPr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 bwMode="auto">
          <a:xfrm>
            <a:off x="8760475" y="4759952"/>
            <a:ext cx="383400" cy="38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+ 1 column" type="tx" userDrawn="1">
  <p:cSld name="TITLE_AND_BOD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9" name="Google Shape;29;p5"/>
          <p:cNvGrpSpPr/>
          <p:nvPr/>
        </p:nvGrpSpPr>
        <p:grpSpPr bwMode="auto">
          <a:xfrm>
            <a:off x="0" y="-50"/>
            <a:ext cx="9144000" cy="5143575"/>
            <a:chOff x="0" y="-50"/>
            <a:chExt cx="9144000" cy="5143575"/>
          </a:xfrm>
        </p:grpSpPr>
        <p:sp>
          <p:nvSpPr>
            <p:cNvPr id="30" name="Google Shape;30;p5"/>
            <p:cNvSpPr/>
            <p:nvPr/>
          </p:nvSpPr>
          <p:spPr bwMode="auto">
            <a:xfrm>
              <a:off x="0" y="0"/>
              <a:ext cx="9144000" cy="5143500"/>
            </a:xfrm>
            <a:prstGeom prst="rect">
              <a:avLst/>
            </a:prstGeom>
            <a:solidFill>
              <a:srgbClr val="142236">
                <a:alpha val="79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grpSp>
          <p:nvGrpSpPr>
            <p:cNvPr id="31" name="Google Shape;31;p5"/>
            <p:cNvGrpSpPr/>
            <p:nvPr/>
          </p:nvGrpSpPr>
          <p:grpSpPr bwMode="auto">
            <a:xfrm>
              <a:off x="0" y="-50"/>
              <a:ext cx="9144000" cy="5143575"/>
              <a:chOff x="0" y="-250"/>
              <a:chExt cx="9144000" cy="5143575"/>
            </a:xfrm>
          </p:grpSpPr>
          <p:sp>
            <p:nvSpPr>
              <p:cNvPr id="32" name="Google Shape;32;p5"/>
              <p:cNvSpPr/>
              <p:nvPr/>
            </p:nvSpPr>
            <p:spPr bwMode="auto">
              <a:xfrm>
                <a:off x="0" y="-225"/>
                <a:ext cx="9144000" cy="5143500"/>
              </a:xfrm>
              <a:prstGeom prst="frame">
                <a:avLst>
                  <a:gd name="adj1" fmla="val 8758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33" name="Google Shape;33;p5"/>
              <p:cNvSpPr/>
              <p:nvPr/>
            </p:nvSpPr>
            <p:spPr bwMode="auto">
              <a:xfrm rot="10800000" flipH="1">
                <a:off x="0" y="-250"/>
                <a:ext cx="4115400" cy="1415099"/>
              </a:xfrm>
              <a:prstGeom prst="round1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34" name="Google Shape;34;p5"/>
              <p:cNvSpPr/>
              <p:nvPr/>
            </p:nvSpPr>
            <p:spPr bwMode="auto">
              <a:xfrm flipH="1">
                <a:off x="8760600" y="4759925"/>
                <a:ext cx="383400" cy="383400"/>
              </a:xfrm>
              <a:prstGeom prst="round1Rect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</p:grpSp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 bwMode="auto">
          <a:xfrm>
            <a:off x="457200" y="0"/>
            <a:ext cx="3171300" cy="14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 bwMode="auto">
          <a:xfrm>
            <a:off x="913175" y="1746150"/>
            <a:ext cx="5944800" cy="263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╸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╶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╶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╶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╶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╶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╶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╶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╶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 bwMode="auto">
          <a:xfrm>
            <a:off x="8760475" y="4759952"/>
            <a:ext cx="383400" cy="38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+ 1 column + Image" userDrawn="1">
  <p:cSld name="TITLE_AND_BODY_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/>
          <p:nvPr/>
        </p:nvSpPr>
        <p:spPr bwMode="auto">
          <a:xfrm rot="10800000">
            <a:off x="4766875" y="300"/>
            <a:ext cx="4377000" cy="4377000"/>
          </a:xfrm>
          <a:prstGeom prst="round1Rect">
            <a:avLst>
              <a:gd name="adj" fmla="val 50000"/>
            </a:avLst>
          </a:prstGeom>
          <a:solidFill>
            <a:srgbClr val="142236">
              <a:alpha val="78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40" name="Google Shape;40;p6"/>
          <p:cNvSpPr/>
          <p:nvPr/>
        </p:nvSpPr>
        <p:spPr bwMode="auto">
          <a:xfrm flipH="1">
            <a:off x="8760600" y="4760125"/>
            <a:ext cx="383400" cy="3834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 bwMode="auto">
          <a:xfrm>
            <a:off x="913175" y="834175"/>
            <a:ext cx="3467100" cy="627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 bwMode="auto">
          <a:xfrm>
            <a:off x="913175" y="1593750"/>
            <a:ext cx="3467100" cy="278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lnSpc>
                <a:spcPct val="114999"/>
              </a:lnSpc>
              <a:spcBef>
                <a:spcPts val="600"/>
              </a:spcBef>
              <a:spcAft>
                <a:spcPts val="0"/>
              </a:spcAft>
              <a:buSzPts val="2000"/>
              <a:buChar char="╸"/>
              <a:defRPr sz="2000">
                <a:solidFill>
                  <a:schemeClr val="dk2"/>
                </a:solidFill>
              </a:defRPr>
            </a:lvl1pPr>
            <a:lvl2pPr marL="914400" lvl="1" indent="-3556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╶"/>
              <a:defRPr sz="2000">
                <a:solidFill>
                  <a:schemeClr val="dk2"/>
                </a:solidFill>
              </a:defRPr>
            </a:lvl2pPr>
            <a:lvl3pPr marL="1371600" lvl="2" indent="-3556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>
                <a:solidFill>
                  <a:schemeClr val="dk2"/>
                </a:solidFill>
              </a:defRPr>
            </a:lvl3pPr>
            <a:lvl4pPr marL="1828800" lvl="3" indent="-3556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>
                <a:solidFill>
                  <a:schemeClr val="dk2"/>
                </a:solidFill>
              </a:defRPr>
            </a:lvl4pPr>
            <a:lvl5pPr marL="2286000" lvl="4" indent="-3556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>
                <a:solidFill>
                  <a:schemeClr val="dk2"/>
                </a:solidFill>
              </a:defRPr>
            </a:lvl5pPr>
            <a:lvl6pPr marL="2743200" lvl="5" indent="-3556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>
                <a:solidFill>
                  <a:schemeClr val="dk2"/>
                </a:solidFill>
              </a:defRPr>
            </a:lvl6pPr>
            <a:lvl7pPr marL="3200400" lvl="6" indent="-3556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>
                <a:solidFill>
                  <a:schemeClr val="dk2"/>
                </a:solidFill>
              </a:defRPr>
            </a:lvl7pPr>
            <a:lvl8pPr marL="3657600" lvl="7" indent="-3556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>
                <a:solidFill>
                  <a:schemeClr val="dk2"/>
                </a:solidFill>
              </a:defRPr>
            </a:lvl8pPr>
            <a:lvl9pPr marL="4114800" lvl="8" indent="-3556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>
                <a:solidFill>
                  <a:schemeClr val="dk2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 bwMode="auto">
          <a:xfrm>
            <a:off x="8760475" y="4759952"/>
            <a:ext cx="383400" cy="38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+ 2 columns" type="twoColTx" userDrawn="1">
  <p:cSld name="TITLE_AND_TWO_COLUMN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5" name="Google Shape;45;p7"/>
          <p:cNvGrpSpPr/>
          <p:nvPr/>
        </p:nvGrpSpPr>
        <p:grpSpPr bwMode="auto">
          <a:xfrm>
            <a:off x="0" y="-50"/>
            <a:ext cx="9144000" cy="5143575"/>
            <a:chOff x="0" y="-50"/>
            <a:chExt cx="9144000" cy="5143575"/>
          </a:xfrm>
        </p:grpSpPr>
        <p:sp>
          <p:nvSpPr>
            <p:cNvPr id="46" name="Google Shape;46;p7"/>
            <p:cNvSpPr/>
            <p:nvPr/>
          </p:nvSpPr>
          <p:spPr bwMode="auto">
            <a:xfrm>
              <a:off x="0" y="0"/>
              <a:ext cx="9144000" cy="5143500"/>
            </a:xfrm>
            <a:prstGeom prst="rect">
              <a:avLst/>
            </a:prstGeom>
            <a:solidFill>
              <a:srgbClr val="142236">
                <a:alpha val="79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grpSp>
          <p:nvGrpSpPr>
            <p:cNvPr id="47" name="Google Shape;47;p7"/>
            <p:cNvGrpSpPr/>
            <p:nvPr/>
          </p:nvGrpSpPr>
          <p:grpSpPr bwMode="auto">
            <a:xfrm>
              <a:off x="0" y="-50"/>
              <a:ext cx="9144000" cy="5143575"/>
              <a:chOff x="0" y="-250"/>
              <a:chExt cx="9144000" cy="5143575"/>
            </a:xfrm>
          </p:grpSpPr>
          <p:sp>
            <p:nvSpPr>
              <p:cNvPr id="48" name="Google Shape;48;p7"/>
              <p:cNvSpPr/>
              <p:nvPr/>
            </p:nvSpPr>
            <p:spPr bwMode="auto">
              <a:xfrm>
                <a:off x="0" y="-225"/>
                <a:ext cx="9144000" cy="5143500"/>
              </a:xfrm>
              <a:prstGeom prst="frame">
                <a:avLst>
                  <a:gd name="adj1" fmla="val 8758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49" name="Google Shape;49;p7"/>
              <p:cNvSpPr/>
              <p:nvPr/>
            </p:nvSpPr>
            <p:spPr bwMode="auto">
              <a:xfrm rot="10800000" flipH="1">
                <a:off x="0" y="-250"/>
                <a:ext cx="4115400" cy="1415099"/>
              </a:xfrm>
              <a:prstGeom prst="round1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50" name="Google Shape;50;p7"/>
              <p:cNvSpPr/>
              <p:nvPr/>
            </p:nvSpPr>
            <p:spPr bwMode="auto">
              <a:xfrm flipH="1">
                <a:off x="8760600" y="4759925"/>
                <a:ext cx="383400" cy="383400"/>
              </a:xfrm>
              <a:prstGeom prst="round1Rect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</p:grpSp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 bwMode="auto">
          <a:xfrm>
            <a:off x="457200" y="0"/>
            <a:ext cx="3171300" cy="14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 bwMode="auto">
          <a:xfrm>
            <a:off x="913175" y="1746150"/>
            <a:ext cx="3419100" cy="263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╸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2"/>
          </p:nvPr>
        </p:nvSpPr>
        <p:spPr bwMode="auto">
          <a:xfrm>
            <a:off x="4811921" y="1746150"/>
            <a:ext cx="3419100" cy="263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╸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 bwMode="auto">
          <a:xfrm>
            <a:off x="8760475" y="4759952"/>
            <a:ext cx="383400" cy="38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+ 3 columns" userDrawn="1">
  <p:cSld name="TITLE_AND_TWO_COLUMNS_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 bwMode="auto">
          <a:xfrm>
            <a:off x="0" y="-50"/>
            <a:ext cx="9144000" cy="5143575"/>
            <a:chOff x="0" y="-50"/>
            <a:chExt cx="9144000" cy="5143575"/>
          </a:xfrm>
        </p:grpSpPr>
        <p:sp>
          <p:nvSpPr>
            <p:cNvPr id="57" name="Google Shape;57;p8"/>
            <p:cNvSpPr/>
            <p:nvPr/>
          </p:nvSpPr>
          <p:spPr bwMode="auto">
            <a:xfrm>
              <a:off x="0" y="0"/>
              <a:ext cx="9144000" cy="5143500"/>
            </a:xfrm>
            <a:prstGeom prst="rect">
              <a:avLst/>
            </a:prstGeom>
            <a:solidFill>
              <a:srgbClr val="142236">
                <a:alpha val="79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grpSp>
          <p:nvGrpSpPr>
            <p:cNvPr id="58" name="Google Shape;58;p8"/>
            <p:cNvGrpSpPr/>
            <p:nvPr/>
          </p:nvGrpSpPr>
          <p:grpSpPr bwMode="auto">
            <a:xfrm>
              <a:off x="0" y="-50"/>
              <a:ext cx="9144000" cy="5143575"/>
              <a:chOff x="0" y="-250"/>
              <a:chExt cx="9144000" cy="5143575"/>
            </a:xfrm>
          </p:grpSpPr>
          <p:sp>
            <p:nvSpPr>
              <p:cNvPr id="59" name="Google Shape;59;p8"/>
              <p:cNvSpPr/>
              <p:nvPr/>
            </p:nvSpPr>
            <p:spPr bwMode="auto">
              <a:xfrm>
                <a:off x="0" y="-225"/>
                <a:ext cx="9144000" cy="5143500"/>
              </a:xfrm>
              <a:prstGeom prst="frame">
                <a:avLst>
                  <a:gd name="adj1" fmla="val 8758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60" name="Google Shape;60;p8"/>
              <p:cNvSpPr/>
              <p:nvPr/>
            </p:nvSpPr>
            <p:spPr bwMode="auto">
              <a:xfrm rot="10800000" flipH="1">
                <a:off x="0" y="-250"/>
                <a:ext cx="4115400" cy="1415099"/>
              </a:xfrm>
              <a:prstGeom prst="round1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61" name="Google Shape;61;p8"/>
              <p:cNvSpPr/>
              <p:nvPr/>
            </p:nvSpPr>
            <p:spPr bwMode="auto">
              <a:xfrm flipH="1">
                <a:off x="8760600" y="4759925"/>
                <a:ext cx="383400" cy="383400"/>
              </a:xfrm>
              <a:prstGeom prst="round1Rect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</p:grpSp>
      <p:sp>
        <p:nvSpPr>
          <p:cNvPr id="62" name="Google Shape;62;p8"/>
          <p:cNvSpPr txBox="1">
            <a:spLocks noGrp="1"/>
          </p:cNvSpPr>
          <p:nvPr>
            <p:ph type="title"/>
          </p:nvPr>
        </p:nvSpPr>
        <p:spPr bwMode="auto">
          <a:xfrm>
            <a:off x="457200" y="0"/>
            <a:ext cx="3171300" cy="14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1"/>
          </p:nvPr>
        </p:nvSpPr>
        <p:spPr bwMode="auto">
          <a:xfrm>
            <a:off x="913175" y="1746150"/>
            <a:ext cx="2224200" cy="263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╸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2"/>
          </p:nvPr>
        </p:nvSpPr>
        <p:spPr bwMode="auto">
          <a:xfrm>
            <a:off x="3427841" y="1746150"/>
            <a:ext cx="2224200" cy="263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╸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body" idx="3"/>
          </p:nvPr>
        </p:nvSpPr>
        <p:spPr bwMode="auto">
          <a:xfrm>
            <a:off x="5942506" y="1746150"/>
            <a:ext cx="2224200" cy="263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╸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sldNum" idx="12"/>
          </p:nvPr>
        </p:nvSpPr>
        <p:spPr bwMode="auto">
          <a:xfrm>
            <a:off x="8760475" y="4759952"/>
            <a:ext cx="383400" cy="38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only" type="titleOnly" userDrawn="1">
  <p:cSld name="TITLE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68" name="Google Shape;68;p9"/>
          <p:cNvGrpSpPr/>
          <p:nvPr/>
        </p:nvGrpSpPr>
        <p:grpSpPr bwMode="auto">
          <a:xfrm>
            <a:off x="0" y="-50"/>
            <a:ext cx="9144000" cy="5143575"/>
            <a:chOff x="0" y="-50"/>
            <a:chExt cx="9144000" cy="5143575"/>
          </a:xfrm>
        </p:grpSpPr>
        <p:sp>
          <p:nvSpPr>
            <p:cNvPr id="69" name="Google Shape;69;p9"/>
            <p:cNvSpPr/>
            <p:nvPr/>
          </p:nvSpPr>
          <p:spPr bwMode="auto">
            <a:xfrm>
              <a:off x="0" y="0"/>
              <a:ext cx="9144000" cy="5143500"/>
            </a:xfrm>
            <a:prstGeom prst="rect">
              <a:avLst/>
            </a:prstGeom>
            <a:solidFill>
              <a:srgbClr val="142236">
                <a:alpha val="79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grpSp>
          <p:nvGrpSpPr>
            <p:cNvPr id="70" name="Google Shape;70;p9"/>
            <p:cNvGrpSpPr/>
            <p:nvPr/>
          </p:nvGrpSpPr>
          <p:grpSpPr bwMode="auto">
            <a:xfrm>
              <a:off x="0" y="-50"/>
              <a:ext cx="9144000" cy="5143575"/>
              <a:chOff x="0" y="-250"/>
              <a:chExt cx="9144000" cy="5143575"/>
            </a:xfrm>
          </p:grpSpPr>
          <p:sp>
            <p:nvSpPr>
              <p:cNvPr id="71" name="Google Shape;71;p9"/>
              <p:cNvSpPr/>
              <p:nvPr/>
            </p:nvSpPr>
            <p:spPr bwMode="auto">
              <a:xfrm>
                <a:off x="0" y="-225"/>
                <a:ext cx="9144000" cy="5143500"/>
              </a:xfrm>
              <a:prstGeom prst="frame">
                <a:avLst>
                  <a:gd name="adj1" fmla="val 8758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72" name="Google Shape;72;p9"/>
              <p:cNvSpPr/>
              <p:nvPr/>
            </p:nvSpPr>
            <p:spPr bwMode="auto">
              <a:xfrm rot="10800000" flipH="1">
                <a:off x="0" y="-250"/>
                <a:ext cx="4115400" cy="1415099"/>
              </a:xfrm>
              <a:prstGeom prst="round1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73" name="Google Shape;73;p9"/>
              <p:cNvSpPr/>
              <p:nvPr/>
            </p:nvSpPr>
            <p:spPr bwMode="auto">
              <a:xfrm flipH="1">
                <a:off x="8760600" y="4759925"/>
                <a:ext cx="383400" cy="383400"/>
              </a:xfrm>
              <a:prstGeom prst="round1Rect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</p:grpSp>
      <p:sp>
        <p:nvSpPr>
          <p:cNvPr id="74" name="Google Shape;74;p9"/>
          <p:cNvSpPr txBox="1">
            <a:spLocks noGrp="1"/>
          </p:cNvSpPr>
          <p:nvPr>
            <p:ph type="title"/>
          </p:nvPr>
        </p:nvSpPr>
        <p:spPr bwMode="auto">
          <a:xfrm>
            <a:off x="457200" y="0"/>
            <a:ext cx="3171300" cy="14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sldNum" idx="12"/>
          </p:nvPr>
        </p:nvSpPr>
        <p:spPr bwMode="auto">
          <a:xfrm>
            <a:off x="8760475" y="4759952"/>
            <a:ext cx="383400" cy="38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Caption" userDrawn="1">
  <p:cSld name="CAPTION_ONLY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77" name="Google Shape;77;p10"/>
          <p:cNvGrpSpPr/>
          <p:nvPr/>
        </p:nvGrpSpPr>
        <p:grpSpPr bwMode="auto">
          <a:xfrm>
            <a:off x="0" y="4632875"/>
            <a:ext cx="9144000" cy="510650"/>
            <a:chOff x="0" y="4632675"/>
            <a:chExt cx="9144000" cy="510650"/>
          </a:xfrm>
        </p:grpSpPr>
        <p:sp>
          <p:nvSpPr>
            <p:cNvPr id="78" name="Google Shape;78;p10"/>
            <p:cNvSpPr/>
            <p:nvPr/>
          </p:nvSpPr>
          <p:spPr bwMode="auto">
            <a:xfrm>
              <a:off x="0" y="4632675"/>
              <a:ext cx="6087899" cy="510600"/>
            </a:xfrm>
            <a:prstGeom prst="round1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79" name="Google Shape;79;p10"/>
            <p:cNvSpPr/>
            <p:nvPr/>
          </p:nvSpPr>
          <p:spPr bwMode="auto">
            <a:xfrm flipH="1">
              <a:off x="8760600" y="4759925"/>
              <a:ext cx="383400" cy="383400"/>
            </a:xfrm>
            <a:prstGeom prst="round1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sp>
        <p:nvSpPr>
          <p:cNvPr id="80" name="Google Shape;80;p10"/>
          <p:cNvSpPr txBox="1">
            <a:spLocks noGrp="1"/>
          </p:cNvSpPr>
          <p:nvPr>
            <p:ph type="body" idx="1"/>
          </p:nvPr>
        </p:nvSpPr>
        <p:spPr bwMode="auto">
          <a:xfrm>
            <a:off x="457200" y="4632750"/>
            <a:ext cx="5229000" cy="51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sldNum" idx="12"/>
          </p:nvPr>
        </p:nvSpPr>
        <p:spPr bwMode="auto">
          <a:xfrm>
            <a:off x="8760475" y="4759952"/>
            <a:ext cx="383400" cy="38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lank" type="blank" userDrawn="1">
  <p:cSld name="BLANK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/>
          <p:nvPr/>
        </p:nvSpPr>
        <p:spPr bwMode="auto">
          <a:xfrm flipH="1">
            <a:off x="8760600" y="4760125"/>
            <a:ext cx="383400" cy="3834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 bwMode="auto">
          <a:xfrm>
            <a:off x="8760475" y="4759952"/>
            <a:ext cx="383400" cy="38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3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 bwMode="auto">
          <a:xfrm>
            <a:off x="8760475" y="4759952"/>
            <a:ext cx="383400" cy="3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 sz="1000" b="1">
                <a:solidFill>
                  <a:schemeClr val="dk2"/>
                </a:solidFill>
                <a:latin typeface="Red Hat Display"/>
                <a:ea typeface="Red Hat Display"/>
                <a:cs typeface="Red Hat Display"/>
              </a:defRPr>
            </a:lvl1pPr>
            <a:lvl2pPr lvl="1" algn="ctr">
              <a:buNone/>
              <a:defRPr sz="1000" b="1">
                <a:solidFill>
                  <a:schemeClr val="dk2"/>
                </a:solidFill>
                <a:latin typeface="Red Hat Display"/>
                <a:ea typeface="Red Hat Display"/>
                <a:cs typeface="Red Hat Display"/>
              </a:defRPr>
            </a:lvl2pPr>
            <a:lvl3pPr lvl="2" algn="ctr">
              <a:buNone/>
              <a:defRPr sz="1000" b="1">
                <a:solidFill>
                  <a:schemeClr val="dk2"/>
                </a:solidFill>
                <a:latin typeface="Red Hat Display"/>
                <a:ea typeface="Red Hat Display"/>
                <a:cs typeface="Red Hat Display"/>
              </a:defRPr>
            </a:lvl3pPr>
            <a:lvl4pPr lvl="3" algn="ctr">
              <a:buNone/>
              <a:defRPr sz="1000" b="1">
                <a:solidFill>
                  <a:schemeClr val="dk2"/>
                </a:solidFill>
                <a:latin typeface="Red Hat Display"/>
                <a:ea typeface="Red Hat Display"/>
                <a:cs typeface="Red Hat Display"/>
              </a:defRPr>
            </a:lvl4pPr>
            <a:lvl5pPr lvl="4" algn="ctr">
              <a:buNone/>
              <a:defRPr sz="1000" b="1">
                <a:solidFill>
                  <a:schemeClr val="dk2"/>
                </a:solidFill>
                <a:latin typeface="Red Hat Display"/>
                <a:ea typeface="Red Hat Display"/>
                <a:cs typeface="Red Hat Display"/>
              </a:defRPr>
            </a:lvl5pPr>
            <a:lvl6pPr lvl="5" algn="ctr">
              <a:buNone/>
              <a:defRPr sz="1000" b="1">
                <a:solidFill>
                  <a:schemeClr val="dk2"/>
                </a:solidFill>
                <a:latin typeface="Red Hat Display"/>
                <a:ea typeface="Red Hat Display"/>
                <a:cs typeface="Red Hat Display"/>
              </a:defRPr>
            </a:lvl6pPr>
            <a:lvl7pPr lvl="6" algn="ctr">
              <a:buNone/>
              <a:defRPr sz="1000" b="1">
                <a:solidFill>
                  <a:schemeClr val="dk2"/>
                </a:solidFill>
                <a:latin typeface="Red Hat Display"/>
                <a:ea typeface="Red Hat Display"/>
                <a:cs typeface="Red Hat Display"/>
              </a:defRPr>
            </a:lvl7pPr>
            <a:lvl8pPr lvl="7" algn="ctr">
              <a:buNone/>
              <a:defRPr sz="1000" b="1">
                <a:solidFill>
                  <a:schemeClr val="dk2"/>
                </a:solidFill>
                <a:latin typeface="Red Hat Display"/>
                <a:ea typeface="Red Hat Display"/>
                <a:cs typeface="Red Hat Display"/>
              </a:defRPr>
            </a:lvl8pPr>
            <a:lvl9pPr lvl="8" algn="ctr">
              <a:buNone/>
              <a:defRPr sz="1000" b="1">
                <a:solidFill>
                  <a:schemeClr val="dk2"/>
                </a:solidFill>
                <a:latin typeface="Red Hat Display"/>
                <a:ea typeface="Red Hat Display"/>
                <a:cs typeface="Red Hat Display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 bwMode="auto">
          <a:xfrm>
            <a:off x="457200" y="0"/>
            <a:ext cx="3171300" cy="14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ed Hat Display Black"/>
              <a:buNone/>
              <a:defRPr sz="26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ed Hat Display Black"/>
              <a:buNone/>
              <a:defRPr sz="26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ed Hat Display Black"/>
              <a:buNone/>
              <a:defRPr sz="26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ed Hat Display Black"/>
              <a:buNone/>
              <a:defRPr sz="26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ed Hat Display Black"/>
              <a:buNone/>
              <a:defRPr sz="26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ed Hat Display Black"/>
              <a:buNone/>
              <a:defRPr sz="26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ed Hat Display Black"/>
              <a:buNone/>
              <a:defRPr sz="26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ed Hat Display Black"/>
              <a:buNone/>
              <a:defRPr sz="26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ed Hat Display Black"/>
              <a:buNone/>
              <a:defRPr sz="26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 bwMode="auto">
          <a:xfrm>
            <a:off x="913175" y="1746150"/>
            <a:ext cx="5944800" cy="26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aleway"/>
              <a:buChar char="╸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Raleway"/>
              <a:buChar char="╶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Char char="╶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Char char="╶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Char char="╶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Char char="╶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Char char="╶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Char char="╶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Char char="╶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</a:defRPr>
            </a:lvl9pPr>
          </a:lstStyle>
          <a:p>
            <a:pPr>
              <a:defRPr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 /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5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Relationship Id="rId9" Type="http://schemas.openxmlformats.org/officeDocument/2006/relationships/image" Target="../media/image12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10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9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5" name="Google Shape;155;p19"/>
          <p:cNvSpPr txBox="1">
            <a:spLocks noGrp="1"/>
          </p:cNvSpPr>
          <p:nvPr>
            <p:ph type="body" idx="1"/>
          </p:nvPr>
        </p:nvSpPr>
        <p:spPr bwMode="auto">
          <a:xfrm>
            <a:off x="810449" y="554575"/>
            <a:ext cx="3829007" cy="254089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ru-RU" sz="4800"/>
              <a:t>Комната </a:t>
            </a:r>
            <a:r>
              <a:rPr lang="ru-RU" sz="4800" b="1">
                <a:solidFill>
                  <a:schemeClr val="accent1"/>
                </a:solidFill>
                <a:latin typeface="Raleway"/>
                <a:ea typeface="Raleway"/>
                <a:cs typeface="Raleway"/>
              </a:rPr>
              <a:t>отдыха</a:t>
            </a:r>
            <a:endParaRPr sz="4800"/>
          </a:p>
        </p:txBody>
      </p:sp>
      <p:sp>
        <p:nvSpPr>
          <p:cNvPr id="156" name="Google Shape;156;p19"/>
          <p:cNvSpPr txBox="1">
            <a:spLocks noGrp="1"/>
          </p:cNvSpPr>
          <p:nvPr>
            <p:ph type="sldNum" idx="12"/>
          </p:nvPr>
        </p:nvSpPr>
        <p:spPr bwMode="auto">
          <a:xfrm>
            <a:off x="8760475" y="4759952"/>
            <a:ext cx="383400" cy="38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2" name="TextBox 1"/>
          <p:cNvSpPr txBox="1"/>
          <p:nvPr/>
        </p:nvSpPr>
        <p:spPr bwMode="auto">
          <a:xfrm>
            <a:off x="105911" y="3642609"/>
            <a:ext cx="35217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FF0000"/>
                </a:solidFill>
              </a:rPr>
              <a:t>Лидер</a:t>
            </a:r>
            <a:r>
              <a:rPr lang="ru-RU">
                <a:solidFill>
                  <a:srgbClr val="FF0000"/>
                </a:solidFill>
              </a:rPr>
              <a:t>: Васильева Юлия</a:t>
            </a:r>
            <a:endParaRPr dirty="0"/>
          </a:p>
          <a:p>
            <a:pPr>
              <a:defRPr/>
            </a:pPr>
            <a:r>
              <a:rPr lang="ru-RU" dirty="0"/>
              <a:t>Научный руководитель: Иванов Владимир Валерьевич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 bwMode="auto">
          <a:xfrm>
            <a:off x="457200" y="325582"/>
            <a:ext cx="3255818" cy="109281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200"/>
              <a:t>Актуальность </a:t>
            </a:r>
            <a:r>
              <a:rPr lang="ru-RU" sz="3200">
                <a:solidFill>
                  <a:schemeClr val="accent1"/>
                </a:solidFill>
              </a:rPr>
              <a:t>проекта:</a:t>
            </a:r>
            <a:endParaRPr sz="3200">
              <a:solidFill>
                <a:schemeClr val="accent1"/>
              </a:solidFill>
            </a:endParaRPr>
          </a:p>
        </p:txBody>
      </p:sp>
      <p:sp>
        <p:nvSpPr>
          <p:cNvPr id="113" name="Google Shape;113;p15"/>
          <p:cNvSpPr txBox="1">
            <a:spLocks noGrp="1"/>
          </p:cNvSpPr>
          <p:nvPr>
            <p:ph type="body" idx="2"/>
          </p:nvPr>
        </p:nvSpPr>
        <p:spPr bwMode="auto">
          <a:xfrm>
            <a:off x="748144" y="1525824"/>
            <a:ext cx="3392878" cy="263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r>
              <a:rPr lang="ru-RU" sz="1200">
                <a:solidFill>
                  <a:schemeClr val="bg1"/>
                </a:solidFill>
              </a:rPr>
              <a:t>Организациям для достижения разработанных планов и задач крайне важны замотивированные сотрудники.  </a:t>
            </a:r>
            <a:endParaRPr/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r>
              <a:rPr lang="ru-RU" sz="1200" b="1" u="sng">
                <a:solidFill>
                  <a:schemeClr val="bg1"/>
                </a:solidFill>
              </a:rPr>
              <a:t>Ежедневно</a:t>
            </a:r>
            <a:r>
              <a:rPr lang="ru-RU" sz="1200">
                <a:solidFill>
                  <a:schemeClr val="accent1"/>
                </a:solidFill>
              </a:rPr>
              <a:t> </a:t>
            </a:r>
            <a:r>
              <a:rPr lang="ru-RU" sz="1200">
                <a:solidFill>
                  <a:schemeClr val="bg1"/>
                </a:solidFill>
              </a:rPr>
              <a:t>работники компаний выполняют множество задач, </a:t>
            </a:r>
            <a:r>
              <a:rPr lang="ru-RU" sz="1200">
                <a:solidFill>
                  <a:schemeClr val="accent1"/>
                </a:solidFill>
              </a:rPr>
              <a:t>отражающихся на их здоровье. 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r>
              <a:rPr lang="ru-RU" sz="1200">
                <a:solidFill>
                  <a:schemeClr val="bg1"/>
                </a:solidFill>
              </a:rPr>
              <a:t>Отсутствие физической активности, застои по причине нехватки движений, демотивация - вот проблемы, которые касаются каждого работающего современного человека.</a:t>
            </a:r>
            <a:endParaRPr lang="en-US" sz="1200">
              <a:solidFill>
                <a:schemeClr val="bg1"/>
              </a:solidFill>
            </a:endParaRPr>
          </a:p>
          <a:p>
            <a:pPr marL="0" lvl="0" indent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endParaRPr sz="1200" b="1"/>
          </a:p>
        </p:txBody>
      </p:sp>
      <p:sp>
        <p:nvSpPr>
          <p:cNvPr id="114" name="Google Shape;114;p15"/>
          <p:cNvSpPr txBox="1">
            <a:spLocks noGrp="1"/>
          </p:cNvSpPr>
          <p:nvPr>
            <p:ph type="body" idx="1"/>
          </p:nvPr>
        </p:nvSpPr>
        <p:spPr bwMode="auto">
          <a:xfrm>
            <a:off x="4675909" y="1525824"/>
            <a:ext cx="3789218" cy="198630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ru-RU" sz="1200" b="1"/>
              <a:t>Целевая аудитория:</a:t>
            </a:r>
          </a:p>
          <a:p>
            <a:pPr>
              <a:defRPr/>
            </a:pPr>
            <a:r>
              <a:rPr lang="ru-RU" sz="1200"/>
              <a:t>Предприятия и организации города Чебоксары, заинтересованные в </a:t>
            </a:r>
            <a:r>
              <a:rPr lang="ru-RU" sz="1200" b="1"/>
              <a:t>продуктивности</a:t>
            </a:r>
            <a:r>
              <a:rPr lang="ru-RU" sz="1200"/>
              <a:t> сотрудников и </a:t>
            </a:r>
            <a:r>
              <a:rPr lang="ru-RU" sz="1200" b="1"/>
              <a:t>качестве</a:t>
            </a:r>
            <a:r>
              <a:rPr lang="ru-RU" sz="1200"/>
              <a:t> выполняемой ими работе</a:t>
            </a:r>
            <a:r>
              <a:rPr lang="ru-RU" sz="1200" b="1"/>
              <a:t>.</a:t>
            </a:r>
          </a:p>
          <a:p>
            <a:pPr>
              <a:defRPr/>
            </a:pPr>
            <a:endParaRPr lang="ru-RU" sz="900"/>
          </a:p>
          <a:p>
            <a:pPr>
              <a:defRPr/>
            </a:pPr>
            <a:r>
              <a:rPr lang="ru-RU" sz="1200"/>
              <a:t>При развитии проекта планируется выход на </a:t>
            </a:r>
            <a:r>
              <a:rPr lang="ru-RU" sz="1200" b="1"/>
              <a:t>российский рынок</a:t>
            </a:r>
            <a:endParaRPr sz="1200"/>
          </a:p>
        </p:txBody>
      </p:sp>
      <p:sp>
        <p:nvSpPr>
          <p:cNvPr id="115" name="Google Shape;115;p15"/>
          <p:cNvSpPr txBox="1">
            <a:spLocks noGrp="1"/>
          </p:cNvSpPr>
          <p:nvPr>
            <p:ph type="body" idx="2"/>
          </p:nvPr>
        </p:nvSpPr>
        <p:spPr bwMode="auto">
          <a:xfrm>
            <a:off x="913175" y="3892975"/>
            <a:ext cx="7317600" cy="54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endParaRPr sz="1200">
              <a:solidFill>
                <a:schemeClr val="accent1"/>
              </a:solidFill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200">
              <a:solidFill>
                <a:schemeClr val="accent1"/>
              </a:solidFill>
            </a:endParaRPr>
          </a:p>
        </p:txBody>
      </p:sp>
      <p:sp>
        <p:nvSpPr>
          <p:cNvPr id="116" name="Google Shape;116;p15"/>
          <p:cNvSpPr txBox="1">
            <a:spLocks noGrp="1"/>
          </p:cNvSpPr>
          <p:nvPr>
            <p:ph type="sldNum" idx="12"/>
          </p:nvPr>
        </p:nvSpPr>
        <p:spPr bwMode="auto">
          <a:xfrm>
            <a:off x="8760475" y="4759952"/>
            <a:ext cx="383400" cy="38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>
            <a:spLocks noGrp="1"/>
          </p:cNvSpPr>
          <p:nvPr>
            <p:ph type="ctrTitle"/>
          </p:nvPr>
        </p:nvSpPr>
        <p:spPr bwMode="auto">
          <a:xfrm>
            <a:off x="1561925" y="3020412"/>
            <a:ext cx="7003800" cy="546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5400"/>
              <a:t>Проблема</a:t>
            </a:r>
            <a:endParaRPr sz="5400"/>
          </a:p>
        </p:txBody>
      </p:sp>
      <p:sp>
        <p:nvSpPr>
          <p:cNvPr id="130" name="Google Shape;130;p17"/>
          <p:cNvSpPr txBox="1">
            <a:spLocks noGrp="1"/>
          </p:cNvSpPr>
          <p:nvPr>
            <p:ph type="subTitle" idx="1"/>
          </p:nvPr>
        </p:nvSpPr>
        <p:spPr bwMode="auto">
          <a:xfrm>
            <a:off x="146154" y="3428975"/>
            <a:ext cx="8851692" cy="17431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defRPr/>
            </a:pPr>
            <a:endParaRPr lang="ru-RU" sz="1400"/>
          </a:p>
          <a:p>
            <a:pPr>
              <a:defRPr/>
            </a:pPr>
            <a:r>
              <a:rPr lang="ru-RU" sz="1400"/>
              <a:t>Бильданова Б.Р.  В учебно-методическом пособии «Психология стресса и методы его профилактики»</a:t>
            </a:r>
            <a:endParaRPr/>
          </a:p>
          <a:p>
            <a:pPr>
              <a:defRPr/>
            </a:pPr>
            <a:r>
              <a:rPr lang="ru-RU" sz="1400"/>
              <a:t>сообщает, что стресс от рабочего процесса вызывает болезни сердечно-сосудистой системы, в </a:t>
            </a:r>
            <a:endParaRPr/>
          </a:p>
          <a:p>
            <a:pPr>
              <a:defRPr/>
            </a:pPr>
            <a:r>
              <a:rPr lang="ru-RU" sz="1400"/>
              <a:t>некоторых случаях приводит к образованию раковых клеток, также может привести к невралгии и </a:t>
            </a:r>
          </a:p>
          <a:p>
            <a:pPr>
              <a:defRPr/>
            </a:pPr>
            <a:r>
              <a:rPr lang="ru-RU" sz="1400"/>
              <a:t>депрессии. Психологи призывают к борьбе со стрессом.</a:t>
            </a:r>
          </a:p>
          <a:p>
            <a:pPr>
              <a:defRPr/>
            </a:pPr>
            <a:r>
              <a:rPr lang="ru-RU" sz="1400"/>
              <a:t>Однотипный образ жизни, характерный для современного человека, негативно сказывается на </a:t>
            </a:r>
          </a:p>
          <a:p>
            <a:pPr>
              <a:defRPr/>
            </a:pPr>
            <a:r>
              <a:rPr lang="ru-RU" sz="1400"/>
              <a:t>организме: осанке, психологическом состоянии, биохимических процессах. </a:t>
            </a:r>
          </a:p>
        </p:txBody>
      </p:sp>
      <p:sp>
        <p:nvSpPr>
          <p:cNvPr id="131" name="Google Shape;131;p17"/>
          <p:cNvSpPr txBox="1"/>
          <p:nvPr/>
        </p:nvSpPr>
        <p:spPr bwMode="auto">
          <a:xfrm>
            <a:off x="0" y="2795665"/>
            <a:ext cx="1244184" cy="633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9600">
                <a:solidFill>
                  <a:schemeClr val="lt1"/>
                </a:solidFill>
                <a:latin typeface="Raleway"/>
                <a:ea typeface="Raleway"/>
                <a:cs typeface="Raleway"/>
              </a:rPr>
              <a:t>*</a:t>
            </a:r>
            <a:endParaRPr sz="9600">
              <a:solidFill>
                <a:schemeClr val="lt1"/>
              </a:solidFill>
              <a:latin typeface="Raleway"/>
              <a:ea typeface="Raleway"/>
              <a:cs typeface="Ralew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 txBox="1">
            <a:spLocks noGrp="1"/>
          </p:cNvSpPr>
          <p:nvPr>
            <p:ph type="title"/>
          </p:nvPr>
        </p:nvSpPr>
        <p:spPr bwMode="auto">
          <a:xfrm>
            <a:off x="457199" y="-1"/>
            <a:ext cx="3470223" cy="165641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defRPr/>
            </a:pPr>
            <a:r>
              <a:rPr lang="ru-RU" sz="1800"/>
              <a:t>Для решения данной проблемы систематизировали данные, опросив студентов и преподавателей ЧувГУ </a:t>
            </a:r>
            <a:endParaRPr sz="1800"/>
          </a:p>
        </p:txBody>
      </p:sp>
      <p:sp>
        <p:nvSpPr>
          <p:cNvPr id="162" name="Google Shape;162;p20"/>
          <p:cNvSpPr txBox="1">
            <a:spLocks noGrp="1"/>
          </p:cNvSpPr>
          <p:nvPr>
            <p:ph type="body" idx="1"/>
          </p:nvPr>
        </p:nvSpPr>
        <p:spPr bwMode="auto">
          <a:xfrm>
            <a:off x="913174" y="1411368"/>
            <a:ext cx="7374981" cy="319122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Clr>
                <a:srgbClr val="FF6035"/>
              </a:buClr>
              <a:buNone/>
              <a:defRPr/>
            </a:pPr>
            <a:r>
              <a:rPr lang="ru-RU" sz="1200" b="0" i="0" u="none" strike="noStrike" cap="none" spc="0">
                <a:solidFill>
                  <a:schemeClr val="bg1"/>
                </a:solidFill>
                <a:latin typeface="Raleway"/>
                <a:cs typeface="Raleway"/>
              </a:rPr>
              <a:t>Важно ли для Вас сохранить здоровье в длительной перспективе?</a:t>
            </a:r>
          </a:p>
          <a:p>
            <a:pPr marL="0" lvl="0" indent="0">
              <a:buClr>
                <a:srgbClr val="FF6035"/>
              </a:buClr>
              <a:buNone/>
              <a:defRPr/>
            </a:pPr>
            <a:r>
              <a:rPr lang="ru-RU" sz="1200" b="0" i="0" u="none" strike="noStrike" cap="none" spc="0">
                <a:solidFill>
                  <a:schemeClr val="bg1"/>
                </a:solidFill>
                <a:latin typeface="Raleway"/>
                <a:cs typeface="Raleway"/>
              </a:rPr>
              <a:t>- Конечно (100%)</a:t>
            </a:r>
          </a:p>
          <a:p>
            <a:pPr marL="0" lvl="0" indent="0">
              <a:buClr>
                <a:srgbClr val="FF6035"/>
              </a:buClr>
              <a:buNone/>
              <a:defRPr/>
            </a:pPr>
            <a:r>
              <a:rPr lang="ru-RU" sz="1200">
                <a:solidFill>
                  <a:schemeClr val="bg1"/>
                </a:solidFill>
              </a:rPr>
              <a:t>Готовы ли Вы потратить время обеда (30 мин) на </a:t>
            </a:r>
            <a:r>
              <a:rPr lang="ru-RU" sz="1200">
                <a:solidFill>
                  <a:srgbClr val="FF6035"/>
                </a:solidFill>
              </a:rPr>
              <a:t>спортивный зал?</a:t>
            </a:r>
          </a:p>
          <a:p>
            <a:pPr marL="0" lvl="0" indent="0">
              <a:buClr>
                <a:srgbClr val="FF6035"/>
              </a:buClr>
              <a:buNone/>
              <a:defRPr/>
            </a:pPr>
            <a:r>
              <a:rPr lang="ru-RU" sz="1200">
                <a:solidFill>
                  <a:srgbClr val="FF6035"/>
                </a:solidFill>
              </a:rPr>
              <a:t>- неудобно, нет времени собраться ( 90% опрошенных)</a:t>
            </a:r>
          </a:p>
          <a:p>
            <a:pPr marL="0" lvl="0" indent="0">
              <a:buClr>
                <a:srgbClr val="FF6035"/>
              </a:buClr>
              <a:buNone/>
              <a:defRPr/>
            </a:pPr>
            <a:r>
              <a:rPr lang="ru-RU" sz="1200">
                <a:solidFill>
                  <a:schemeClr val="bg1"/>
                </a:solidFill>
              </a:rPr>
              <a:t>Ходите ли Вы на </a:t>
            </a:r>
            <a:r>
              <a:rPr lang="ru-RU" sz="1200">
                <a:solidFill>
                  <a:srgbClr val="FF6035"/>
                </a:solidFill>
              </a:rPr>
              <a:t>массаж?</a:t>
            </a:r>
          </a:p>
          <a:p>
            <a:pPr marL="0" lvl="0" indent="0">
              <a:buClr>
                <a:srgbClr val="FF6035"/>
              </a:buClr>
              <a:buNone/>
              <a:defRPr/>
            </a:pPr>
            <a:r>
              <a:rPr lang="ru-RU" sz="1200">
                <a:solidFill>
                  <a:srgbClr val="FF6035"/>
                </a:solidFill>
              </a:rPr>
              <a:t>- Нет, </a:t>
            </a:r>
            <a:r>
              <a:rPr lang="ru-RU" sz="1200" b="0" i="0" u="none" strike="noStrike" cap="none" spc="0">
                <a:solidFill>
                  <a:schemeClr val="bg1"/>
                </a:solidFill>
                <a:latin typeface="Raleway"/>
                <a:cs typeface="Raleway"/>
              </a:rPr>
              <a:t>потому что </a:t>
            </a:r>
            <a:r>
              <a:rPr lang="ru-RU" sz="1200">
                <a:solidFill>
                  <a:srgbClr val="FF6035"/>
                </a:solidFill>
              </a:rPr>
              <a:t>дорогостоящая процедура </a:t>
            </a:r>
            <a:r>
              <a:rPr lang="ru-RU" sz="1200">
                <a:solidFill>
                  <a:schemeClr val="bg1"/>
                </a:solidFill>
              </a:rPr>
              <a:t>(87%)</a:t>
            </a:r>
          </a:p>
          <a:p>
            <a:pPr marL="0" lvl="0" indent="0">
              <a:buClr>
                <a:srgbClr val="FF6035"/>
              </a:buClr>
              <a:buNone/>
              <a:defRPr/>
            </a:pPr>
            <a:r>
              <a:rPr lang="ru-RU" sz="1200">
                <a:solidFill>
                  <a:schemeClr val="bg1"/>
                </a:solidFill>
              </a:rPr>
              <a:t>Стали бы вы посещать комнату на работе, в которой бесплатно, в одежде будет массаж?</a:t>
            </a:r>
            <a:endParaRPr sz="2200"/>
          </a:p>
          <a:p>
            <a:pPr marL="0" lvl="0" indent="0">
              <a:buClr>
                <a:srgbClr val="FF6035"/>
              </a:buClr>
              <a:buNone/>
              <a:defRPr/>
            </a:pPr>
            <a:r>
              <a:rPr lang="ru-RU" sz="1200">
                <a:solidFill>
                  <a:schemeClr val="bg1"/>
                </a:solidFill>
              </a:rPr>
              <a:t>- Да (95%)</a:t>
            </a:r>
          </a:p>
          <a:p>
            <a:pPr marL="0" lvl="0" indent="0">
              <a:buClr>
                <a:srgbClr val="FF6035"/>
              </a:buClr>
              <a:buNone/>
              <a:defRPr/>
            </a:pPr>
            <a:r>
              <a:rPr lang="ru-RU" sz="1200">
                <a:solidFill>
                  <a:schemeClr val="bg1"/>
                </a:solidFill>
              </a:rPr>
              <a:t>Если бы был выбор между двумя организациями, у одной из которых в эксплуатации есть Комната отдыха, а другой нет, при равных других факторах, какую организацию Вы бы выбрали?</a:t>
            </a:r>
          </a:p>
          <a:p>
            <a:pPr marL="0" lvl="0" indent="0">
              <a:buClr>
                <a:srgbClr val="FF6035"/>
              </a:buClr>
              <a:buNone/>
              <a:defRPr/>
            </a:pPr>
            <a:r>
              <a:rPr lang="ru-RU" sz="1200" b="0" i="0" u="none" strike="noStrike" cap="none" spc="0">
                <a:solidFill>
                  <a:schemeClr val="bg1"/>
                </a:solidFill>
                <a:latin typeface="Raleway"/>
                <a:cs typeface="Raleway"/>
              </a:rPr>
              <a:t>- Ту, которая предоставляет больше возможностей сотрудникам (100%)</a:t>
            </a:r>
            <a:endParaRPr lang="ru-RU" sz="1200">
              <a:solidFill>
                <a:schemeClr val="bg1"/>
              </a:solidFill>
            </a:endParaRPr>
          </a:p>
          <a:p>
            <a:pPr marL="76199" lvl="0" indent="0">
              <a:buClr>
                <a:srgbClr val="FF6035"/>
              </a:buClr>
              <a:buSzPts val="2400"/>
              <a:buFont typeface="Arial"/>
              <a:buNone/>
              <a:defRPr/>
            </a:pPr>
            <a:endParaRPr lang="ru-RU" sz="1400" b="0" i="0" u="none" strike="noStrike" cap="none" spc="0">
              <a:solidFill>
                <a:schemeClr val="bg1"/>
              </a:solidFill>
              <a:latin typeface="Raleway"/>
              <a:cs typeface="Raleway"/>
            </a:endParaRPr>
          </a:p>
        </p:txBody>
      </p:sp>
      <p:sp>
        <p:nvSpPr>
          <p:cNvPr id="163" name="Google Shape;163;p20"/>
          <p:cNvSpPr txBox="1">
            <a:spLocks noGrp="1"/>
          </p:cNvSpPr>
          <p:nvPr>
            <p:ph type="sldNum" idx="12"/>
          </p:nvPr>
        </p:nvSpPr>
        <p:spPr bwMode="auto">
          <a:xfrm>
            <a:off x="8760475" y="4759952"/>
            <a:ext cx="383400" cy="38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6" name="Google Shape;516;p45"/>
          <p:cNvSpPr txBox="1">
            <a:spLocks noGrp="1"/>
          </p:cNvSpPr>
          <p:nvPr>
            <p:ph type="title"/>
          </p:nvPr>
        </p:nvSpPr>
        <p:spPr bwMode="auto">
          <a:xfrm>
            <a:off x="457200" y="0"/>
            <a:ext cx="3171300" cy="14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/>
              <a:t>В короткий срок заметны следующие изменения:</a:t>
            </a:r>
            <a:endParaRPr/>
          </a:p>
        </p:txBody>
      </p:sp>
      <p:sp>
        <p:nvSpPr>
          <p:cNvPr id="517" name="Google Shape;517;p45"/>
          <p:cNvSpPr txBox="1">
            <a:spLocks noGrp="1"/>
          </p:cNvSpPr>
          <p:nvPr>
            <p:ph type="sldNum" idx="12"/>
          </p:nvPr>
        </p:nvSpPr>
        <p:spPr bwMode="auto">
          <a:xfrm>
            <a:off x="8760475" y="4759952"/>
            <a:ext cx="383400" cy="38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518" name="Google Shape;518;p45"/>
          <p:cNvGrpSpPr/>
          <p:nvPr/>
        </p:nvGrpSpPr>
        <p:grpSpPr bwMode="auto">
          <a:xfrm>
            <a:off x="1517974" y="1643433"/>
            <a:ext cx="3146452" cy="2828721"/>
            <a:chOff x="3778727" y="4460423"/>
            <a:chExt cx="720160" cy="647438"/>
          </a:xfrm>
        </p:grpSpPr>
        <p:sp>
          <p:nvSpPr>
            <p:cNvPr id="519" name="Google Shape;519;p45"/>
            <p:cNvSpPr/>
            <p:nvPr/>
          </p:nvSpPr>
          <p:spPr bwMode="auto"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  <a:defRPr/>
              </a:pPr>
              <a:r>
                <a:rPr lang="ru-RU" sz="1200" b="1">
                  <a:solidFill>
                    <a:schemeClr val="lt1"/>
                  </a:solidFill>
                  <a:latin typeface="Raleway"/>
                  <a:ea typeface="Raleway"/>
                  <a:cs typeface="Raleway"/>
                </a:rPr>
                <a:t>Массаж</a:t>
              </a:r>
              <a:endParaRPr sz="12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</a:endParaRPr>
            </a:p>
          </p:txBody>
        </p:sp>
        <p:sp>
          <p:nvSpPr>
            <p:cNvPr id="520" name="Google Shape;520;p45"/>
            <p:cNvSpPr/>
            <p:nvPr/>
          </p:nvSpPr>
          <p:spPr bwMode="auto"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  <a:defRPr/>
              </a:pPr>
              <a:r>
                <a:rPr lang="ru-RU" sz="1200" b="1">
                  <a:solidFill>
                    <a:schemeClr val="lt1"/>
                  </a:solidFill>
                  <a:latin typeface="Raleway"/>
                  <a:ea typeface="Raleway"/>
                  <a:cs typeface="Raleway"/>
                </a:rPr>
                <a:t>Комната</a:t>
              </a:r>
              <a:endParaRPr/>
            </a:p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  <a:defRPr/>
              </a:pPr>
              <a:r>
                <a:rPr lang="ru-RU" sz="1200" b="1" i="0" u="none" strike="noStrike" cap="none">
                  <a:solidFill>
                    <a:schemeClr val="lt1"/>
                  </a:solidFill>
                  <a:latin typeface="Raleway"/>
                  <a:ea typeface="Raleway"/>
                  <a:cs typeface="Raleway"/>
                </a:rPr>
                <a:t>отдыха</a:t>
              </a:r>
              <a:endParaRPr sz="12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</a:endParaRPr>
            </a:p>
          </p:txBody>
        </p:sp>
        <p:sp>
          <p:nvSpPr>
            <p:cNvPr id="521" name="Google Shape;521;p45"/>
            <p:cNvSpPr/>
            <p:nvPr/>
          </p:nvSpPr>
          <p:spPr bwMode="auto"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  <a:defRPr/>
              </a:pPr>
              <a:r>
                <a:rPr lang="ru-RU" sz="1200" b="1">
                  <a:solidFill>
                    <a:schemeClr val="lt1"/>
                  </a:solidFill>
                  <a:latin typeface="Raleway"/>
                  <a:ea typeface="Raleway"/>
                  <a:cs typeface="Raleway"/>
                </a:rPr>
                <a:t>ЗДОРОВЬЕ</a:t>
              </a:r>
              <a:endParaRPr sz="12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</a:endParaRPr>
            </a:p>
          </p:txBody>
        </p:sp>
        <p:sp>
          <p:nvSpPr>
            <p:cNvPr id="522" name="Google Shape;522;p45"/>
            <p:cNvSpPr/>
            <p:nvPr/>
          </p:nvSpPr>
          <p:spPr bwMode="auto"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  <a:defRPr/>
              </a:pPr>
              <a:r>
                <a:rPr lang="ru-RU" b="1">
                  <a:solidFill>
                    <a:schemeClr val="lt1"/>
                  </a:solidFill>
                  <a:latin typeface="Raleway"/>
                  <a:ea typeface="Raleway"/>
                  <a:cs typeface="Raleway"/>
                </a:rPr>
                <a:t>Мышечный тонус</a:t>
              </a:r>
              <a:endParaRPr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</a:endParaRPr>
            </a:p>
          </p:txBody>
        </p:sp>
        <p:sp>
          <p:nvSpPr>
            <p:cNvPr id="523" name="Google Shape;523;p45"/>
            <p:cNvSpPr/>
            <p:nvPr/>
          </p:nvSpPr>
          <p:spPr bwMode="auto"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  <a:defRPr/>
              </a:pPr>
              <a:endParaRPr sz="12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</a:endParaRPr>
            </a:p>
          </p:txBody>
        </p:sp>
        <p:sp>
          <p:nvSpPr>
            <p:cNvPr id="524" name="Google Shape;524;p45"/>
            <p:cNvSpPr/>
            <p:nvPr/>
          </p:nvSpPr>
          <p:spPr bwMode="auto"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  <a:defRPr/>
              </a:pPr>
              <a:endParaRPr sz="12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</a:endParaRPr>
            </a:p>
          </p:txBody>
        </p:sp>
        <p:sp>
          <p:nvSpPr>
            <p:cNvPr id="525" name="Google Shape;525;p45"/>
            <p:cNvSpPr/>
            <p:nvPr/>
          </p:nvSpPr>
          <p:spPr bwMode="auto"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  <a:defRPr/>
              </a:pPr>
              <a:endParaRPr sz="12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</a:endParaRPr>
            </a:p>
          </p:txBody>
        </p:sp>
      </p:grpSp>
      <p:cxnSp>
        <p:nvCxnSpPr>
          <p:cNvPr id="526" name="Google Shape;526;p45"/>
          <p:cNvCxnSpPr>
            <a:cxnSpLocks/>
          </p:cNvCxnSpPr>
          <p:nvPr/>
        </p:nvCxnSpPr>
        <p:spPr bwMode="auto">
          <a:xfrm>
            <a:off x="4770259" y="2067860"/>
            <a:ext cx="9216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27" name="Google Shape;527;p45"/>
          <p:cNvSpPr txBox="1"/>
          <p:nvPr/>
        </p:nvSpPr>
        <p:spPr bwMode="auto">
          <a:xfrm>
            <a:off x="5745628" y="1917825"/>
            <a:ext cx="24300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000">
                <a:solidFill>
                  <a:schemeClr val="lt1"/>
                </a:solidFill>
                <a:latin typeface="Raleway"/>
                <a:ea typeface="Raleway"/>
                <a:cs typeface="Raleway"/>
              </a:rPr>
              <a:t>Предоставление благ сотрудникам повышает их заинтересованность в результатах компании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</a:endParaRPr>
          </a:p>
        </p:txBody>
      </p:sp>
      <p:cxnSp>
        <p:nvCxnSpPr>
          <p:cNvPr id="528" name="Google Shape;528;p45"/>
          <p:cNvCxnSpPr>
            <a:cxnSpLocks/>
          </p:cNvCxnSpPr>
          <p:nvPr/>
        </p:nvCxnSpPr>
        <p:spPr bwMode="auto">
          <a:xfrm>
            <a:off x="4634505" y="2487852"/>
            <a:ext cx="10575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29" name="Google Shape;529;p45"/>
          <p:cNvSpPr txBox="1"/>
          <p:nvPr/>
        </p:nvSpPr>
        <p:spPr bwMode="auto">
          <a:xfrm>
            <a:off x="5745628" y="2337810"/>
            <a:ext cx="24300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000">
                <a:solidFill>
                  <a:schemeClr val="lt1"/>
                </a:solidFill>
                <a:latin typeface="Raleway"/>
                <a:ea typeface="Raleway"/>
                <a:cs typeface="Raleway"/>
              </a:rPr>
              <a:t>Комфортное взаимодействие между коллегами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</a:endParaRPr>
          </a:p>
        </p:txBody>
      </p:sp>
      <p:cxnSp>
        <p:nvCxnSpPr>
          <p:cNvPr id="530" name="Google Shape;530;p45"/>
          <p:cNvCxnSpPr>
            <a:cxnSpLocks/>
          </p:cNvCxnSpPr>
          <p:nvPr/>
        </p:nvCxnSpPr>
        <p:spPr bwMode="auto">
          <a:xfrm>
            <a:off x="4441589" y="2907845"/>
            <a:ext cx="12501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31" name="Google Shape;531;p45"/>
          <p:cNvSpPr txBox="1"/>
          <p:nvPr/>
        </p:nvSpPr>
        <p:spPr bwMode="auto">
          <a:xfrm>
            <a:off x="5745628" y="2757793"/>
            <a:ext cx="24300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defRPr/>
            </a:pPr>
            <a:r>
              <a:rPr lang="ru-RU" sz="1000">
                <a:solidFill>
                  <a:schemeClr val="lt1"/>
                </a:solidFill>
                <a:latin typeface="Raleway"/>
                <a:ea typeface="Raleway"/>
                <a:cs typeface="Raleway"/>
              </a:rPr>
              <a:t>предупреждается и уменьшается мышечная атрофия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</a:endParaRPr>
          </a:p>
        </p:txBody>
      </p:sp>
      <p:cxnSp>
        <p:nvCxnSpPr>
          <p:cNvPr id="532" name="Google Shape;532;p45"/>
          <p:cNvCxnSpPr>
            <a:cxnSpLocks/>
          </p:cNvCxnSpPr>
          <p:nvPr/>
        </p:nvCxnSpPr>
        <p:spPr bwMode="auto">
          <a:xfrm>
            <a:off x="4277254" y="3327816"/>
            <a:ext cx="14145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33" name="Google Shape;533;p45"/>
          <p:cNvSpPr txBox="1"/>
          <p:nvPr/>
        </p:nvSpPr>
        <p:spPr bwMode="auto">
          <a:xfrm>
            <a:off x="5745628" y="3177779"/>
            <a:ext cx="24300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000">
                <a:solidFill>
                  <a:schemeClr val="lt1"/>
                </a:solidFill>
                <a:latin typeface="Raleway"/>
                <a:ea typeface="Raleway"/>
                <a:cs typeface="Raleway"/>
              </a:rPr>
              <a:t>Питание, регенерация клеток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</a:endParaRPr>
          </a:p>
        </p:txBody>
      </p:sp>
      <p:cxnSp>
        <p:nvCxnSpPr>
          <p:cNvPr id="534" name="Google Shape;534;p45"/>
          <p:cNvCxnSpPr>
            <a:cxnSpLocks/>
          </p:cNvCxnSpPr>
          <p:nvPr/>
        </p:nvCxnSpPr>
        <p:spPr bwMode="auto">
          <a:xfrm>
            <a:off x="4098618" y="3747809"/>
            <a:ext cx="15933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35" name="Google Shape;535;p45"/>
          <p:cNvSpPr txBox="1"/>
          <p:nvPr/>
        </p:nvSpPr>
        <p:spPr bwMode="auto">
          <a:xfrm>
            <a:off x="5745628" y="3597762"/>
            <a:ext cx="24300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000">
                <a:solidFill>
                  <a:schemeClr val="lt1"/>
                </a:solidFill>
                <a:latin typeface="Raleway"/>
                <a:ea typeface="Raleway"/>
                <a:cs typeface="Raleway"/>
              </a:rPr>
              <a:t>Ускорение обменных процессов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</a:endParaRPr>
          </a:p>
        </p:txBody>
      </p:sp>
      <p:cxnSp>
        <p:nvCxnSpPr>
          <p:cNvPr id="536" name="Google Shape;536;p45"/>
          <p:cNvCxnSpPr>
            <a:cxnSpLocks/>
          </p:cNvCxnSpPr>
          <p:nvPr/>
        </p:nvCxnSpPr>
        <p:spPr bwMode="auto">
          <a:xfrm>
            <a:off x="3912853" y="4167780"/>
            <a:ext cx="17715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37" name="Google Shape;537;p45"/>
          <p:cNvSpPr txBox="1"/>
          <p:nvPr/>
        </p:nvSpPr>
        <p:spPr bwMode="auto">
          <a:xfrm>
            <a:off x="5745628" y="4017747"/>
            <a:ext cx="24300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000">
                <a:solidFill>
                  <a:schemeClr val="lt1"/>
                </a:solidFill>
                <a:latin typeface="Raleway"/>
                <a:ea typeface="Raleway"/>
                <a:cs typeface="Raleway"/>
              </a:rPr>
              <a:t>инструмент достижения задачи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2077139" y="2417861"/>
            <a:ext cx="20906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chemeClr val="dk1"/>
              </a:buClr>
              <a:buSzPts val="1400"/>
              <a:defRPr/>
            </a:pPr>
            <a:r>
              <a:rPr lang="ru-RU" b="1">
                <a:solidFill>
                  <a:schemeClr val="lt1"/>
                </a:solidFill>
                <a:latin typeface="Raleway"/>
                <a:ea typeface="Raleway"/>
                <a:cs typeface="Raleway"/>
              </a:rPr>
              <a:t>Уменьшение стресса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2352264" y="3203535"/>
            <a:ext cx="1662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b="1">
                <a:solidFill>
                  <a:schemeClr val="bg1"/>
                </a:solidFill>
              </a:rPr>
              <a:t>Улучшение</a:t>
            </a:r>
            <a:endParaRPr/>
          </a:p>
          <a:p>
            <a:pPr>
              <a:defRPr/>
            </a:pPr>
            <a:r>
              <a:rPr lang="ru-RU" sz="1200" b="1">
                <a:solidFill>
                  <a:schemeClr val="bg1"/>
                </a:solidFill>
              </a:rPr>
              <a:t>кровообращения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8" name="Google Shape;168;p21"/>
          <p:cNvSpPr txBox="1">
            <a:spLocks noGrp="1"/>
          </p:cNvSpPr>
          <p:nvPr>
            <p:ph type="body" idx="1"/>
          </p:nvPr>
        </p:nvSpPr>
        <p:spPr bwMode="auto">
          <a:xfrm>
            <a:off x="913175" y="1746150"/>
            <a:ext cx="3419100" cy="263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01599" indent="0">
              <a:buClr>
                <a:schemeClr val="accent1"/>
              </a:buClr>
              <a:buSzPts val="2000"/>
              <a:buFont typeface="Raleway"/>
              <a:buNone/>
              <a:defRPr/>
            </a:pPr>
            <a:r>
              <a:rPr lang="en-US" sz="2000" b="0" i="0" u="none" strike="noStrike" cap="none" spc="0">
                <a:solidFill>
                  <a:schemeClr val="lt1"/>
                </a:solidFill>
                <a:latin typeface="Raleway"/>
                <a:ea typeface="Raleway"/>
                <a:cs typeface="Raleway"/>
              </a:rPr>
              <a:t>Качественная оценка количества потребителей*</a:t>
            </a:r>
            <a:endParaRPr lang="en-US" sz="2000" b="0" i="0" u="none" strike="noStrike" cap="none" spc="0">
              <a:solidFill>
                <a:schemeClr val="lt1"/>
              </a:solidFill>
              <a:latin typeface="Times New Roman"/>
              <a:cs typeface="Times New Roman"/>
            </a:endParaRPr>
          </a:p>
          <a:p>
            <a:pPr marL="101599" indent="0">
              <a:buClr>
                <a:schemeClr val="accent1"/>
              </a:buClr>
              <a:buSzPts val="2000"/>
              <a:buFont typeface="Raleway"/>
              <a:buNone/>
              <a:defRPr/>
            </a:pPr>
            <a:endParaRPr/>
          </a:p>
          <a:p>
            <a:pPr marL="101599" indent="0">
              <a:buClr>
                <a:schemeClr val="accent1"/>
              </a:buClr>
              <a:buSzPts val="2000"/>
              <a:buFont typeface="Raleway"/>
              <a:buNone/>
              <a:defRPr/>
            </a:pPr>
            <a:endParaRPr/>
          </a:p>
          <a:p>
            <a:pPr marL="101599" indent="0">
              <a:buClr>
                <a:schemeClr val="accent1"/>
              </a:buClr>
              <a:buSzPts val="2000"/>
              <a:buFont typeface="Raleway"/>
              <a:buNone/>
              <a:defRPr/>
            </a:pPr>
            <a:endParaRPr/>
          </a:p>
          <a:p>
            <a:pPr marL="101599" indent="0">
              <a:buClr>
                <a:schemeClr val="accent1"/>
              </a:buClr>
              <a:buSzPts val="2000"/>
              <a:buFont typeface="Raleway"/>
              <a:buNone/>
              <a:defRPr/>
            </a:pPr>
            <a:endParaRPr/>
          </a:p>
          <a:p>
            <a:pPr marL="101599" indent="0">
              <a:buClr>
                <a:schemeClr val="accent1"/>
              </a:buClr>
              <a:buSzPts val="2000"/>
              <a:buFont typeface="Raleway"/>
              <a:buNone/>
              <a:defRPr/>
            </a:pPr>
            <a:endParaRPr/>
          </a:p>
          <a:p>
            <a:pPr marL="101599" indent="0">
              <a:buClr>
                <a:schemeClr val="accent1"/>
              </a:buClr>
              <a:buSzPts val="2000"/>
              <a:buFont typeface="Raleway"/>
              <a:buNone/>
              <a:defRPr/>
            </a:pPr>
            <a:r>
              <a:rPr lang="en-US" sz="800" b="0" i="0" u="none" strike="noStrike" cap="none" spc="0">
                <a:solidFill>
                  <a:schemeClr val="lt1"/>
                </a:solidFill>
                <a:latin typeface="Raleway"/>
                <a:ea typeface="Raleway"/>
                <a:cs typeface="Raleway"/>
              </a:rPr>
              <a:t>*доля российского рынка</a:t>
            </a:r>
            <a:endParaRPr sz="800"/>
          </a:p>
        </p:txBody>
      </p:sp>
      <p:sp>
        <p:nvSpPr>
          <p:cNvPr id="169" name="Google Shape;169;p21"/>
          <p:cNvSpPr txBox="1">
            <a:spLocks noGrp="1"/>
          </p:cNvSpPr>
          <p:nvPr>
            <p:ph type="title"/>
          </p:nvPr>
        </p:nvSpPr>
        <p:spPr bwMode="auto">
          <a:xfrm>
            <a:off x="913174" y="0"/>
            <a:ext cx="2715324" cy="147402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/>
              <a:t>Решаемая</a:t>
            </a:r>
            <a:r>
              <a:rPr lang="en"/>
              <a:t> </a:t>
            </a:r>
            <a:r>
              <a:rPr lang="ru-RU">
                <a:solidFill>
                  <a:schemeClr val="accent1"/>
                </a:solidFill>
              </a:rPr>
              <a:t>проблема</a:t>
            </a:r>
            <a:endParaRPr/>
          </a:p>
        </p:txBody>
      </p:sp>
      <p:sp>
        <p:nvSpPr>
          <p:cNvPr id="170" name="Google Shape;170;p21"/>
          <p:cNvSpPr txBox="1">
            <a:spLocks noGrp="1"/>
          </p:cNvSpPr>
          <p:nvPr>
            <p:ph type="body" idx="2"/>
          </p:nvPr>
        </p:nvSpPr>
        <p:spPr bwMode="auto">
          <a:xfrm>
            <a:off x="5486277" y="483948"/>
            <a:ext cx="3182753" cy="415340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defRPr/>
            </a:pPr>
            <a:r>
              <a:rPr lang="ru-RU" sz="1600" b="0" i="0" u="none" strike="noStrike" cap="none" spc="0">
                <a:solidFill>
                  <a:schemeClr val="lt1"/>
                </a:solidFill>
                <a:latin typeface="Raleway"/>
                <a:ea typeface="Raleway"/>
                <a:cs typeface="Raleway"/>
              </a:rPr>
              <a:t>сотрудники</a:t>
            </a:r>
            <a:r>
              <a:rPr lang="en-US" sz="1600" b="0" i="0" u="none" strike="noStrike" cap="none" spc="0">
                <a:solidFill>
                  <a:schemeClr val="lt1"/>
                </a:solidFill>
                <a:latin typeface="Raleway"/>
                <a:ea typeface="Raleway"/>
                <a:cs typeface="Raleway"/>
              </a:rPr>
              <a:t>и, страдающие бессонницей и переутомлением</a:t>
            </a:r>
            <a:endParaRPr sz="1600"/>
          </a:p>
          <a:p>
            <a:pPr>
              <a:defRPr/>
            </a:pPr>
            <a:endParaRPr lang="en-US" sz="1600" b="0" i="0" u="none" strike="noStrike" cap="none" spc="0">
              <a:solidFill>
                <a:schemeClr val="lt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600" b="0" i="0" u="none" strike="noStrike" cap="none" spc="0">
                <a:solidFill>
                  <a:schemeClr val="lt1"/>
                </a:solidFill>
                <a:latin typeface="Raleway"/>
                <a:ea typeface="Raleway"/>
                <a:cs typeface="Raleway"/>
              </a:rPr>
              <a:t>работники</a:t>
            </a:r>
            <a:r>
              <a:rPr lang="en-US" sz="1600" b="0" i="0" u="none" strike="noStrike" cap="none" spc="0">
                <a:solidFill>
                  <a:schemeClr val="lt1"/>
                </a:solidFill>
                <a:latin typeface="Raleway"/>
                <a:ea typeface="Raleway"/>
                <a:cs typeface="Raleway"/>
              </a:rPr>
              <a:t>, имеющие избыточный вес</a:t>
            </a:r>
            <a:endParaRPr lang="en-US" sz="1600" b="0" i="0" u="none" strike="noStrike" cap="none" spc="0">
              <a:solidFill>
                <a:schemeClr val="lt1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en-US" sz="1600" b="0" i="0" u="none" strike="noStrike" cap="none" spc="0">
              <a:solidFill>
                <a:schemeClr val="lt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sz="1600" b="0" i="0" u="none" strike="noStrike" cap="none" spc="0">
                <a:solidFill>
                  <a:schemeClr val="lt1"/>
                </a:solidFill>
                <a:latin typeface="Raleway"/>
                <a:ea typeface="Raleway"/>
                <a:cs typeface="Raleway"/>
              </a:rPr>
              <a:t>страдающие хронической депрессией </a:t>
            </a:r>
          </a:p>
          <a:p>
            <a:pPr>
              <a:defRPr/>
            </a:pPr>
            <a:endParaRPr sz="1600"/>
          </a:p>
          <a:p>
            <a:pPr>
              <a:defRPr/>
            </a:pPr>
            <a:r>
              <a:rPr lang="ru-RU" sz="1600" b="0" i="0" u="none" strike="noStrike" cap="none" spc="0">
                <a:solidFill>
                  <a:schemeClr val="lt1"/>
                </a:solidFill>
                <a:latin typeface="Raleway"/>
                <a:ea typeface="Raleway"/>
                <a:cs typeface="Raleway"/>
              </a:rPr>
              <a:t>сотрудники, имеющие проблемы с обменом веществ организма, лимфатической системой</a:t>
            </a:r>
            <a:endParaRPr sz="1600"/>
          </a:p>
          <a:p>
            <a:pPr>
              <a:defRPr/>
            </a:pPr>
            <a:endParaRPr lang="en-US" sz="1600"/>
          </a:p>
        </p:txBody>
      </p:sp>
      <p:sp>
        <p:nvSpPr>
          <p:cNvPr id="171" name="Google Shape;171;p21"/>
          <p:cNvSpPr txBox="1">
            <a:spLocks noGrp="1"/>
          </p:cNvSpPr>
          <p:nvPr>
            <p:ph type="sldNum" idx="12"/>
          </p:nvPr>
        </p:nvSpPr>
        <p:spPr bwMode="auto">
          <a:xfrm>
            <a:off x="8760475" y="4759952"/>
            <a:ext cx="383400" cy="38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722892304" name="Снимок экрана 2023-05-14 в 11.00.59.png" descr="Снимок экрана 2023-05-14 в 11.00.59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380512" y="483947"/>
            <a:ext cx="978949" cy="9344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725149" name="Снимок экрана 2023-05-14 в 11.06.52.png" descr="Снимок экрана 2023-05-14 в 11.06.52.png"/>
          <p:cNvPicPr>
            <a:picLocks noChangeAspect="1"/>
          </p:cNvPicPr>
          <p:nvPr/>
        </p:nvPicPr>
        <p:blipFill>
          <a:blip r:embed="rId3"/>
          <a:srcRect l="10416" t="25641" r="31857" b="21793"/>
          <a:stretch/>
        </p:blipFill>
        <p:spPr bwMode="auto">
          <a:xfrm>
            <a:off x="4572000" y="1105534"/>
            <a:ext cx="703784" cy="260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5" h="21279" extrusionOk="0">
                <a:moveTo>
                  <a:pt x="2531" y="0"/>
                </a:moveTo>
                <a:lnTo>
                  <a:pt x="1265" y="6747"/>
                </a:lnTo>
                <a:cubicBezTo>
                  <a:pt x="435" y="11166"/>
                  <a:pt x="0" y="14097"/>
                  <a:pt x="0" y="15278"/>
                </a:cubicBezTo>
                <a:lnTo>
                  <a:pt x="0" y="17095"/>
                </a:lnTo>
                <a:lnTo>
                  <a:pt x="1509" y="17224"/>
                </a:lnTo>
                <a:lnTo>
                  <a:pt x="3017" y="17386"/>
                </a:lnTo>
                <a:lnTo>
                  <a:pt x="3078" y="19333"/>
                </a:lnTo>
                <a:cubicBezTo>
                  <a:pt x="3135" y="21174"/>
                  <a:pt x="3175" y="21279"/>
                  <a:pt x="3808" y="21279"/>
                </a:cubicBezTo>
                <a:cubicBezTo>
                  <a:pt x="4441" y="21279"/>
                  <a:pt x="4477" y="21186"/>
                  <a:pt x="4477" y="19495"/>
                </a:cubicBezTo>
                <a:cubicBezTo>
                  <a:pt x="4477" y="18356"/>
                  <a:pt x="4603" y="17462"/>
                  <a:pt x="4830" y="17030"/>
                </a:cubicBezTo>
                <a:cubicBezTo>
                  <a:pt x="5026" y="16657"/>
                  <a:pt x="5245" y="15840"/>
                  <a:pt x="5305" y="15213"/>
                </a:cubicBezTo>
                <a:cubicBezTo>
                  <a:pt x="5389" y="14331"/>
                  <a:pt x="5311" y="14039"/>
                  <a:pt x="4988" y="13916"/>
                </a:cubicBezTo>
                <a:cubicBezTo>
                  <a:pt x="4589" y="13764"/>
                  <a:pt x="4578" y="13457"/>
                  <a:pt x="4526" y="6877"/>
                </a:cubicBezTo>
                <a:lnTo>
                  <a:pt x="4465" y="0"/>
                </a:lnTo>
                <a:lnTo>
                  <a:pt x="3504" y="0"/>
                </a:lnTo>
                <a:lnTo>
                  <a:pt x="2531" y="0"/>
                </a:lnTo>
                <a:close/>
                <a:moveTo>
                  <a:pt x="8675" y="0"/>
                </a:moveTo>
                <a:cubicBezTo>
                  <a:pt x="7275" y="0"/>
                  <a:pt x="6720" y="1193"/>
                  <a:pt x="6412" y="4866"/>
                </a:cubicBezTo>
                <a:cubicBezTo>
                  <a:pt x="6279" y="6449"/>
                  <a:pt x="6213" y="9528"/>
                  <a:pt x="6266" y="12002"/>
                </a:cubicBezTo>
                <a:cubicBezTo>
                  <a:pt x="6380" y="17327"/>
                  <a:pt x="6822" y="20056"/>
                  <a:pt x="7677" y="20760"/>
                </a:cubicBezTo>
                <a:cubicBezTo>
                  <a:pt x="8697" y="21600"/>
                  <a:pt x="10164" y="20972"/>
                  <a:pt x="10646" y="19495"/>
                </a:cubicBezTo>
                <a:cubicBezTo>
                  <a:pt x="11539" y="16759"/>
                  <a:pt x="11734" y="7195"/>
                  <a:pt x="10986" y="3017"/>
                </a:cubicBezTo>
                <a:cubicBezTo>
                  <a:pt x="10574" y="709"/>
                  <a:pt x="10024" y="0"/>
                  <a:pt x="8675" y="0"/>
                </a:cubicBezTo>
                <a:close/>
                <a:moveTo>
                  <a:pt x="14405" y="0"/>
                </a:moveTo>
                <a:cubicBezTo>
                  <a:pt x="13923" y="0"/>
                  <a:pt x="13428" y="180"/>
                  <a:pt x="13310" y="389"/>
                </a:cubicBezTo>
                <a:cubicBezTo>
                  <a:pt x="12893" y="1133"/>
                  <a:pt x="12652" y="3080"/>
                  <a:pt x="12665" y="5547"/>
                </a:cubicBezTo>
                <a:cubicBezTo>
                  <a:pt x="12683" y="8722"/>
                  <a:pt x="12850" y="9794"/>
                  <a:pt x="13444" y="10672"/>
                </a:cubicBezTo>
                <a:cubicBezTo>
                  <a:pt x="13706" y="11059"/>
                  <a:pt x="14064" y="11376"/>
                  <a:pt x="14235" y="11386"/>
                </a:cubicBezTo>
                <a:cubicBezTo>
                  <a:pt x="14890" y="11424"/>
                  <a:pt x="15726" y="10261"/>
                  <a:pt x="15938" y="9018"/>
                </a:cubicBezTo>
                <a:cubicBezTo>
                  <a:pt x="16388" y="6389"/>
                  <a:pt x="16142" y="1531"/>
                  <a:pt x="15500" y="389"/>
                </a:cubicBezTo>
                <a:cubicBezTo>
                  <a:pt x="15382" y="180"/>
                  <a:pt x="14887" y="0"/>
                  <a:pt x="14405" y="0"/>
                </a:cubicBezTo>
                <a:close/>
                <a:moveTo>
                  <a:pt x="19491" y="0"/>
                </a:moveTo>
                <a:cubicBezTo>
                  <a:pt x="18980" y="0"/>
                  <a:pt x="18787" y="576"/>
                  <a:pt x="17520" y="6098"/>
                </a:cubicBezTo>
                <a:cubicBezTo>
                  <a:pt x="16750" y="9452"/>
                  <a:pt x="15732" y="13831"/>
                  <a:pt x="15257" y="15829"/>
                </a:cubicBezTo>
                <a:cubicBezTo>
                  <a:pt x="14782" y="17828"/>
                  <a:pt x="14307" y="19872"/>
                  <a:pt x="14198" y="20371"/>
                </a:cubicBezTo>
                <a:cubicBezTo>
                  <a:pt x="14028" y="21152"/>
                  <a:pt x="14082" y="21279"/>
                  <a:pt x="14587" y="21279"/>
                </a:cubicBezTo>
                <a:cubicBezTo>
                  <a:pt x="15053" y="21279"/>
                  <a:pt x="15275" y="20878"/>
                  <a:pt x="15646" y="19333"/>
                </a:cubicBezTo>
                <a:cubicBezTo>
                  <a:pt x="17015" y="13634"/>
                  <a:pt x="20050" y="486"/>
                  <a:pt x="20050" y="259"/>
                </a:cubicBezTo>
                <a:cubicBezTo>
                  <a:pt x="20050" y="114"/>
                  <a:pt x="19801" y="0"/>
                  <a:pt x="19491" y="0"/>
                </a:cubicBezTo>
                <a:close/>
                <a:moveTo>
                  <a:pt x="14514" y="1654"/>
                </a:moveTo>
                <a:cubicBezTo>
                  <a:pt x="14847" y="1960"/>
                  <a:pt x="14997" y="3431"/>
                  <a:pt x="14952" y="5936"/>
                </a:cubicBezTo>
                <a:cubicBezTo>
                  <a:pt x="14902" y="8663"/>
                  <a:pt x="14833" y="9114"/>
                  <a:pt x="14490" y="9245"/>
                </a:cubicBezTo>
                <a:cubicBezTo>
                  <a:pt x="13901" y="9470"/>
                  <a:pt x="13821" y="8981"/>
                  <a:pt x="13821" y="5352"/>
                </a:cubicBezTo>
                <a:cubicBezTo>
                  <a:pt x="13821" y="2882"/>
                  <a:pt x="13893" y="1977"/>
                  <a:pt x="14113" y="1752"/>
                </a:cubicBezTo>
                <a:cubicBezTo>
                  <a:pt x="14264" y="1597"/>
                  <a:pt x="14403" y="1552"/>
                  <a:pt x="14514" y="1654"/>
                </a:cubicBezTo>
                <a:close/>
                <a:moveTo>
                  <a:pt x="8784" y="2627"/>
                </a:moveTo>
                <a:cubicBezTo>
                  <a:pt x="9032" y="2623"/>
                  <a:pt x="9288" y="2968"/>
                  <a:pt x="9538" y="3633"/>
                </a:cubicBezTo>
                <a:cubicBezTo>
                  <a:pt x="9881" y="4549"/>
                  <a:pt x="9928" y="5379"/>
                  <a:pt x="9928" y="10575"/>
                </a:cubicBezTo>
                <a:cubicBezTo>
                  <a:pt x="9928" y="15539"/>
                  <a:pt x="9875" y="16566"/>
                  <a:pt x="9587" y="17224"/>
                </a:cubicBezTo>
                <a:cubicBezTo>
                  <a:pt x="9051" y="18452"/>
                  <a:pt x="8891" y="18604"/>
                  <a:pt x="8456" y="18165"/>
                </a:cubicBezTo>
                <a:cubicBezTo>
                  <a:pt x="7777" y="17481"/>
                  <a:pt x="7540" y="15042"/>
                  <a:pt x="7628" y="9634"/>
                </a:cubicBezTo>
                <a:cubicBezTo>
                  <a:pt x="7692" y="5788"/>
                  <a:pt x="7782" y="4503"/>
                  <a:pt x="8066" y="3665"/>
                </a:cubicBezTo>
                <a:cubicBezTo>
                  <a:pt x="8295" y="2991"/>
                  <a:pt x="8536" y="2632"/>
                  <a:pt x="8784" y="2627"/>
                </a:cubicBezTo>
                <a:close/>
                <a:moveTo>
                  <a:pt x="3017" y="4152"/>
                </a:moveTo>
                <a:cubicBezTo>
                  <a:pt x="3268" y="4486"/>
                  <a:pt x="3139" y="13008"/>
                  <a:pt x="2871" y="13883"/>
                </a:cubicBezTo>
                <a:cubicBezTo>
                  <a:pt x="2604" y="14756"/>
                  <a:pt x="1655" y="14718"/>
                  <a:pt x="1375" y="13818"/>
                </a:cubicBezTo>
                <a:cubicBezTo>
                  <a:pt x="1198" y="13249"/>
                  <a:pt x="1328" y="12104"/>
                  <a:pt x="1983" y="8499"/>
                </a:cubicBezTo>
                <a:cubicBezTo>
                  <a:pt x="2442" y="5972"/>
                  <a:pt x="2910" y="4009"/>
                  <a:pt x="3017" y="4152"/>
                </a:cubicBezTo>
                <a:close/>
                <a:moveTo>
                  <a:pt x="19916" y="9893"/>
                </a:moveTo>
                <a:cubicBezTo>
                  <a:pt x="19458" y="9768"/>
                  <a:pt x="18986" y="9850"/>
                  <a:pt x="18761" y="10250"/>
                </a:cubicBezTo>
                <a:cubicBezTo>
                  <a:pt x="18341" y="10998"/>
                  <a:pt x="18104" y="12947"/>
                  <a:pt x="18104" y="15570"/>
                </a:cubicBezTo>
                <a:cubicBezTo>
                  <a:pt x="18104" y="18632"/>
                  <a:pt x="18339" y="20105"/>
                  <a:pt x="18943" y="20792"/>
                </a:cubicBezTo>
                <a:cubicBezTo>
                  <a:pt x="19562" y="21494"/>
                  <a:pt x="20868" y="20970"/>
                  <a:pt x="21157" y="19917"/>
                </a:cubicBezTo>
                <a:cubicBezTo>
                  <a:pt x="21464" y="18797"/>
                  <a:pt x="21600" y="17003"/>
                  <a:pt x="21571" y="15246"/>
                </a:cubicBezTo>
                <a:cubicBezTo>
                  <a:pt x="21543" y="13489"/>
                  <a:pt x="21351" y="11774"/>
                  <a:pt x="21011" y="10867"/>
                </a:cubicBezTo>
                <a:cubicBezTo>
                  <a:pt x="20818" y="10353"/>
                  <a:pt x="20373" y="10017"/>
                  <a:pt x="19916" y="9893"/>
                </a:cubicBezTo>
                <a:close/>
                <a:moveTo>
                  <a:pt x="19843" y="11580"/>
                </a:moveTo>
                <a:cubicBezTo>
                  <a:pt x="19937" y="11591"/>
                  <a:pt x="20046" y="11712"/>
                  <a:pt x="20148" y="11937"/>
                </a:cubicBezTo>
                <a:cubicBezTo>
                  <a:pt x="20511" y="12740"/>
                  <a:pt x="20556" y="18178"/>
                  <a:pt x="20208" y="19106"/>
                </a:cubicBezTo>
                <a:cubicBezTo>
                  <a:pt x="19878" y="19986"/>
                  <a:pt x="19727" y="19868"/>
                  <a:pt x="19381" y="18554"/>
                </a:cubicBezTo>
                <a:cubicBezTo>
                  <a:pt x="18760" y="16189"/>
                  <a:pt x="19181" y="11509"/>
                  <a:pt x="19843" y="1158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103911067" name="Снимок экрана 2023-05-14 в 11.02.04.png" descr="Снимок экрана 2023-05-14 в 11.02.04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380512" y="1474020"/>
            <a:ext cx="978949" cy="9552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6685333" name="Снимок экрана 2023-05-14 в 11.08.18.png" descr="Снимок экрана 2023-05-14 в 11.08.18.png"/>
          <p:cNvPicPr>
            <a:picLocks noChangeAspect="1"/>
          </p:cNvPicPr>
          <p:nvPr/>
        </p:nvPicPr>
        <p:blipFill>
          <a:blip r:embed="rId5"/>
          <a:srcRect l="11235" t="23514" r="26402" b="22376"/>
          <a:stretch/>
        </p:blipFill>
        <p:spPr bwMode="auto">
          <a:xfrm>
            <a:off x="4469323" y="2091497"/>
            <a:ext cx="704850" cy="2611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495" extrusionOk="0">
                <a:moveTo>
                  <a:pt x="9012" y="60"/>
                </a:moveTo>
                <a:cubicBezTo>
                  <a:pt x="6958" y="60"/>
                  <a:pt x="6422" y="2107"/>
                  <a:pt x="6422" y="9997"/>
                </a:cubicBezTo>
                <a:cubicBezTo>
                  <a:pt x="6422" y="16079"/>
                  <a:pt x="6759" y="18771"/>
                  <a:pt x="7662" y="19778"/>
                </a:cubicBezTo>
                <a:cubicBezTo>
                  <a:pt x="9039" y="21313"/>
                  <a:pt x="10526" y="20312"/>
                  <a:pt x="11092" y="17473"/>
                </a:cubicBezTo>
                <a:cubicBezTo>
                  <a:pt x="11969" y="13067"/>
                  <a:pt x="11746" y="4164"/>
                  <a:pt x="10691" y="1462"/>
                </a:cubicBezTo>
                <a:cubicBezTo>
                  <a:pt x="10215" y="244"/>
                  <a:pt x="10002" y="60"/>
                  <a:pt x="9012" y="60"/>
                </a:cubicBezTo>
                <a:close/>
                <a:moveTo>
                  <a:pt x="14984" y="60"/>
                </a:moveTo>
                <a:cubicBezTo>
                  <a:pt x="13315" y="-287"/>
                  <a:pt x="12843" y="809"/>
                  <a:pt x="12843" y="5075"/>
                </a:cubicBezTo>
                <a:cubicBezTo>
                  <a:pt x="12843" y="8465"/>
                  <a:pt x="13058" y="9879"/>
                  <a:pt x="13682" y="10558"/>
                </a:cubicBezTo>
                <a:cubicBezTo>
                  <a:pt x="14195" y="11114"/>
                  <a:pt x="15299" y="10800"/>
                  <a:pt x="15677" y="9997"/>
                </a:cubicBezTo>
                <a:cubicBezTo>
                  <a:pt x="16084" y="9132"/>
                  <a:pt x="16391" y="5701"/>
                  <a:pt x="16249" y="3549"/>
                </a:cubicBezTo>
                <a:cubicBezTo>
                  <a:pt x="16105" y="1375"/>
                  <a:pt x="15681" y="206"/>
                  <a:pt x="14984" y="60"/>
                </a:cubicBezTo>
                <a:close/>
                <a:moveTo>
                  <a:pt x="19666" y="60"/>
                </a:moveTo>
                <a:cubicBezTo>
                  <a:pt x="19148" y="60"/>
                  <a:pt x="18978" y="454"/>
                  <a:pt x="18341" y="3113"/>
                </a:cubicBezTo>
                <a:cubicBezTo>
                  <a:pt x="17939" y="4789"/>
                  <a:pt x="16845" y="9305"/>
                  <a:pt x="15908" y="13143"/>
                </a:cubicBezTo>
                <a:cubicBezTo>
                  <a:pt x="14972" y="16981"/>
                  <a:pt x="14205" y="20203"/>
                  <a:pt x="14205" y="20308"/>
                </a:cubicBezTo>
                <a:cubicBezTo>
                  <a:pt x="14205" y="20414"/>
                  <a:pt x="14455" y="20494"/>
                  <a:pt x="14765" y="20494"/>
                </a:cubicBezTo>
                <a:cubicBezTo>
                  <a:pt x="15258" y="20494"/>
                  <a:pt x="15450" y="20014"/>
                  <a:pt x="16261" y="16632"/>
                </a:cubicBezTo>
                <a:cubicBezTo>
                  <a:pt x="16770" y="14507"/>
                  <a:pt x="17816" y="10190"/>
                  <a:pt x="18584" y="7038"/>
                </a:cubicBezTo>
                <a:cubicBezTo>
                  <a:pt x="19351" y="3886"/>
                  <a:pt x="20038" y="1026"/>
                  <a:pt x="20116" y="683"/>
                </a:cubicBezTo>
                <a:cubicBezTo>
                  <a:pt x="20217" y="242"/>
                  <a:pt x="20088" y="60"/>
                  <a:pt x="19666" y="60"/>
                </a:cubicBezTo>
                <a:close/>
                <a:moveTo>
                  <a:pt x="2214" y="185"/>
                </a:moveTo>
                <a:cubicBezTo>
                  <a:pt x="1388" y="360"/>
                  <a:pt x="1023" y="712"/>
                  <a:pt x="632" y="1711"/>
                </a:cubicBezTo>
                <a:lnTo>
                  <a:pt x="122" y="3019"/>
                </a:lnTo>
                <a:lnTo>
                  <a:pt x="596" y="3985"/>
                </a:lnTo>
                <a:cubicBezTo>
                  <a:pt x="1063" y="4953"/>
                  <a:pt x="1065" y="4958"/>
                  <a:pt x="1618" y="3767"/>
                </a:cubicBezTo>
                <a:cubicBezTo>
                  <a:pt x="1922" y="3111"/>
                  <a:pt x="2374" y="2552"/>
                  <a:pt x="2627" y="2552"/>
                </a:cubicBezTo>
                <a:cubicBezTo>
                  <a:pt x="3100" y="2552"/>
                  <a:pt x="3697" y="4206"/>
                  <a:pt x="3697" y="5511"/>
                </a:cubicBezTo>
                <a:cubicBezTo>
                  <a:pt x="3697" y="6669"/>
                  <a:pt x="2892" y="8533"/>
                  <a:pt x="2396" y="8533"/>
                </a:cubicBezTo>
                <a:cubicBezTo>
                  <a:pt x="2023" y="8533"/>
                  <a:pt x="1946" y="8795"/>
                  <a:pt x="1946" y="10028"/>
                </a:cubicBezTo>
                <a:cubicBezTo>
                  <a:pt x="1946" y="11387"/>
                  <a:pt x="2007" y="11523"/>
                  <a:pt x="2591" y="11523"/>
                </a:cubicBezTo>
                <a:cubicBezTo>
                  <a:pt x="3423" y="11523"/>
                  <a:pt x="3697" y="12278"/>
                  <a:pt x="3697" y="14576"/>
                </a:cubicBezTo>
                <a:cubicBezTo>
                  <a:pt x="3697" y="15939"/>
                  <a:pt x="3575" y="16657"/>
                  <a:pt x="3259" y="17224"/>
                </a:cubicBezTo>
                <a:cubicBezTo>
                  <a:pt x="2622" y="18368"/>
                  <a:pt x="2182" y="18201"/>
                  <a:pt x="1520" y="16507"/>
                </a:cubicBezTo>
                <a:cubicBezTo>
                  <a:pt x="959" y="15069"/>
                  <a:pt x="903" y="15020"/>
                  <a:pt x="462" y="15760"/>
                </a:cubicBezTo>
                <a:cubicBezTo>
                  <a:pt x="207" y="16188"/>
                  <a:pt x="0" y="16723"/>
                  <a:pt x="0" y="16943"/>
                </a:cubicBezTo>
                <a:cubicBezTo>
                  <a:pt x="0" y="17576"/>
                  <a:pt x="828" y="19388"/>
                  <a:pt x="1362" y="19934"/>
                </a:cubicBezTo>
                <a:cubicBezTo>
                  <a:pt x="2440" y="21034"/>
                  <a:pt x="4256" y="20201"/>
                  <a:pt x="4755" y="18376"/>
                </a:cubicBezTo>
                <a:cubicBezTo>
                  <a:pt x="5490" y="15689"/>
                  <a:pt x="5289" y="11680"/>
                  <a:pt x="4354" y="10589"/>
                </a:cubicBezTo>
                <a:lnTo>
                  <a:pt x="3855" y="10028"/>
                </a:lnTo>
                <a:lnTo>
                  <a:pt x="4464" y="8564"/>
                </a:lnTo>
                <a:cubicBezTo>
                  <a:pt x="4966" y="7361"/>
                  <a:pt x="5059" y="6776"/>
                  <a:pt x="5059" y="4857"/>
                </a:cubicBezTo>
                <a:cubicBezTo>
                  <a:pt x="5059" y="1083"/>
                  <a:pt x="4246" y="-247"/>
                  <a:pt x="2214" y="185"/>
                </a:cubicBezTo>
                <a:close/>
                <a:moveTo>
                  <a:pt x="14376" y="1711"/>
                </a:moveTo>
                <a:cubicBezTo>
                  <a:pt x="14484" y="1632"/>
                  <a:pt x="14605" y="1674"/>
                  <a:pt x="14728" y="1867"/>
                </a:cubicBezTo>
                <a:cubicBezTo>
                  <a:pt x="14993" y="2281"/>
                  <a:pt x="15098" y="3165"/>
                  <a:pt x="15142" y="5449"/>
                </a:cubicBezTo>
                <a:cubicBezTo>
                  <a:pt x="15191" y="8053"/>
                  <a:pt x="15145" y="8545"/>
                  <a:pt x="14814" y="9000"/>
                </a:cubicBezTo>
                <a:cubicBezTo>
                  <a:pt x="14283" y="9728"/>
                  <a:pt x="13816" y="8011"/>
                  <a:pt x="13816" y="5293"/>
                </a:cubicBezTo>
                <a:cubicBezTo>
                  <a:pt x="13816" y="3324"/>
                  <a:pt x="14049" y="1949"/>
                  <a:pt x="14376" y="1711"/>
                </a:cubicBezTo>
                <a:close/>
                <a:moveTo>
                  <a:pt x="8951" y="2645"/>
                </a:moveTo>
                <a:cubicBezTo>
                  <a:pt x="9149" y="2651"/>
                  <a:pt x="9349" y="3042"/>
                  <a:pt x="9657" y="3829"/>
                </a:cubicBezTo>
                <a:cubicBezTo>
                  <a:pt x="10136" y="5058"/>
                  <a:pt x="10146" y="5250"/>
                  <a:pt x="10082" y="10589"/>
                </a:cubicBezTo>
                <a:cubicBezTo>
                  <a:pt x="10022" y="15671"/>
                  <a:pt x="9983" y="16189"/>
                  <a:pt x="9559" y="17068"/>
                </a:cubicBezTo>
                <a:cubicBezTo>
                  <a:pt x="8966" y="18297"/>
                  <a:pt x="8833" y="18261"/>
                  <a:pt x="8258" y="16788"/>
                </a:cubicBezTo>
                <a:cubicBezTo>
                  <a:pt x="7811" y="15644"/>
                  <a:pt x="7784" y="15217"/>
                  <a:pt x="7784" y="10277"/>
                </a:cubicBezTo>
                <a:cubicBezTo>
                  <a:pt x="7784" y="5338"/>
                  <a:pt x="7811" y="4912"/>
                  <a:pt x="8258" y="3767"/>
                </a:cubicBezTo>
                <a:cubicBezTo>
                  <a:pt x="8558" y="2999"/>
                  <a:pt x="8754" y="2639"/>
                  <a:pt x="8951" y="2645"/>
                </a:cubicBezTo>
                <a:close/>
                <a:moveTo>
                  <a:pt x="20043" y="9530"/>
                </a:moveTo>
                <a:cubicBezTo>
                  <a:pt x="19568" y="9455"/>
                  <a:pt x="19081" y="9651"/>
                  <a:pt x="18827" y="10153"/>
                </a:cubicBezTo>
                <a:cubicBezTo>
                  <a:pt x="18466" y="10866"/>
                  <a:pt x="18037" y="14652"/>
                  <a:pt x="18170" y="15915"/>
                </a:cubicBezTo>
                <a:cubicBezTo>
                  <a:pt x="18219" y="16382"/>
                  <a:pt x="18310" y="17392"/>
                  <a:pt x="18377" y="18158"/>
                </a:cubicBezTo>
                <a:cubicBezTo>
                  <a:pt x="18444" y="18925"/>
                  <a:pt x="18686" y="19767"/>
                  <a:pt x="18924" y="20027"/>
                </a:cubicBezTo>
                <a:cubicBezTo>
                  <a:pt x="19583" y="20747"/>
                  <a:pt x="21048" y="20257"/>
                  <a:pt x="21345" y="19217"/>
                </a:cubicBezTo>
                <a:cubicBezTo>
                  <a:pt x="21496" y="18687"/>
                  <a:pt x="21600" y="16931"/>
                  <a:pt x="21600" y="14919"/>
                </a:cubicBezTo>
                <a:cubicBezTo>
                  <a:pt x="21600" y="12189"/>
                  <a:pt x="21524" y="11327"/>
                  <a:pt x="21211" y="10526"/>
                </a:cubicBezTo>
                <a:cubicBezTo>
                  <a:pt x="20985" y="9948"/>
                  <a:pt x="20519" y="9604"/>
                  <a:pt x="20043" y="9530"/>
                </a:cubicBezTo>
                <a:close/>
                <a:moveTo>
                  <a:pt x="19970" y="11274"/>
                </a:moveTo>
                <a:cubicBezTo>
                  <a:pt x="20061" y="11286"/>
                  <a:pt x="20148" y="11500"/>
                  <a:pt x="20299" y="11928"/>
                </a:cubicBezTo>
                <a:cubicBezTo>
                  <a:pt x="20665" y="12964"/>
                  <a:pt x="20735" y="16526"/>
                  <a:pt x="20420" y="18034"/>
                </a:cubicBezTo>
                <a:cubicBezTo>
                  <a:pt x="20191" y="19133"/>
                  <a:pt x="19837" y="19281"/>
                  <a:pt x="19496" y="18407"/>
                </a:cubicBezTo>
                <a:cubicBezTo>
                  <a:pt x="19114" y="17429"/>
                  <a:pt x="19199" y="12837"/>
                  <a:pt x="19618" y="11866"/>
                </a:cubicBezTo>
                <a:cubicBezTo>
                  <a:pt x="19785" y="11479"/>
                  <a:pt x="19880" y="11263"/>
                  <a:pt x="19970" y="1127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785152257" name="Снимок экрана 2023-05-14 в 11.02.38.png" descr="Снимок экрана 2023-05-14 в 11.02.38.png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376433" y="2469317"/>
            <a:ext cx="987107" cy="9552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1847756" name="Снимок экрана 2023-05-14 в 11.06.27.png" descr="Снимок экрана 2023-05-14 в 11.06.27.png"/>
          <p:cNvPicPr>
            <a:picLocks noChangeAspect="1"/>
          </p:cNvPicPr>
          <p:nvPr/>
        </p:nvPicPr>
        <p:blipFill>
          <a:blip r:embed="rId7"/>
          <a:srcRect l="12367" t="29489" r="27013" b="19673"/>
          <a:stretch/>
        </p:blipFill>
        <p:spPr bwMode="auto">
          <a:xfrm>
            <a:off x="4572000" y="3062999"/>
            <a:ext cx="700554" cy="2647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4" h="21281" extrusionOk="0">
                <a:moveTo>
                  <a:pt x="14451" y="60"/>
                </a:moveTo>
                <a:cubicBezTo>
                  <a:pt x="13241" y="-298"/>
                  <a:pt x="12718" y="908"/>
                  <a:pt x="12592" y="4367"/>
                </a:cubicBezTo>
                <a:cubicBezTo>
                  <a:pt x="12480" y="7414"/>
                  <a:pt x="12614" y="9211"/>
                  <a:pt x="13041" y="10334"/>
                </a:cubicBezTo>
                <a:cubicBezTo>
                  <a:pt x="13235" y="10843"/>
                  <a:pt x="13694" y="11132"/>
                  <a:pt x="14293" y="11132"/>
                </a:cubicBezTo>
                <a:cubicBezTo>
                  <a:pt x="15741" y="11132"/>
                  <a:pt x="16177" y="9411"/>
                  <a:pt x="15995" y="4431"/>
                </a:cubicBezTo>
                <a:cubicBezTo>
                  <a:pt x="15880" y="1297"/>
                  <a:pt x="15553" y="386"/>
                  <a:pt x="14451" y="60"/>
                </a:cubicBezTo>
                <a:close/>
                <a:moveTo>
                  <a:pt x="3598" y="379"/>
                </a:moveTo>
                <a:lnTo>
                  <a:pt x="2406" y="539"/>
                </a:lnTo>
                <a:cubicBezTo>
                  <a:pt x="1253" y="686"/>
                  <a:pt x="1201" y="747"/>
                  <a:pt x="608" y="2900"/>
                </a:cubicBezTo>
                <a:lnTo>
                  <a:pt x="0" y="5101"/>
                </a:lnTo>
                <a:lnTo>
                  <a:pt x="474" y="6122"/>
                </a:lnTo>
                <a:lnTo>
                  <a:pt x="948" y="7143"/>
                </a:lnTo>
                <a:lnTo>
                  <a:pt x="1422" y="5037"/>
                </a:lnTo>
                <a:cubicBezTo>
                  <a:pt x="2183" y="1652"/>
                  <a:pt x="2348" y="2861"/>
                  <a:pt x="2236" y="10972"/>
                </a:cubicBezTo>
                <a:lnTo>
                  <a:pt x="2139" y="18024"/>
                </a:lnTo>
                <a:lnTo>
                  <a:pt x="1313" y="17864"/>
                </a:lnTo>
                <a:cubicBezTo>
                  <a:pt x="506" y="17710"/>
                  <a:pt x="486" y="17736"/>
                  <a:pt x="486" y="19268"/>
                </a:cubicBezTo>
                <a:lnTo>
                  <a:pt x="486" y="20831"/>
                </a:lnTo>
                <a:lnTo>
                  <a:pt x="2820" y="20831"/>
                </a:lnTo>
                <a:lnTo>
                  <a:pt x="5153" y="20831"/>
                </a:lnTo>
                <a:lnTo>
                  <a:pt x="5153" y="19300"/>
                </a:lnTo>
                <a:cubicBezTo>
                  <a:pt x="5153" y="17963"/>
                  <a:pt x="5082" y="17768"/>
                  <a:pt x="4606" y="17768"/>
                </a:cubicBezTo>
                <a:cubicBezTo>
                  <a:pt x="3658" y="17768"/>
                  <a:pt x="3598" y="17187"/>
                  <a:pt x="3598" y="8451"/>
                </a:cubicBezTo>
                <a:lnTo>
                  <a:pt x="3598" y="379"/>
                </a:lnTo>
                <a:close/>
                <a:moveTo>
                  <a:pt x="7353" y="411"/>
                </a:moveTo>
                <a:lnTo>
                  <a:pt x="6733" y="2708"/>
                </a:lnTo>
                <a:cubicBezTo>
                  <a:pt x="6089" y="5065"/>
                  <a:pt x="6080" y="5670"/>
                  <a:pt x="6697" y="6537"/>
                </a:cubicBezTo>
                <a:cubicBezTo>
                  <a:pt x="6992" y="6952"/>
                  <a:pt x="7136" y="6673"/>
                  <a:pt x="7572" y="4942"/>
                </a:cubicBezTo>
                <a:cubicBezTo>
                  <a:pt x="7901" y="3637"/>
                  <a:pt x="8175" y="3045"/>
                  <a:pt x="8289" y="3346"/>
                </a:cubicBezTo>
                <a:cubicBezTo>
                  <a:pt x="8391" y="3614"/>
                  <a:pt x="8441" y="6867"/>
                  <a:pt x="8411" y="10685"/>
                </a:cubicBezTo>
                <a:lnTo>
                  <a:pt x="8362" y="17513"/>
                </a:lnTo>
                <a:lnTo>
                  <a:pt x="7475" y="17673"/>
                </a:lnTo>
                <a:cubicBezTo>
                  <a:pt x="6611" y="17820"/>
                  <a:pt x="6591" y="17867"/>
                  <a:pt x="6673" y="19332"/>
                </a:cubicBezTo>
                <a:lnTo>
                  <a:pt x="6745" y="20831"/>
                </a:lnTo>
                <a:lnTo>
                  <a:pt x="9067" y="20831"/>
                </a:lnTo>
                <a:lnTo>
                  <a:pt x="11376" y="20831"/>
                </a:lnTo>
                <a:lnTo>
                  <a:pt x="11376" y="19332"/>
                </a:lnTo>
                <a:cubicBezTo>
                  <a:pt x="11376" y="17966"/>
                  <a:pt x="11311" y="17817"/>
                  <a:pt x="10647" y="17673"/>
                </a:cubicBezTo>
                <a:lnTo>
                  <a:pt x="9918" y="17513"/>
                </a:lnTo>
                <a:lnTo>
                  <a:pt x="9857" y="8962"/>
                </a:lnTo>
                <a:lnTo>
                  <a:pt x="9808" y="411"/>
                </a:lnTo>
                <a:lnTo>
                  <a:pt x="8581" y="411"/>
                </a:lnTo>
                <a:lnTo>
                  <a:pt x="7353" y="411"/>
                </a:lnTo>
                <a:close/>
                <a:moveTo>
                  <a:pt x="19374" y="411"/>
                </a:moveTo>
                <a:cubicBezTo>
                  <a:pt x="18905" y="411"/>
                  <a:pt x="18708" y="841"/>
                  <a:pt x="18231" y="2836"/>
                </a:cubicBezTo>
                <a:cubicBezTo>
                  <a:pt x="15440" y="14526"/>
                  <a:pt x="14099" y="20246"/>
                  <a:pt x="14099" y="20512"/>
                </a:cubicBezTo>
                <a:cubicBezTo>
                  <a:pt x="14099" y="20684"/>
                  <a:pt x="14339" y="20831"/>
                  <a:pt x="14633" y="20831"/>
                </a:cubicBezTo>
                <a:cubicBezTo>
                  <a:pt x="15095" y="20830"/>
                  <a:pt x="15304" y="20226"/>
                  <a:pt x="16213" y="16364"/>
                </a:cubicBezTo>
                <a:cubicBezTo>
                  <a:pt x="16790" y="13907"/>
                  <a:pt x="17769" y="9830"/>
                  <a:pt x="18377" y="7303"/>
                </a:cubicBezTo>
                <a:cubicBezTo>
                  <a:pt x="20084" y="207"/>
                  <a:pt x="20048" y="411"/>
                  <a:pt x="19374" y="411"/>
                </a:cubicBezTo>
                <a:close/>
                <a:moveTo>
                  <a:pt x="14293" y="2198"/>
                </a:moveTo>
                <a:cubicBezTo>
                  <a:pt x="14750" y="2198"/>
                  <a:pt x="14785" y="2402"/>
                  <a:pt x="14840" y="5197"/>
                </a:cubicBezTo>
                <a:cubicBezTo>
                  <a:pt x="14875" y="6954"/>
                  <a:pt x="14805" y="8472"/>
                  <a:pt x="14670" y="8898"/>
                </a:cubicBezTo>
                <a:cubicBezTo>
                  <a:pt x="14544" y="9296"/>
                  <a:pt x="14374" y="9600"/>
                  <a:pt x="14293" y="9600"/>
                </a:cubicBezTo>
                <a:cubicBezTo>
                  <a:pt x="13900" y="9600"/>
                  <a:pt x="13692" y="7949"/>
                  <a:pt x="13746" y="5197"/>
                </a:cubicBezTo>
                <a:cubicBezTo>
                  <a:pt x="13802" y="2402"/>
                  <a:pt x="13837" y="2198"/>
                  <a:pt x="14293" y="2198"/>
                </a:cubicBezTo>
                <a:close/>
                <a:moveTo>
                  <a:pt x="19750" y="10143"/>
                </a:moveTo>
                <a:cubicBezTo>
                  <a:pt x="18745" y="10152"/>
                  <a:pt x="18527" y="10397"/>
                  <a:pt x="18207" y="11993"/>
                </a:cubicBezTo>
                <a:cubicBezTo>
                  <a:pt x="17966" y="13198"/>
                  <a:pt x="17904" y="17670"/>
                  <a:pt x="18109" y="19076"/>
                </a:cubicBezTo>
                <a:cubicBezTo>
                  <a:pt x="18178" y="19551"/>
                  <a:pt x="18507" y="20229"/>
                  <a:pt x="18839" y="20608"/>
                </a:cubicBezTo>
                <a:cubicBezTo>
                  <a:pt x="19208" y="21031"/>
                  <a:pt x="19378" y="21255"/>
                  <a:pt x="19556" y="21278"/>
                </a:cubicBezTo>
                <a:cubicBezTo>
                  <a:pt x="19734" y="21302"/>
                  <a:pt x="19926" y="21146"/>
                  <a:pt x="20358" y="20831"/>
                </a:cubicBezTo>
                <a:cubicBezTo>
                  <a:pt x="20936" y="20409"/>
                  <a:pt x="21120" y="19949"/>
                  <a:pt x="21306" y="18470"/>
                </a:cubicBezTo>
                <a:cubicBezTo>
                  <a:pt x="21600" y="16134"/>
                  <a:pt x="21436" y="12425"/>
                  <a:pt x="20990" y="11132"/>
                </a:cubicBezTo>
                <a:cubicBezTo>
                  <a:pt x="20742" y="10412"/>
                  <a:pt x="20393" y="10137"/>
                  <a:pt x="19750" y="10143"/>
                </a:cubicBezTo>
                <a:close/>
                <a:moveTo>
                  <a:pt x="19398" y="11961"/>
                </a:moveTo>
                <a:cubicBezTo>
                  <a:pt x="19526" y="11699"/>
                  <a:pt x="19691" y="11671"/>
                  <a:pt x="19872" y="11961"/>
                </a:cubicBezTo>
                <a:cubicBezTo>
                  <a:pt x="20298" y="12643"/>
                  <a:pt x="20474" y="17462"/>
                  <a:pt x="20115" y="18598"/>
                </a:cubicBezTo>
                <a:cubicBezTo>
                  <a:pt x="19832" y="19493"/>
                  <a:pt x="19365" y="19518"/>
                  <a:pt x="19264" y="18662"/>
                </a:cubicBezTo>
                <a:cubicBezTo>
                  <a:pt x="18914" y="15661"/>
                  <a:pt x="19015" y="12748"/>
                  <a:pt x="19398" y="1196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124734258" name="Снимок экрана 2023-05-14 в 10.59.06.png" descr="Снимок экрана 2023-05-14 в 10.59.06.png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4376433" y="3498184"/>
            <a:ext cx="987106" cy="979273"/>
          </a:xfrm>
          <a:prstGeom prst="rect">
            <a:avLst/>
          </a:prstGeom>
          <a:ln w="12700">
            <a:miter lim="400000"/>
          </a:ln>
        </p:spPr>
      </p:pic>
      <p:pic>
        <p:nvPicPr>
          <p:cNvPr id="498509988" name="Снимок экрана 2023-05-14 в 11.06.13.png" descr="Снимок экрана 2023-05-14 в 11.06.13.png"/>
          <p:cNvPicPr>
            <a:picLocks noChangeAspect="1"/>
          </p:cNvPicPr>
          <p:nvPr/>
        </p:nvPicPr>
        <p:blipFill>
          <a:blip r:embed="rId9"/>
          <a:srcRect l="11698" t="20547" r="32754" b="26087"/>
          <a:stretch/>
        </p:blipFill>
        <p:spPr bwMode="auto">
          <a:xfrm>
            <a:off x="4520798" y="3855667"/>
            <a:ext cx="698376" cy="2643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4" h="21011" extrusionOk="0">
                <a:moveTo>
                  <a:pt x="14348" y="3"/>
                </a:moveTo>
                <a:cubicBezTo>
                  <a:pt x="13922" y="-21"/>
                  <a:pt x="13514" y="111"/>
                  <a:pt x="13357" y="382"/>
                </a:cubicBezTo>
                <a:cubicBezTo>
                  <a:pt x="12925" y="1127"/>
                  <a:pt x="12685" y="2999"/>
                  <a:pt x="12685" y="5777"/>
                </a:cubicBezTo>
                <a:cubicBezTo>
                  <a:pt x="12685" y="8999"/>
                  <a:pt x="12910" y="10432"/>
                  <a:pt x="13529" y="11109"/>
                </a:cubicBezTo>
                <a:cubicBezTo>
                  <a:pt x="14157" y="11797"/>
                  <a:pt x="15278" y="11254"/>
                  <a:pt x="15645" y="10099"/>
                </a:cubicBezTo>
                <a:cubicBezTo>
                  <a:pt x="16388" y="7755"/>
                  <a:pt x="16250" y="1613"/>
                  <a:pt x="15424" y="476"/>
                </a:cubicBezTo>
                <a:cubicBezTo>
                  <a:pt x="15214" y="185"/>
                  <a:pt x="14774" y="26"/>
                  <a:pt x="14348" y="3"/>
                </a:cubicBezTo>
                <a:close/>
                <a:moveTo>
                  <a:pt x="19290" y="255"/>
                </a:moveTo>
                <a:cubicBezTo>
                  <a:pt x="19015" y="398"/>
                  <a:pt x="18752" y="677"/>
                  <a:pt x="18752" y="949"/>
                </a:cubicBezTo>
                <a:cubicBezTo>
                  <a:pt x="18752" y="1143"/>
                  <a:pt x="18037" y="4232"/>
                  <a:pt x="17161" y="7827"/>
                </a:cubicBezTo>
                <a:cubicBezTo>
                  <a:pt x="16286" y="11422"/>
                  <a:pt x="15232" y="15792"/>
                  <a:pt x="14813" y="17545"/>
                </a:cubicBezTo>
                <a:lnTo>
                  <a:pt x="14042" y="20731"/>
                </a:lnTo>
                <a:lnTo>
                  <a:pt x="14678" y="20574"/>
                </a:lnTo>
                <a:cubicBezTo>
                  <a:pt x="15275" y="20425"/>
                  <a:pt x="15462" y="19812"/>
                  <a:pt x="17700" y="10572"/>
                </a:cubicBezTo>
                <a:cubicBezTo>
                  <a:pt x="19011" y="5158"/>
                  <a:pt x="20019" y="573"/>
                  <a:pt x="19938" y="350"/>
                </a:cubicBezTo>
                <a:cubicBezTo>
                  <a:pt x="19855" y="121"/>
                  <a:pt x="19565" y="112"/>
                  <a:pt x="19290" y="255"/>
                </a:cubicBezTo>
                <a:close/>
                <a:moveTo>
                  <a:pt x="9394" y="445"/>
                </a:moveTo>
                <a:cubicBezTo>
                  <a:pt x="8268" y="-14"/>
                  <a:pt x="7141" y="521"/>
                  <a:pt x="6605" y="1770"/>
                </a:cubicBezTo>
                <a:cubicBezTo>
                  <a:pt x="6126" y="2889"/>
                  <a:pt x="6129" y="3626"/>
                  <a:pt x="6617" y="4767"/>
                </a:cubicBezTo>
                <a:cubicBezTo>
                  <a:pt x="6995" y="5648"/>
                  <a:pt x="7026" y="5654"/>
                  <a:pt x="7413" y="4388"/>
                </a:cubicBezTo>
                <a:cubicBezTo>
                  <a:pt x="7949" y="2630"/>
                  <a:pt x="8490" y="2231"/>
                  <a:pt x="9076" y="3221"/>
                </a:cubicBezTo>
                <a:cubicBezTo>
                  <a:pt x="10004" y="4788"/>
                  <a:pt x="9495" y="8553"/>
                  <a:pt x="8354" y="8553"/>
                </a:cubicBezTo>
                <a:cubicBezTo>
                  <a:pt x="7866" y="8553"/>
                  <a:pt x="7792" y="8739"/>
                  <a:pt x="7792" y="10067"/>
                </a:cubicBezTo>
                <a:cubicBezTo>
                  <a:pt x="7792" y="11374"/>
                  <a:pt x="7864" y="11582"/>
                  <a:pt x="8318" y="11582"/>
                </a:cubicBezTo>
                <a:cubicBezTo>
                  <a:pt x="8976" y="11582"/>
                  <a:pt x="9749" y="13408"/>
                  <a:pt x="9749" y="14958"/>
                </a:cubicBezTo>
                <a:cubicBezTo>
                  <a:pt x="9749" y="18080"/>
                  <a:pt x="8178" y="19195"/>
                  <a:pt x="7351" y="16661"/>
                </a:cubicBezTo>
                <a:lnTo>
                  <a:pt x="6862" y="15179"/>
                </a:lnTo>
                <a:lnTo>
                  <a:pt x="6434" y="16377"/>
                </a:lnTo>
                <a:cubicBezTo>
                  <a:pt x="5754" y="18244"/>
                  <a:pt x="6284" y="19885"/>
                  <a:pt x="7890" y="20858"/>
                </a:cubicBezTo>
                <a:cubicBezTo>
                  <a:pt x="8967" y="21512"/>
                  <a:pt x="10520" y="19995"/>
                  <a:pt x="10886" y="17923"/>
                </a:cubicBezTo>
                <a:cubicBezTo>
                  <a:pt x="11442" y="14776"/>
                  <a:pt x="11093" y="11876"/>
                  <a:pt x="10042" y="10888"/>
                </a:cubicBezTo>
                <a:cubicBezTo>
                  <a:pt x="9671" y="10539"/>
                  <a:pt x="9684" y="10446"/>
                  <a:pt x="10201" y="9373"/>
                </a:cubicBezTo>
                <a:cubicBezTo>
                  <a:pt x="10853" y="8023"/>
                  <a:pt x="11112" y="5896"/>
                  <a:pt x="10911" y="3568"/>
                </a:cubicBezTo>
                <a:cubicBezTo>
                  <a:pt x="10713" y="1283"/>
                  <a:pt x="10527" y="907"/>
                  <a:pt x="9394" y="445"/>
                </a:cubicBezTo>
                <a:close/>
                <a:moveTo>
                  <a:pt x="3364" y="476"/>
                </a:moveTo>
                <a:cubicBezTo>
                  <a:pt x="2501" y="476"/>
                  <a:pt x="2312" y="684"/>
                  <a:pt x="1676" y="2369"/>
                </a:cubicBezTo>
                <a:cubicBezTo>
                  <a:pt x="603" y="5208"/>
                  <a:pt x="-20" y="9535"/>
                  <a:pt x="0" y="13317"/>
                </a:cubicBezTo>
                <a:cubicBezTo>
                  <a:pt x="7" y="14577"/>
                  <a:pt x="87" y="15786"/>
                  <a:pt x="245" y="16851"/>
                </a:cubicBezTo>
                <a:cubicBezTo>
                  <a:pt x="630" y="19454"/>
                  <a:pt x="903" y="20146"/>
                  <a:pt x="1774" y="20700"/>
                </a:cubicBezTo>
                <a:cubicBezTo>
                  <a:pt x="3089" y="21538"/>
                  <a:pt x="4507" y="20401"/>
                  <a:pt x="4966" y="18113"/>
                </a:cubicBezTo>
                <a:cubicBezTo>
                  <a:pt x="5456" y="15672"/>
                  <a:pt x="5292" y="10264"/>
                  <a:pt x="4685" y="8995"/>
                </a:cubicBezTo>
                <a:cubicBezTo>
                  <a:pt x="4081" y="7735"/>
                  <a:pt x="2904" y="7789"/>
                  <a:pt x="2263" y="9089"/>
                </a:cubicBezTo>
                <a:cubicBezTo>
                  <a:pt x="1679" y="10275"/>
                  <a:pt x="1397" y="9660"/>
                  <a:pt x="1749" y="7954"/>
                </a:cubicBezTo>
                <a:cubicBezTo>
                  <a:pt x="1879" y="7324"/>
                  <a:pt x="2511" y="5366"/>
                  <a:pt x="3156" y="3631"/>
                </a:cubicBezTo>
                <a:lnTo>
                  <a:pt x="4330" y="476"/>
                </a:lnTo>
                <a:lnTo>
                  <a:pt x="3364" y="476"/>
                </a:lnTo>
                <a:close/>
                <a:moveTo>
                  <a:pt x="14103" y="2306"/>
                </a:moveTo>
                <a:cubicBezTo>
                  <a:pt x="14242" y="2049"/>
                  <a:pt x="14400" y="2021"/>
                  <a:pt x="14580" y="2306"/>
                </a:cubicBezTo>
                <a:cubicBezTo>
                  <a:pt x="15009" y="2979"/>
                  <a:pt x="15187" y="7746"/>
                  <a:pt x="14825" y="8869"/>
                </a:cubicBezTo>
                <a:cubicBezTo>
                  <a:pt x="14472" y="9966"/>
                  <a:pt x="14070" y="9703"/>
                  <a:pt x="13859" y="8269"/>
                </a:cubicBezTo>
                <a:cubicBezTo>
                  <a:pt x="13505" y="5866"/>
                  <a:pt x="13686" y="3075"/>
                  <a:pt x="14103" y="2306"/>
                </a:cubicBezTo>
                <a:close/>
                <a:moveTo>
                  <a:pt x="20244" y="9815"/>
                </a:moveTo>
                <a:cubicBezTo>
                  <a:pt x="18772" y="9103"/>
                  <a:pt x="17806" y="12257"/>
                  <a:pt x="18079" y="16945"/>
                </a:cubicBezTo>
                <a:cubicBezTo>
                  <a:pt x="18209" y="19179"/>
                  <a:pt x="18573" y="20398"/>
                  <a:pt x="19241" y="20826"/>
                </a:cubicBezTo>
                <a:cubicBezTo>
                  <a:pt x="20417" y="21579"/>
                  <a:pt x="21479" y="19792"/>
                  <a:pt x="21516" y="16977"/>
                </a:cubicBezTo>
                <a:cubicBezTo>
                  <a:pt x="21580" y="12087"/>
                  <a:pt x="21266" y="10309"/>
                  <a:pt x="20244" y="9815"/>
                </a:cubicBezTo>
                <a:close/>
                <a:moveTo>
                  <a:pt x="2740" y="10762"/>
                </a:moveTo>
                <a:cubicBezTo>
                  <a:pt x="2889" y="10804"/>
                  <a:pt x="3036" y="11015"/>
                  <a:pt x="3266" y="11456"/>
                </a:cubicBezTo>
                <a:cubicBezTo>
                  <a:pt x="3954" y="12775"/>
                  <a:pt x="4071" y="15626"/>
                  <a:pt x="3498" y="17103"/>
                </a:cubicBezTo>
                <a:cubicBezTo>
                  <a:pt x="2576" y="19481"/>
                  <a:pt x="1463" y="17725"/>
                  <a:pt x="1566" y="14043"/>
                </a:cubicBezTo>
                <a:cubicBezTo>
                  <a:pt x="1617" y="12200"/>
                  <a:pt x="1718" y="11752"/>
                  <a:pt x="2190" y="11172"/>
                </a:cubicBezTo>
                <a:cubicBezTo>
                  <a:pt x="2440" y="10864"/>
                  <a:pt x="2591" y="10721"/>
                  <a:pt x="2740" y="10762"/>
                </a:cubicBezTo>
                <a:close/>
                <a:moveTo>
                  <a:pt x="19706" y="11645"/>
                </a:moveTo>
                <a:cubicBezTo>
                  <a:pt x="19821" y="11599"/>
                  <a:pt x="19955" y="11699"/>
                  <a:pt x="20097" y="11929"/>
                </a:cubicBezTo>
                <a:cubicBezTo>
                  <a:pt x="20499" y="12578"/>
                  <a:pt x="20650" y="17389"/>
                  <a:pt x="20305" y="18460"/>
                </a:cubicBezTo>
                <a:cubicBezTo>
                  <a:pt x="19716" y="20290"/>
                  <a:pt x="19143" y="18741"/>
                  <a:pt x="19143" y="15336"/>
                </a:cubicBezTo>
                <a:cubicBezTo>
                  <a:pt x="19143" y="13114"/>
                  <a:pt x="19360" y="11781"/>
                  <a:pt x="19706" y="11645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35531494" name="Google Shape;88;p12"/>
          <p:cNvSpPr txBox="1">
            <a:spLocks noGrp="1"/>
          </p:cNvSpPr>
          <p:nvPr>
            <p:ph type="sldNum" idx="12"/>
          </p:nvPr>
        </p:nvSpPr>
        <p:spPr bwMode="auto">
          <a:xfrm>
            <a:off x="8760474" y="4759952"/>
            <a:ext cx="383400" cy="38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4014B2A3-74EF-930C-1A98-62C63B0342F8}" type="slidenum">
              <a:rPr lang="en"/>
              <a:t>7</a:t>
            </a:fld>
            <a:endParaRPr/>
          </a:p>
        </p:txBody>
      </p:sp>
      <p:sp>
        <p:nvSpPr>
          <p:cNvPr id="1659928630" name="TextBox 1659928629"/>
          <p:cNvSpPr txBox="1"/>
          <p:nvPr/>
        </p:nvSpPr>
        <p:spPr bwMode="auto">
          <a:xfrm>
            <a:off x="1592846" y="396295"/>
            <a:ext cx="4318256" cy="9147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indent="0">
              <a:buSzTx/>
              <a:buNone/>
              <a:defRPr>
                <a:latin typeface="DIN Condensed Bold"/>
                <a:ea typeface="DIN Condensed Bold"/>
                <a:cs typeface="DIN Condensed Bold"/>
              </a:defRPr>
            </a:pPr>
            <a:r>
              <a:rPr lang="en-US" sz="2000" b="0" i="0" u="none" strike="noStrike" cap="none" spc="0">
                <a:solidFill>
                  <a:schemeClr val="bg1"/>
                </a:solidFill>
                <a:latin typeface="Arial"/>
                <a:ea typeface="Arial"/>
                <a:cs typeface="Arial"/>
              </a:rPr>
              <a:t>Предполагаемые потребители продукта</a:t>
            </a:r>
            <a:r>
              <a:rPr lang="ru-RU" sz="2000" b="0" i="0" u="none" strike="noStrike" cap="none" spc="0">
                <a:solidFill>
                  <a:schemeClr val="bg1"/>
                </a:solidFill>
                <a:latin typeface="Arial"/>
                <a:ea typeface="Arial"/>
                <a:cs typeface="Arial"/>
              </a:rPr>
              <a:t>:</a:t>
            </a:r>
            <a:endParaRPr sz="2000">
              <a:solidFill>
                <a:schemeClr val="bg1"/>
              </a:solidFill>
            </a:endParaRPr>
          </a:p>
          <a:p>
            <a:pPr>
              <a:defRPr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1003334451" name="TextBox 1003334450"/>
          <p:cNvSpPr txBox="1"/>
          <p:nvPr/>
        </p:nvSpPr>
        <p:spPr bwMode="auto">
          <a:xfrm>
            <a:off x="3664706" y="1742775"/>
            <a:ext cx="3831463" cy="307795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277395" indent="-277395" defTabSz="457200">
              <a:spcBef>
                <a:spcPts val="1198"/>
              </a:spcBef>
              <a:buFontTx/>
              <a:defRPr>
                <a:latin typeface="DIN Condensed Bold"/>
                <a:ea typeface="DIN Condensed Bold"/>
                <a:cs typeface="DIN Condensed Bold"/>
              </a:defRPr>
            </a:pPr>
            <a:r>
              <a:rPr lang="en-US" sz="1400" b="0" i="0" u="none" strike="noStrike" cap="none" spc="0">
                <a:solidFill>
                  <a:schemeClr val="bg1"/>
                </a:solidFill>
                <a:latin typeface="Arial"/>
                <a:ea typeface="Arial"/>
                <a:cs typeface="Arial"/>
              </a:rPr>
              <a:t>B2B — «Business to Business»</a:t>
            </a:r>
            <a:endParaRPr sz="1400" b="0" i="0" u="none" strike="noStrike" cap="none" spc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277395" indent="-277395" defTabSz="457200">
              <a:spcBef>
                <a:spcPts val="1198"/>
              </a:spcBef>
              <a:buFontTx/>
              <a:defRPr>
                <a:latin typeface="DIN Condensed Bold"/>
                <a:ea typeface="DIN Condensed Bold"/>
                <a:cs typeface="DIN Condensed Bold"/>
              </a:defRPr>
            </a:pPr>
            <a:endParaRPr sz="1400">
              <a:solidFill>
                <a:schemeClr val="bg1"/>
              </a:solidFill>
            </a:endParaRPr>
          </a:p>
          <a:p>
            <a:pPr marL="277396" indent="-277396" defTabSz="457200">
              <a:spcBef>
                <a:spcPts val="1199"/>
              </a:spcBef>
              <a:buFontTx/>
              <a:defRPr>
                <a:latin typeface="DIN Condensed Bold"/>
                <a:ea typeface="DIN Condensed Bold"/>
                <a:cs typeface="DIN Condensed Bold"/>
              </a:defRPr>
            </a:pPr>
            <a:endParaRPr sz="1400">
              <a:solidFill>
                <a:schemeClr val="bg1"/>
              </a:solidFill>
            </a:endParaRPr>
          </a:p>
          <a:p>
            <a:pPr marL="277396" indent="-277396" defTabSz="457200">
              <a:spcBef>
                <a:spcPts val="1199"/>
              </a:spcBef>
              <a:buFontTx/>
              <a:defRPr>
                <a:latin typeface="DIN Condensed Bold"/>
                <a:ea typeface="DIN Condensed Bold"/>
                <a:cs typeface="DIN Condensed Bold"/>
              </a:defRPr>
            </a:pPr>
            <a:endParaRPr sz="1400">
              <a:solidFill>
                <a:schemeClr val="bg1"/>
              </a:solidFill>
            </a:endParaRPr>
          </a:p>
          <a:p>
            <a:pPr marL="277396" indent="-277396" defTabSz="457200">
              <a:spcBef>
                <a:spcPts val="1199"/>
              </a:spcBef>
              <a:buFontTx/>
              <a:defRPr>
                <a:latin typeface="DIN Condensed Bold"/>
                <a:ea typeface="DIN Condensed Bold"/>
                <a:cs typeface="DIN Condensed Bold"/>
              </a:defRPr>
            </a:pPr>
            <a:r>
              <a:rPr lang="en-US" sz="1400" b="0" i="0" u="none" strike="noStrike" cap="none" spc="0">
                <a:solidFill>
                  <a:schemeClr val="bg1"/>
                </a:solidFill>
                <a:latin typeface="Arial"/>
                <a:ea typeface="Arial"/>
                <a:cs typeface="Arial"/>
              </a:rPr>
              <a:t>B2G — «Business to Government»</a:t>
            </a:r>
            <a:endParaRPr lang="en-US" sz="1400" b="0" i="0" u="none" strike="noStrike" cap="none" spc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277396" indent="-277396" defTabSz="457200">
              <a:spcBef>
                <a:spcPts val="1199"/>
              </a:spcBef>
              <a:buFontTx/>
              <a:defRPr>
                <a:latin typeface="DIN Condensed Bold"/>
                <a:ea typeface="DIN Condensed Bold"/>
                <a:cs typeface="DIN Condensed Bold"/>
              </a:defRPr>
            </a:pPr>
            <a:endParaRPr sz="1400">
              <a:solidFill>
                <a:schemeClr val="bg1"/>
              </a:solidFill>
            </a:endParaRPr>
          </a:p>
          <a:p>
            <a:pPr marL="277396" indent="-277396" defTabSz="457200">
              <a:spcBef>
                <a:spcPts val="1199"/>
              </a:spcBef>
              <a:buFontTx/>
              <a:defRPr>
                <a:latin typeface="DIN Condensed Bold"/>
                <a:ea typeface="DIN Condensed Bold"/>
                <a:cs typeface="DIN Condensed Bold"/>
              </a:defRPr>
            </a:pPr>
            <a:endParaRPr sz="1400">
              <a:solidFill>
                <a:schemeClr val="bg1"/>
              </a:solidFill>
            </a:endParaRPr>
          </a:p>
          <a:p>
            <a:pPr marL="277396" indent="-277396" defTabSz="457200">
              <a:spcBef>
                <a:spcPts val="1199"/>
              </a:spcBef>
              <a:buFontTx/>
              <a:defRPr>
                <a:latin typeface="DIN Condensed Bold"/>
                <a:ea typeface="DIN Condensed Bold"/>
                <a:cs typeface="DIN Condensed Bold"/>
              </a:defRPr>
            </a:pPr>
            <a:endParaRPr sz="1400">
              <a:solidFill>
                <a:schemeClr val="bg1"/>
              </a:solidFill>
            </a:endParaRPr>
          </a:p>
          <a:p>
            <a:pPr>
              <a:defRPr/>
            </a:pPr>
            <a:endParaRPr>
              <a:solidFill>
                <a:schemeClr val="bg1"/>
              </a:solidFill>
            </a:endParaRPr>
          </a:p>
        </p:txBody>
      </p:sp>
      <p:pic>
        <p:nvPicPr>
          <p:cNvPr id="96842479" name="Снимок экрана 2023-05-14 в 10.10.58.png" descr="Снимок экрана 2023-05-14 в 10.10.58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089953" y="1644350"/>
            <a:ext cx="799237" cy="705611"/>
          </a:xfrm>
          <a:prstGeom prst="rect">
            <a:avLst/>
          </a:prstGeom>
          <a:ln w="12700">
            <a:miter lim="400000"/>
          </a:ln>
        </p:spPr>
      </p:pic>
      <p:pic>
        <p:nvPicPr>
          <p:cNvPr id="551933350" name="Снимок экрана 2023-05-14 в 10.12.29.png" descr="Снимок экрана 2023-05-14 в 10.12.29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075550" y="3022706"/>
            <a:ext cx="813640" cy="726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8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 bwMode="auto">
          <a:xfrm>
            <a:off x="1533327" y="324104"/>
            <a:ext cx="38584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chemeClr val="accent1"/>
                </a:solidFill>
              </a:rPr>
              <a:t>КОНЕЧНЫЙ ПРОДУКТ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119921" y="1686394"/>
            <a:ext cx="486771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4999"/>
              </a:lnSpc>
              <a:spcBef>
                <a:spcPts val="600"/>
              </a:spcBef>
              <a:buClr>
                <a:srgbClr val="FF6035"/>
              </a:buClr>
              <a:buSzPts val="2000"/>
              <a:defRPr/>
            </a:pPr>
            <a:r>
              <a:rPr lang="ru-RU" b="1">
                <a:solidFill>
                  <a:schemeClr val="tx1"/>
                </a:solidFill>
              </a:rPr>
              <a:t>Комната отдыха </a:t>
            </a:r>
            <a:r>
              <a:rPr lang="ru-RU">
                <a:solidFill>
                  <a:srgbClr val="667180"/>
                </a:solidFill>
                <a:latin typeface="Raleway"/>
              </a:rPr>
              <a:t>- это место, в котором сотрудники могут отдохнуть и расслабиться. Оборудована массажными креслами, виброплатформой, массажёрами коленных суставов, ступней, для того, чтобы создать условия, соотносимые с мышечной нагрузкой. </a:t>
            </a:r>
            <a:endParaRPr/>
          </a:p>
          <a:p>
            <a:pPr lvl="0">
              <a:lnSpc>
                <a:spcPct val="114999"/>
              </a:lnSpc>
              <a:spcBef>
                <a:spcPts val="600"/>
              </a:spcBef>
              <a:buClr>
                <a:srgbClr val="FF6035"/>
              </a:buClr>
              <a:buSzPts val="2000"/>
              <a:defRPr/>
            </a:pPr>
            <a:r>
              <a:rPr lang="ru-RU">
                <a:solidFill>
                  <a:srgbClr val="667180"/>
                </a:solidFill>
                <a:latin typeface="Raleway"/>
              </a:rPr>
              <a:t>Это место, где люди в перерыв в уединении или в компании коллег перезагружаются, оказывают поддержку лимфатической системе, наслаждаются отдыхом.</a:t>
            </a:r>
            <a:endParaRPr lang="en-US">
              <a:solidFill>
                <a:srgbClr val="667180"/>
              </a:solidFill>
              <a:latin typeface="Raleway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796000" y="0"/>
            <a:ext cx="3328704" cy="4176122"/>
          </a:xfrm>
          <a:prstGeom prst="snip2DiagRect">
            <a:avLst>
              <a:gd name="adj1" fmla="val 0"/>
              <a:gd name="adj2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">
                  <a:srgbClr val="FFDDD5"/>
                </a:gs>
                <a:gs pos="44970">
                  <a:srgbClr val="FFD0C4"/>
                </a:gs>
                <a:gs pos="60606">
                  <a:srgbClr val="FFC3B3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softEdge rad="889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utland template">
  <a:themeElements>
    <a:clrScheme name="Custom 347">
      <a:dk1>
        <a:srgbClr val="142236"/>
      </a:dk1>
      <a:lt1>
        <a:srgbClr val="FFFFFF"/>
      </a:lt1>
      <a:dk2>
        <a:srgbClr val="667180"/>
      </a:dk2>
      <a:lt2>
        <a:srgbClr val="E5E8EB"/>
      </a:lt2>
      <a:accent1>
        <a:srgbClr val="FF6035"/>
      </a:accent1>
      <a:accent2>
        <a:srgbClr val="BB1C0B"/>
      </a:accent2>
      <a:accent3>
        <a:srgbClr val="1DC8E6"/>
      </a:accent3>
      <a:accent4>
        <a:srgbClr val="0D7FA3"/>
      </a:accent4>
      <a:accent5>
        <a:srgbClr val="8FC55D"/>
      </a:accent5>
      <a:accent6>
        <a:srgbClr val="4E9934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469</Words>
  <Application>Microsoft Office PowerPoint</Application>
  <DocSecurity>0</DocSecurity>
  <PresentationFormat>Экран (16:9)</PresentationFormat>
  <Paragraphs>79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Rutland template</vt:lpstr>
      <vt:lpstr>Презентация PowerPoint</vt:lpstr>
      <vt:lpstr>Актуальность проекта:</vt:lpstr>
      <vt:lpstr>Проблема</vt:lpstr>
      <vt:lpstr>Для решения данной проблемы систематизировали данные, опросив студентов и преподавателей ЧувГУ </vt:lpstr>
      <vt:lpstr>В короткий срок заметны следующие изменения:</vt:lpstr>
      <vt:lpstr>Решаемая проблема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subject/>
  <dc:creator/>
  <cp:keywords/>
  <dc:description/>
  <cp:lastModifiedBy>Юлия Васильева</cp:lastModifiedBy>
  <cp:revision>38</cp:revision>
  <dcterms:modified xsi:type="dcterms:W3CDTF">2023-12-08T06:34:46Z</dcterms:modified>
  <cp:category/>
  <dc:identifier/>
  <cp:contentStatus/>
  <dc:language/>
  <cp:version/>
</cp:coreProperties>
</file>