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56" r:id="rId4"/>
    <p:sldId id="292" r:id="rId5"/>
    <p:sldId id="293" r:id="rId6"/>
    <p:sldId id="301" r:id="rId7"/>
    <p:sldId id="294" r:id="rId8"/>
    <p:sldId id="285" r:id="rId9"/>
    <p:sldId id="295" r:id="rId10"/>
    <p:sldId id="288" r:id="rId11"/>
    <p:sldId id="289" r:id="rId12"/>
    <p:sldId id="290" r:id="rId13"/>
    <p:sldId id="29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alexandrz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633B"/>
    <a:srgbClr val="211F1F"/>
    <a:srgbClr val="81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6405"/>
  </p:normalViewPr>
  <p:slideViewPr>
    <p:cSldViewPr snapToGrid="0" snapToObjects="1">
      <p:cViewPr varScale="1">
        <p:scale>
          <a:sx n="98" d="100"/>
          <a:sy n="98" d="100"/>
        </p:scale>
        <p:origin x="216" y="800"/>
      </p:cViewPr>
      <p:guideLst>
        <p:guide orient="horz" pos="2196"/>
        <p:guide pos="978"/>
        <p:guide orient="horz" pos="1022"/>
        <p:guide orient="horz" pos="3938"/>
        <p:guide pos="7204"/>
        <p:guide pos="3613"/>
        <p:guide pos="3807"/>
        <p:guide pos="4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.svg"/><Relationship Id="rId7" Type="http://schemas.openxmlformats.org/officeDocument/2006/relationships/image" Target="../media/image5.png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3110" y="2069465"/>
            <a:ext cx="3030220" cy="90043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effectLst/>
                <a:latin typeface="Calleo-Trial SemiBold" pitchFamily="2" charset="0"/>
              </a:rPr>
              <a:t>M-MAPS</a:t>
            </a:r>
            <a:endParaRPr lang="ru-RU" sz="102800" b="1" dirty="0">
              <a:latin typeface="Calleo-Trial SemiBold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3416" y="4793564"/>
            <a:ext cx="4554220" cy="180292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alleo-Trial" pitchFamily="2" charset="0"/>
              </a:rPr>
              <a:t>Докладчик:</a:t>
            </a:r>
            <a:endParaRPr lang="ru-RU" sz="1600" dirty="0">
              <a:effectLst/>
              <a:latin typeface="Calleo-Trial" pitchFamily="2" charset="0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effectLst/>
                <a:latin typeface="Calleo-Trial" pitchFamily="2" charset="0"/>
              </a:rPr>
              <a:t>Залищук Александр Александрович </a:t>
            </a:r>
            <a:endParaRPr lang="ru-RU" sz="1600" dirty="0">
              <a:effectLst/>
              <a:latin typeface="Calleo-Trial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66" y="131011"/>
            <a:ext cx="2391719" cy="117801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овое поле 3"/>
          <p:cNvSpPr txBox="1"/>
          <p:nvPr/>
        </p:nvSpPr>
        <p:spPr>
          <a:xfrm>
            <a:off x="753110" y="3130550"/>
            <a:ext cx="37820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«Мега карты для мега решений»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139190" y="3659505"/>
            <a:ext cx="78778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«Ваша геинформация + наш анализ = оптимальная инфраструктура»</a:t>
            </a:r>
            <a:endParaRPr lang="ru-RU" alt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4185" y="2230162"/>
            <a:ext cx="2262806" cy="795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5676" y="853151"/>
            <a:ext cx="1885272" cy="662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5672" y="92632"/>
            <a:ext cx="1885271" cy="662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5748" y="1579786"/>
            <a:ext cx="2000641" cy="7031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35545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Запрос / предложение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/>
          <p:cNvSpPr txBox="1"/>
          <p:nvPr/>
        </p:nvSpPr>
        <p:spPr>
          <a:xfrm>
            <a:off x="1063625" y="1366520"/>
            <a:ext cx="4333240" cy="1579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ЗАПРОС:</a:t>
            </a: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Финансовая поддержка: субсидии, инвестии, льготы и гранты</a:t>
            </a: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Информационна поддержка</a:t>
            </a: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Образовательная поддержка</a:t>
            </a: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Налоговые льготы</a:t>
            </a: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ru-RU" sz="1600" dirty="0">
              <a:latin typeface="Calleo-Trial" pitchFamily="2" charset="0"/>
            </a:endParaRPr>
          </a:p>
        </p:txBody>
      </p:sp>
      <p:cxnSp>
        <p:nvCxnSpPr>
          <p:cNvPr id="7" name="Прямая соединительная линия 21"/>
          <p:cNvCxnSpPr/>
          <p:nvPr/>
        </p:nvCxnSpPr>
        <p:spPr>
          <a:xfrm>
            <a:off x="6092825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21"/>
          <p:cNvCxnSpPr/>
          <p:nvPr/>
        </p:nvCxnSpPr>
        <p:spPr>
          <a:xfrm flipH="1" flipV="1">
            <a:off x="6092825" y="1023620"/>
            <a:ext cx="3175" cy="273050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/>
          <p:nvPr/>
        </p:nvSpPr>
        <p:spPr>
          <a:xfrm>
            <a:off x="6619875" y="1366520"/>
            <a:ext cx="4333240" cy="1579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ПРЕДЛОЖЕНИЕ:</a:t>
            </a: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Совместные разработки и исследования</a:t>
            </a:r>
            <a:endParaRPr lang="ru-RU" sz="1600" dirty="0">
              <a:latin typeface="Calleo-Trial" pitchFamily="2" charset="0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sz="1600" dirty="0">
                <a:latin typeface="Calleo-Trial" pitchFamily="2" charset="0"/>
              </a:rPr>
              <a:t>Заключение соглашений</a:t>
            </a:r>
            <a:endParaRPr lang="ru-RU" sz="1600" dirty="0">
              <a:latin typeface="Calleo-Trial" pitchFamily="2" charset="0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endParaRPr lang="ru-RU" sz="1600" dirty="0"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ru-RU" sz="1600" dirty="0">
              <a:latin typeface="Calleo-Trial" pitchFamily="2" charset="0"/>
            </a:endParaRPr>
          </a:p>
        </p:txBody>
      </p:sp>
      <p:pic>
        <p:nvPicPr>
          <p:cNvPr id="10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" y="4231640"/>
            <a:ext cx="1320165" cy="164782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40" y="4231640"/>
            <a:ext cx="1539875" cy="148018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0" y="4231640"/>
            <a:ext cx="1863725" cy="163639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4231640"/>
            <a:ext cx="191389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215" y="1087120"/>
            <a:ext cx="3377565" cy="89154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chemeClr val="bg1"/>
                </a:solidFill>
                <a:latin typeface="Calleo-Trial SemiBold" pitchFamily="2" charset="0"/>
              </a:rPr>
              <a:t>Контакты</a:t>
            </a:r>
            <a:endParaRPr lang="ru-RU" sz="1028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120" y="1978660"/>
            <a:ext cx="5918200" cy="118681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Calleo-Trial" pitchFamily="2" charset="0"/>
              </a:rPr>
              <a:t>Телефон: +79215709263</a:t>
            </a:r>
            <a:endParaRPr lang="ru-RU" sz="1600" dirty="0">
              <a:solidFill>
                <a:schemeClr val="bg1"/>
              </a:solidFill>
              <a:effectLst/>
              <a:latin typeface="Calleo-Trial" pitchFamily="2" charset="0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Calleo-Trial" pitchFamily="2" charset="0"/>
              </a:rPr>
              <a:t>Адрес почты: sacha15012000@gmail.com</a:t>
            </a:r>
            <a:endParaRPr lang="ru-RU" sz="1600" dirty="0">
              <a:solidFill>
                <a:schemeClr val="bg1"/>
              </a:solidFill>
              <a:effectLst/>
              <a:latin typeface="Calleo-Trial" pitchFamily="2" charset="0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Calleo-Trial" pitchFamily="2" charset="0"/>
              </a:rPr>
              <a:t>Telegram: @ZaoLALL987</a:t>
            </a:r>
            <a:endParaRPr lang="ru-RU" sz="1600" dirty="0">
              <a:solidFill>
                <a:schemeClr val="bg1"/>
              </a:solidFill>
              <a:effectLst/>
              <a:latin typeface="Calleo-Trial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76" y="152602"/>
            <a:ext cx="1768361" cy="8709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7923" r="12908" b="34946"/>
          <a:stretch>
            <a:fillRect/>
          </a:stretch>
        </p:blipFill>
        <p:spPr bwMode="auto">
          <a:xfrm>
            <a:off x="8404860" y="311785"/>
            <a:ext cx="2551430" cy="2506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3775710"/>
            <a:ext cx="2016760" cy="201676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/>
        </p:nvSpPr>
        <p:spPr>
          <a:xfrm>
            <a:off x="4194175" y="3113405"/>
            <a:ext cx="3098800" cy="6623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Calleo-Trial SemiBold" pitchFamily="2" charset="0"/>
              </a:rPr>
              <a:t>Проект Projects 2035</a:t>
            </a:r>
            <a:endParaRPr lang="ru-RU" sz="30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668020" y="3251835"/>
            <a:ext cx="3068955" cy="5238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Calleo-Trial SemiBold" pitchFamily="2" charset="0"/>
              </a:rPr>
              <a:t>Профиль в Leader ID</a:t>
            </a:r>
            <a:endParaRPr lang="ru-RU" sz="30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35" y="3775710"/>
            <a:ext cx="2016125" cy="2016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44689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  <a:sym typeface="+mn-ea"/>
              </a:rPr>
              <a:t>Решаемая проблема и 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1475105" y="1555750"/>
            <a:ext cx="3637915" cy="159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Calleo-Trial" pitchFamily="2" charset="0"/>
              </a:rPr>
              <a:t>ПРОБЛЕМА:</a:t>
            </a:r>
            <a:br>
              <a:rPr lang="ru-RU" sz="1600" dirty="0">
                <a:latin typeface="Calleo-Trial" pitchFamily="2" charset="0"/>
              </a:rPr>
            </a:br>
            <a:r>
              <a:rPr lang="ru-RU" sz="1600" dirty="0">
                <a:latin typeface="Calleo-Trial" pitchFamily="2" charset="0"/>
              </a:rPr>
              <a:t>Плохо спланированная логистика и инфраструктра в труднодоступных местах</a:t>
            </a:r>
            <a:endParaRPr lang="ru-RU" sz="1600" dirty="0">
              <a:highlight>
                <a:srgbClr val="FFFF00"/>
              </a:highlight>
              <a:latin typeface="Calleo-Trial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2935" y="3305810"/>
            <a:ext cx="2904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Нефте и газодобывающие компании</a:t>
            </a: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3210" y="3909110"/>
            <a:ext cx="2325758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Разведка и разведка бурением новых территорий</a:t>
            </a:r>
            <a:endParaRPr lang="ru-RU" sz="1100" dirty="0"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0625" y="3314065"/>
            <a:ext cx="25330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Сельское хозяйство</a:t>
            </a: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9854" y="5155355"/>
            <a:ext cx="2325758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Организация турпоходов и туристических вылазок</a:t>
            </a:r>
            <a:endParaRPr lang="ru-RU" sz="1100" dirty="0"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702713" y="3144346"/>
            <a:ext cx="648928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35" y="1377950"/>
            <a:ext cx="2596515" cy="14605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190" y="1381125"/>
            <a:ext cx="2189480" cy="14573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105" y="4316095"/>
            <a:ext cx="3396615" cy="1684020"/>
          </a:xfrm>
          <a:prstGeom prst="rect">
            <a:avLst/>
          </a:prstGeom>
        </p:spPr>
      </p:pic>
      <p:sp>
        <p:nvSpPr>
          <p:cNvPr id="9" name="TextBox 12"/>
          <p:cNvSpPr txBox="1"/>
          <p:nvPr/>
        </p:nvSpPr>
        <p:spPr>
          <a:xfrm>
            <a:off x="5702935" y="4648200"/>
            <a:ext cx="29044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Геологические службы</a:t>
            </a: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5703210" y="5155615"/>
            <a:ext cx="232575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Ускорение сбора данных о местности </a:t>
            </a:r>
            <a:b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(есть возможность указать исследованные территории)</a:t>
            </a:r>
            <a:endParaRPr lang="ru-RU" sz="1100" dirty="0"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8810625" y="4648200"/>
            <a:ext cx="26968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6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Туристические компании</a:t>
            </a: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8860155" y="3866515"/>
            <a:ext cx="26054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1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Картографирование и составление планов облета полей</a:t>
            </a:r>
            <a:endParaRPr lang="ru-RU" sz="1100" dirty="0"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 fontScale="90000"/>
          </a:bodyPr>
          <a:lstStyle/>
          <a:p>
            <a:r>
              <a:rPr lang="ru-RU" sz="2000" b="1" dirty="0">
                <a:latin typeface="Calleo-Trial SemiBold" pitchFamily="2" charset="0"/>
              </a:rPr>
              <a:t>Описание предлагаемого решения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solidFill>
                  <a:srgbClr val="FFFFFF"/>
                </a:solidFill>
                <a:latin typeface="Calleo-Trial" pitchFamily="2" charset="0"/>
              </a:rPr>
            </a:fld>
            <a:endParaRPr lang="ru-RU" sz="10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40147" y="242668"/>
            <a:ext cx="1279609" cy="625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2345" y="3266440"/>
            <a:ext cx="4534535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Особенности функционала:</a:t>
            </a:r>
            <a:endParaRPr lang="ru-RU" sz="14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ru-RU" sz="14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Содержит функционал геопространственной системы</a:t>
            </a:r>
            <a:endParaRPr lang="ru-RU" sz="14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ru-RU" sz="14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Вывод детального отчета по обработанным материала</a:t>
            </a:r>
            <a:endParaRPr lang="ru-RU" sz="14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  <a:sym typeface="+mn-ea"/>
            </a:endParaRP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ru-RU" sz="14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Возможность редактировать маршурт в зависимости от нужд пользователя</a:t>
            </a:r>
            <a:endParaRPr lang="ru-RU" sz="14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  <a:sym typeface="+mn-ea"/>
            </a:endParaRP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ru-RU" sz="1400" dirty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При ручном исправлении программа предлагает альтернативные варианта</a:t>
            </a: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902335" y="1031875"/>
            <a:ext cx="5137150" cy="2018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400" dirty="0">
                <a:solidFill>
                  <a:srgbClr val="211F1F"/>
                </a:solidFill>
                <a:latin typeface="Calleo-Trial" pitchFamily="2" charset="0"/>
              </a:rPr>
              <a:t>Обработка геопространственных данных с БПЛА, спутника и воздушных судов</a:t>
            </a: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400" dirty="0">
                <a:solidFill>
                  <a:srgbClr val="211F1F"/>
                </a:solidFill>
                <a:latin typeface="Calleo-Trial" pitchFamily="2" charset="0"/>
              </a:rPr>
              <a:t>Сегментация земляных покровов и их дальнейшая классификация</a:t>
            </a: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400" dirty="0">
                <a:solidFill>
                  <a:srgbClr val="211F1F"/>
                </a:solidFill>
                <a:latin typeface="Calleo-Trial" pitchFamily="2" charset="0"/>
              </a:rPr>
              <a:t>Совмещение полученных результатов с цифровой картой местности</a:t>
            </a: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400" dirty="0">
                <a:solidFill>
                  <a:srgbClr val="211F1F"/>
                </a:solidFill>
                <a:latin typeface="Calleo-Trial" pitchFamily="2" charset="0"/>
              </a:rPr>
              <a:t>Автоматическое построение оптимальных маршрутов в зависимости от задачи</a:t>
            </a: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ru-RU" sz="1400" dirty="0">
                <a:solidFill>
                  <a:srgbClr val="211F1F"/>
                </a:solidFill>
                <a:latin typeface="Calleo-Trial" pitchFamily="2" charset="0"/>
              </a:rPr>
              <a:t>Выбор наилушего маршрута</a:t>
            </a: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solidFill>
                <a:srgbClr val="211F1F"/>
              </a:solidFill>
              <a:latin typeface="Calleo-Trial" pitchFamily="2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3144346"/>
            <a:ext cx="6096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096000" y="6049280"/>
            <a:ext cx="6096000" cy="0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096000" y="3144346"/>
            <a:ext cx="1646381" cy="0"/>
          </a:xfrm>
          <a:prstGeom prst="line">
            <a:avLst/>
          </a:prstGeom>
          <a:ln w="12700" cap="rnd">
            <a:solidFill>
              <a:srgbClr val="FFFFFF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 descr="Рисунок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3660140"/>
            <a:ext cx="2242820" cy="17227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1188085"/>
            <a:ext cx="1734820" cy="17462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950" y="1217930"/>
            <a:ext cx="1712595" cy="17240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825" y="3660140"/>
            <a:ext cx="3084195" cy="1734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35545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Финансовая модель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graphicFrame>
        <p:nvGraphicFramePr>
          <p:cNvPr id="6" name="Таблица 5"/>
          <p:cNvGraphicFramePr/>
          <p:nvPr/>
        </p:nvGraphicFramePr>
        <p:xfrm>
          <a:off x="1149350" y="1157605"/>
          <a:ext cx="8534400" cy="762000"/>
        </p:xfrm>
        <a:graphic>
          <a:graphicData uri="http://schemas.openxmlformats.org/drawingml/2006/table">
            <a:tbl>
              <a:tblPr bandCol="1">
                <a:tableStyleId>{69CF1AB2-1976-4502-BF36-3FF5EA218861}</a:tableStyleId>
              </a:tblPr>
              <a:tblGrid>
                <a:gridCol w="4267200"/>
                <a:gridCol w="4267200"/>
              </a:tblGrid>
              <a:tr h="381000">
                <a:tc>
                  <a:txBody>
                    <a:bodyPr/>
                    <a:p>
                      <a:pPr indent="0"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ru-RU" sz="1600" b="1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Расходы: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ФОТ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Аренда ресурсов (сервер или облако) для обучения моделей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Аренда ресурсов (сервер или облако) для поддержания веб-решения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Покупка реальных данных у картографических сервисов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>
                        <a:buNone/>
                      </a:pPr>
                      <a:endParaRPr lang="ru-RU" altLang="en-US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600" b="1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Ключевые ресурсы:</a:t>
                      </a:r>
                      <a:endParaRPr lang="ru-RU" sz="1600" b="1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Команда разработчиков</a:t>
                      </a:r>
                      <a:endParaRPr lang="ru-RU" sz="1600" b="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Интеллектуальные права</a:t>
                      </a:r>
                      <a:endParaRPr lang="ru-RU" sz="1600" b="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Железо для обучения нейронок</a:t>
                      </a:r>
                      <a:endParaRPr lang="ru-RU" sz="1600" b="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Данные для тестирования систем</a:t>
                      </a:r>
                      <a:endParaRPr lang="ru-RU" sz="1600" b="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600" b="1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Виды деятельности:</a:t>
                      </a:r>
                      <a:endParaRPr lang="ru-RU" sz="1600" b="1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Оказание услуги 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Развитие программного обеспечения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indent="0"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ru-RU" sz="1600" b="1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Доходы: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Лицензия на пограммное обеспечение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buClrTx/>
                        <a:buSzTx/>
                        <a:buFontTx/>
                        <a:buAutoNum type="arabicPeriod"/>
                      </a:pPr>
                      <a:r>
                        <a:rPr lang="ru-RU" sz="16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Оплата за услуги</a:t>
                      </a:r>
                      <a:endParaRPr lang="ru-RU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  <a:p>
                      <a:pPr>
                        <a:buNone/>
                      </a:pPr>
                      <a:endParaRPr lang="ru-RU" altLang="en-US" sz="16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00" y="1076960"/>
            <a:ext cx="1112520" cy="111252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5" y="3277870"/>
            <a:ext cx="1175385" cy="105727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0" y="4852670"/>
            <a:ext cx="1443990" cy="125476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95" y="5034915"/>
            <a:ext cx="1234440" cy="1072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  <a:sym typeface="+mn-ea"/>
              </a:rPr>
              <a:t>Анализ конкурентов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graphicFrame>
        <p:nvGraphicFramePr>
          <p:cNvPr id="3" name="Таблица 2"/>
          <p:cNvGraphicFramePr/>
          <p:nvPr/>
        </p:nvGraphicFramePr>
        <p:xfrm>
          <a:off x="1009650" y="1107440"/>
          <a:ext cx="10694035" cy="4956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545"/>
                <a:gridCol w="1976120"/>
                <a:gridCol w="1633220"/>
                <a:gridCol w="1990090"/>
                <a:gridCol w="213106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Calleo-Trial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Критерии</a:t>
                      </a:r>
                      <a:endParaRPr lang="ru-RU" altLang="en-US" sz="1800" b="0" dirty="0">
                        <a:solidFill>
                          <a:schemeClr val="bg1"/>
                        </a:solidFill>
                        <a:latin typeface="Calleo-Trial" pitchFamily="2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Calleo-Trial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M-MAPS</a:t>
                      </a:r>
                      <a:endParaRPr lang="ru-RU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Calleo-Trial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ArcGIS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Calleo-Trial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Аксиома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Calleo-Trial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NextGIS</a:t>
                      </a:r>
                      <a:endParaRPr lang="ru-RU" altLang="en-US"/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Анализ местности и обработка геоданных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ru-RU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Работа с геопространственными данными с дронов для оперативного обновления карт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Построение маршрута на местности вручную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Автоматическое построение оптимального маршрута на анализе типов поверхности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Рекомендации при ручном изменении маршрута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+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-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7651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Стоимость программного решения (руб.)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65 000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350 000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75 000 - 80 000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ru-RU" altLang="en-US" sz="1400" dirty="0">
                          <a:solidFill>
                            <a:srgbClr val="211F1F"/>
                          </a:solidFill>
                          <a:latin typeface="Calleo-Trial" pitchFamily="2" charset="0"/>
                          <a:ea typeface="+mj-ea"/>
                          <a:cs typeface="+mj-cs"/>
                        </a:rPr>
                        <a:t>45 000 в год</a:t>
                      </a:r>
                      <a:endParaRPr lang="ru-RU" altLang="en-US" sz="1400" dirty="0">
                        <a:solidFill>
                          <a:srgbClr val="211F1F"/>
                        </a:solidFill>
                        <a:latin typeface="Calleo-Trial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35545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Текущий статус проекта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1035050" y="1289685"/>
            <a:ext cx="4700270" cy="2099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80604020202020204" pitchFamily="34" charset="0"/>
              <a:buChar char="•"/>
            </a:pPr>
            <a:r>
              <a:rPr lang="ru-RU" sz="1800" dirty="0">
                <a:latin typeface="Calleo-Trial" pitchFamily="2" charset="0"/>
                <a:sym typeface="+mn-ea"/>
              </a:rPr>
              <a:t>Рассмотрены модели семантической сегментации, подходящие для проекта</a:t>
            </a:r>
            <a:endParaRPr lang="ru-RU" sz="1800" dirty="0">
              <a:latin typeface="Calleo-Trial" pitchFamily="2" charset="0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Arial" panose="02080604020202020204" pitchFamily="34" charset="0"/>
              <a:buChar char="•"/>
            </a:pPr>
            <a:r>
              <a:rPr lang="ru-RU" sz="1800" dirty="0">
                <a:latin typeface="Calleo-Trial" pitchFamily="2" charset="0"/>
                <a:sym typeface="+mn-ea"/>
              </a:rPr>
              <a:t>Свидетельство о гос. регистрации программы для ЭВМ</a:t>
            </a:r>
            <a:endParaRPr kumimoji="0" lang="ru-RU" sz="1800" b="0" i="0" u="none" strike="noStrike" kern="1200" cap="none" spc="0" normalizeH="0" baseline="0" dirty="0">
              <a:latin typeface="Calleo-Trial" pitchFamily="2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80604020202020204" pitchFamily="34" charset="0"/>
              <a:buChar char="•"/>
            </a:pPr>
            <a:r>
              <a:rPr lang="ru-RU" sz="1800" dirty="0">
                <a:latin typeface="Calleo-Trial" pitchFamily="2" charset="0"/>
                <a:sym typeface="+mn-ea"/>
              </a:rPr>
              <a:t>Проведено успешное первоначальное тестирование</a:t>
            </a:r>
            <a:endParaRPr lang="ru-RU" sz="1800" dirty="0">
              <a:highlight>
                <a:srgbClr val="FFFF00"/>
              </a:highlight>
              <a:latin typeface="Calleo-Trial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80604020202020204" pitchFamily="34" charset="0"/>
              <a:buChar char="•"/>
            </a:pPr>
            <a:endParaRPr lang="ru-RU" sz="1800" dirty="0">
              <a:highlight>
                <a:srgbClr val="FFFF00"/>
              </a:highlight>
              <a:latin typeface="Calleo-Trial" pitchFamily="2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92857" y="999744"/>
            <a:ext cx="0" cy="5858256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30" y="1020445"/>
            <a:ext cx="1931035" cy="2733675"/>
          </a:xfrm>
          <a:prstGeom prst="rect">
            <a:avLst/>
          </a:prstGeom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645" y="2906395"/>
            <a:ext cx="2365375" cy="1577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495" y="3388995"/>
            <a:ext cx="2367915" cy="15779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325" y="4590415"/>
            <a:ext cx="1722755" cy="847725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1035050" y="3952240"/>
            <a:ext cx="4594860" cy="1915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80604020202020204" pitchFamily="34" charset="0"/>
              <a:buChar char="•"/>
            </a:pPr>
            <a:r>
              <a:rPr lang="ru-RU" sz="1700" dirty="0">
                <a:latin typeface="Calleo-Trial" pitchFamily="2" charset="0"/>
                <a:sym typeface="+mn-ea"/>
              </a:rPr>
              <a:t>Стартап поддержан на 1 млн. рублей в рамках конкурса «Студенческий стартап. III очередь»</a:t>
            </a:r>
            <a:endParaRPr lang="ru-RU" sz="1700" dirty="0">
              <a:latin typeface="Calleo-Trial" pitchFamily="2" charset="0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Arial" panose="02080604020202020204" pitchFamily="34" charset="0"/>
              <a:buChar char="•"/>
            </a:pPr>
            <a:r>
              <a:rPr lang="ru-RU" sz="1700" dirty="0">
                <a:latin typeface="Calleo-Trial" pitchFamily="2" charset="0"/>
                <a:sym typeface="+mn-ea"/>
              </a:rPr>
              <a:t>Проект находится в стадии TRL3: Прототип программы эффективно протестирован на малом размере данных</a:t>
            </a:r>
            <a:endParaRPr lang="ru-RU" sz="1700" dirty="0">
              <a:latin typeface="Calleo-Trial" pitchFamily="2" charset="0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80604020202020204" pitchFamily="34" charset="0"/>
              <a:buChar char="•"/>
            </a:pPr>
            <a:endParaRPr lang="ru-RU" sz="1300" dirty="0">
              <a:highlight>
                <a:srgbClr val="FFFF00"/>
              </a:highlight>
              <a:latin typeface="Calleo-Trial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285" y="1092200"/>
            <a:ext cx="5251450" cy="1163320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b="1" dirty="0">
                <a:solidFill>
                  <a:schemeClr val="tx1"/>
                </a:solidFill>
                <a:latin typeface="Calleo-Trial SemiBold" pitchFamily="2" charset="0"/>
              </a:rPr>
              <a:t>Команда и компетенции</a:t>
            </a:r>
            <a:endParaRPr lang="ru-RU" sz="4400" b="1" dirty="0">
              <a:solidFill>
                <a:schemeClr val="tx1"/>
              </a:solidFill>
              <a:latin typeface="Calleo-Trial SemiBol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271" y="165937"/>
            <a:ext cx="1768361" cy="870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-552" r="17059" b="16233"/>
          <a:stretch>
            <a:fillRect/>
          </a:stretch>
        </p:blipFill>
        <p:spPr>
          <a:xfrm>
            <a:off x="6344920" y="2491105"/>
            <a:ext cx="1867535" cy="1876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7923" r="12908" b="34946"/>
          <a:stretch>
            <a:fillRect/>
          </a:stretch>
        </p:blipFill>
        <p:spPr bwMode="auto">
          <a:xfrm>
            <a:off x="266700" y="2581275"/>
            <a:ext cx="1870075" cy="1837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7737" r="16065" b="36389"/>
          <a:stretch>
            <a:fillRect/>
          </a:stretch>
        </p:blipFill>
        <p:spPr bwMode="auto">
          <a:xfrm>
            <a:off x="2207895" y="2623820"/>
            <a:ext cx="1847215" cy="17500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 rotWithShape="1">
          <a:blip r:embed="rId6"/>
          <a:srcRect b="1659"/>
          <a:stretch>
            <a:fillRect/>
          </a:stretch>
        </p:blipFill>
        <p:spPr>
          <a:xfrm>
            <a:off x="4235450" y="2524125"/>
            <a:ext cx="1897380" cy="1866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е поле 6"/>
          <p:cNvSpPr txBox="1"/>
          <p:nvPr/>
        </p:nvSpPr>
        <p:spPr>
          <a:xfrm>
            <a:off x="193040" y="4373880"/>
            <a:ext cx="2014855" cy="106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Александр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Залищук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100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Руководитель проекта, главный разработчик</a:t>
            </a:r>
            <a:endParaRPr lang="ru-RU" sz="110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209800" y="4390390"/>
            <a:ext cx="1845310" cy="1029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Ирина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Борская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1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Инженер-программист Python и Matlab</a:t>
            </a:r>
            <a:endParaRPr lang="ru-RU" sz="110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177665" y="4319270"/>
            <a:ext cx="2012950" cy="1101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normalizeH="0" baseline="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</a:rPr>
              <a:t>Ти</a:t>
            </a: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мофей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Пискленов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ru-RU" sz="1100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Разработчик программных </a:t>
            </a:r>
            <a:b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</a:br>
            <a: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систем в ИИ</a:t>
            </a:r>
            <a:endParaRPr lang="ru-RU" sz="110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171565" y="4367530"/>
            <a:ext cx="2214245" cy="1029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Данил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Бугаенко</a:t>
            </a:r>
            <a:endParaRPr kumimoji="0" lang="ru-RU" sz="1400" b="1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100" i="0" u="none" strike="noStrike" kern="1200" cap="none" normalizeH="0" baseline="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dirty="0">
                <a:solidFill>
                  <a:srgbClr val="211F1F"/>
                </a:solidFill>
                <a:latin typeface="Calleo-Trial" pitchFamily="2" charset="0"/>
                <a:ea typeface="+mj-ea"/>
                <a:cs typeface="+mj-cs"/>
                <a:sym typeface="+mn-ea"/>
              </a:rPr>
              <a:t>Системный администратор и маркетолог</a:t>
            </a:r>
            <a:endParaRPr lang="ru-RU" sz="1100" dirty="0">
              <a:solidFill>
                <a:srgbClr val="211F1F"/>
              </a:solidFill>
              <a:latin typeface="Calleo-Trial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35545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Результаты акселератора НТИ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1088390" y="1555750"/>
            <a:ext cx="4172585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- ВАЛИДАЦИЯ ЦЕЛЕВОЙ АУДИТОРИЯ</a:t>
            </a: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- ПОСТРОЕНИЕ ДОРОЖНОЙ КАРТЫ</a:t>
            </a: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alleo-Trial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latin typeface="Calleo-Trial" pitchFamily="2" charset="0"/>
              </a:rPr>
              <a:t>- ПРОРАБОТКА ФИНАНСОВОЙ МОДЕЛИ</a:t>
            </a:r>
            <a:endParaRPr lang="ru-RU" sz="1600" dirty="0">
              <a:latin typeface="Calleo-Trial" pitchFamily="2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92857" y="999744"/>
            <a:ext cx="0" cy="5858256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85" y="3346450"/>
            <a:ext cx="2113915" cy="186753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55" y="1185545"/>
            <a:ext cx="1602105" cy="184531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423285"/>
            <a:ext cx="2304415" cy="178054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85" y="1360170"/>
            <a:ext cx="2106930" cy="14966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365125"/>
            <a:ext cx="9355455" cy="450215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Дорожная карта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7" name="Изображение 6" descr="Map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25" y="1172210"/>
            <a:ext cx="8063230" cy="55079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3085</Words>
  <Application>WPS Presentation</Application>
  <PresentationFormat>Широкоэкранный</PresentationFormat>
  <Paragraphs>230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SimSun</vt:lpstr>
      <vt:lpstr>Wingdings</vt:lpstr>
      <vt:lpstr>DejaVu Sans</vt:lpstr>
      <vt:lpstr>Calleo-Trial SemiBold</vt:lpstr>
      <vt:lpstr>C059</vt:lpstr>
      <vt:lpstr>Calleo-Trial</vt:lpstr>
      <vt:lpstr>Noto Sans</vt:lpstr>
      <vt:lpstr>Calibri</vt:lpstr>
      <vt:lpstr>Microsoft YaHei</vt:lpstr>
      <vt:lpstr>思源黑体 CN</vt:lpstr>
      <vt:lpstr>Arial Unicode MS</vt:lpstr>
      <vt:lpstr>Calibri Light</vt:lpstr>
      <vt:lpstr>Архи 2023</vt:lpstr>
      <vt:lpstr>1_Архи 2023</vt:lpstr>
      <vt:lpstr>M-MAPS</vt:lpstr>
      <vt:lpstr>Решаемая проблема и целевая аудитория</vt:lpstr>
      <vt:lpstr>Описание предлагаемого решения</vt:lpstr>
      <vt:lpstr>Финансовая модель</vt:lpstr>
      <vt:lpstr>Анализ конкурентов</vt:lpstr>
      <vt:lpstr>Текущий статус проекта</vt:lpstr>
      <vt:lpstr>Команда и компетенции</vt:lpstr>
      <vt:lpstr>Результаты акселератора НТИ</vt:lpstr>
      <vt:lpstr>Дорожная карта</vt:lpstr>
      <vt:lpstr>Запрос / предложение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alexandrz</cp:lastModifiedBy>
  <cp:revision>121</cp:revision>
  <dcterms:created xsi:type="dcterms:W3CDTF">2023-08-04T09:53:25Z</dcterms:created>
  <dcterms:modified xsi:type="dcterms:W3CDTF">2023-08-04T09:53:25Z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1049-11.1.0.11698</vt:lpwstr>
  </property>
</Properties>
</file>