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sldIdLst>
    <p:sldId id="256" r:id="rId2"/>
    <p:sldId id="257" r:id="rId3"/>
    <p:sldId id="276" r:id="rId4"/>
    <p:sldId id="277" r:id="rId5"/>
    <p:sldId id="284" r:id="rId6"/>
    <p:sldId id="278" r:id="rId7"/>
    <p:sldId id="279" r:id="rId8"/>
    <p:sldId id="280" r:id="rId9"/>
    <p:sldId id="281" r:id="rId10"/>
    <p:sldId id="282" r:id="rId11"/>
    <p:sldId id="283" r:id="rId12"/>
    <p:sldId id="285" r:id="rId13"/>
    <p:sldId id="286" r:id="rId14"/>
    <p:sldId id="287" r:id="rId15"/>
    <p:sldId id="289" r:id="rId16"/>
    <p:sldId id="288" r:id="rId17"/>
    <p:sldId id="275" r:id="rId18"/>
    <p:sldId id="258" r:id="rId19"/>
    <p:sldId id="259" r:id="rId20"/>
    <p:sldId id="260" r:id="rId21"/>
    <p:sldId id="261" r:id="rId22"/>
    <p:sldId id="262" r:id="rId23"/>
    <p:sldId id="263" r:id="rId24"/>
    <p:sldId id="266" r:id="rId25"/>
    <p:sldId id="274" r:id="rId26"/>
    <p:sldId id="269" r:id="rId27"/>
    <p:sldId id="267" r:id="rId28"/>
    <p:sldId id="272" r:id="rId29"/>
    <p:sldId id="273" r:id="rId30"/>
    <p:sldId id="268" r:id="rId31"/>
    <p:sldId id="271" r:id="rId32"/>
    <p:sldId id="270" r:id="rId3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982" userDrawn="1">
          <p15:clr>
            <a:srgbClr val="A4A3A4"/>
          </p15:clr>
        </p15:guide>
        <p15:guide id="3" orient="horz" pos="981" userDrawn="1">
          <p15:clr>
            <a:srgbClr val="A4A3A4"/>
          </p15:clr>
        </p15:guide>
        <p15:guide id="4" orient="horz" pos="3952" userDrawn="1">
          <p15:clr>
            <a:srgbClr val="A4A3A4"/>
          </p15:clr>
        </p15:guide>
        <p15:guide id="5" pos="7174" userDrawn="1">
          <p15:clr>
            <a:srgbClr val="A4A3A4"/>
          </p15:clr>
        </p15:guide>
        <p15:guide id="6" pos="3613" userDrawn="1">
          <p15:clr>
            <a:srgbClr val="A4A3A4"/>
          </p15:clr>
        </p15:guide>
        <p15:guide id="7" pos="3840" userDrawn="1">
          <p15:clr>
            <a:srgbClr val="A4A3A4"/>
          </p15:clr>
        </p15:guide>
        <p15:guide id="8" pos="4294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MOU" lastIdx="1" clrIdx="0">
    <p:extLst>
      <p:ext uri="{19B8F6BF-5375-455C-9EA6-DF929625EA0E}">
        <p15:presenceInfo xmlns:p15="http://schemas.microsoft.com/office/powerpoint/2012/main" userId="Microsoft Office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9633B"/>
    <a:srgbClr val="211F1F"/>
    <a:srgbClr val="8183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260"/>
    <p:restoredTop sz="96405"/>
  </p:normalViewPr>
  <p:slideViewPr>
    <p:cSldViewPr snapToGrid="0" snapToObjects="1">
      <p:cViewPr varScale="1">
        <p:scale>
          <a:sx n="95" d="100"/>
          <a:sy n="95" d="100"/>
        </p:scale>
        <p:origin x="90" y="414"/>
      </p:cViewPr>
      <p:guideLst>
        <p:guide orient="horz" pos="2160"/>
        <p:guide pos="982"/>
        <p:guide orient="horz" pos="981"/>
        <p:guide orient="horz" pos="3952"/>
        <p:guide pos="7174"/>
        <p:guide pos="3613"/>
        <p:guide pos="3840"/>
        <p:guide pos="429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F:\&#1055;&#1088;&#1077;&#1079;&#1077;&#1085;&#1090;&#1072;&#1094;&#1080;&#1103;%20&#1072;&#1085;&#1075;&#1083;\&#1040;&#1088;&#1093;&#1080;&#1087;&#1077;&#1083;&#1072;&#1075;%202023\&#1056;&#1072;&#1073;&#1086;&#1090;&#1072;%20&#1089;%20&#1090;&#1088;&#1077;&#1082;&#1077;&#1088;&#1086;&#1084;\&#1043;&#1088;&#1072;&#1092;&#1080;&#1082;%20&#1044;&#1050;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/>
              <a:t>Динамика показателей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Лист1!$A$13:$B$13</c:f>
              <c:strCache>
                <c:ptCount val="2"/>
                <c:pt idx="0">
                  <c:v>TRL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numRef>
              <c:f>Лист1!$C$12:$T$12</c:f>
              <c:numCache>
                <c:formatCode>mmm\-yy</c:formatCode>
                <c:ptCount val="17"/>
                <c:pt idx="0">
                  <c:v>45139</c:v>
                </c:pt>
                <c:pt idx="1">
                  <c:v>45170</c:v>
                </c:pt>
                <c:pt idx="2">
                  <c:v>45200</c:v>
                </c:pt>
                <c:pt idx="3">
                  <c:v>45231</c:v>
                </c:pt>
                <c:pt idx="4">
                  <c:v>45261</c:v>
                </c:pt>
                <c:pt idx="5">
                  <c:v>45292</c:v>
                </c:pt>
                <c:pt idx="6">
                  <c:v>45323</c:v>
                </c:pt>
                <c:pt idx="7">
                  <c:v>45352</c:v>
                </c:pt>
                <c:pt idx="8">
                  <c:v>45383</c:v>
                </c:pt>
                <c:pt idx="9">
                  <c:v>45413</c:v>
                </c:pt>
                <c:pt idx="10">
                  <c:v>45444</c:v>
                </c:pt>
                <c:pt idx="11">
                  <c:v>45474</c:v>
                </c:pt>
                <c:pt idx="12">
                  <c:v>45505</c:v>
                </c:pt>
                <c:pt idx="13">
                  <c:v>45536</c:v>
                </c:pt>
                <c:pt idx="14">
                  <c:v>45566</c:v>
                </c:pt>
                <c:pt idx="15">
                  <c:v>45597</c:v>
                </c:pt>
                <c:pt idx="16">
                  <c:v>45627</c:v>
                </c:pt>
              </c:numCache>
            </c:numRef>
          </c:cat>
          <c:val>
            <c:numRef>
              <c:f>Лист1!$C$13:$T$13</c:f>
              <c:numCache>
                <c:formatCode>General</c:formatCode>
                <c:ptCount val="17"/>
                <c:pt idx="0">
                  <c:v>4</c:v>
                </c:pt>
                <c:pt idx="1">
                  <c:v>4</c:v>
                </c:pt>
                <c:pt idx="2">
                  <c:v>5</c:v>
                </c:pt>
                <c:pt idx="3">
                  <c:v>5</c:v>
                </c:pt>
                <c:pt idx="4">
                  <c:v>6</c:v>
                </c:pt>
                <c:pt idx="5">
                  <c:v>7</c:v>
                </c:pt>
                <c:pt idx="6">
                  <c:v>7</c:v>
                </c:pt>
                <c:pt idx="7">
                  <c:v>8</c:v>
                </c:pt>
                <c:pt idx="8">
                  <c:v>8</c:v>
                </c:pt>
                <c:pt idx="9">
                  <c:v>8</c:v>
                </c:pt>
                <c:pt idx="10">
                  <c:v>8</c:v>
                </c:pt>
                <c:pt idx="11">
                  <c:v>9</c:v>
                </c:pt>
                <c:pt idx="12">
                  <c:v>9</c:v>
                </c:pt>
                <c:pt idx="13">
                  <c:v>9</c:v>
                </c:pt>
                <c:pt idx="14">
                  <c:v>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8C4-48F4-836B-0CDA0574414C}"/>
            </c:ext>
          </c:extLst>
        </c:ser>
        <c:ser>
          <c:idx val="1"/>
          <c:order val="1"/>
          <c:tx>
            <c:strRef>
              <c:f>Лист1!$A$14:$B$14</c:f>
              <c:strCache>
                <c:ptCount val="2"/>
                <c:pt idx="0">
                  <c:v>TRL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numRef>
              <c:f>Лист1!$C$12:$T$12</c:f>
              <c:numCache>
                <c:formatCode>mmm\-yy</c:formatCode>
                <c:ptCount val="17"/>
                <c:pt idx="0">
                  <c:v>45139</c:v>
                </c:pt>
                <c:pt idx="1">
                  <c:v>45170</c:v>
                </c:pt>
                <c:pt idx="2">
                  <c:v>45200</c:v>
                </c:pt>
                <c:pt idx="3">
                  <c:v>45231</c:v>
                </c:pt>
                <c:pt idx="4">
                  <c:v>45261</c:v>
                </c:pt>
                <c:pt idx="5">
                  <c:v>45292</c:v>
                </c:pt>
                <c:pt idx="6">
                  <c:v>45323</c:v>
                </c:pt>
                <c:pt idx="7">
                  <c:v>45352</c:v>
                </c:pt>
                <c:pt idx="8">
                  <c:v>45383</c:v>
                </c:pt>
                <c:pt idx="9">
                  <c:v>45413</c:v>
                </c:pt>
                <c:pt idx="10">
                  <c:v>45444</c:v>
                </c:pt>
                <c:pt idx="11">
                  <c:v>45474</c:v>
                </c:pt>
                <c:pt idx="12">
                  <c:v>45505</c:v>
                </c:pt>
                <c:pt idx="13">
                  <c:v>45536</c:v>
                </c:pt>
                <c:pt idx="14">
                  <c:v>45566</c:v>
                </c:pt>
                <c:pt idx="15">
                  <c:v>45597</c:v>
                </c:pt>
                <c:pt idx="16">
                  <c:v>45627</c:v>
                </c:pt>
              </c:numCache>
            </c:numRef>
          </c:cat>
          <c:val>
            <c:numRef>
              <c:f>Лист1!$C$14:$T$14</c:f>
            </c:numRef>
          </c:val>
          <c:smooth val="0"/>
          <c:extLst>
            <c:ext xmlns:c16="http://schemas.microsoft.com/office/drawing/2014/chart" uri="{C3380CC4-5D6E-409C-BE32-E72D297353CC}">
              <c16:uniqueId val="{00000001-E8C4-48F4-836B-0CDA0574414C}"/>
            </c:ext>
          </c:extLst>
        </c:ser>
        <c:ser>
          <c:idx val="2"/>
          <c:order val="2"/>
          <c:tx>
            <c:strRef>
              <c:f>Лист1!$A$15:$B$15</c:f>
              <c:strCache>
                <c:ptCount val="2"/>
                <c:pt idx="0">
                  <c:v>CRL</c:v>
                </c:pt>
              </c:strCache>
            </c:strRef>
          </c:tx>
          <c:spPr>
            <a:ln w="28575" cap="rnd">
              <a:solidFill>
                <a:srgbClr val="FFC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rgbClr val="FFC000"/>
                </a:solidFill>
              </a:ln>
              <a:effectLst/>
            </c:spPr>
          </c:marker>
          <c:cat>
            <c:numRef>
              <c:f>Лист1!$C$12:$T$12</c:f>
              <c:numCache>
                <c:formatCode>mmm\-yy</c:formatCode>
                <c:ptCount val="17"/>
                <c:pt idx="0">
                  <c:v>45139</c:v>
                </c:pt>
                <c:pt idx="1">
                  <c:v>45170</c:v>
                </c:pt>
                <c:pt idx="2">
                  <c:v>45200</c:v>
                </c:pt>
                <c:pt idx="3">
                  <c:v>45231</c:v>
                </c:pt>
                <c:pt idx="4">
                  <c:v>45261</c:v>
                </c:pt>
                <c:pt idx="5">
                  <c:v>45292</c:v>
                </c:pt>
                <c:pt idx="6">
                  <c:v>45323</c:v>
                </c:pt>
                <c:pt idx="7">
                  <c:v>45352</c:v>
                </c:pt>
                <c:pt idx="8">
                  <c:v>45383</c:v>
                </c:pt>
                <c:pt idx="9">
                  <c:v>45413</c:v>
                </c:pt>
                <c:pt idx="10">
                  <c:v>45444</c:v>
                </c:pt>
                <c:pt idx="11">
                  <c:v>45474</c:v>
                </c:pt>
                <c:pt idx="12">
                  <c:v>45505</c:v>
                </c:pt>
                <c:pt idx="13">
                  <c:v>45536</c:v>
                </c:pt>
                <c:pt idx="14">
                  <c:v>45566</c:v>
                </c:pt>
                <c:pt idx="15">
                  <c:v>45597</c:v>
                </c:pt>
                <c:pt idx="16">
                  <c:v>45627</c:v>
                </c:pt>
              </c:numCache>
            </c:numRef>
          </c:cat>
          <c:val>
            <c:numRef>
              <c:f>Лист1!$C$15:$T$15</c:f>
              <c:numCache>
                <c:formatCode>General</c:formatCode>
                <c:ptCount val="17"/>
                <c:pt idx="0">
                  <c:v>3</c:v>
                </c:pt>
                <c:pt idx="1">
                  <c:v>3</c:v>
                </c:pt>
                <c:pt idx="2">
                  <c:v>3</c:v>
                </c:pt>
                <c:pt idx="3">
                  <c:v>3</c:v>
                </c:pt>
                <c:pt idx="4">
                  <c:v>3</c:v>
                </c:pt>
                <c:pt idx="5">
                  <c:v>4</c:v>
                </c:pt>
                <c:pt idx="6">
                  <c:v>4</c:v>
                </c:pt>
                <c:pt idx="7">
                  <c:v>4</c:v>
                </c:pt>
                <c:pt idx="8">
                  <c:v>4</c:v>
                </c:pt>
                <c:pt idx="9">
                  <c:v>4</c:v>
                </c:pt>
                <c:pt idx="10">
                  <c:v>4</c:v>
                </c:pt>
                <c:pt idx="11">
                  <c:v>4</c:v>
                </c:pt>
                <c:pt idx="12">
                  <c:v>4</c:v>
                </c:pt>
                <c:pt idx="13">
                  <c:v>4</c:v>
                </c:pt>
                <c:pt idx="14">
                  <c:v>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E8C4-48F4-836B-0CDA0574414C}"/>
            </c:ext>
          </c:extLst>
        </c:ser>
        <c:ser>
          <c:idx val="3"/>
          <c:order val="3"/>
          <c:tx>
            <c:strRef>
              <c:f>Лист1!$A$16:$B$16</c:f>
              <c:strCache>
                <c:ptCount val="2"/>
                <c:pt idx="0">
                  <c:v>IRL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cat>
            <c:numRef>
              <c:f>Лист1!$C$12:$T$12</c:f>
              <c:numCache>
                <c:formatCode>mmm\-yy</c:formatCode>
                <c:ptCount val="17"/>
                <c:pt idx="0">
                  <c:v>45139</c:v>
                </c:pt>
                <c:pt idx="1">
                  <c:v>45170</c:v>
                </c:pt>
                <c:pt idx="2">
                  <c:v>45200</c:v>
                </c:pt>
                <c:pt idx="3">
                  <c:v>45231</c:v>
                </c:pt>
                <c:pt idx="4">
                  <c:v>45261</c:v>
                </c:pt>
                <c:pt idx="5">
                  <c:v>45292</c:v>
                </c:pt>
                <c:pt idx="6">
                  <c:v>45323</c:v>
                </c:pt>
                <c:pt idx="7">
                  <c:v>45352</c:v>
                </c:pt>
                <c:pt idx="8">
                  <c:v>45383</c:v>
                </c:pt>
                <c:pt idx="9">
                  <c:v>45413</c:v>
                </c:pt>
                <c:pt idx="10">
                  <c:v>45444</c:v>
                </c:pt>
                <c:pt idx="11">
                  <c:v>45474</c:v>
                </c:pt>
                <c:pt idx="12">
                  <c:v>45505</c:v>
                </c:pt>
                <c:pt idx="13">
                  <c:v>45536</c:v>
                </c:pt>
                <c:pt idx="14">
                  <c:v>45566</c:v>
                </c:pt>
                <c:pt idx="15">
                  <c:v>45597</c:v>
                </c:pt>
                <c:pt idx="16">
                  <c:v>45627</c:v>
                </c:pt>
              </c:numCache>
            </c:numRef>
          </c:cat>
          <c:val>
            <c:numRef>
              <c:f>Лист1!$C$16:$T$16</c:f>
              <c:numCache>
                <c:formatCode>General</c:formatCode>
                <c:ptCount val="17"/>
                <c:pt idx="0">
                  <c:v>2</c:v>
                </c:pt>
                <c:pt idx="1">
                  <c:v>3</c:v>
                </c:pt>
                <c:pt idx="2">
                  <c:v>3</c:v>
                </c:pt>
                <c:pt idx="3">
                  <c:v>3</c:v>
                </c:pt>
                <c:pt idx="4">
                  <c:v>3</c:v>
                </c:pt>
                <c:pt idx="5">
                  <c:v>4</c:v>
                </c:pt>
                <c:pt idx="6">
                  <c:v>4</c:v>
                </c:pt>
                <c:pt idx="7">
                  <c:v>5</c:v>
                </c:pt>
                <c:pt idx="8">
                  <c:v>5</c:v>
                </c:pt>
                <c:pt idx="9">
                  <c:v>5</c:v>
                </c:pt>
                <c:pt idx="10">
                  <c:v>5</c:v>
                </c:pt>
                <c:pt idx="11">
                  <c:v>5</c:v>
                </c:pt>
                <c:pt idx="12">
                  <c:v>5</c:v>
                </c:pt>
                <c:pt idx="13">
                  <c:v>5</c:v>
                </c:pt>
                <c:pt idx="14">
                  <c:v>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E8C4-48F4-836B-0CDA0574414C}"/>
            </c:ext>
          </c:extLst>
        </c:ser>
        <c:ser>
          <c:idx val="4"/>
          <c:order val="4"/>
          <c:tx>
            <c:strRef>
              <c:f>Лист1!$A$17:$B$17</c:f>
              <c:strCache>
                <c:ptCount val="2"/>
                <c:pt idx="0">
                  <c:v>IRL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cat>
            <c:numRef>
              <c:f>Лист1!$C$12:$T$12</c:f>
              <c:numCache>
                <c:formatCode>mmm\-yy</c:formatCode>
                <c:ptCount val="17"/>
                <c:pt idx="0">
                  <c:v>45139</c:v>
                </c:pt>
                <c:pt idx="1">
                  <c:v>45170</c:v>
                </c:pt>
                <c:pt idx="2">
                  <c:v>45200</c:v>
                </c:pt>
                <c:pt idx="3">
                  <c:v>45231</c:v>
                </c:pt>
                <c:pt idx="4">
                  <c:v>45261</c:v>
                </c:pt>
                <c:pt idx="5">
                  <c:v>45292</c:v>
                </c:pt>
                <c:pt idx="6">
                  <c:v>45323</c:v>
                </c:pt>
                <c:pt idx="7">
                  <c:v>45352</c:v>
                </c:pt>
                <c:pt idx="8">
                  <c:v>45383</c:v>
                </c:pt>
                <c:pt idx="9">
                  <c:v>45413</c:v>
                </c:pt>
                <c:pt idx="10">
                  <c:v>45444</c:v>
                </c:pt>
                <c:pt idx="11">
                  <c:v>45474</c:v>
                </c:pt>
                <c:pt idx="12">
                  <c:v>45505</c:v>
                </c:pt>
                <c:pt idx="13">
                  <c:v>45536</c:v>
                </c:pt>
                <c:pt idx="14">
                  <c:v>45566</c:v>
                </c:pt>
                <c:pt idx="15">
                  <c:v>45597</c:v>
                </c:pt>
                <c:pt idx="16">
                  <c:v>45627</c:v>
                </c:pt>
              </c:numCache>
            </c:numRef>
          </c:cat>
          <c:val>
            <c:numRef>
              <c:f>Лист1!$C$17:$T$17</c:f>
            </c:numRef>
          </c:val>
          <c:smooth val="0"/>
          <c:extLst>
            <c:ext xmlns:c16="http://schemas.microsoft.com/office/drawing/2014/chart" uri="{C3380CC4-5D6E-409C-BE32-E72D297353CC}">
              <c16:uniqueId val="{00000004-E8C4-48F4-836B-0CDA0574414C}"/>
            </c:ext>
          </c:extLst>
        </c:ser>
        <c:ser>
          <c:idx val="5"/>
          <c:order val="5"/>
          <c:tx>
            <c:strRef>
              <c:f>Лист1!$A$18:$B$18</c:f>
              <c:strCache>
                <c:ptCount val="2"/>
                <c:pt idx="0">
                  <c:v>MRL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cat>
            <c:numRef>
              <c:f>Лист1!$C$12:$T$12</c:f>
              <c:numCache>
                <c:formatCode>mmm\-yy</c:formatCode>
                <c:ptCount val="17"/>
                <c:pt idx="0">
                  <c:v>45139</c:v>
                </c:pt>
                <c:pt idx="1">
                  <c:v>45170</c:v>
                </c:pt>
                <c:pt idx="2">
                  <c:v>45200</c:v>
                </c:pt>
                <c:pt idx="3">
                  <c:v>45231</c:v>
                </c:pt>
                <c:pt idx="4">
                  <c:v>45261</c:v>
                </c:pt>
                <c:pt idx="5">
                  <c:v>45292</c:v>
                </c:pt>
                <c:pt idx="6">
                  <c:v>45323</c:v>
                </c:pt>
                <c:pt idx="7">
                  <c:v>45352</c:v>
                </c:pt>
                <c:pt idx="8">
                  <c:v>45383</c:v>
                </c:pt>
                <c:pt idx="9">
                  <c:v>45413</c:v>
                </c:pt>
                <c:pt idx="10">
                  <c:v>45444</c:v>
                </c:pt>
                <c:pt idx="11">
                  <c:v>45474</c:v>
                </c:pt>
                <c:pt idx="12">
                  <c:v>45505</c:v>
                </c:pt>
                <c:pt idx="13">
                  <c:v>45536</c:v>
                </c:pt>
                <c:pt idx="14">
                  <c:v>45566</c:v>
                </c:pt>
                <c:pt idx="15">
                  <c:v>45597</c:v>
                </c:pt>
                <c:pt idx="16">
                  <c:v>45627</c:v>
                </c:pt>
              </c:numCache>
            </c:numRef>
          </c:cat>
          <c:val>
            <c:numRef>
              <c:f>Лист1!$C$18:$T$18</c:f>
              <c:numCache>
                <c:formatCode>General</c:formatCode>
                <c:ptCount val="17"/>
                <c:pt idx="0">
                  <c:v>4</c:v>
                </c:pt>
                <c:pt idx="1">
                  <c:v>5</c:v>
                </c:pt>
                <c:pt idx="2">
                  <c:v>5</c:v>
                </c:pt>
                <c:pt idx="3">
                  <c:v>5</c:v>
                </c:pt>
                <c:pt idx="4">
                  <c:v>5</c:v>
                </c:pt>
                <c:pt idx="5">
                  <c:v>5</c:v>
                </c:pt>
                <c:pt idx="6">
                  <c:v>5</c:v>
                </c:pt>
                <c:pt idx="7">
                  <c:v>6</c:v>
                </c:pt>
                <c:pt idx="8">
                  <c:v>6</c:v>
                </c:pt>
                <c:pt idx="9">
                  <c:v>7</c:v>
                </c:pt>
                <c:pt idx="10">
                  <c:v>7</c:v>
                </c:pt>
                <c:pt idx="11">
                  <c:v>7</c:v>
                </c:pt>
                <c:pt idx="12">
                  <c:v>7</c:v>
                </c:pt>
                <c:pt idx="13">
                  <c:v>7</c:v>
                </c:pt>
                <c:pt idx="14">
                  <c:v>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E8C4-48F4-836B-0CDA0574414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63897280"/>
        <c:axId val="1363897696"/>
      </c:lineChart>
      <c:dateAx>
        <c:axId val="1363897280"/>
        <c:scaling>
          <c:orientation val="minMax"/>
        </c:scaling>
        <c:delete val="0"/>
        <c:axPos val="b"/>
        <c:numFmt formatCode="mmm\-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363897696"/>
        <c:crosses val="autoZero"/>
        <c:auto val="1"/>
        <c:lblOffset val="100"/>
        <c:baseTimeUnit val="months"/>
      </c:dateAx>
      <c:valAx>
        <c:axId val="13638976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3638972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B82F33-EDE1-9642-926E-FC97F4D962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81BB52D-A377-204D-BFB8-CDE1E4EB43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76872AB-9EF6-E841-A23F-3F5A4E0F4B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B57D3-A764-F442-87AA-7493D7463184}" type="datetimeFigureOut">
              <a:rPr lang="ru-RU" smtClean="0"/>
              <a:t>03.08.2023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D2384F1-95FC-D943-93CD-51BF52B90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58D556F-FA3D-1C4B-9794-D9940FF949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E308D-609F-834E-B4FD-9C1DF82997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75411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AAC8D9-0B14-CD40-91A8-5015C15394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FF3B234-2DCC-4742-9996-D364E2A6C2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819B123-97F2-274E-8926-464FCB3F3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B57D3-A764-F442-87AA-7493D7463184}" type="datetimeFigureOut">
              <a:rPr lang="ru-RU" smtClean="0"/>
              <a:t>03.08.2023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78A326D-6DE9-D249-8DB0-8CABC243B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95F7967-0BA4-714A-BA7F-DA98041941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E308D-609F-834E-B4FD-9C1DF82997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02821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32FD552-180C-B847-8140-23A0188E705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159AAE-DEDD-9E45-9BE0-0EC4D6E8A9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B7F6B3-19CC-1248-BEF3-8B08B1F3DA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B57D3-A764-F442-87AA-7493D7463184}" type="datetimeFigureOut">
              <a:rPr lang="ru-RU" smtClean="0"/>
              <a:t>03.08.2023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E18875D-B762-3344-84BB-CEE777DD8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B15059F-C104-7347-A29A-6C3805046A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E308D-609F-834E-B4FD-9C1DF82997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63125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0106B6-E2F2-6C4C-ACFB-D643DCE49B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32815F4-BDCD-9541-8879-1633ECF503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AD3DF23-3B7C-C849-92BD-F90A32B243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B57D3-A764-F442-87AA-7493D7463184}" type="datetimeFigureOut">
              <a:rPr lang="ru-RU" smtClean="0"/>
              <a:t>03.08.2023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B1DDD51-4F09-A240-9F69-FC18299413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C241794-8502-FC4E-A48B-0E6F67C16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E308D-609F-834E-B4FD-9C1DF82997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87440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8CB50F-0785-8E48-8454-C25CEFF68A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8820D09-B78C-2B40-AA8F-ADBD148041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A50A284-956E-6D49-808E-D9179131D0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B57D3-A764-F442-87AA-7493D7463184}" type="datetimeFigureOut">
              <a:rPr lang="ru-RU" smtClean="0"/>
              <a:t>03.08.2023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F68B5B2-90E8-E34E-B030-50405E5F80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9D91912-46F8-EA47-863F-308EC771F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E308D-609F-834E-B4FD-9C1DF82997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69694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DC1A5E-52E1-A740-B0C0-38F0D6977C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EFDE98F-6380-E946-8A39-DB28F90504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FAF57E6-8859-3049-A4B7-85F34A639E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FD61951-3C9B-EA45-84EF-B9767753F7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B57D3-A764-F442-87AA-7493D7463184}" type="datetimeFigureOut">
              <a:rPr lang="ru-RU" smtClean="0"/>
              <a:t>03.08.2023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47609FC-C8F1-2647-BB86-7DC4DF6548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73987DA-F658-5E4C-AF78-04F2B0F186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E308D-609F-834E-B4FD-9C1DF82997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03683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50B139-BA2A-A943-A65A-411A6EF68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9C57479-4F1B-064A-9EB3-451E6FFD2F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863ABE9-B7DE-A848-9C3A-917AAA4AB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8A2642B-EED4-114B-A2D8-F21D116B58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0EDC37D-ABDD-AF49-AD4B-CD65130A76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9CB0957-5554-9C4E-98FD-7F949F8F41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B57D3-A764-F442-87AA-7493D7463184}" type="datetimeFigureOut">
              <a:rPr lang="ru-RU" smtClean="0"/>
              <a:t>03.08.2023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BB8208E-41A4-994B-B187-113B0ECBB3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ACE7BBA-93CA-9042-A8A7-3E766730A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E308D-609F-834E-B4FD-9C1DF82997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44410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37B609-4973-714B-A156-A43D9EF695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1D972C8-652B-F34E-BFC7-D2D4BB472F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B57D3-A764-F442-87AA-7493D7463184}" type="datetimeFigureOut">
              <a:rPr lang="ru-RU" smtClean="0"/>
              <a:t>03.08.2023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53EE1AB-B37D-5149-8C17-5B45C4D8F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5A4C623-58E0-874F-83F5-AA1058224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E308D-609F-834E-B4FD-9C1DF82997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11933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9DCEFE6-ECB9-0044-91B0-1DC5B4E174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B57D3-A764-F442-87AA-7493D7463184}" type="datetimeFigureOut">
              <a:rPr lang="ru-RU" smtClean="0"/>
              <a:t>03.08.2023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8322E01-5EF3-8C45-AAF8-8C1B2BCD9E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C4B2AB9-9AAF-3F49-908B-2D9041F1D4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E308D-609F-834E-B4FD-9C1DF82997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89714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6B86FE-26DF-F54E-A941-93C717FFA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0A5ADDF-6EF8-C44D-9C08-DAC22EB1B8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C0D37AD-11B4-FD48-B804-3DB9318AF2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6257F10-C976-1747-B375-0EC7D778E0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B57D3-A764-F442-87AA-7493D7463184}" type="datetimeFigureOut">
              <a:rPr lang="ru-RU" smtClean="0"/>
              <a:t>03.08.2023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5C67E5C-3C48-7646-BC5E-4301D65DB5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1221DED-EAC5-BE4C-A500-D4F08282B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E308D-609F-834E-B4FD-9C1DF82997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14679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C673D9-7A10-044B-82F9-2F01F556A3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CA091AB-50EA-9146-B86F-B73723ADA6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8E92EDA-E858-3645-B34C-94CBCA88E9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A8CF516-6359-8741-BCD6-CF25BA8E0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B57D3-A764-F442-87AA-7493D7463184}" type="datetimeFigureOut">
              <a:rPr lang="ru-RU" smtClean="0"/>
              <a:t>03.08.2023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FD66FE7-FF8D-EB4B-9139-25915D99B3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0C5DD21-9ECB-A84D-97A1-FFE732D91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E308D-609F-834E-B4FD-9C1DF82997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79370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7B118B-4042-8848-ABA9-DCC8B9FA4F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4B4A2C6-5030-BF4E-9DE7-2122D9A947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B77B039-F07D-914C-931A-BB0F7684FD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DB57D3-A764-F442-87AA-7493D7463184}" type="datetimeFigureOut">
              <a:rPr lang="ru-RU" smtClean="0"/>
              <a:t>03.08.2023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7FF3D28-0A9F-9E43-BEF8-0CEBEBEEAB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CA550B-2DE1-D842-86BD-A0AB158CF8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BE308D-609F-834E-B4FD-9C1DF82997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4681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image" Target="../media/image32.png"/><Relationship Id="rId4" Type="http://schemas.openxmlformats.org/officeDocument/2006/relationships/hyperlink" Target="mailto:danovoseltsev@mail.ru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cubesatshop.com/product-category/propulsion-pressurisation/" TargetMode="External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isk.yandex.ru/d/z5bM4Qm2SOsx4g" TargetMode="Externa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3" Type="http://schemas.openxmlformats.org/officeDocument/2006/relationships/image" Target="../media/image2.pn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5" Type="http://schemas.openxmlformats.org/officeDocument/2006/relationships/image" Target="../media/image4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Relationship Id="rId1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3" Type="http://schemas.openxmlformats.org/officeDocument/2006/relationships/image" Target="../media/image2.pn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5" Type="http://schemas.openxmlformats.org/officeDocument/2006/relationships/image" Target="../media/image4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Relationship Id="rId1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png"/><Relationship Id="rId18" Type="http://schemas.openxmlformats.org/officeDocument/2006/relationships/image" Target="../media/image63.png"/><Relationship Id="rId26" Type="http://schemas.openxmlformats.org/officeDocument/2006/relationships/image" Target="../media/image69.png"/><Relationship Id="rId3" Type="http://schemas.openxmlformats.org/officeDocument/2006/relationships/image" Target="../media/image2.png"/><Relationship Id="rId21" Type="http://schemas.openxmlformats.org/officeDocument/2006/relationships/image" Target="../media/image65.png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17" Type="http://schemas.openxmlformats.org/officeDocument/2006/relationships/image" Target="../media/image62.png"/><Relationship Id="rId25" Type="http://schemas.openxmlformats.org/officeDocument/2006/relationships/image" Target="../media/image19.png"/><Relationship Id="rId2" Type="http://schemas.openxmlformats.org/officeDocument/2006/relationships/image" Target="../media/image5.png"/><Relationship Id="rId16" Type="http://schemas.openxmlformats.org/officeDocument/2006/relationships/image" Target="../media/image61.png"/><Relationship Id="rId20" Type="http://schemas.openxmlformats.org/officeDocument/2006/relationships/image" Target="../media/image64.png"/><Relationship Id="rId29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24" Type="http://schemas.openxmlformats.org/officeDocument/2006/relationships/image" Target="../media/image68.png"/><Relationship Id="rId5" Type="http://schemas.openxmlformats.org/officeDocument/2006/relationships/image" Target="../media/image50.png"/><Relationship Id="rId15" Type="http://schemas.openxmlformats.org/officeDocument/2006/relationships/image" Target="../media/image60.png"/><Relationship Id="rId23" Type="http://schemas.openxmlformats.org/officeDocument/2006/relationships/image" Target="../media/image67.png"/><Relationship Id="rId28" Type="http://schemas.openxmlformats.org/officeDocument/2006/relationships/image" Target="../media/image71.png"/><Relationship Id="rId10" Type="http://schemas.openxmlformats.org/officeDocument/2006/relationships/image" Target="../media/image55.png"/><Relationship Id="rId19" Type="http://schemas.openxmlformats.org/officeDocument/2006/relationships/image" Target="../media/image18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Relationship Id="rId14" Type="http://schemas.openxmlformats.org/officeDocument/2006/relationships/image" Target="../media/image59.png"/><Relationship Id="rId22" Type="http://schemas.openxmlformats.org/officeDocument/2006/relationships/image" Target="../media/image66.png"/><Relationship Id="rId27" Type="http://schemas.openxmlformats.org/officeDocument/2006/relationships/image" Target="../media/image7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png"/><Relationship Id="rId18" Type="http://schemas.openxmlformats.org/officeDocument/2006/relationships/image" Target="../media/image63.png"/><Relationship Id="rId26" Type="http://schemas.openxmlformats.org/officeDocument/2006/relationships/image" Target="../media/image69.png"/><Relationship Id="rId3" Type="http://schemas.openxmlformats.org/officeDocument/2006/relationships/image" Target="../media/image2.png"/><Relationship Id="rId21" Type="http://schemas.openxmlformats.org/officeDocument/2006/relationships/image" Target="../media/image65.png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17" Type="http://schemas.openxmlformats.org/officeDocument/2006/relationships/image" Target="../media/image62.png"/><Relationship Id="rId25" Type="http://schemas.openxmlformats.org/officeDocument/2006/relationships/image" Target="../media/image19.png"/><Relationship Id="rId2" Type="http://schemas.openxmlformats.org/officeDocument/2006/relationships/image" Target="../media/image5.png"/><Relationship Id="rId16" Type="http://schemas.openxmlformats.org/officeDocument/2006/relationships/image" Target="../media/image61.png"/><Relationship Id="rId20" Type="http://schemas.openxmlformats.org/officeDocument/2006/relationships/image" Target="../media/image64.png"/><Relationship Id="rId29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24" Type="http://schemas.openxmlformats.org/officeDocument/2006/relationships/image" Target="../media/image68.png"/><Relationship Id="rId5" Type="http://schemas.openxmlformats.org/officeDocument/2006/relationships/image" Target="../media/image50.png"/><Relationship Id="rId15" Type="http://schemas.openxmlformats.org/officeDocument/2006/relationships/image" Target="../media/image60.png"/><Relationship Id="rId23" Type="http://schemas.openxmlformats.org/officeDocument/2006/relationships/image" Target="../media/image67.png"/><Relationship Id="rId28" Type="http://schemas.openxmlformats.org/officeDocument/2006/relationships/image" Target="../media/image71.png"/><Relationship Id="rId10" Type="http://schemas.openxmlformats.org/officeDocument/2006/relationships/image" Target="../media/image55.png"/><Relationship Id="rId19" Type="http://schemas.openxmlformats.org/officeDocument/2006/relationships/image" Target="../media/image18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Relationship Id="rId14" Type="http://schemas.openxmlformats.org/officeDocument/2006/relationships/image" Target="../media/image59.png"/><Relationship Id="rId22" Type="http://schemas.openxmlformats.org/officeDocument/2006/relationships/image" Target="../media/image66.png"/><Relationship Id="rId27" Type="http://schemas.openxmlformats.org/officeDocument/2006/relationships/image" Target="../media/image7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83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74.png"/><Relationship Id="rId7" Type="http://schemas.openxmlformats.org/officeDocument/2006/relationships/image" Target="../media/image62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10" Type="http://schemas.openxmlformats.org/officeDocument/2006/relationships/image" Target="../media/image69.png"/><Relationship Id="rId4" Type="http://schemas.openxmlformats.org/officeDocument/2006/relationships/image" Target="../media/image41.png"/><Relationship Id="rId9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2.png"/><Relationship Id="rId7" Type="http://schemas.openxmlformats.org/officeDocument/2006/relationships/image" Target="../media/image1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png"/><Relationship Id="rId9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hyperlink" Target="http://www.verifiedmarketresearch.com/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image" Target="../media/image2.png"/><Relationship Id="rId7" Type="http://schemas.openxmlformats.org/officeDocument/2006/relationships/image" Target="../media/image21.jpeg"/><Relationship Id="rId12" Type="http://schemas.openxmlformats.org/officeDocument/2006/relationships/image" Target="../media/image26.png"/><Relationship Id="rId17" Type="http://schemas.openxmlformats.org/officeDocument/2006/relationships/image" Target="../media/image31.png"/><Relationship Id="rId2" Type="http://schemas.openxmlformats.org/officeDocument/2006/relationships/image" Target="../media/image5.png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5" Type="http://schemas.openxmlformats.org/officeDocument/2006/relationships/image" Target="../media/image2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96FBDE-10EE-3749-A761-473EC2D65A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3416" y="1631915"/>
            <a:ext cx="9144000" cy="2387600"/>
          </a:xfrm>
        </p:spPr>
        <p:txBody>
          <a:bodyPr>
            <a:normAutofit fontScale="90000"/>
          </a:bodyPr>
          <a:lstStyle/>
          <a:p>
            <a:pPr algn="l"/>
            <a:br>
              <a:rPr lang="ru-RU" sz="4400" b="1" dirty="0"/>
            </a:br>
            <a:r>
              <a:rPr lang="ru-RU" sz="4400" b="1" dirty="0">
                <a:effectLst/>
                <a:latin typeface="Calleo-Trial SemiBold" pitchFamily="2" charset="0"/>
              </a:rPr>
              <a:t>Двигатели сверхмалых </a:t>
            </a:r>
            <a:br>
              <a:rPr lang="ru-RU" sz="4400" b="1" dirty="0">
                <a:effectLst/>
                <a:latin typeface="Calleo-Trial SemiBold" pitchFamily="2" charset="0"/>
              </a:rPr>
            </a:br>
            <a:r>
              <a:rPr lang="ru-RU" sz="4400" b="1" dirty="0">
                <a:effectLst/>
                <a:latin typeface="Calleo-Trial SemiBold" pitchFamily="2" charset="0"/>
              </a:rPr>
              <a:t>космических аппаратов</a:t>
            </a:r>
            <a:br>
              <a:rPr lang="ru-RU" sz="4400" b="1" dirty="0">
                <a:effectLst/>
                <a:latin typeface="Calleo-Trial SemiBold" pitchFamily="2" charset="0"/>
              </a:rPr>
            </a:br>
            <a:r>
              <a:rPr lang="ru-RU" sz="4400" b="1" dirty="0">
                <a:effectLst/>
                <a:latin typeface="Calleo-Trial SemiBold" pitchFamily="2" charset="0"/>
              </a:rPr>
              <a:t> </a:t>
            </a:r>
            <a:endParaRPr lang="ru-RU" sz="102800" b="1" dirty="0">
              <a:latin typeface="Calleo-Trial SemiBold" pitchFamily="2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CA96A55-F4E0-CB46-BD1E-8FDB15E385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7326" y="760931"/>
            <a:ext cx="2391719" cy="1178011"/>
          </a:xfrm>
          <a:prstGeom prst="rect">
            <a:avLst/>
          </a:prstGeom>
        </p:spPr>
      </p:pic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0BF422E0-A4CF-C94F-9211-E4BFF18D97E1}"/>
              </a:ext>
            </a:extLst>
          </p:cNvPr>
          <p:cNvCxnSpPr/>
          <p:nvPr/>
        </p:nvCxnSpPr>
        <p:spPr>
          <a:xfrm>
            <a:off x="914397" y="4019515"/>
            <a:ext cx="0" cy="66369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D4226526-B9A2-4C46-BDF6-41AEF64A12D7}"/>
              </a:ext>
            </a:extLst>
          </p:cNvPr>
          <p:cNvSpPr txBox="1">
            <a:spLocks/>
          </p:cNvSpPr>
          <p:nvPr/>
        </p:nvSpPr>
        <p:spPr>
          <a:xfrm>
            <a:off x="1206366" y="1122363"/>
            <a:ext cx="7477957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endParaRPr lang="ru-RU" sz="4400" b="1" dirty="0"/>
          </a:p>
        </p:txBody>
      </p:sp>
      <p:sp>
        <p:nvSpPr>
          <p:cNvPr id="8" name="Подзаголовок 2">
            <a:extLst>
              <a:ext uri="{FF2B5EF4-FFF2-40B4-BE49-F238E27FC236}">
                <a16:creationId xmlns:a16="http://schemas.microsoft.com/office/drawing/2014/main" id="{9B8C7C4F-989C-4596-91BE-39996463646F}"/>
              </a:ext>
            </a:extLst>
          </p:cNvPr>
          <p:cNvSpPr txBox="1">
            <a:spLocks/>
          </p:cNvSpPr>
          <p:nvPr/>
        </p:nvSpPr>
        <p:spPr>
          <a:xfrm>
            <a:off x="544515" y="4440006"/>
            <a:ext cx="7477957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200" dirty="0"/>
              <a:t>Новосельцев Дмитрий Александрович</a:t>
            </a:r>
          </a:p>
          <a:p>
            <a:r>
              <a:rPr lang="ru-RU" dirty="0"/>
              <a:t>Основатель, генеральный директор ООО «Д-Старт»</a:t>
            </a:r>
          </a:p>
        </p:txBody>
      </p:sp>
      <p:pic>
        <p:nvPicPr>
          <p:cNvPr id="9" name="Picture 2" descr="C:\Users\user\Desktop\D-start logo jpg.jpg">
            <a:extLst>
              <a:ext uri="{FF2B5EF4-FFF2-40B4-BE49-F238E27FC236}">
                <a16:creationId xmlns:a16="http://schemas.microsoft.com/office/drawing/2014/main" id="{283AF570-7684-4B80-B733-11B57939DB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8655097" y="4380947"/>
            <a:ext cx="2484638" cy="1517395"/>
          </a:xfrm>
          <a:prstGeom prst="rect">
            <a:avLst/>
          </a:prstGeom>
          <a:noFill/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0E44B74-D746-46C6-8507-914309F4D9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60409" y="1159108"/>
            <a:ext cx="2752152" cy="3084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3507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A349FB-0393-CF4E-BB5A-B185753EFA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346" y="365126"/>
            <a:ext cx="7568631" cy="450420"/>
          </a:xfrm>
        </p:spPr>
        <p:txBody>
          <a:bodyPr anchor="t">
            <a:normAutofit/>
          </a:bodyPr>
          <a:lstStyle/>
          <a:p>
            <a:r>
              <a:rPr lang="ru-RU" sz="2000" b="1" dirty="0">
                <a:latin typeface="Calleo-Trial SemiBold" pitchFamily="2" charset="0"/>
              </a:rPr>
              <a:t>Запрос/предложение</a:t>
            </a:r>
            <a:endParaRPr lang="ru-RU" sz="2000" b="1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25870FE-C2DD-F94A-8C4A-2BE80A9855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40147" y="240227"/>
            <a:ext cx="1279609" cy="630255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367B37BB-468E-6C46-9CCC-6D1A340A4913}"/>
              </a:ext>
            </a:extLst>
          </p:cNvPr>
          <p:cNvSpPr txBox="1">
            <a:spLocks/>
          </p:cNvSpPr>
          <p:nvPr/>
        </p:nvSpPr>
        <p:spPr>
          <a:xfrm>
            <a:off x="739346" y="1145622"/>
            <a:ext cx="10614455" cy="2110043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>
                <a:latin typeface="Calleo-Trial" pitchFamily="2" charset="0"/>
              </a:rPr>
              <a:t>Запрос к НТИ:</a:t>
            </a:r>
          </a:p>
          <a:p>
            <a:pPr marL="342900" indent="-342900">
              <a:buFontTx/>
              <a:buChar char="-"/>
            </a:pPr>
            <a:r>
              <a:rPr lang="ru-RU" sz="2000" dirty="0">
                <a:latin typeface="Calleo-Trial" pitchFamily="2" charset="0"/>
              </a:rPr>
              <a:t>Соглашение с НТИ</a:t>
            </a:r>
          </a:p>
          <a:p>
            <a:pPr marL="342900" indent="-342900">
              <a:buFontTx/>
              <a:buChar char="-"/>
            </a:pPr>
            <a:r>
              <a:rPr lang="ru-RU" sz="2000" dirty="0">
                <a:latin typeface="Calleo-Trial" pitchFamily="2" charset="0"/>
              </a:rPr>
              <a:t>Вхождение НТИ в компанию (доля в компании)</a:t>
            </a:r>
          </a:p>
          <a:p>
            <a:pPr marL="342900" indent="-342900">
              <a:buFontTx/>
              <a:buChar char="-"/>
            </a:pPr>
            <a:r>
              <a:rPr lang="ru-RU" sz="2000" dirty="0">
                <a:latin typeface="Calleo-Trial" pitchFamily="2" charset="0"/>
              </a:rPr>
              <a:t>Кооперация с другими компаниями экосистемы НТИ</a:t>
            </a:r>
          </a:p>
          <a:p>
            <a:pPr marL="342900" indent="-342900">
              <a:buFontTx/>
              <a:buChar char="-"/>
            </a:pPr>
            <a:r>
              <a:rPr lang="ru-RU" sz="2000" dirty="0">
                <a:latin typeface="Calleo-Trial" pitchFamily="2" charset="0"/>
              </a:rPr>
              <a:t>Финансирование проекта Фондом НТИ: общая стоимость </a:t>
            </a:r>
            <a:r>
              <a:rPr lang="en-US" sz="2000" dirty="0">
                <a:latin typeface="Calleo-Trial" pitchFamily="2" charset="0"/>
              </a:rPr>
              <a:t>~ </a:t>
            </a:r>
            <a:r>
              <a:rPr lang="ru-RU" sz="2000" dirty="0">
                <a:latin typeface="Calleo-Trial" pitchFamily="2" charset="0"/>
              </a:rPr>
              <a:t>75 млн. руб.</a:t>
            </a:r>
          </a:p>
          <a:p>
            <a:pPr marL="342900" indent="-342900">
              <a:buFontTx/>
              <a:buChar char="-"/>
            </a:pPr>
            <a:endParaRPr lang="ru-RU" sz="2000" dirty="0">
              <a:latin typeface="Calleo-Trial" pitchFamily="2" charset="0"/>
            </a:endParaRPr>
          </a:p>
          <a:p>
            <a:r>
              <a:rPr lang="ru-RU" sz="2000" dirty="0">
                <a:latin typeface="Calleo-Trial" pitchFamily="2" charset="0"/>
              </a:rPr>
              <a:t>Текущие минимальные потребности: </a:t>
            </a:r>
          </a:p>
          <a:p>
            <a:r>
              <a:rPr lang="ru-RU" sz="2000" dirty="0">
                <a:latin typeface="Calleo-Trial" pitchFamily="2" charset="0"/>
              </a:rPr>
              <a:t>- 11 млн. руб. на пилот (первые летные испытания модели «Импульс-У»), от 3 млн. руб. в 2023 г.</a:t>
            </a:r>
          </a:p>
          <a:p>
            <a:endParaRPr lang="ru-RU" sz="2000" dirty="0">
              <a:latin typeface="Calleo-Trial" pitchFamily="2" charset="0"/>
            </a:endParaRPr>
          </a:p>
          <a:p>
            <a:endParaRPr lang="ru-RU" sz="2000" dirty="0">
              <a:latin typeface="Calleo-Trial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89604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A349FB-0393-CF4E-BB5A-B185753EFA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346" y="365126"/>
            <a:ext cx="7568631" cy="450420"/>
          </a:xfrm>
        </p:spPr>
        <p:txBody>
          <a:bodyPr anchor="t">
            <a:normAutofit/>
          </a:bodyPr>
          <a:lstStyle/>
          <a:p>
            <a:r>
              <a:rPr lang="ru-RU" sz="2000" b="1" dirty="0">
                <a:latin typeface="Calleo-Trial SemiBold" pitchFamily="2" charset="0"/>
              </a:rPr>
              <a:t>Контакты</a:t>
            </a:r>
            <a:endParaRPr lang="ru-RU" sz="2000" b="1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25870FE-C2DD-F94A-8C4A-2BE80A9855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40147" y="240227"/>
            <a:ext cx="1279609" cy="630255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367B37BB-468E-6C46-9CCC-6D1A340A4913}"/>
              </a:ext>
            </a:extLst>
          </p:cNvPr>
          <p:cNvSpPr txBox="1">
            <a:spLocks/>
          </p:cNvSpPr>
          <p:nvPr/>
        </p:nvSpPr>
        <p:spPr>
          <a:xfrm>
            <a:off x="739346" y="1145622"/>
            <a:ext cx="10614455" cy="5194888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Courier New" panose="02070309020205020404" pitchFamily="49" charset="0"/>
              <a:buChar char="o"/>
            </a:pPr>
            <a:endParaRPr lang="ru-RU" sz="2000" dirty="0">
              <a:latin typeface="Calleo-Trial" pitchFamily="2" charset="0"/>
            </a:endParaRPr>
          </a:p>
          <a:p>
            <a:endParaRPr lang="ru-RU" sz="2000" dirty="0">
              <a:latin typeface="Calleo-Trial" pitchFamily="2" charset="0"/>
            </a:endParaRPr>
          </a:p>
          <a:p>
            <a:endParaRPr lang="ru-RU" sz="2000" dirty="0">
              <a:latin typeface="Calleo-Trial" pitchFamily="2" charset="0"/>
            </a:endParaRPr>
          </a:p>
          <a:p>
            <a:endParaRPr lang="ru-RU" sz="2000" dirty="0">
              <a:latin typeface="Calleo-Trial" pitchFamily="2" charset="0"/>
            </a:endParaRPr>
          </a:p>
          <a:p>
            <a:endParaRPr lang="ru-RU" sz="2000" dirty="0">
              <a:latin typeface="Calleo-Trial" pitchFamily="2" charset="0"/>
            </a:endParaRPr>
          </a:p>
          <a:p>
            <a:endParaRPr lang="ru-RU" sz="2000" dirty="0">
              <a:latin typeface="Calleo-Trial" pitchFamily="2" charset="0"/>
            </a:endParaRPr>
          </a:p>
          <a:p>
            <a:endParaRPr lang="ru-RU" sz="2000" dirty="0">
              <a:latin typeface="Calleo-Trial" pitchFamily="2" charset="0"/>
            </a:endParaRPr>
          </a:p>
          <a:p>
            <a:endParaRPr lang="ru-RU" sz="2000" dirty="0">
              <a:latin typeface="Calleo-Trial" pitchFamily="2" charset="0"/>
            </a:endParaRPr>
          </a:p>
          <a:p>
            <a:endParaRPr lang="ru-RU" sz="2000" dirty="0">
              <a:latin typeface="Calleo-Trial" pitchFamily="2" charset="0"/>
            </a:endParaRPr>
          </a:p>
          <a:p>
            <a:endParaRPr lang="ru-RU" sz="2000" dirty="0">
              <a:latin typeface="Calleo-Trial" pitchFamily="2" charset="0"/>
            </a:endParaRPr>
          </a:p>
          <a:p>
            <a:r>
              <a:rPr lang="ru-RU" sz="2000" dirty="0">
                <a:latin typeface="Calleo-Trial" pitchFamily="2" charset="0"/>
              </a:rPr>
              <a:t>Новосельцев Дмитрий</a:t>
            </a:r>
          </a:p>
          <a:p>
            <a:r>
              <a:rPr lang="ru-RU" sz="2000" dirty="0">
                <a:latin typeface="Calleo-Trial" pitchFamily="2" charset="0"/>
              </a:rPr>
              <a:t>основатель, генеральный директор, к.т.н.</a:t>
            </a:r>
          </a:p>
          <a:p>
            <a:endParaRPr lang="ru-RU" sz="2000" dirty="0">
              <a:latin typeface="Calleo-Trial" pitchFamily="2" charset="0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ru-RU" sz="2000" dirty="0">
                <a:latin typeface="Calleo-Trial" pitchFamily="2" charset="0"/>
              </a:rPr>
              <a:t>ООО «Д-Старт», ИНН 5501264941</a:t>
            </a:r>
          </a:p>
          <a:p>
            <a:endParaRPr lang="ru-RU" sz="2000" dirty="0">
              <a:latin typeface="Calleo-Trial" pitchFamily="2" charset="0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ru-RU" sz="2000" dirty="0">
                <a:latin typeface="Calleo-Trial" pitchFamily="2" charset="0"/>
              </a:rPr>
              <a:t>644065, г. Омск, ул. 50 лет Профсоюзов, 55Б, 9</a:t>
            </a:r>
          </a:p>
          <a:p>
            <a:endParaRPr lang="ru-RU" sz="2000" dirty="0">
              <a:latin typeface="Calleo-Trial" pitchFamily="2" charset="0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ru-RU" sz="2000" dirty="0">
                <a:latin typeface="Calleo-Trial" pitchFamily="2" charset="0"/>
              </a:rPr>
              <a:t>+7 (913) 614-91-97</a:t>
            </a:r>
            <a:r>
              <a:rPr lang="en-US" sz="2000" dirty="0">
                <a:latin typeface="Calleo-Trial" pitchFamily="2" charset="0"/>
              </a:rPr>
              <a:t> (</a:t>
            </a:r>
            <a:r>
              <a:rPr lang="ru-RU" sz="2000" dirty="0" err="1">
                <a:latin typeface="Calleo-Trial" pitchFamily="2" charset="0"/>
              </a:rPr>
              <a:t>Телеграм</a:t>
            </a:r>
            <a:r>
              <a:rPr lang="ru-RU" sz="2000" dirty="0">
                <a:latin typeface="Calleo-Trial" pitchFamily="2" charset="0"/>
              </a:rPr>
              <a:t>, </a:t>
            </a:r>
            <a:r>
              <a:rPr lang="en-US" sz="2000" dirty="0" err="1">
                <a:latin typeface="Calleo-Trial" pitchFamily="2" charset="0"/>
              </a:rPr>
              <a:t>Whatsapp</a:t>
            </a:r>
            <a:r>
              <a:rPr lang="en-US" sz="2000" dirty="0">
                <a:latin typeface="Calleo-Trial" pitchFamily="2" charset="0"/>
              </a:rPr>
              <a:t>)</a:t>
            </a:r>
            <a:endParaRPr lang="ru-RU" sz="2000" dirty="0">
              <a:latin typeface="Calleo-Trial" pitchFamily="2" charset="0"/>
            </a:endParaRPr>
          </a:p>
          <a:p>
            <a:endParaRPr lang="ru-RU" sz="2000" dirty="0">
              <a:latin typeface="Calleo-Trial" pitchFamily="2" charset="0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000" dirty="0">
                <a:latin typeface="Calleo-Trial" pitchFamily="2" charset="0"/>
                <a:hlinkClick r:id="rId4"/>
              </a:rPr>
              <a:t>danovoseltsev@mail.ru</a:t>
            </a:r>
            <a:r>
              <a:rPr lang="ru-RU" sz="2000" dirty="0">
                <a:latin typeface="Calleo-Trial" pitchFamily="2" charset="0"/>
              </a:rPr>
              <a:t> </a:t>
            </a:r>
          </a:p>
          <a:p>
            <a:pPr marL="342900" indent="-342900">
              <a:buFontTx/>
              <a:buChar char="-"/>
            </a:pPr>
            <a:endParaRPr lang="ru-RU" sz="2000" dirty="0">
              <a:latin typeface="Calleo-Trial" pitchFamily="2" charset="0"/>
            </a:endParaRPr>
          </a:p>
          <a:p>
            <a:endParaRPr lang="ru-RU" sz="2000" dirty="0">
              <a:latin typeface="Calleo-Trial" pitchFamily="2" charset="0"/>
            </a:endParaRPr>
          </a:p>
          <a:p>
            <a:endParaRPr lang="ru-RU" sz="2000" dirty="0">
              <a:latin typeface="Calleo-Trial" pitchFamily="2" charset="0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891DBD84-F20F-4CE4-A7F8-53B855809A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38199" y="1150142"/>
            <a:ext cx="2060881" cy="2278858"/>
          </a:xfrm>
          <a:prstGeom prst="rect">
            <a:avLst/>
          </a:prstGeom>
          <a:noFill/>
          <a:ln w="9525">
            <a:solidFill>
              <a:schemeClr val="bg2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307CD112-F640-446F-8450-9E5C32A1A8E5}"/>
              </a:ext>
            </a:extLst>
          </p:cNvPr>
          <p:cNvSpPr/>
          <p:nvPr/>
        </p:nvSpPr>
        <p:spPr>
          <a:xfrm>
            <a:off x="6348994" y="1200558"/>
            <a:ext cx="537076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</a:pPr>
            <a:r>
              <a:rPr lang="ru-RU" b="1" i="1" dirty="0">
                <a:solidFill>
                  <a:schemeClr val="accent1">
                    <a:lumMod val="50000"/>
                  </a:schemeClr>
                </a:solidFill>
              </a:rPr>
              <a:t>ООО «Д-Старт»</a:t>
            </a:r>
          </a:p>
          <a:p>
            <a:pPr lvl="0">
              <a:lnSpc>
                <a:spcPct val="90000"/>
              </a:lnSpc>
            </a:pPr>
            <a:endParaRPr lang="ru-RU" b="1" i="1" dirty="0">
              <a:solidFill>
                <a:schemeClr val="accent1">
                  <a:lumMod val="50000"/>
                </a:schemeClr>
              </a:solidFill>
            </a:endParaRPr>
          </a:p>
          <a:p>
            <a:pPr lvl="0">
              <a:lnSpc>
                <a:spcPct val="90000"/>
              </a:lnSpc>
            </a:pPr>
            <a:r>
              <a:rPr lang="ru-RU" b="1" i="1" dirty="0">
                <a:solidFill>
                  <a:schemeClr val="accent1">
                    <a:lumMod val="50000"/>
                  </a:schemeClr>
                </a:solidFill>
              </a:rPr>
              <a:t>Обеспечиваем маневры самых маленьких и доступных космических аппаратов.</a:t>
            </a:r>
          </a:p>
          <a:p>
            <a:pPr lvl="0">
              <a:lnSpc>
                <a:spcPct val="90000"/>
              </a:lnSpc>
            </a:pPr>
            <a:endParaRPr lang="ru-RU" b="1" i="1" dirty="0">
              <a:solidFill>
                <a:schemeClr val="accent1">
                  <a:lumMod val="50000"/>
                </a:schemeClr>
              </a:solidFill>
            </a:endParaRPr>
          </a:p>
          <a:p>
            <a:pPr lvl="0">
              <a:lnSpc>
                <a:spcPct val="90000"/>
              </a:lnSpc>
            </a:pPr>
            <a:r>
              <a:rPr lang="ru-RU" b="1" i="1" dirty="0">
                <a:solidFill>
                  <a:schemeClr val="accent1">
                    <a:lumMod val="50000"/>
                  </a:schemeClr>
                </a:solidFill>
              </a:rPr>
              <a:t>Открываем доступ к космическим операциям для компаний, организация и граждан России и мира.</a:t>
            </a:r>
          </a:p>
          <a:p>
            <a:pPr lvl="0">
              <a:lnSpc>
                <a:spcPct val="90000"/>
              </a:lnSpc>
            </a:pPr>
            <a:endParaRPr lang="ru-RU" b="1" i="1" dirty="0">
              <a:solidFill>
                <a:schemeClr val="accent1">
                  <a:lumMod val="50000"/>
                </a:schemeClr>
              </a:solidFill>
            </a:endParaRPr>
          </a:p>
          <a:p>
            <a:pPr lvl="0">
              <a:lnSpc>
                <a:spcPct val="90000"/>
              </a:lnSpc>
            </a:pPr>
            <a:r>
              <a:rPr lang="ru-RU" b="1" i="1" dirty="0">
                <a:solidFill>
                  <a:schemeClr val="accent1">
                    <a:lumMod val="50000"/>
                  </a:schemeClr>
                </a:solidFill>
              </a:rPr>
              <a:t>Обеспечиваем космический приоритет в долговременной перспективе.  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8" name="Picture 2" descr="C:\Users\user\Desktop\D-start logo jpg.jpg">
            <a:extLst>
              <a:ext uri="{FF2B5EF4-FFF2-40B4-BE49-F238E27FC236}">
                <a16:creationId xmlns:a16="http://schemas.microsoft.com/office/drawing/2014/main" id="{3C970E73-6560-4EF3-936C-8293C598DD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6694088" y="4266433"/>
            <a:ext cx="2585223" cy="157882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894663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25870FE-C2DD-F94A-8C4A-2BE80A9855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40147" y="240227"/>
            <a:ext cx="1279609" cy="630255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367B37BB-468E-6C46-9CCC-6D1A340A4913}"/>
              </a:ext>
            </a:extLst>
          </p:cNvPr>
          <p:cNvSpPr txBox="1">
            <a:spLocks/>
          </p:cNvSpPr>
          <p:nvPr/>
        </p:nvSpPr>
        <p:spPr>
          <a:xfrm>
            <a:off x="739346" y="1145622"/>
            <a:ext cx="10614455" cy="51948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Courier New" panose="02070309020205020404" pitchFamily="49" charset="0"/>
              <a:buChar char="o"/>
            </a:pPr>
            <a:endParaRPr lang="ru-RU" sz="2000" dirty="0">
              <a:latin typeface="Calleo-Trial" pitchFamily="2" charset="0"/>
            </a:endParaRPr>
          </a:p>
          <a:p>
            <a:endParaRPr lang="ru-RU" sz="2000" dirty="0">
              <a:latin typeface="Calleo-Trial" pitchFamily="2" charset="0"/>
            </a:endParaRPr>
          </a:p>
          <a:p>
            <a:endParaRPr lang="ru-RU" sz="2000" dirty="0">
              <a:latin typeface="Calleo-Trial" pitchFamily="2" charset="0"/>
            </a:endParaRPr>
          </a:p>
          <a:p>
            <a:endParaRPr lang="ru-RU" sz="2000" dirty="0">
              <a:latin typeface="Calleo-Trial" pitchFamily="2" charset="0"/>
            </a:endParaRPr>
          </a:p>
          <a:p>
            <a:endParaRPr lang="ru-RU" sz="2000" dirty="0">
              <a:latin typeface="Calleo-Trial" pitchFamily="2" charset="0"/>
            </a:endParaRPr>
          </a:p>
          <a:p>
            <a:endParaRPr lang="ru-RU" sz="2000" dirty="0">
              <a:latin typeface="Calleo-Trial" pitchFamily="2" charset="0"/>
            </a:endParaRPr>
          </a:p>
          <a:p>
            <a:endParaRPr lang="ru-RU" sz="2000" dirty="0">
              <a:latin typeface="Calleo-Trial" pitchFamily="2" charset="0"/>
            </a:endParaRPr>
          </a:p>
          <a:p>
            <a:endParaRPr lang="ru-RU" sz="2000" dirty="0">
              <a:latin typeface="Calleo-Trial" pitchFamily="2" charset="0"/>
            </a:endParaRPr>
          </a:p>
          <a:p>
            <a:endParaRPr lang="ru-RU" sz="2000" dirty="0">
              <a:latin typeface="Calleo-Trial" pitchFamily="2" charset="0"/>
            </a:endParaRPr>
          </a:p>
          <a:p>
            <a:endParaRPr lang="ru-RU" sz="2000" dirty="0">
              <a:latin typeface="Calleo-Trial" pitchFamily="2" charset="0"/>
            </a:endParaRPr>
          </a:p>
          <a:p>
            <a:pPr marL="342900" indent="-342900">
              <a:buFontTx/>
              <a:buChar char="-"/>
            </a:pPr>
            <a:endParaRPr lang="ru-RU" sz="2000" dirty="0">
              <a:latin typeface="Calleo-Trial" pitchFamily="2" charset="0"/>
            </a:endParaRPr>
          </a:p>
          <a:p>
            <a:endParaRPr lang="ru-RU" sz="2000" dirty="0">
              <a:latin typeface="Calleo-Trial" pitchFamily="2" charset="0"/>
            </a:endParaRPr>
          </a:p>
          <a:p>
            <a:endParaRPr lang="ru-RU" sz="2000" dirty="0">
              <a:latin typeface="Calleo-Trial" pitchFamily="2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307CD112-F640-446F-8450-9E5C32A1A8E5}"/>
              </a:ext>
            </a:extLst>
          </p:cNvPr>
          <p:cNvSpPr/>
          <p:nvPr/>
        </p:nvSpPr>
        <p:spPr>
          <a:xfrm>
            <a:off x="978232" y="1542190"/>
            <a:ext cx="5370762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</a:pPr>
            <a:r>
              <a:rPr lang="ru-RU" sz="3200" b="1" i="1" dirty="0">
                <a:solidFill>
                  <a:schemeClr val="accent1">
                    <a:lumMod val="50000"/>
                  </a:schemeClr>
                </a:solidFill>
              </a:rPr>
              <a:t>ПРИЛОЖЕНИЯ</a:t>
            </a:r>
            <a:endParaRPr lang="ru-RU" sz="32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19671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A349FB-0393-CF4E-BB5A-B185753EFA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346" y="365126"/>
            <a:ext cx="7568631" cy="450420"/>
          </a:xfrm>
        </p:spPr>
        <p:txBody>
          <a:bodyPr anchor="t">
            <a:normAutofit/>
          </a:bodyPr>
          <a:lstStyle/>
          <a:p>
            <a:r>
              <a:rPr lang="ru-RU" sz="2000" b="1" dirty="0">
                <a:latin typeface="Calleo-Trial SemiBold" pitchFamily="2" charset="0"/>
              </a:rPr>
              <a:t>Бизнес-модель по </a:t>
            </a:r>
            <a:r>
              <a:rPr lang="ru-RU" sz="2000" b="1" dirty="0" err="1">
                <a:latin typeface="Calleo-Trial SemiBold" pitchFamily="2" charset="0"/>
              </a:rPr>
              <a:t>Остервальдеру</a:t>
            </a:r>
            <a:endParaRPr lang="ru-RU" sz="2000" b="1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25870FE-C2DD-F94A-8C4A-2BE80A9855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40147" y="240227"/>
            <a:ext cx="1279609" cy="630255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367B37BB-468E-6C46-9CCC-6D1A340A4913}"/>
              </a:ext>
            </a:extLst>
          </p:cNvPr>
          <p:cNvSpPr txBox="1">
            <a:spLocks/>
          </p:cNvSpPr>
          <p:nvPr/>
        </p:nvSpPr>
        <p:spPr>
          <a:xfrm>
            <a:off x="739346" y="1145622"/>
            <a:ext cx="10614455" cy="51948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Courier New" panose="02070309020205020404" pitchFamily="49" charset="0"/>
              <a:buChar char="o"/>
            </a:pPr>
            <a:endParaRPr lang="ru-RU" sz="2000" dirty="0">
              <a:latin typeface="Calleo-Trial" pitchFamily="2" charset="0"/>
            </a:endParaRPr>
          </a:p>
          <a:p>
            <a:endParaRPr lang="ru-RU" sz="2000" dirty="0">
              <a:latin typeface="Calleo-Trial" pitchFamily="2" charset="0"/>
            </a:endParaRPr>
          </a:p>
          <a:p>
            <a:endParaRPr lang="ru-RU" sz="2000" dirty="0">
              <a:latin typeface="Calleo-Trial" pitchFamily="2" charset="0"/>
            </a:endParaRPr>
          </a:p>
          <a:p>
            <a:endParaRPr lang="ru-RU" sz="2000" dirty="0">
              <a:latin typeface="Calleo-Trial" pitchFamily="2" charset="0"/>
            </a:endParaRPr>
          </a:p>
          <a:p>
            <a:endParaRPr lang="ru-RU" sz="2000" dirty="0">
              <a:latin typeface="Calleo-Trial" pitchFamily="2" charset="0"/>
            </a:endParaRPr>
          </a:p>
          <a:p>
            <a:endParaRPr lang="ru-RU" sz="2000" dirty="0">
              <a:latin typeface="Calleo-Trial" pitchFamily="2" charset="0"/>
            </a:endParaRPr>
          </a:p>
          <a:p>
            <a:endParaRPr lang="ru-RU" sz="2000" dirty="0">
              <a:latin typeface="Calleo-Trial" pitchFamily="2" charset="0"/>
            </a:endParaRPr>
          </a:p>
          <a:p>
            <a:endParaRPr lang="ru-RU" sz="2000" dirty="0">
              <a:latin typeface="Calleo-Trial" pitchFamily="2" charset="0"/>
            </a:endParaRPr>
          </a:p>
          <a:p>
            <a:endParaRPr lang="ru-RU" sz="2000" dirty="0">
              <a:latin typeface="Calleo-Trial" pitchFamily="2" charset="0"/>
            </a:endParaRPr>
          </a:p>
          <a:p>
            <a:endParaRPr lang="ru-RU" sz="2000" dirty="0">
              <a:latin typeface="Calleo-Trial" pitchFamily="2" charset="0"/>
            </a:endParaRPr>
          </a:p>
          <a:p>
            <a:pPr marL="342900" indent="-342900">
              <a:buFontTx/>
              <a:buChar char="-"/>
            </a:pPr>
            <a:endParaRPr lang="ru-RU" sz="2000" dirty="0">
              <a:latin typeface="Calleo-Trial" pitchFamily="2" charset="0"/>
            </a:endParaRPr>
          </a:p>
          <a:p>
            <a:endParaRPr lang="ru-RU" sz="2000" dirty="0">
              <a:latin typeface="Calleo-Trial" pitchFamily="2" charset="0"/>
            </a:endParaRPr>
          </a:p>
          <a:p>
            <a:endParaRPr lang="ru-RU" sz="2000" dirty="0">
              <a:latin typeface="Calleo-Trial" pitchFamily="2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38CD649-4F80-408D-96E3-90160428EA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4152" y="1145622"/>
            <a:ext cx="8463696" cy="5481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3954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A349FB-0393-CF4E-BB5A-B185753EFA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346" y="365126"/>
            <a:ext cx="7568631" cy="450420"/>
          </a:xfrm>
        </p:spPr>
        <p:txBody>
          <a:bodyPr anchor="t">
            <a:normAutofit/>
          </a:bodyPr>
          <a:lstStyle/>
          <a:p>
            <a:r>
              <a:rPr lang="ru-RU" sz="2000" b="1" dirty="0">
                <a:latin typeface="Calleo-Trial SemiBold" pitchFamily="2" charset="0"/>
              </a:rPr>
              <a:t>Конкуренты</a:t>
            </a:r>
            <a:endParaRPr lang="ru-RU" sz="2000" b="1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25870FE-C2DD-F94A-8C4A-2BE80A9855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40147" y="240227"/>
            <a:ext cx="1279609" cy="630255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367B37BB-468E-6C46-9CCC-6D1A340A4913}"/>
              </a:ext>
            </a:extLst>
          </p:cNvPr>
          <p:cNvSpPr txBox="1">
            <a:spLocks/>
          </p:cNvSpPr>
          <p:nvPr/>
        </p:nvSpPr>
        <p:spPr>
          <a:xfrm>
            <a:off x="739346" y="1145622"/>
            <a:ext cx="10614455" cy="51948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Courier New" panose="02070309020205020404" pitchFamily="49" charset="0"/>
              <a:buChar char="o"/>
            </a:pPr>
            <a:endParaRPr lang="ru-RU" sz="2000" dirty="0">
              <a:latin typeface="Calleo-Trial" pitchFamily="2" charset="0"/>
            </a:endParaRPr>
          </a:p>
          <a:p>
            <a:endParaRPr lang="ru-RU" sz="2000" dirty="0">
              <a:latin typeface="Calleo-Trial" pitchFamily="2" charset="0"/>
            </a:endParaRPr>
          </a:p>
          <a:p>
            <a:endParaRPr lang="ru-RU" sz="2000" dirty="0">
              <a:latin typeface="Calleo-Trial" pitchFamily="2" charset="0"/>
            </a:endParaRPr>
          </a:p>
          <a:p>
            <a:endParaRPr lang="ru-RU" sz="2000" dirty="0">
              <a:latin typeface="Calleo-Trial" pitchFamily="2" charset="0"/>
            </a:endParaRPr>
          </a:p>
          <a:p>
            <a:endParaRPr lang="ru-RU" sz="2000" dirty="0">
              <a:latin typeface="Calleo-Trial" pitchFamily="2" charset="0"/>
            </a:endParaRPr>
          </a:p>
          <a:p>
            <a:endParaRPr lang="ru-RU" sz="2000" dirty="0">
              <a:latin typeface="Calleo-Trial" pitchFamily="2" charset="0"/>
            </a:endParaRPr>
          </a:p>
          <a:p>
            <a:endParaRPr lang="ru-RU" sz="2000" dirty="0">
              <a:latin typeface="Calleo-Trial" pitchFamily="2" charset="0"/>
            </a:endParaRPr>
          </a:p>
          <a:p>
            <a:endParaRPr lang="ru-RU" sz="2000" dirty="0">
              <a:latin typeface="Calleo-Trial" pitchFamily="2" charset="0"/>
            </a:endParaRPr>
          </a:p>
          <a:p>
            <a:endParaRPr lang="ru-RU" sz="2000" dirty="0">
              <a:latin typeface="Calleo-Trial" pitchFamily="2" charset="0"/>
            </a:endParaRPr>
          </a:p>
          <a:p>
            <a:endParaRPr lang="ru-RU" sz="2000" dirty="0">
              <a:latin typeface="Calleo-Trial" pitchFamily="2" charset="0"/>
            </a:endParaRPr>
          </a:p>
          <a:p>
            <a:pPr marL="342900" indent="-342900">
              <a:buFontTx/>
              <a:buChar char="-"/>
            </a:pPr>
            <a:endParaRPr lang="ru-RU" sz="2000" dirty="0">
              <a:latin typeface="Calleo-Trial" pitchFamily="2" charset="0"/>
            </a:endParaRPr>
          </a:p>
          <a:p>
            <a:endParaRPr lang="ru-RU" sz="2000" dirty="0">
              <a:latin typeface="Calleo-Trial" pitchFamily="2" charset="0"/>
            </a:endParaRPr>
          </a:p>
          <a:p>
            <a:endParaRPr lang="ru-RU" sz="2000" dirty="0">
              <a:latin typeface="Calleo-Trial" pitchFamily="2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F0E9DB6-996A-406E-8221-1C4E663AFA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0492" y="1145623"/>
            <a:ext cx="7948246" cy="555701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2B15F31-78DC-47B2-97E0-7F8E5DF2BEC7}"/>
              </a:ext>
            </a:extLst>
          </p:cNvPr>
          <p:cNvSpPr txBox="1"/>
          <p:nvPr/>
        </p:nvSpPr>
        <p:spPr>
          <a:xfrm>
            <a:off x="2916535" y="212086"/>
            <a:ext cx="6094324" cy="686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93750" lvl="1" indent="-285750">
              <a:lnSpc>
                <a:spcPct val="107000"/>
              </a:lnSpc>
              <a:spcBef>
                <a:spcPts val="500"/>
              </a:spcBef>
              <a:buClr>
                <a:schemeClr val="accent2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ru-RU" sz="1100" kern="0" dirty="0">
                <a:solidFill>
                  <a:schemeClr val="accent1">
                    <a:lumMod val="50000"/>
                  </a:schemeClr>
                </a:solidFill>
                <a:latin typeface="Segoe UI Light" panose="020B0502040204020203" pitchFamily="34" charset="0"/>
                <a:ea typeface="Batang" panose="02030600000101010101" pitchFamily="18" charset="-127"/>
                <a:cs typeface="Segoe UI Light" panose="020B0502040204020203" pitchFamily="34" charset="0"/>
              </a:rPr>
              <a:t>Основные конкуренты – зарубежные производители двигателей</a:t>
            </a:r>
            <a:br>
              <a:rPr lang="ru-RU" sz="1100" kern="0" dirty="0">
                <a:solidFill>
                  <a:schemeClr val="accent1">
                    <a:lumMod val="50000"/>
                  </a:schemeClr>
                </a:solidFill>
                <a:latin typeface="Segoe UI Light" panose="020B0502040204020203" pitchFamily="34" charset="0"/>
                <a:ea typeface="Batang" panose="02030600000101010101" pitchFamily="18" charset="-127"/>
                <a:cs typeface="Segoe UI Light" panose="020B0502040204020203" pitchFamily="34" charset="0"/>
              </a:rPr>
            </a:br>
            <a:r>
              <a:rPr lang="ru-RU" sz="1100" kern="0" dirty="0">
                <a:solidFill>
                  <a:schemeClr val="accent1">
                    <a:lumMod val="50000"/>
                  </a:schemeClr>
                </a:solidFill>
                <a:latin typeface="Segoe UI Light" panose="020B0502040204020203" pitchFamily="34" charset="0"/>
                <a:ea typeface="Batang" panose="02030600000101010101" pitchFamily="18" charset="-127"/>
                <a:cs typeface="Segoe UI Light" panose="020B0502040204020203" pitchFamily="34" charset="0"/>
              </a:rPr>
              <a:t>(</a:t>
            </a:r>
            <a:r>
              <a:rPr lang="en-US" sz="1100" kern="0" dirty="0" err="1">
                <a:solidFill>
                  <a:schemeClr val="accent1">
                    <a:lumMod val="50000"/>
                  </a:schemeClr>
                </a:solidFill>
                <a:latin typeface="Segoe UI Light" panose="020B0502040204020203" pitchFamily="34" charset="0"/>
                <a:ea typeface="Batang" panose="02030600000101010101" pitchFamily="18" charset="-127"/>
                <a:cs typeface="Segoe UI Light" panose="020B0502040204020203" pitchFamily="34" charset="0"/>
              </a:rPr>
              <a:t>Busek</a:t>
            </a:r>
            <a:r>
              <a:rPr lang="en-US" sz="1100" kern="0" dirty="0">
                <a:solidFill>
                  <a:schemeClr val="accent1">
                    <a:lumMod val="50000"/>
                  </a:schemeClr>
                </a:solidFill>
                <a:latin typeface="Segoe UI Light" panose="020B0502040204020203" pitchFamily="34" charset="0"/>
                <a:ea typeface="Batang" panose="02030600000101010101" pitchFamily="18" charset="-127"/>
                <a:cs typeface="Segoe UI Light" panose="020B0502040204020203" pitchFamily="34" charset="0"/>
              </a:rPr>
              <a:t>, VACCO Industries, </a:t>
            </a:r>
            <a:r>
              <a:rPr lang="en-US" sz="1100" kern="0" dirty="0" err="1">
                <a:solidFill>
                  <a:schemeClr val="accent1">
                    <a:lumMod val="50000"/>
                  </a:schemeClr>
                </a:solidFill>
                <a:latin typeface="Segoe UI Light" panose="020B0502040204020203" pitchFamily="34" charset="0"/>
                <a:ea typeface="Batang" panose="02030600000101010101" pitchFamily="18" charset="-127"/>
                <a:cs typeface="Segoe UI Light" panose="020B0502040204020203" pitchFamily="34" charset="0"/>
              </a:rPr>
              <a:t>Accion</a:t>
            </a:r>
            <a:r>
              <a:rPr lang="en-US" sz="1100" kern="0" dirty="0">
                <a:solidFill>
                  <a:schemeClr val="accent1">
                    <a:lumMod val="50000"/>
                  </a:schemeClr>
                </a:solidFill>
                <a:latin typeface="Segoe UI Light" panose="020B0502040204020203" pitchFamily="34" charset="0"/>
                <a:ea typeface="Batang" panose="02030600000101010101" pitchFamily="18" charset="-127"/>
                <a:cs typeface="Segoe UI Light" panose="020B0502040204020203" pitchFamily="34" charset="0"/>
              </a:rPr>
              <a:t> Systems, ENPULSION, </a:t>
            </a:r>
            <a:r>
              <a:rPr lang="en-US" sz="1100" kern="0" dirty="0" err="1">
                <a:solidFill>
                  <a:schemeClr val="accent1">
                    <a:lumMod val="50000"/>
                  </a:schemeClr>
                </a:solidFill>
                <a:latin typeface="Segoe UI Light" panose="020B0502040204020203" pitchFamily="34" charset="0"/>
                <a:ea typeface="Batang" panose="02030600000101010101" pitchFamily="18" charset="-127"/>
                <a:cs typeface="Segoe UI Light" panose="020B0502040204020203" pitchFamily="34" charset="0"/>
              </a:rPr>
              <a:t>MicroSpace</a:t>
            </a:r>
            <a:r>
              <a:rPr lang="en-US" sz="1100" kern="0" dirty="0">
                <a:solidFill>
                  <a:schemeClr val="accent1">
                    <a:lumMod val="50000"/>
                  </a:schemeClr>
                </a:solidFill>
                <a:latin typeface="Segoe UI Light" panose="020B0502040204020203" pitchFamily="34" charset="0"/>
                <a:ea typeface="Batang" panose="02030600000101010101" pitchFamily="18" charset="-127"/>
                <a:cs typeface="Segoe UI Light" panose="020B0502040204020203" pitchFamily="34" charset="0"/>
              </a:rPr>
              <a:t> </a:t>
            </a:r>
            <a:r>
              <a:rPr lang="ru-RU" sz="1100" kern="0" dirty="0">
                <a:solidFill>
                  <a:schemeClr val="accent1">
                    <a:lumMod val="50000"/>
                  </a:schemeClr>
                </a:solidFill>
                <a:latin typeface="Segoe UI Light" panose="020B0502040204020203" pitchFamily="34" charset="0"/>
                <a:ea typeface="Batang" panose="02030600000101010101" pitchFamily="18" charset="-127"/>
                <a:cs typeface="Segoe UI Light" panose="020B0502040204020203" pitchFamily="34" charset="0"/>
              </a:rPr>
              <a:t> и др.):</a:t>
            </a:r>
          </a:p>
          <a:p>
            <a:pPr marL="393750" lvl="1" indent="-285750">
              <a:lnSpc>
                <a:spcPct val="107000"/>
              </a:lnSpc>
              <a:spcBef>
                <a:spcPts val="500"/>
              </a:spcBef>
              <a:buClr>
                <a:schemeClr val="accent2"/>
              </a:buClr>
              <a:buSzPct val="100000"/>
              <a:buNone/>
              <a:defRPr/>
            </a:pPr>
            <a:r>
              <a:rPr lang="en-US" sz="1100" kern="0" dirty="0">
                <a:solidFill>
                  <a:schemeClr val="accent1">
                    <a:lumMod val="50000"/>
                  </a:schemeClr>
                </a:solidFill>
                <a:latin typeface="Segoe UI Light" panose="020B0502040204020203" pitchFamily="34" charset="0"/>
                <a:ea typeface="Batang" panose="02030600000101010101" pitchFamily="18" charset="-127"/>
                <a:cs typeface="Segoe UI Light" panose="020B0502040204020203" pitchFamily="34" charset="0"/>
                <a:hlinkClick r:id="rId5"/>
              </a:rPr>
              <a:t>https://www.cubesatshop.com/product-category/propulsion-pressurisation/</a:t>
            </a:r>
            <a:r>
              <a:rPr lang="ru-RU" sz="1100" kern="0" dirty="0">
                <a:solidFill>
                  <a:schemeClr val="accent1">
                    <a:lumMod val="50000"/>
                  </a:schemeClr>
                </a:solidFill>
                <a:latin typeface="Segoe UI Light" panose="020B0502040204020203" pitchFamily="34" charset="0"/>
                <a:ea typeface="Batang" panose="02030600000101010101" pitchFamily="18" charset="-127"/>
                <a:cs typeface="Segoe UI Light" panose="020B0502040204020203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13753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A349FB-0393-CF4E-BB5A-B185753EFA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346" y="365126"/>
            <a:ext cx="7568631" cy="450420"/>
          </a:xfrm>
        </p:spPr>
        <p:txBody>
          <a:bodyPr anchor="t">
            <a:normAutofit/>
          </a:bodyPr>
          <a:lstStyle/>
          <a:p>
            <a:r>
              <a:rPr lang="ru-RU" sz="2000" b="1" dirty="0">
                <a:latin typeface="Calleo-Trial SemiBold" pitchFamily="2" charset="0"/>
              </a:rPr>
              <a:t>Конкуренты</a:t>
            </a:r>
            <a:endParaRPr lang="ru-RU" sz="2000" b="1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25870FE-C2DD-F94A-8C4A-2BE80A9855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40147" y="240227"/>
            <a:ext cx="1279609" cy="630255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367B37BB-468E-6C46-9CCC-6D1A340A4913}"/>
              </a:ext>
            </a:extLst>
          </p:cNvPr>
          <p:cNvSpPr txBox="1">
            <a:spLocks/>
          </p:cNvSpPr>
          <p:nvPr/>
        </p:nvSpPr>
        <p:spPr>
          <a:xfrm>
            <a:off x="739346" y="1145622"/>
            <a:ext cx="10614455" cy="51948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Courier New" panose="02070309020205020404" pitchFamily="49" charset="0"/>
              <a:buChar char="o"/>
            </a:pPr>
            <a:endParaRPr lang="ru-RU" sz="2000" dirty="0">
              <a:latin typeface="Calleo-Trial" pitchFamily="2" charset="0"/>
            </a:endParaRPr>
          </a:p>
          <a:p>
            <a:endParaRPr lang="ru-RU" sz="2000" dirty="0">
              <a:latin typeface="Calleo-Trial" pitchFamily="2" charset="0"/>
            </a:endParaRPr>
          </a:p>
          <a:p>
            <a:endParaRPr lang="ru-RU" sz="2000" dirty="0">
              <a:latin typeface="Calleo-Trial" pitchFamily="2" charset="0"/>
            </a:endParaRPr>
          </a:p>
          <a:p>
            <a:endParaRPr lang="ru-RU" sz="2000" dirty="0">
              <a:latin typeface="Calleo-Trial" pitchFamily="2" charset="0"/>
            </a:endParaRPr>
          </a:p>
          <a:p>
            <a:endParaRPr lang="ru-RU" sz="2000" dirty="0">
              <a:latin typeface="Calleo-Trial" pitchFamily="2" charset="0"/>
            </a:endParaRPr>
          </a:p>
          <a:p>
            <a:endParaRPr lang="ru-RU" sz="2000" dirty="0">
              <a:latin typeface="Calleo-Trial" pitchFamily="2" charset="0"/>
            </a:endParaRPr>
          </a:p>
          <a:p>
            <a:endParaRPr lang="ru-RU" sz="2000" dirty="0">
              <a:latin typeface="Calleo-Trial" pitchFamily="2" charset="0"/>
            </a:endParaRPr>
          </a:p>
          <a:p>
            <a:endParaRPr lang="ru-RU" sz="2000" dirty="0">
              <a:latin typeface="Calleo-Trial" pitchFamily="2" charset="0"/>
            </a:endParaRPr>
          </a:p>
          <a:p>
            <a:endParaRPr lang="ru-RU" sz="2000" dirty="0">
              <a:latin typeface="Calleo-Trial" pitchFamily="2" charset="0"/>
            </a:endParaRPr>
          </a:p>
          <a:p>
            <a:endParaRPr lang="ru-RU" sz="2000" dirty="0">
              <a:latin typeface="Calleo-Trial" pitchFamily="2" charset="0"/>
            </a:endParaRPr>
          </a:p>
          <a:p>
            <a:pPr marL="342900" indent="-342900">
              <a:buFontTx/>
              <a:buChar char="-"/>
            </a:pPr>
            <a:endParaRPr lang="ru-RU" sz="2000" dirty="0">
              <a:latin typeface="Calleo-Trial" pitchFamily="2" charset="0"/>
            </a:endParaRPr>
          </a:p>
          <a:p>
            <a:endParaRPr lang="ru-RU" sz="2000" dirty="0">
              <a:latin typeface="Calleo-Trial" pitchFamily="2" charset="0"/>
            </a:endParaRPr>
          </a:p>
          <a:p>
            <a:endParaRPr lang="ru-RU" sz="2000" dirty="0">
              <a:latin typeface="Calleo-Trial" pitchFamily="2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A4D8B2F-CFD4-4C8B-A44D-9DB394EBDE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2971" y="1016612"/>
            <a:ext cx="8167176" cy="5841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0937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A349FB-0393-CF4E-BB5A-B185753EFA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346" y="365126"/>
            <a:ext cx="7568631" cy="450420"/>
          </a:xfrm>
        </p:spPr>
        <p:txBody>
          <a:bodyPr anchor="t">
            <a:normAutofit/>
          </a:bodyPr>
          <a:lstStyle/>
          <a:p>
            <a:r>
              <a:rPr lang="ru-RU" sz="2000" b="1" dirty="0"/>
              <a:t>Оценка рынка («Сильные идеи для нового времени»)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25870FE-C2DD-F94A-8C4A-2BE80A9855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40147" y="240227"/>
            <a:ext cx="1279609" cy="630255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367B37BB-468E-6C46-9CCC-6D1A340A4913}"/>
              </a:ext>
            </a:extLst>
          </p:cNvPr>
          <p:cNvSpPr txBox="1">
            <a:spLocks/>
          </p:cNvSpPr>
          <p:nvPr/>
        </p:nvSpPr>
        <p:spPr>
          <a:xfrm>
            <a:off x="739346" y="1145622"/>
            <a:ext cx="10614455" cy="51948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Courier New" panose="02070309020205020404" pitchFamily="49" charset="0"/>
              <a:buChar char="o"/>
            </a:pPr>
            <a:endParaRPr lang="ru-RU" sz="2000" dirty="0">
              <a:latin typeface="Calleo-Trial" pitchFamily="2" charset="0"/>
            </a:endParaRPr>
          </a:p>
          <a:p>
            <a:endParaRPr lang="ru-RU" sz="2000" dirty="0">
              <a:latin typeface="Calleo-Trial" pitchFamily="2" charset="0"/>
            </a:endParaRPr>
          </a:p>
          <a:p>
            <a:endParaRPr lang="ru-RU" sz="2000" dirty="0">
              <a:latin typeface="Calleo-Trial" pitchFamily="2" charset="0"/>
            </a:endParaRPr>
          </a:p>
          <a:p>
            <a:endParaRPr lang="ru-RU" sz="2000" dirty="0">
              <a:latin typeface="Calleo-Trial" pitchFamily="2" charset="0"/>
            </a:endParaRPr>
          </a:p>
          <a:p>
            <a:endParaRPr lang="ru-RU" sz="2000" dirty="0">
              <a:latin typeface="Calleo-Trial" pitchFamily="2" charset="0"/>
            </a:endParaRPr>
          </a:p>
          <a:p>
            <a:endParaRPr lang="ru-RU" sz="2000" dirty="0">
              <a:latin typeface="Calleo-Trial" pitchFamily="2" charset="0"/>
            </a:endParaRPr>
          </a:p>
          <a:p>
            <a:endParaRPr lang="ru-RU" sz="2000" dirty="0">
              <a:latin typeface="Calleo-Trial" pitchFamily="2" charset="0"/>
            </a:endParaRPr>
          </a:p>
          <a:p>
            <a:endParaRPr lang="ru-RU" sz="2000" dirty="0">
              <a:latin typeface="Calleo-Trial" pitchFamily="2" charset="0"/>
            </a:endParaRPr>
          </a:p>
          <a:p>
            <a:endParaRPr lang="ru-RU" sz="2000" dirty="0">
              <a:latin typeface="Calleo-Trial" pitchFamily="2" charset="0"/>
            </a:endParaRPr>
          </a:p>
          <a:p>
            <a:endParaRPr lang="ru-RU" sz="2000" dirty="0">
              <a:latin typeface="Calleo-Trial" pitchFamily="2" charset="0"/>
            </a:endParaRPr>
          </a:p>
          <a:p>
            <a:pPr marL="342900" indent="-342900">
              <a:buFontTx/>
              <a:buChar char="-"/>
            </a:pPr>
            <a:endParaRPr lang="ru-RU" sz="2000" dirty="0">
              <a:latin typeface="Calleo-Trial" pitchFamily="2" charset="0"/>
            </a:endParaRPr>
          </a:p>
          <a:p>
            <a:endParaRPr lang="ru-RU" sz="2000" dirty="0">
              <a:latin typeface="Calleo-Trial" pitchFamily="2" charset="0"/>
            </a:endParaRPr>
          </a:p>
          <a:p>
            <a:endParaRPr lang="ru-RU" sz="2000" dirty="0">
              <a:latin typeface="Calleo-Trial" pitchFamily="2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BC51716-033E-4986-B31E-2EDCABE9D2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0684" y="989522"/>
            <a:ext cx="8371777" cy="5868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2589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A349FB-0393-CF4E-BB5A-B185753EFA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346" y="365126"/>
            <a:ext cx="4685270" cy="450420"/>
          </a:xfrm>
        </p:spPr>
        <p:txBody>
          <a:bodyPr anchor="t">
            <a:normAutofit/>
          </a:bodyPr>
          <a:lstStyle/>
          <a:p>
            <a:r>
              <a:rPr lang="ru-RU" sz="2000" b="1" dirty="0">
                <a:latin typeface="Calleo-Trial SemiBold" pitchFamily="2" charset="0"/>
              </a:rPr>
              <a:t>Фирменные цвета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3B9AA1D-E3F6-7341-88A2-48904FFFE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1893" y="6252519"/>
            <a:ext cx="591066" cy="365125"/>
          </a:xfrm>
        </p:spPr>
        <p:txBody>
          <a:bodyPr/>
          <a:lstStyle/>
          <a:p>
            <a:fld id="{E874710E-ECD1-44D7-A66B-98F8BBEF131C}" type="slidenum">
              <a:rPr lang="ru-RU" sz="1000" smtClean="0">
                <a:latin typeface="Calleo-Trial" pitchFamily="2" charset="0"/>
              </a:rPr>
              <a:t>17</a:t>
            </a:fld>
            <a:endParaRPr lang="ru-RU" sz="1000" dirty="0">
              <a:latin typeface="Calleo-Trial" pitchFamily="2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25870FE-C2DD-F94A-8C4A-2BE80A9855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40147" y="240227"/>
            <a:ext cx="1279609" cy="630255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367B37BB-468E-6C46-9CCC-6D1A340A4913}"/>
              </a:ext>
            </a:extLst>
          </p:cNvPr>
          <p:cNvSpPr txBox="1">
            <a:spLocks/>
          </p:cNvSpPr>
          <p:nvPr/>
        </p:nvSpPr>
        <p:spPr>
          <a:xfrm>
            <a:off x="1474855" y="1556059"/>
            <a:ext cx="2288059" cy="141424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600" dirty="0">
                <a:latin typeface="Calleo-Trial" pitchFamily="2" charset="0"/>
              </a:rPr>
              <a:t>Цвет является уникальным элементом стиля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85D8E388-BB88-A547-9FCF-E16D27C6B7CD}"/>
              </a:ext>
            </a:extLst>
          </p:cNvPr>
          <p:cNvSpPr/>
          <p:nvPr/>
        </p:nvSpPr>
        <p:spPr>
          <a:xfrm>
            <a:off x="4222639" y="1587397"/>
            <a:ext cx="1783492" cy="4665122"/>
          </a:xfrm>
          <a:prstGeom prst="rect">
            <a:avLst/>
          </a:prstGeom>
          <a:solidFill>
            <a:srgbClr val="F963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9633B"/>
              </a:solidFill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AE65D3BE-F7C2-314D-8474-71BA72811917}"/>
              </a:ext>
            </a:extLst>
          </p:cNvPr>
          <p:cNvSpPr/>
          <p:nvPr/>
        </p:nvSpPr>
        <p:spPr>
          <a:xfrm>
            <a:off x="6006131" y="1587397"/>
            <a:ext cx="1783492" cy="4665122"/>
          </a:xfrm>
          <a:prstGeom prst="rect">
            <a:avLst/>
          </a:prstGeom>
          <a:solidFill>
            <a:srgbClr val="8183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B0DDAC09-C9CB-3B42-9CB9-F3F10EBF50B6}"/>
              </a:ext>
            </a:extLst>
          </p:cNvPr>
          <p:cNvSpPr/>
          <p:nvPr/>
        </p:nvSpPr>
        <p:spPr>
          <a:xfrm>
            <a:off x="7789623" y="1587397"/>
            <a:ext cx="1783492" cy="466512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9E8B66FA-78C0-6243-A431-7D19554EB924}"/>
              </a:ext>
            </a:extLst>
          </p:cNvPr>
          <p:cNvSpPr/>
          <p:nvPr/>
        </p:nvSpPr>
        <p:spPr>
          <a:xfrm>
            <a:off x="9573115" y="1587397"/>
            <a:ext cx="1783492" cy="4665122"/>
          </a:xfrm>
          <a:prstGeom prst="rect">
            <a:avLst/>
          </a:prstGeom>
          <a:solidFill>
            <a:srgbClr val="211F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Заголовок 1">
            <a:extLst>
              <a:ext uri="{FF2B5EF4-FFF2-40B4-BE49-F238E27FC236}">
                <a16:creationId xmlns:a16="http://schemas.microsoft.com/office/drawing/2014/main" id="{474A2EFA-3D4F-EA40-9D9B-3D05E630FE0A}"/>
              </a:ext>
            </a:extLst>
          </p:cNvPr>
          <p:cNvSpPr txBox="1">
            <a:spLocks/>
          </p:cNvSpPr>
          <p:nvPr/>
        </p:nvSpPr>
        <p:spPr>
          <a:xfrm>
            <a:off x="4489905" y="5634681"/>
            <a:ext cx="1218918" cy="38306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dirty="0">
                <a:solidFill>
                  <a:srgbClr val="211F1F"/>
                </a:solidFill>
                <a:latin typeface="Calleo-Trial" pitchFamily="2" charset="0"/>
              </a:rPr>
              <a:t>#</a:t>
            </a:r>
            <a:r>
              <a:rPr lang="en-GB" sz="1600" dirty="0">
                <a:solidFill>
                  <a:srgbClr val="211F1F"/>
                </a:solidFill>
                <a:latin typeface="Calleo-Trial" pitchFamily="2" charset="0"/>
              </a:rPr>
              <a:t>F9633B</a:t>
            </a:r>
            <a:endParaRPr lang="ru-RU" sz="1600" dirty="0">
              <a:solidFill>
                <a:srgbClr val="211F1F"/>
              </a:solidFill>
              <a:latin typeface="Calleo-Trial" pitchFamily="2" charset="0"/>
            </a:endParaRPr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27488009-3B2D-1B44-AB78-36052F2BE86F}"/>
              </a:ext>
            </a:extLst>
          </p:cNvPr>
          <p:cNvSpPr txBox="1">
            <a:spLocks/>
          </p:cNvSpPr>
          <p:nvPr/>
        </p:nvSpPr>
        <p:spPr>
          <a:xfrm>
            <a:off x="6269278" y="5634681"/>
            <a:ext cx="1218918" cy="38306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dirty="0">
                <a:solidFill>
                  <a:srgbClr val="211F1F"/>
                </a:solidFill>
                <a:latin typeface="Calleo-Trial" pitchFamily="2" charset="0"/>
              </a:rPr>
              <a:t>#</a:t>
            </a:r>
            <a:r>
              <a:rPr lang="en-GB" sz="1600" dirty="0">
                <a:solidFill>
                  <a:srgbClr val="211F1F"/>
                </a:solidFill>
                <a:latin typeface="Calleo-Trial" pitchFamily="2" charset="0"/>
              </a:rPr>
              <a:t>81837d</a:t>
            </a:r>
            <a:endParaRPr lang="ru-RU" sz="1600" dirty="0">
              <a:solidFill>
                <a:srgbClr val="211F1F"/>
              </a:solidFill>
              <a:latin typeface="Calleo-Trial" pitchFamily="2" charset="0"/>
            </a:endParaRPr>
          </a:p>
        </p:txBody>
      </p:sp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65E5975A-CD55-AB4A-B214-FB7D8B216DF0}"/>
              </a:ext>
            </a:extLst>
          </p:cNvPr>
          <p:cNvSpPr txBox="1">
            <a:spLocks/>
          </p:cNvSpPr>
          <p:nvPr/>
        </p:nvSpPr>
        <p:spPr>
          <a:xfrm>
            <a:off x="8110435" y="5634681"/>
            <a:ext cx="1218918" cy="38306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dirty="0">
                <a:solidFill>
                  <a:srgbClr val="211F1F"/>
                </a:solidFill>
                <a:latin typeface="Calleo-Trial" pitchFamily="2" charset="0"/>
              </a:rPr>
              <a:t>#</a:t>
            </a:r>
            <a:r>
              <a:rPr lang="en-GB" sz="1600" dirty="0">
                <a:solidFill>
                  <a:srgbClr val="211F1F"/>
                </a:solidFill>
                <a:latin typeface="Calleo-Trial" pitchFamily="2" charset="0"/>
              </a:rPr>
              <a:t>FFFFFF</a:t>
            </a:r>
            <a:endParaRPr lang="ru-RU" sz="1600" dirty="0">
              <a:solidFill>
                <a:srgbClr val="211F1F"/>
              </a:solidFill>
              <a:latin typeface="Calleo-Trial" pitchFamily="2" charset="0"/>
            </a:endParaRPr>
          </a:p>
        </p:txBody>
      </p:sp>
      <p:sp>
        <p:nvSpPr>
          <p:cNvPr id="19" name="Заголовок 1">
            <a:extLst>
              <a:ext uri="{FF2B5EF4-FFF2-40B4-BE49-F238E27FC236}">
                <a16:creationId xmlns:a16="http://schemas.microsoft.com/office/drawing/2014/main" id="{76E13240-0769-8B4D-9240-8177A5DB4382}"/>
              </a:ext>
            </a:extLst>
          </p:cNvPr>
          <p:cNvSpPr txBox="1">
            <a:spLocks/>
          </p:cNvSpPr>
          <p:nvPr/>
        </p:nvSpPr>
        <p:spPr>
          <a:xfrm>
            <a:off x="9877452" y="5634681"/>
            <a:ext cx="1218918" cy="38306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dirty="0">
                <a:solidFill>
                  <a:srgbClr val="FFFFFF"/>
                </a:solidFill>
                <a:latin typeface="Calleo-Trial" pitchFamily="2" charset="0"/>
              </a:rPr>
              <a:t>#</a:t>
            </a:r>
            <a:r>
              <a:rPr lang="en-GB" sz="1600" dirty="0">
                <a:solidFill>
                  <a:srgbClr val="FFFFFF"/>
                </a:solidFill>
                <a:latin typeface="Calleo-Trial" pitchFamily="2" charset="0"/>
              </a:rPr>
              <a:t>211F1F</a:t>
            </a:r>
            <a:endParaRPr lang="ru-RU" sz="1600" dirty="0">
              <a:solidFill>
                <a:srgbClr val="FFFFFF"/>
              </a:solidFill>
              <a:latin typeface="Calleo-Trial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98419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A349FB-0393-CF4E-BB5A-B185753EFA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346" y="365126"/>
            <a:ext cx="4685270" cy="450420"/>
          </a:xfrm>
        </p:spPr>
        <p:txBody>
          <a:bodyPr anchor="t">
            <a:normAutofit/>
          </a:bodyPr>
          <a:lstStyle/>
          <a:p>
            <a:r>
              <a:rPr lang="ru-RU" sz="2000" b="1" dirty="0">
                <a:latin typeface="Calleo-Trial SemiBold" pitchFamily="2" charset="0"/>
              </a:rPr>
              <a:t>Фирменный шрифт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3B9AA1D-E3F6-7341-88A2-48904FFFE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1893" y="6252519"/>
            <a:ext cx="591066" cy="365125"/>
          </a:xfrm>
        </p:spPr>
        <p:txBody>
          <a:bodyPr/>
          <a:lstStyle/>
          <a:p>
            <a:fld id="{E874710E-ECD1-44D7-A66B-98F8BBEF131C}" type="slidenum">
              <a:rPr lang="ru-RU" sz="1000" smtClean="0">
                <a:latin typeface="Calleo-Trial" pitchFamily="2" charset="0"/>
              </a:rPr>
              <a:t>18</a:t>
            </a:fld>
            <a:endParaRPr lang="ru-RU" sz="1000" dirty="0">
              <a:latin typeface="Calleo-Trial" pitchFamily="2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25870FE-C2DD-F94A-8C4A-2BE80A9855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40147" y="240227"/>
            <a:ext cx="1279609" cy="630255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367B37BB-468E-6C46-9CCC-6D1A340A4913}"/>
              </a:ext>
            </a:extLst>
          </p:cNvPr>
          <p:cNvSpPr txBox="1">
            <a:spLocks/>
          </p:cNvSpPr>
          <p:nvPr/>
        </p:nvSpPr>
        <p:spPr>
          <a:xfrm>
            <a:off x="1474854" y="1556059"/>
            <a:ext cx="3753969" cy="232456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600" dirty="0">
                <a:latin typeface="Calleo-Trial" pitchFamily="2" charset="0"/>
              </a:rPr>
              <a:t>Основной гарнитурой бренда является шрифт </a:t>
            </a:r>
            <a:r>
              <a:rPr lang="en-GB" sz="1600" dirty="0" err="1">
                <a:latin typeface="Calleo-Trial" pitchFamily="2" charset="0"/>
              </a:rPr>
              <a:t>Calleo</a:t>
            </a:r>
            <a:r>
              <a:rPr lang="en-GB" sz="1600" dirty="0">
                <a:latin typeface="Calleo-Trial" pitchFamily="2" charset="0"/>
              </a:rPr>
              <a:t> - </a:t>
            </a:r>
            <a:r>
              <a:rPr lang="ru-RU" sz="1600" dirty="0">
                <a:latin typeface="Calleo-Trial" pitchFamily="2" charset="0"/>
              </a:rPr>
              <a:t>это шрифт, который обеспечивает </a:t>
            </a:r>
            <a:r>
              <a:rPr lang="ru-RU" sz="1600" dirty="0">
                <a:solidFill>
                  <a:schemeClr val="bg1"/>
                </a:solidFill>
                <a:highlight>
                  <a:srgbClr val="F9633B"/>
                </a:highlight>
                <a:latin typeface="Calleo-Trial" pitchFamily="2" charset="0"/>
              </a:rPr>
              <a:t>свежий и современный подход </a:t>
            </a:r>
            <a:br>
              <a:rPr lang="ru-RU" sz="1600" dirty="0">
                <a:latin typeface="Calleo-Trial" pitchFamily="2" charset="0"/>
              </a:rPr>
            </a:br>
            <a:r>
              <a:rPr lang="ru-RU" sz="1600" dirty="0">
                <a:solidFill>
                  <a:schemeClr val="bg1"/>
                </a:solidFill>
                <a:highlight>
                  <a:srgbClr val="F9633B"/>
                </a:highlight>
                <a:latin typeface="Calleo-Trial" pitchFamily="2" charset="0"/>
              </a:rPr>
              <a:t>к </a:t>
            </a:r>
            <a:r>
              <a:rPr lang="ru-RU" sz="1600" dirty="0" err="1">
                <a:solidFill>
                  <a:schemeClr val="bg1"/>
                </a:solidFill>
                <a:highlight>
                  <a:srgbClr val="F9633B"/>
                </a:highlight>
                <a:latin typeface="Calleo-Trial" pitchFamily="2" charset="0"/>
              </a:rPr>
              <a:t>типографике</a:t>
            </a:r>
            <a:r>
              <a:rPr lang="ru-RU" sz="1600" dirty="0">
                <a:latin typeface="Calleo-Trial" pitchFamily="2" charset="0"/>
              </a:rPr>
              <a:t>, предоставляя свободу исследовать новые возможности и идеи  </a:t>
            </a:r>
          </a:p>
          <a:p>
            <a:pPr>
              <a:lnSpc>
                <a:spcPct val="100000"/>
              </a:lnSpc>
            </a:pPr>
            <a:r>
              <a:rPr lang="ru-RU" sz="1600" dirty="0">
                <a:latin typeface="Calleo-Trial" pitchFamily="2" charset="0"/>
              </a:rPr>
              <a:t>в своих проектах.</a:t>
            </a:r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3C8F68FF-35A6-F24C-BF63-2E5875C5EB0C}"/>
              </a:ext>
            </a:extLst>
          </p:cNvPr>
          <p:cNvSpPr txBox="1">
            <a:spLocks/>
          </p:cNvSpPr>
          <p:nvPr/>
        </p:nvSpPr>
        <p:spPr>
          <a:xfrm>
            <a:off x="5639082" y="1469558"/>
            <a:ext cx="5692811" cy="306898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8200" dirty="0" err="1">
                <a:latin typeface="Calleo-Trial" pitchFamily="2" charset="0"/>
              </a:rPr>
              <a:t>Calleo</a:t>
            </a:r>
            <a:r>
              <a:rPr lang="en-GB" sz="8200" dirty="0">
                <a:latin typeface="Calleo-Trial" pitchFamily="2" charset="0"/>
              </a:rPr>
              <a:t>  </a:t>
            </a:r>
          </a:p>
          <a:p>
            <a:r>
              <a:rPr lang="en-GB" sz="8200" dirty="0">
                <a:latin typeface="Calleo-Trial" pitchFamily="2" charset="0"/>
              </a:rPr>
              <a:t>Trial</a:t>
            </a:r>
            <a:endParaRPr lang="ru-RU" sz="8200" dirty="0">
              <a:latin typeface="Calleo-Trial" pitchFamily="2" charset="0"/>
            </a:endParaRPr>
          </a:p>
        </p:txBody>
      </p:sp>
      <p:sp>
        <p:nvSpPr>
          <p:cNvPr id="20" name="Заголовок 1">
            <a:extLst>
              <a:ext uri="{FF2B5EF4-FFF2-40B4-BE49-F238E27FC236}">
                <a16:creationId xmlns:a16="http://schemas.microsoft.com/office/drawing/2014/main" id="{974415B0-6E14-754F-AA9C-5DD6BEC38DCC}"/>
              </a:ext>
            </a:extLst>
          </p:cNvPr>
          <p:cNvSpPr txBox="1">
            <a:spLocks/>
          </p:cNvSpPr>
          <p:nvPr/>
        </p:nvSpPr>
        <p:spPr>
          <a:xfrm>
            <a:off x="1474853" y="4092208"/>
            <a:ext cx="3517275" cy="96119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100" dirty="0">
                <a:latin typeface="Calleo-Trial" pitchFamily="2" charset="0"/>
              </a:rPr>
              <a:t>Для основного текста рекомендуется использовать начертание </a:t>
            </a:r>
            <a:r>
              <a:rPr lang="en-GB" sz="1100" dirty="0">
                <a:latin typeface="Calleo-Trial" pitchFamily="2" charset="0"/>
              </a:rPr>
              <a:t>Regular,  </a:t>
            </a:r>
          </a:p>
          <a:p>
            <a:pPr>
              <a:lnSpc>
                <a:spcPct val="100000"/>
              </a:lnSpc>
            </a:pPr>
            <a:r>
              <a:rPr lang="ru-RU" sz="1100" dirty="0">
                <a:latin typeface="Calleo-Trial" pitchFamily="2" charset="0"/>
              </a:rPr>
              <a:t>а для заголовков - </a:t>
            </a:r>
            <a:r>
              <a:rPr lang="en-GB" sz="1100" dirty="0" err="1">
                <a:latin typeface="Calleo-Trial" pitchFamily="2" charset="0"/>
              </a:rPr>
              <a:t>Semibold</a:t>
            </a:r>
            <a:r>
              <a:rPr lang="en-GB" sz="1100" dirty="0">
                <a:latin typeface="Calleo-Trial" pitchFamily="2" charset="0"/>
              </a:rPr>
              <a:t>.</a:t>
            </a:r>
            <a:endParaRPr lang="ru-RU" sz="1100" dirty="0">
              <a:latin typeface="Calleo-Trial" pitchFamily="2" charset="0"/>
            </a:endParaRPr>
          </a:p>
        </p:txBody>
      </p: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33BA0538-3C8D-9A4D-AAFF-F3838EB71CDC}"/>
              </a:ext>
            </a:extLst>
          </p:cNvPr>
          <p:cNvCxnSpPr/>
          <p:nvPr/>
        </p:nvCxnSpPr>
        <p:spPr>
          <a:xfrm>
            <a:off x="0" y="5243602"/>
            <a:ext cx="12192000" cy="0"/>
          </a:xfrm>
          <a:prstGeom prst="line">
            <a:avLst/>
          </a:prstGeom>
          <a:ln cap="rnd">
            <a:solidFill>
              <a:srgbClr val="81837D">
                <a:alpha val="7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Заголовок 1">
            <a:extLst>
              <a:ext uri="{FF2B5EF4-FFF2-40B4-BE49-F238E27FC236}">
                <a16:creationId xmlns:a16="http://schemas.microsoft.com/office/drawing/2014/main" id="{AC6FF22D-15D1-954A-835B-82B665DC3441}"/>
              </a:ext>
            </a:extLst>
          </p:cNvPr>
          <p:cNvSpPr txBox="1">
            <a:spLocks/>
          </p:cNvSpPr>
          <p:nvPr/>
        </p:nvSpPr>
        <p:spPr>
          <a:xfrm>
            <a:off x="1474853" y="5459955"/>
            <a:ext cx="9857040" cy="56930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100" dirty="0">
                <a:solidFill>
                  <a:srgbClr val="F9633B"/>
                </a:solidFill>
                <a:latin typeface="Calleo-Trial" pitchFamily="2" charset="0"/>
              </a:rPr>
              <a:t>Если на вашем устройстве не установлен данный шрифт, то он может быть заменен шрифтом по умолчанию.</a:t>
            </a:r>
          </a:p>
          <a:p>
            <a:pPr>
              <a:lnSpc>
                <a:spcPct val="100000"/>
              </a:lnSpc>
            </a:pPr>
            <a:r>
              <a:rPr lang="ru-RU" sz="1100" dirty="0">
                <a:solidFill>
                  <a:srgbClr val="F9633B"/>
                </a:solidFill>
                <a:latin typeface="Calleo-Trial" pitchFamily="2" charset="0"/>
              </a:rPr>
              <a:t>Скачать шрифт можно по ссылке </a:t>
            </a:r>
            <a:r>
              <a:rPr lang="en-GB" sz="1100" u="sng" dirty="0">
                <a:solidFill>
                  <a:srgbClr val="F9633B"/>
                </a:solidFill>
                <a:latin typeface="Calleo-Trial" pitchFamily="2" charset="0"/>
                <a:hlinkClick r:id="rId4"/>
              </a:rPr>
              <a:t>https://</a:t>
            </a:r>
            <a:r>
              <a:rPr lang="en-GB" sz="1100" u="sng" dirty="0" err="1">
                <a:solidFill>
                  <a:srgbClr val="F9633B"/>
                </a:solidFill>
                <a:latin typeface="Calleo-Trial" pitchFamily="2" charset="0"/>
                <a:hlinkClick r:id="rId4"/>
              </a:rPr>
              <a:t>disk.yandex.ru</a:t>
            </a:r>
            <a:r>
              <a:rPr lang="en-GB" sz="1100" u="sng" dirty="0">
                <a:solidFill>
                  <a:srgbClr val="F9633B"/>
                </a:solidFill>
                <a:latin typeface="Calleo-Trial" pitchFamily="2" charset="0"/>
                <a:hlinkClick r:id="rId4"/>
              </a:rPr>
              <a:t>/d/z5bM4Qm2SOsx4g</a:t>
            </a:r>
            <a:endParaRPr lang="ru-RU" sz="1100" u="sng" dirty="0">
              <a:solidFill>
                <a:srgbClr val="F9633B"/>
              </a:solidFill>
              <a:latin typeface="Calleo-Trial" pitchFamily="2" charset="0"/>
            </a:endParaRPr>
          </a:p>
          <a:p>
            <a:pPr>
              <a:lnSpc>
                <a:spcPct val="100000"/>
              </a:lnSpc>
            </a:pPr>
            <a:endParaRPr lang="ru-RU" sz="1100" dirty="0">
              <a:solidFill>
                <a:srgbClr val="F9633B"/>
              </a:solidFill>
              <a:latin typeface="Calleo-Trial" pitchFamily="2" charset="0"/>
            </a:endParaRPr>
          </a:p>
        </p:txBody>
      </p:sp>
      <p:sp>
        <p:nvSpPr>
          <p:cNvPr id="24" name="Заголовок 1">
            <a:extLst>
              <a:ext uri="{FF2B5EF4-FFF2-40B4-BE49-F238E27FC236}">
                <a16:creationId xmlns:a16="http://schemas.microsoft.com/office/drawing/2014/main" id="{B410911B-2BCD-7348-9D80-648653C1B2C8}"/>
              </a:ext>
            </a:extLst>
          </p:cNvPr>
          <p:cNvSpPr txBox="1">
            <a:spLocks/>
          </p:cNvSpPr>
          <p:nvPr/>
        </p:nvSpPr>
        <p:spPr>
          <a:xfrm>
            <a:off x="5639082" y="4296137"/>
            <a:ext cx="3517275" cy="44777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600" dirty="0" err="1">
                <a:latin typeface="Calleo-Trial" pitchFamily="2" charset="0"/>
              </a:rPr>
              <a:t>Calleo</a:t>
            </a:r>
            <a:r>
              <a:rPr lang="en-GB" sz="1600" dirty="0">
                <a:latin typeface="Calleo-Trial" pitchFamily="2" charset="0"/>
              </a:rPr>
              <a:t> Trial (Regular)</a:t>
            </a:r>
            <a:endParaRPr lang="ru-RU" sz="1600" dirty="0">
              <a:latin typeface="Calleo-Trial" pitchFamily="2" charset="0"/>
            </a:endParaRPr>
          </a:p>
        </p:txBody>
      </p:sp>
      <p:sp>
        <p:nvSpPr>
          <p:cNvPr id="25" name="Заголовок 1">
            <a:extLst>
              <a:ext uri="{FF2B5EF4-FFF2-40B4-BE49-F238E27FC236}">
                <a16:creationId xmlns:a16="http://schemas.microsoft.com/office/drawing/2014/main" id="{76463B10-86C6-6E4E-8FD0-FF41CDF3C029}"/>
              </a:ext>
            </a:extLst>
          </p:cNvPr>
          <p:cNvSpPr txBox="1">
            <a:spLocks/>
          </p:cNvSpPr>
          <p:nvPr/>
        </p:nvSpPr>
        <p:spPr>
          <a:xfrm>
            <a:off x="8822028" y="4296137"/>
            <a:ext cx="3369972" cy="44777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600" b="1" dirty="0" err="1">
                <a:latin typeface="Calleo-Trial SemiBold" pitchFamily="2" charset="0"/>
              </a:rPr>
              <a:t>Calleo</a:t>
            </a:r>
            <a:r>
              <a:rPr lang="en-GB" sz="1600" b="1" dirty="0">
                <a:latin typeface="Calleo-Trial SemiBold" pitchFamily="2" charset="0"/>
              </a:rPr>
              <a:t> Trial (</a:t>
            </a:r>
            <a:r>
              <a:rPr lang="en-GB" sz="1600" b="1" dirty="0" err="1">
                <a:latin typeface="Calleo-Trial SemiBold" pitchFamily="2" charset="0"/>
              </a:rPr>
              <a:t>Semibold</a:t>
            </a:r>
            <a:r>
              <a:rPr lang="en-GB" sz="1600" b="1" dirty="0">
                <a:latin typeface="Calleo-Trial SemiBold" pitchFamily="2" charset="0"/>
              </a:rPr>
              <a:t>)</a:t>
            </a:r>
            <a:endParaRPr lang="ru-RU" sz="1600" b="1" dirty="0">
              <a:latin typeface="Calleo-Trial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6316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A349FB-0393-CF4E-BB5A-B185753EFA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346" y="365125"/>
            <a:ext cx="7168282" cy="604746"/>
          </a:xfrm>
        </p:spPr>
        <p:txBody>
          <a:bodyPr anchor="t">
            <a:normAutofit/>
          </a:bodyPr>
          <a:lstStyle/>
          <a:p>
            <a:r>
              <a:rPr lang="ru-RU" sz="2000" b="1" dirty="0">
                <a:latin typeface="Calleo-Trial SemiBold" pitchFamily="2" charset="0"/>
              </a:rPr>
              <a:t>Фирменные контурные элементы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25870FE-C2DD-F94A-8C4A-2BE80A9855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40147" y="240227"/>
            <a:ext cx="1279609" cy="63025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37A7BBC-B3EF-FA42-BE00-405C994D81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5392" y="1728469"/>
            <a:ext cx="2008846" cy="7086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A65C96F-21EC-2340-AF7C-5F573EB5F6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00968" y="5194567"/>
            <a:ext cx="1713024" cy="62604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DDB705D-4602-704F-B67E-9246CE6BB5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84392" y="5223632"/>
            <a:ext cx="1898774" cy="57788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A08187F-CF2E-C747-9E31-24272C911A1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07217" y="5223632"/>
            <a:ext cx="1437840" cy="577888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F35BE025-F1D7-434B-81B5-77822C8A114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45715" y="1836575"/>
            <a:ext cx="1878135" cy="72236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6847662B-EC39-474C-B359-5AD00ABBF3D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92786" y="3484378"/>
            <a:ext cx="1733662" cy="736118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DCCB53A9-E3A9-8649-9015-760F7BB0D1F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84392" y="3405483"/>
            <a:ext cx="1898774" cy="866832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7D97F711-744A-F04F-8405-24C0681EFBD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35392" y="3355657"/>
            <a:ext cx="1871255" cy="949387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897B7631-C655-A346-ACE6-C31578A07A5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710672" y="3475202"/>
            <a:ext cx="1436723" cy="656567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023AB0C6-4E85-D74D-8F36-69A2470E562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848234" y="1783518"/>
            <a:ext cx="2098284" cy="674203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6584F524-C11F-044B-8EF8-0C244981351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448035" y="1642343"/>
            <a:ext cx="1485996" cy="908108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45BE7A4D-05D0-F744-93D9-FBDF81842AD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316045" y="4518471"/>
            <a:ext cx="1891894" cy="1410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1981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A349FB-0393-CF4E-BB5A-B185753EFA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345" y="365126"/>
            <a:ext cx="4973477" cy="450420"/>
          </a:xfrm>
        </p:spPr>
        <p:txBody>
          <a:bodyPr anchor="t">
            <a:normAutofit/>
          </a:bodyPr>
          <a:lstStyle/>
          <a:p>
            <a:r>
              <a:rPr lang="ru-RU" sz="2000" b="1" dirty="0">
                <a:latin typeface="Calleo-Trial SemiBold" pitchFamily="2" charset="0"/>
              </a:rPr>
              <a:t>Целевая аудитория и решаемая проблема</a:t>
            </a:r>
            <a:endParaRPr lang="ru-RU" sz="2000" b="1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3B9AA1D-E3F6-7341-88A2-48904FFFE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1893" y="6252519"/>
            <a:ext cx="591066" cy="365125"/>
          </a:xfrm>
        </p:spPr>
        <p:txBody>
          <a:bodyPr/>
          <a:lstStyle/>
          <a:p>
            <a:fld id="{E874710E-ECD1-44D7-A66B-98F8BBEF131C}" type="slidenum">
              <a:rPr lang="ru-RU" sz="1000" smtClean="0">
                <a:latin typeface="Calleo-Trial" pitchFamily="2" charset="0"/>
              </a:rPr>
              <a:t>2</a:t>
            </a:fld>
            <a:endParaRPr lang="ru-RU" sz="1000" dirty="0">
              <a:latin typeface="Calleo-Trial" pitchFamily="2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25870FE-C2DD-F94A-8C4A-2BE80A9855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40147" y="240227"/>
            <a:ext cx="1279609" cy="630255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367B37BB-468E-6C46-9CCC-6D1A340A4913}"/>
              </a:ext>
            </a:extLst>
          </p:cNvPr>
          <p:cNvSpPr txBox="1">
            <a:spLocks/>
          </p:cNvSpPr>
          <p:nvPr/>
        </p:nvSpPr>
        <p:spPr>
          <a:xfrm>
            <a:off x="739346" y="1556059"/>
            <a:ext cx="10614455" cy="141424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indent="0">
              <a:buNone/>
            </a:pPr>
            <a:r>
              <a:rPr lang="ru-RU" sz="2000" dirty="0">
                <a:latin typeface="Calleo-Trial" pitchFamily="2" charset="0"/>
              </a:rPr>
              <a:t>Основная целевая аудитория – разработчики и производители сверхмалых КА (</a:t>
            </a:r>
            <a:r>
              <a:rPr lang="ru-RU" sz="2000" dirty="0" err="1">
                <a:latin typeface="Calleo-Trial" pitchFamily="2" charset="0"/>
              </a:rPr>
              <a:t>фемто</a:t>
            </a:r>
            <a:r>
              <a:rPr lang="ru-RU" sz="2000" dirty="0">
                <a:latin typeface="Calleo-Trial" pitchFamily="2" charset="0"/>
              </a:rPr>
              <a:t>-нано-класс, масса в граммы-килограммы). </a:t>
            </a:r>
          </a:p>
          <a:p>
            <a:pPr marL="0" indent="0">
              <a:buNone/>
            </a:pPr>
            <a:r>
              <a:rPr lang="en-US" sz="2000" b="1" dirty="0">
                <a:latin typeface="Calleo-Trial" pitchFamily="2" charset="0"/>
              </a:rPr>
              <a:t>B2B, B2G</a:t>
            </a:r>
            <a:endParaRPr lang="ru-RU" sz="2000" b="1" dirty="0">
              <a:latin typeface="Calleo-Trial" pitchFamily="2" charset="0"/>
            </a:endParaRPr>
          </a:p>
        </p:txBody>
      </p:sp>
      <p:sp>
        <p:nvSpPr>
          <p:cNvPr id="19" name="Заголовок 1">
            <a:extLst>
              <a:ext uri="{FF2B5EF4-FFF2-40B4-BE49-F238E27FC236}">
                <a16:creationId xmlns:a16="http://schemas.microsoft.com/office/drawing/2014/main" id="{76E13240-0769-8B4D-9240-8177A5DB4382}"/>
              </a:ext>
            </a:extLst>
          </p:cNvPr>
          <p:cNvSpPr txBox="1">
            <a:spLocks/>
          </p:cNvSpPr>
          <p:nvPr/>
        </p:nvSpPr>
        <p:spPr>
          <a:xfrm>
            <a:off x="9877452" y="5634681"/>
            <a:ext cx="1218918" cy="38306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dirty="0">
                <a:solidFill>
                  <a:srgbClr val="FFFFFF"/>
                </a:solidFill>
                <a:latin typeface="Calleo-Trial" pitchFamily="2" charset="0"/>
              </a:rPr>
              <a:t>#</a:t>
            </a:r>
            <a:r>
              <a:rPr lang="en-GB" sz="1600" dirty="0">
                <a:solidFill>
                  <a:srgbClr val="FFFFFF"/>
                </a:solidFill>
                <a:latin typeface="Calleo-Trial" pitchFamily="2" charset="0"/>
              </a:rPr>
              <a:t>211F1F</a:t>
            </a:r>
            <a:endParaRPr lang="ru-RU" sz="1600" dirty="0">
              <a:solidFill>
                <a:srgbClr val="FFFFFF"/>
              </a:solidFill>
              <a:latin typeface="Calleo-Trial" pitchFamily="2" charset="0"/>
            </a:endParaRPr>
          </a:p>
        </p:txBody>
      </p:sp>
      <p:pic>
        <p:nvPicPr>
          <p:cNvPr id="22" name="Picture 8" descr="https://tinysat.ru/wp-content/uploads/2023/07/DSC09967-1024x1024.jpg">
            <a:extLst>
              <a:ext uri="{FF2B5EF4-FFF2-40B4-BE49-F238E27FC236}">
                <a16:creationId xmlns:a16="http://schemas.microsoft.com/office/drawing/2014/main" id="{9676A83B-CF92-44A9-A441-62EF0E845F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39809" y="3045536"/>
            <a:ext cx="1439992" cy="1439992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</p:pic>
      <p:pic>
        <p:nvPicPr>
          <p:cNvPr id="23" name="Picture 4" descr="https://www.nanosats.eu/img/sat/SpaceBEE_2.jpg">
            <a:extLst>
              <a:ext uri="{FF2B5EF4-FFF2-40B4-BE49-F238E27FC236}">
                <a16:creationId xmlns:a16="http://schemas.microsoft.com/office/drawing/2014/main" id="{BB640C8C-16EA-4FBC-9E8B-632A026906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39514" y="3051268"/>
            <a:ext cx="1919990" cy="1439993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</p:pic>
      <p:sp>
        <p:nvSpPr>
          <p:cNvPr id="24" name="Стрелка: вправо 23">
            <a:extLst>
              <a:ext uri="{FF2B5EF4-FFF2-40B4-BE49-F238E27FC236}">
                <a16:creationId xmlns:a16="http://schemas.microsoft.com/office/drawing/2014/main" id="{74971284-853A-4E32-BBCE-04B166EE1085}"/>
              </a:ext>
            </a:extLst>
          </p:cNvPr>
          <p:cNvSpPr/>
          <p:nvPr/>
        </p:nvSpPr>
        <p:spPr>
          <a:xfrm>
            <a:off x="4696804" y="3654828"/>
            <a:ext cx="577516" cy="4427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Заголовок 1">
            <a:extLst>
              <a:ext uri="{FF2B5EF4-FFF2-40B4-BE49-F238E27FC236}">
                <a16:creationId xmlns:a16="http://schemas.microsoft.com/office/drawing/2014/main" id="{2F5E7AF9-766C-4197-959D-24A88528A42D}"/>
              </a:ext>
            </a:extLst>
          </p:cNvPr>
          <p:cNvSpPr txBox="1">
            <a:spLocks/>
          </p:cNvSpPr>
          <p:nvPr/>
        </p:nvSpPr>
        <p:spPr>
          <a:xfrm>
            <a:off x="749538" y="5634681"/>
            <a:ext cx="10877888" cy="141424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indent="0">
              <a:buNone/>
            </a:pPr>
            <a:r>
              <a:rPr lang="ru-RU" sz="2000" dirty="0">
                <a:latin typeface="Calleo-Trial" pitchFamily="2" charset="0"/>
              </a:rPr>
              <a:t>Решаем проблему самостоятельного точного выведения на целевые орбиты («последней мили») и их поддержания, маневров, </a:t>
            </a:r>
            <a:r>
              <a:rPr lang="ru-RU" sz="2000" dirty="0" err="1">
                <a:latin typeface="Calleo-Trial" pitchFamily="2" charset="0"/>
              </a:rPr>
              <a:t>деорбитинга</a:t>
            </a:r>
            <a:r>
              <a:rPr lang="ru-RU" sz="2000" dirty="0">
                <a:latin typeface="Calleo-Trial" pitchFamily="2" charset="0"/>
              </a:rPr>
              <a:t>, удаления космического мусора</a:t>
            </a:r>
            <a:endParaRPr lang="ru-RU" sz="2000" b="1" dirty="0">
              <a:latin typeface="Calleo-Trial" pitchFamily="2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34436AB-3091-41FD-B431-8854E0222B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91323" y="2523586"/>
            <a:ext cx="6296297" cy="2873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9261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A349FB-0393-CF4E-BB5A-B185753EFA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346" y="365125"/>
            <a:ext cx="7168282" cy="604746"/>
          </a:xfrm>
        </p:spPr>
        <p:txBody>
          <a:bodyPr anchor="t">
            <a:normAutofit/>
          </a:bodyPr>
          <a:lstStyle/>
          <a:p>
            <a:r>
              <a:rPr lang="ru-RU" sz="2000" b="1" dirty="0">
                <a:latin typeface="Calleo-Trial SemiBold" pitchFamily="2" charset="0"/>
              </a:rPr>
              <a:t>Фирменные контурные элементы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25870FE-C2DD-F94A-8C4A-2BE80A9855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40147" y="240227"/>
            <a:ext cx="1279609" cy="630255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43CFC988-B614-C349-9270-3A6830BB815F}"/>
              </a:ext>
            </a:extLst>
          </p:cNvPr>
          <p:cNvPicPr>
            <a:picLocks noChangeAspect="1"/>
          </p:cNvPicPr>
          <p:nvPr/>
        </p:nvPicPr>
        <p:blipFill>
          <a:blip r:embed="rId4">
            <a:grayscl/>
          </a:blip>
          <a:stretch>
            <a:fillRect/>
          </a:stretch>
        </p:blipFill>
        <p:spPr>
          <a:xfrm>
            <a:off x="1635392" y="1728469"/>
            <a:ext cx="2008846" cy="70860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8CB4F3A4-817E-4E48-B630-28993A71669B}"/>
              </a:ext>
            </a:extLst>
          </p:cNvPr>
          <p:cNvPicPr>
            <a:picLocks noChangeAspect="1"/>
          </p:cNvPicPr>
          <p:nvPr/>
        </p:nvPicPr>
        <p:blipFill>
          <a:blip r:embed="rId5">
            <a:grayscl/>
          </a:blip>
          <a:stretch>
            <a:fillRect/>
          </a:stretch>
        </p:blipFill>
        <p:spPr>
          <a:xfrm>
            <a:off x="7000968" y="5194567"/>
            <a:ext cx="1713024" cy="626045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A08CFC40-F0BE-C84D-B930-C06EBEDF0D14}"/>
              </a:ext>
            </a:extLst>
          </p:cNvPr>
          <p:cNvPicPr>
            <a:picLocks noChangeAspect="1"/>
          </p:cNvPicPr>
          <p:nvPr/>
        </p:nvPicPr>
        <p:blipFill>
          <a:blip r:embed="rId6">
            <a:grayscl/>
          </a:blip>
          <a:stretch>
            <a:fillRect/>
          </a:stretch>
        </p:blipFill>
        <p:spPr>
          <a:xfrm>
            <a:off x="4284392" y="5223632"/>
            <a:ext cx="1898774" cy="577888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2A7BC78A-7900-074E-B1B3-3D7956EC1C79}"/>
              </a:ext>
            </a:extLst>
          </p:cNvPr>
          <p:cNvPicPr>
            <a:picLocks noChangeAspect="1"/>
          </p:cNvPicPr>
          <p:nvPr/>
        </p:nvPicPr>
        <p:blipFill>
          <a:blip r:embed="rId7">
            <a:grayscl/>
          </a:blip>
          <a:stretch>
            <a:fillRect/>
          </a:stretch>
        </p:blipFill>
        <p:spPr>
          <a:xfrm>
            <a:off x="1807217" y="5223632"/>
            <a:ext cx="1437840" cy="577888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AA1E4675-FF92-3940-8FF1-B6B66C87FB1A}"/>
              </a:ext>
            </a:extLst>
          </p:cNvPr>
          <p:cNvPicPr>
            <a:picLocks noChangeAspect="1"/>
          </p:cNvPicPr>
          <p:nvPr/>
        </p:nvPicPr>
        <p:blipFill>
          <a:blip r:embed="rId8">
            <a:grayscl/>
          </a:blip>
          <a:stretch>
            <a:fillRect/>
          </a:stretch>
        </p:blipFill>
        <p:spPr>
          <a:xfrm>
            <a:off x="9445715" y="1836575"/>
            <a:ext cx="1878135" cy="722360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011C5708-5D58-DC46-9CF7-DD691646ECCC}"/>
              </a:ext>
            </a:extLst>
          </p:cNvPr>
          <p:cNvPicPr>
            <a:picLocks noChangeAspect="1"/>
          </p:cNvPicPr>
          <p:nvPr/>
        </p:nvPicPr>
        <p:blipFill>
          <a:blip r:embed="rId9">
            <a:grayscl/>
          </a:blip>
          <a:stretch>
            <a:fillRect/>
          </a:stretch>
        </p:blipFill>
        <p:spPr>
          <a:xfrm>
            <a:off x="6992786" y="3484378"/>
            <a:ext cx="1733662" cy="736118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3E65ABA1-3E98-C547-9760-367CDD06CC1D}"/>
              </a:ext>
            </a:extLst>
          </p:cNvPr>
          <p:cNvPicPr>
            <a:picLocks noChangeAspect="1"/>
          </p:cNvPicPr>
          <p:nvPr/>
        </p:nvPicPr>
        <p:blipFill>
          <a:blip r:embed="rId10">
            <a:grayscl/>
          </a:blip>
          <a:stretch>
            <a:fillRect/>
          </a:stretch>
        </p:blipFill>
        <p:spPr>
          <a:xfrm>
            <a:off x="4284392" y="3405483"/>
            <a:ext cx="1898774" cy="866832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1ECB87B5-F768-F04C-B798-9F9E8A8AC5EA}"/>
              </a:ext>
            </a:extLst>
          </p:cNvPr>
          <p:cNvPicPr>
            <a:picLocks noChangeAspect="1"/>
          </p:cNvPicPr>
          <p:nvPr/>
        </p:nvPicPr>
        <p:blipFill>
          <a:blip r:embed="rId11">
            <a:grayscl/>
          </a:blip>
          <a:stretch>
            <a:fillRect/>
          </a:stretch>
        </p:blipFill>
        <p:spPr>
          <a:xfrm>
            <a:off x="1635392" y="3355657"/>
            <a:ext cx="1871255" cy="949387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175950E4-7AD5-8A49-B0FC-899EDEA09F30}"/>
              </a:ext>
            </a:extLst>
          </p:cNvPr>
          <p:cNvPicPr>
            <a:picLocks noChangeAspect="1"/>
          </p:cNvPicPr>
          <p:nvPr/>
        </p:nvPicPr>
        <p:blipFill>
          <a:blip r:embed="rId12">
            <a:grayscl/>
          </a:blip>
          <a:stretch>
            <a:fillRect/>
          </a:stretch>
        </p:blipFill>
        <p:spPr>
          <a:xfrm>
            <a:off x="9710672" y="3475202"/>
            <a:ext cx="1436723" cy="656567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DF45074E-AB88-DD49-A6BC-5DD270749D21}"/>
              </a:ext>
            </a:extLst>
          </p:cNvPr>
          <p:cNvPicPr>
            <a:picLocks noChangeAspect="1"/>
          </p:cNvPicPr>
          <p:nvPr/>
        </p:nvPicPr>
        <p:blipFill>
          <a:blip r:embed="rId13">
            <a:grayscl/>
          </a:blip>
          <a:stretch>
            <a:fillRect/>
          </a:stretch>
        </p:blipFill>
        <p:spPr>
          <a:xfrm>
            <a:off x="6848234" y="1783518"/>
            <a:ext cx="2098284" cy="674203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367C8B31-6928-C44F-AC3A-2E5AF0A6F8A1}"/>
              </a:ext>
            </a:extLst>
          </p:cNvPr>
          <p:cNvPicPr>
            <a:picLocks noChangeAspect="1"/>
          </p:cNvPicPr>
          <p:nvPr/>
        </p:nvPicPr>
        <p:blipFill>
          <a:blip r:embed="rId14">
            <a:grayscl/>
          </a:blip>
          <a:stretch>
            <a:fillRect/>
          </a:stretch>
        </p:blipFill>
        <p:spPr>
          <a:xfrm>
            <a:off x="4448035" y="1642343"/>
            <a:ext cx="1485996" cy="908108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921F4795-A809-2946-89AA-36AAC1AB82B0}"/>
              </a:ext>
            </a:extLst>
          </p:cNvPr>
          <p:cNvPicPr>
            <a:picLocks noChangeAspect="1"/>
          </p:cNvPicPr>
          <p:nvPr/>
        </p:nvPicPr>
        <p:blipFill>
          <a:blip r:embed="rId15">
            <a:grayscl/>
          </a:blip>
          <a:stretch>
            <a:fillRect/>
          </a:stretch>
        </p:blipFill>
        <p:spPr>
          <a:xfrm>
            <a:off x="9316045" y="4518471"/>
            <a:ext cx="1891894" cy="1410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8392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A349FB-0393-CF4E-BB5A-B185753EFA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346" y="365125"/>
            <a:ext cx="7168282" cy="604746"/>
          </a:xfrm>
        </p:spPr>
        <p:txBody>
          <a:bodyPr anchor="t">
            <a:normAutofit/>
          </a:bodyPr>
          <a:lstStyle/>
          <a:p>
            <a:r>
              <a:rPr lang="ru-RU" sz="2000" b="1" dirty="0">
                <a:latin typeface="Calleo-Trial SemiBold" pitchFamily="2" charset="0"/>
              </a:rPr>
              <a:t>Иконки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25870FE-C2DD-F94A-8C4A-2BE80A9855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40147" y="240227"/>
            <a:ext cx="1279609" cy="630255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067D320F-9F7D-EE41-8196-C7F06B84819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9243" y="5378151"/>
            <a:ext cx="752514" cy="641383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2A209EC4-BBF4-E44A-9FAD-651056335C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8064" y="5387676"/>
            <a:ext cx="660434" cy="622332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103C0991-397A-E74E-A0A8-1C0E627044B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4909" y="5387676"/>
            <a:ext cx="625507" cy="622332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9B65C0EA-8BCE-B14B-8804-44FC3A2A481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624" y="5387676"/>
            <a:ext cx="498501" cy="622332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1C40B563-9E7A-F843-875F-21035F7351E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209" y="5384501"/>
            <a:ext cx="727112" cy="628682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D61F0049-121A-834A-A257-2A4C5950EE3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7512" y="4125298"/>
            <a:ext cx="727112" cy="622332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45F0C023-DA04-9D42-92F2-1BA28DD93E5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8588" y="4123711"/>
            <a:ext cx="647733" cy="625507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BBFAD70E-984A-E240-90BC-7E06798EC60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543" y="4160225"/>
            <a:ext cx="777915" cy="552478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6F35E838-39A9-4543-B31A-69BBE55C878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4579" y="4141174"/>
            <a:ext cx="587405" cy="590580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E82CE7CB-4FF9-D54C-95EE-ABDF9EAA92C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186" y="4123711"/>
            <a:ext cx="542953" cy="625507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F8CDD7C6-5652-3947-A6C4-3E076659C8B0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5770" y="4114185"/>
            <a:ext cx="638208" cy="644558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8560EF70-EE41-F84B-8234-AD6EB821C83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2012" y="4123711"/>
            <a:ext cx="625507" cy="625507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6D8353F0-EFCD-124C-86E9-57C99C049CDF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5614" y="2860983"/>
            <a:ext cx="650908" cy="625507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8020E992-085B-5746-AA08-68B9397C7DE7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1798" y="2880034"/>
            <a:ext cx="587405" cy="587405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E3FEABAB-DBB7-3147-BA49-EC68189A7326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8898" y="2857808"/>
            <a:ext cx="727112" cy="631857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36B78F9B-3A45-094C-BAA5-B55CD511FAF0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0601" y="2860983"/>
            <a:ext cx="695361" cy="625507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43DA56D5-21AC-C84E-835F-3C675E9DD61B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9982" y="2860983"/>
            <a:ext cx="695361" cy="625507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73B78286-78FD-DC4E-A7EA-DBD8CCD679F6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172" y="2878446"/>
            <a:ext cx="587405" cy="590580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8DB33C67-A2AF-004D-A841-01F7F6FB8F63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209" y="2853045"/>
            <a:ext cx="727112" cy="641383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D2CE794B-1C3F-0C48-8A7E-CE5482BD4709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7512" y="1596701"/>
            <a:ext cx="727112" cy="631857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0F3DE80B-D1B3-654F-8AA1-9607B5A83407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7940" y="1618927"/>
            <a:ext cx="574705" cy="587405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E59E690C-804A-EF46-A5FF-4901740E14DB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0557" y="1582412"/>
            <a:ext cx="752514" cy="660434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5116F530-0580-C144-806B-7BE8CC261F3C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7627" y="1599876"/>
            <a:ext cx="708061" cy="625507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363D73D0-B7EB-034D-8576-D9070893EE4D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5646" y="1599876"/>
            <a:ext cx="727112" cy="625507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C6242584-6213-8546-B160-D5C443D3A034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1110" y="1599876"/>
            <a:ext cx="809667" cy="625507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C69E2E80-5D4C-2A4F-A119-326064B0E09A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3289" y="1599876"/>
            <a:ext cx="542953" cy="625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3352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A349FB-0393-CF4E-BB5A-B185753EFA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346" y="365125"/>
            <a:ext cx="7168282" cy="604746"/>
          </a:xfrm>
        </p:spPr>
        <p:txBody>
          <a:bodyPr anchor="t">
            <a:normAutofit/>
          </a:bodyPr>
          <a:lstStyle/>
          <a:p>
            <a:r>
              <a:rPr lang="ru-RU" sz="2000" b="1" dirty="0">
                <a:latin typeface="Calleo-Trial SemiBold" pitchFamily="2" charset="0"/>
              </a:rPr>
              <a:t>Иконки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25870FE-C2DD-F94A-8C4A-2BE80A9855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40147" y="240227"/>
            <a:ext cx="1279609" cy="630255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AA3C9C58-D772-8D48-A739-D65C2B5967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9243" y="5378151"/>
            <a:ext cx="752514" cy="641383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00BA1362-84B0-B64E-8601-CFA76190D6A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8064" y="5387676"/>
            <a:ext cx="660434" cy="622332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D8BACDF8-BD14-734A-8CCE-D52AD530063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4909" y="5387676"/>
            <a:ext cx="625507" cy="622332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B171E6E3-00F0-D342-BAC9-2FC73DD5DED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624" y="5387676"/>
            <a:ext cx="498501" cy="622332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14600B56-05DE-CF42-900F-C511DF1D7EE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209" y="5384501"/>
            <a:ext cx="727112" cy="628682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1B0C33DD-7D28-BA42-892A-30D0309E2AC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7512" y="4125298"/>
            <a:ext cx="727112" cy="622332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D3BDEC53-09B0-674D-AA81-7C3D520578E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8588" y="4123711"/>
            <a:ext cx="647733" cy="625507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F1E822BA-FC2E-DB42-9B8C-48E6CF37E88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543" y="4160225"/>
            <a:ext cx="777915" cy="552478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90478FA4-BFEF-DB41-8462-4039B83DFF5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4579" y="4141174"/>
            <a:ext cx="587405" cy="590580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7830D81A-CF0A-C94D-93C1-DBB37CF5D8A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186" y="4123711"/>
            <a:ext cx="542953" cy="625507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3762105B-AC99-2E43-A82B-8140625E2AA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5770" y="4114185"/>
            <a:ext cx="638208" cy="644558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166DFC31-FA92-F344-9769-36AE284DCF3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2012" y="4123711"/>
            <a:ext cx="625507" cy="625507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8437AA08-BF79-314E-909A-3F83C324C6E1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5614" y="2860983"/>
            <a:ext cx="650908" cy="625507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9EF4107C-E144-0844-BB97-73693C3ADB6C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1798" y="2880034"/>
            <a:ext cx="587405" cy="587405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754245B0-47CC-0948-9F91-9A0FFA45BE0F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8898" y="2857808"/>
            <a:ext cx="727112" cy="631857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BD05DA38-D029-7640-A31E-0AE0D26B57B7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0601" y="2860983"/>
            <a:ext cx="695361" cy="625507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A190804A-D8D3-B546-A5D2-6324A8EBD5B1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9982" y="2860983"/>
            <a:ext cx="695361" cy="625507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BA83F096-1DAE-E441-96D2-B9CFCA0E5F0D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172" y="2878446"/>
            <a:ext cx="587405" cy="590580"/>
          </a:xfrm>
          <a:prstGeom prst="rect">
            <a:avLst/>
          </a:prstGeom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6CD8A345-43C5-154F-B571-6CE82E8E5819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209" y="2853045"/>
            <a:ext cx="727112" cy="641383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40A6AB3D-9A4D-F944-BD83-4209107E0DE8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7512" y="1596701"/>
            <a:ext cx="727112" cy="631857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E014177F-9ACB-DB47-A14E-1B3AE436349C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7940" y="1618927"/>
            <a:ext cx="574705" cy="587405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9537D7ED-FC3B-7B41-BA9E-5D18CC89C7CC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0557" y="1582412"/>
            <a:ext cx="752514" cy="660434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D2021332-67F6-5749-8323-9B7692D5764E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7627" y="1599876"/>
            <a:ext cx="708061" cy="625507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0AE040F4-5936-0446-A3DB-E545754B2420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5646" y="1599876"/>
            <a:ext cx="727112" cy="625507"/>
          </a:xfrm>
          <a:prstGeom prst="rect">
            <a:avLst/>
          </a:prstGeom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E578BCB6-43E4-DB44-B7BE-D640708A9AC9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1110" y="1599876"/>
            <a:ext cx="809667" cy="625507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18978E62-FE49-994F-B100-1CD5717978CC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3289" y="1599876"/>
            <a:ext cx="542953" cy="625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158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A349FB-0393-CF4E-BB5A-B185753EFA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346" y="365126"/>
            <a:ext cx="4685270" cy="450420"/>
          </a:xfrm>
        </p:spPr>
        <p:txBody>
          <a:bodyPr anchor="t">
            <a:normAutofit/>
          </a:bodyPr>
          <a:lstStyle/>
          <a:p>
            <a:r>
              <a:rPr lang="ru-RU" sz="2000" b="1" dirty="0">
                <a:latin typeface="Calleo-Trial SemiBold" pitchFamily="2" charset="0"/>
              </a:rPr>
              <a:t>Варианты слайдов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3B9AA1D-E3F6-7341-88A2-48904FFFE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1893" y="6252519"/>
            <a:ext cx="591066" cy="365125"/>
          </a:xfrm>
        </p:spPr>
        <p:txBody>
          <a:bodyPr/>
          <a:lstStyle/>
          <a:p>
            <a:fld id="{E874710E-ECD1-44D7-A66B-98F8BBEF131C}" type="slidenum">
              <a:rPr lang="ru-RU" sz="1000" smtClean="0">
                <a:latin typeface="Calleo-Trial" pitchFamily="2" charset="0"/>
              </a:rPr>
              <a:t>23</a:t>
            </a:fld>
            <a:endParaRPr lang="ru-RU" sz="1000" dirty="0">
              <a:latin typeface="Calleo-Trial" pitchFamily="2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25870FE-C2DD-F94A-8C4A-2BE80A9855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40147" y="240227"/>
            <a:ext cx="1279609" cy="630255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367B37BB-468E-6C46-9CCC-6D1A340A4913}"/>
              </a:ext>
            </a:extLst>
          </p:cNvPr>
          <p:cNvSpPr txBox="1">
            <a:spLocks/>
          </p:cNvSpPr>
          <p:nvPr/>
        </p:nvSpPr>
        <p:spPr>
          <a:xfrm>
            <a:off x="1474854" y="1556058"/>
            <a:ext cx="3638059" cy="301063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ru-RU" sz="1600" dirty="0">
                <a:latin typeface="Calleo-Trial" pitchFamily="2" charset="0"/>
              </a:rPr>
              <a:t>И нет сомнений, что независимые государства ограничены исключительно образом мышления! Как уже неоднократно упомянуто, интерактивные прототипы являются.</a:t>
            </a:r>
          </a:p>
        </p:txBody>
      </p:sp>
      <p:sp>
        <p:nvSpPr>
          <p:cNvPr id="20" name="Заголовок 1">
            <a:extLst>
              <a:ext uri="{FF2B5EF4-FFF2-40B4-BE49-F238E27FC236}">
                <a16:creationId xmlns:a16="http://schemas.microsoft.com/office/drawing/2014/main" id="{974415B0-6E14-754F-AA9C-5DD6BEC38DCC}"/>
              </a:ext>
            </a:extLst>
          </p:cNvPr>
          <p:cNvSpPr txBox="1">
            <a:spLocks/>
          </p:cNvSpPr>
          <p:nvPr/>
        </p:nvSpPr>
        <p:spPr>
          <a:xfrm>
            <a:off x="1474853" y="3910075"/>
            <a:ext cx="3517275" cy="96119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100" dirty="0">
                <a:solidFill>
                  <a:srgbClr val="F9633B"/>
                </a:solidFill>
                <a:latin typeface="Calleo-Trial" pitchFamily="2" charset="0"/>
              </a:rPr>
              <a:t>С другой стороны, экономическая повестка сегодняшнего дня не оставляет шанса для как самодостаточных.</a:t>
            </a:r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418DD45E-07D4-5D41-97A1-C996536D1F8A}"/>
              </a:ext>
            </a:extLst>
          </p:cNvPr>
          <p:cNvSpPr txBox="1">
            <a:spLocks/>
          </p:cNvSpPr>
          <p:nvPr/>
        </p:nvSpPr>
        <p:spPr>
          <a:xfrm>
            <a:off x="5673365" y="1529312"/>
            <a:ext cx="5715360" cy="18996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100" dirty="0">
                <a:solidFill>
                  <a:srgbClr val="211F1F"/>
                </a:solidFill>
                <a:latin typeface="Calleo-Trial" pitchFamily="2" charset="0"/>
              </a:rPr>
              <a:t>Также как граница обучения кадров предполагает независимые способы реализации благоприятных перспектив. А также некоторые особенности внутренней политики обнародованы. Не следует, однако, забывать, что постоянный количественный рост и сфера нашей активности обеспечивает актуальность экономической целесообразности принимаемых решений.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9941D21-2FED-574C-8856-F1443B94F7B1}"/>
              </a:ext>
            </a:extLst>
          </p:cNvPr>
          <p:cNvSpPr txBox="1"/>
          <p:nvPr/>
        </p:nvSpPr>
        <p:spPr>
          <a:xfrm>
            <a:off x="5694476" y="3552842"/>
            <a:ext cx="15902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solidFill>
                  <a:srgbClr val="F05A1E"/>
                </a:solidFill>
                <a:latin typeface="Calleo-Trial" pitchFamily="2" charset="0"/>
                <a:ea typeface="Noto Sans" panose="020B0502040504020204" pitchFamily="34" charset="0"/>
                <a:cs typeface="Noto Sans" panose="020B0502040504020204" pitchFamily="34" charset="0"/>
              </a:rPr>
              <a:t>69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E10EA77-18B9-3440-9D5A-7AE9F29E0F0D}"/>
              </a:ext>
            </a:extLst>
          </p:cNvPr>
          <p:cNvSpPr txBox="1"/>
          <p:nvPr/>
        </p:nvSpPr>
        <p:spPr>
          <a:xfrm>
            <a:off x="5673365" y="4135805"/>
            <a:ext cx="232575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>
                <a:latin typeface="Calleo-Trial" pitchFamily="2" charset="0"/>
                <a:ea typeface="Noto Sans" panose="020B0502040504020204" pitchFamily="34" charset="0"/>
                <a:cs typeface="Noto Sans" panose="020B0502040504020204" pitchFamily="34" charset="0"/>
              </a:rPr>
              <a:t>проектов НТИ одобрено решением МРГ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44F6852-1A53-B147-A946-EB000D185435}"/>
              </a:ext>
            </a:extLst>
          </p:cNvPr>
          <p:cNvSpPr txBox="1"/>
          <p:nvPr/>
        </p:nvSpPr>
        <p:spPr>
          <a:xfrm>
            <a:off x="8288241" y="3557459"/>
            <a:ext cx="15902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solidFill>
                  <a:srgbClr val="F05A1E"/>
                </a:solidFill>
                <a:latin typeface="Calleo-Trial" pitchFamily="2" charset="0"/>
                <a:ea typeface="Noto Sans" panose="020B0502040504020204" pitchFamily="34" charset="0"/>
                <a:cs typeface="Noto Sans" panose="020B0502040504020204" pitchFamily="34" charset="0"/>
              </a:rPr>
              <a:t>310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BE19B56-E555-4A4E-8C9D-78DD0CB11EA4}"/>
              </a:ext>
            </a:extLst>
          </p:cNvPr>
          <p:cNvSpPr txBox="1"/>
          <p:nvPr/>
        </p:nvSpPr>
        <p:spPr>
          <a:xfrm>
            <a:off x="8297879" y="4158405"/>
            <a:ext cx="232575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>
                <a:latin typeface="Calleo-Trial" pitchFamily="2" charset="0"/>
                <a:ea typeface="Noto Sans" panose="020B0502040504020204" pitchFamily="34" charset="0"/>
                <a:cs typeface="Noto Sans" panose="020B0502040504020204" pitchFamily="34" charset="0"/>
              </a:rPr>
              <a:t>РИД создано </a:t>
            </a:r>
            <a:br>
              <a:rPr lang="ru-RU" sz="1100" dirty="0">
                <a:latin typeface="Calleo-Trial" pitchFamily="2" charset="0"/>
                <a:ea typeface="Noto Sans" panose="020B0502040504020204" pitchFamily="34" charset="0"/>
                <a:cs typeface="Noto Sans" panose="020B0502040504020204" pitchFamily="34" charset="0"/>
              </a:rPr>
            </a:br>
            <a:r>
              <a:rPr lang="ru-RU" sz="1100" dirty="0">
                <a:latin typeface="Calleo-Trial" pitchFamily="2" charset="0"/>
                <a:ea typeface="Noto Sans" panose="020B0502040504020204" pitchFamily="34" charset="0"/>
                <a:cs typeface="Noto Sans" panose="020B0502040504020204" pitchFamily="34" charset="0"/>
              </a:rPr>
              <a:t>проектами НТИ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826DA05-E498-8446-AA15-8F86079AF400}"/>
              </a:ext>
            </a:extLst>
          </p:cNvPr>
          <p:cNvSpPr txBox="1"/>
          <p:nvPr/>
        </p:nvSpPr>
        <p:spPr>
          <a:xfrm>
            <a:off x="5633282" y="5066468"/>
            <a:ext cx="2325758" cy="543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3600" dirty="0">
                <a:solidFill>
                  <a:srgbClr val="F7583B"/>
                </a:solidFill>
                <a:latin typeface="Calleo-Trial" pitchFamily="2" charset="0"/>
                <a:ea typeface="Noto Sans" panose="020B0502040504020204" pitchFamily="34" charset="0"/>
                <a:cs typeface="Noto Sans" panose="020B0502040504020204" pitchFamily="34" charset="0"/>
              </a:rPr>
              <a:t>16,7</a:t>
            </a:r>
            <a:r>
              <a:rPr lang="ru-RU" sz="1600" dirty="0">
                <a:solidFill>
                  <a:srgbClr val="F7583B"/>
                </a:solidFill>
                <a:latin typeface="Calleo-Trial" pitchFamily="2" charset="0"/>
                <a:ea typeface="Noto Sans" panose="020B0502040504020204" pitchFamily="34" charset="0"/>
                <a:cs typeface="Noto Sans" panose="020B0502040504020204" pitchFamily="34" charset="0"/>
              </a:rPr>
              <a:t>млрд. руб.</a:t>
            </a:r>
            <a:endParaRPr lang="ru-RU" sz="1200" dirty="0">
              <a:solidFill>
                <a:srgbClr val="F7583B"/>
              </a:solidFill>
              <a:latin typeface="Calleo-Trial" pitchFamily="2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AEB31A4-2E41-EA4A-A71F-D15E0AD3152F}"/>
              </a:ext>
            </a:extLst>
          </p:cNvPr>
          <p:cNvSpPr txBox="1"/>
          <p:nvPr/>
        </p:nvSpPr>
        <p:spPr>
          <a:xfrm>
            <a:off x="5673365" y="5569406"/>
            <a:ext cx="188843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>
                <a:latin typeface="Calleo-Trial" pitchFamily="2" charset="0"/>
                <a:ea typeface="Noto Sans" panose="020B0502040504020204" pitchFamily="34" charset="0"/>
                <a:cs typeface="Noto Sans" panose="020B0502040504020204" pitchFamily="34" charset="0"/>
              </a:rPr>
              <a:t>гос. финансирование проектов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F4740DD-BBD1-A64F-A2DB-0B27859F90F0}"/>
              </a:ext>
            </a:extLst>
          </p:cNvPr>
          <p:cNvSpPr txBox="1"/>
          <p:nvPr/>
        </p:nvSpPr>
        <p:spPr>
          <a:xfrm>
            <a:off x="8297879" y="5557831"/>
            <a:ext cx="188843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>
                <a:latin typeface="Calleo-Trial" pitchFamily="2" charset="0"/>
                <a:ea typeface="Noto Sans" panose="020B0502040504020204" pitchFamily="34" charset="0"/>
                <a:cs typeface="Noto Sans" panose="020B0502040504020204" pitchFamily="34" charset="0"/>
              </a:rPr>
              <a:t>частное софинансирование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D15DDE3-6EFC-E24F-A7DE-A33DC7D60C77}"/>
              </a:ext>
            </a:extLst>
          </p:cNvPr>
          <p:cNvSpPr txBox="1"/>
          <p:nvPr/>
        </p:nvSpPr>
        <p:spPr>
          <a:xfrm>
            <a:off x="8263154" y="5066468"/>
            <a:ext cx="2325758" cy="543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3600" dirty="0">
                <a:solidFill>
                  <a:srgbClr val="F7583B"/>
                </a:solidFill>
                <a:latin typeface="Calleo-Trial" pitchFamily="2" charset="0"/>
                <a:ea typeface="Noto Sans" panose="020B0502040504020204" pitchFamily="34" charset="0"/>
                <a:cs typeface="Noto Sans" panose="020B0502040504020204" pitchFamily="34" charset="0"/>
              </a:rPr>
              <a:t>5,6</a:t>
            </a:r>
            <a:r>
              <a:rPr lang="ru-RU" sz="1600" dirty="0">
                <a:solidFill>
                  <a:srgbClr val="F7583B"/>
                </a:solidFill>
                <a:latin typeface="Calleo-Trial" pitchFamily="2" charset="0"/>
                <a:ea typeface="Noto Sans" panose="020B0502040504020204" pitchFamily="34" charset="0"/>
                <a:cs typeface="Noto Sans" panose="020B0502040504020204" pitchFamily="34" charset="0"/>
              </a:rPr>
              <a:t> млрд. руб</a:t>
            </a:r>
            <a:r>
              <a:rPr lang="ru-RU" sz="1200" dirty="0">
                <a:solidFill>
                  <a:srgbClr val="F7583B"/>
                </a:solidFill>
                <a:latin typeface="Calleo-Trial" pitchFamily="2" charset="0"/>
                <a:ea typeface="Noto Sans" panose="020B0502040504020204" pitchFamily="34" charset="0"/>
                <a:cs typeface="Noto Sans" panose="020B0502040504020204" pitchFamily="34" charset="0"/>
              </a:rPr>
              <a:t>.</a:t>
            </a:r>
          </a:p>
        </p:txBody>
      </p:sp>
      <p:sp>
        <p:nvSpPr>
          <p:cNvPr id="27" name="Заголовок 1">
            <a:extLst>
              <a:ext uri="{FF2B5EF4-FFF2-40B4-BE49-F238E27FC236}">
                <a16:creationId xmlns:a16="http://schemas.microsoft.com/office/drawing/2014/main" id="{A3AE0E41-7638-424C-A488-04D4AB73ED6E}"/>
              </a:ext>
            </a:extLst>
          </p:cNvPr>
          <p:cNvSpPr txBox="1">
            <a:spLocks/>
          </p:cNvSpPr>
          <p:nvPr/>
        </p:nvSpPr>
        <p:spPr>
          <a:xfrm>
            <a:off x="1474853" y="4969870"/>
            <a:ext cx="3638060" cy="140517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100" dirty="0">
                <a:solidFill>
                  <a:srgbClr val="211F1F"/>
                </a:solidFill>
                <a:latin typeface="Calleo-Trial" pitchFamily="2" charset="0"/>
              </a:rPr>
              <a:t>Высокий уровень вовлечения представителей целевой аудитории является четким доказательством простого факта: перспективное планирование способствует подготовке и реализации кластеризации усилий.</a:t>
            </a:r>
          </a:p>
        </p:txBody>
      </p:sp>
      <p:cxnSp>
        <p:nvCxnSpPr>
          <p:cNvPr id="28" name="Прямая соединительная линия 27">
            <a:extLst>
              <a:ext uri="{FF2B5EF4-FFF2-40B4-BE49-F238E27FC236}">
                <a16:creationId xmlns:a16="http://schemas.microsoft.com/office/drawing/2014/main" id="{5D7EA4DD-3B9D-2C41-AA65-E2CD2903D68A}"/>
              </a:ext>
            </a:extLst>
          </p:cNvPr>
          <p:cNvCxnSpPr>
            <a:cxnSpLocks/>
          </p:cNvCxnSpPr>
          <p:nvPr/>
        </p:nvCxnSpPr>
        <p:spPr>
          <a:xfrm>
            <a:off x="5702713" y="3144346"/>
            <a:ext cx="6489287" cy="0"/>
          </a:xfrm>
          <a:prstGeom prst="line">
            <a:avLst/>
          </a:prstGeom>
          <a:ln cap="rnd">
            <a:solidFill>
              <a:srgbClr val="81837D">
                <a:alpha val="7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78566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A349FB-0393-CF4E-BB5A-B185753EFA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346" y="365126"/>
            <a:ext cx="4685270" cy="450420"/>
          </a:xfrm>
        </p:spPr>
        <p:txBody>
          <a:bodyPr anchor="t">
            <a:normAutofit/>
          </a:bodyPr>
          <a:lstStyle/>
          <a:p>
            <a:r>
              <a:rPr lang="ru-RU" sz="2000" b="1" dirty="0">
                <a:latin typeface="Calleo-Trial SemiBold" pitchFamily="2" charset="0"/>
              </a:rPr>
              <a:t>Варианты слайдов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3B9AA1D-E3F6-7341-88A2-48904FFFE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1893" y="6252519"/>
            <a:ext cx="591066" cy="365125"/>
          </a:xfrm>
        </p:spPr>
        <p:txBody>
          <a:bodyPr/>
          <a:lstStyle/>
          <a:p>
            <a:fld id="{E874710E-ECD1-44D7-A66B-98F8BBEF131C}" type="slidenum">
              <a:rPr lang="ru-RU" sz="1000" smtClean="0">
                <a:solidFill>
                  <a:srgbClr val="FFFFFF"/>
                </a:solidFill>
                <a:latin typeface="Calleo-Trial" pitchFamily="2" charset="0"/>
              </a:rPr>
              <a:t>24</a:t>
            </a:fld>
            <a:endParaRPr lang="ru-RU" sz="1000" dirty="0">
              <a:solidFill>
                <a:srgbClr val="FFFFFF"/>
              </a:solidFill>
              <a:latin typeface="Calleo-Trial" pitchFamily="2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25870FE-C2DD-F94A-8C4A-2BE80A98557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440147" y="242668"/>
            <a:ext cx="1279609" cy="625372"/>
          </a:xfrm>
          <a:prstGeom prst="rect">
            <a:avLst/>
          </a:prstGeom>
        </p:spPr>
      </p:pic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418DD45E-07D4-5D41-97A1-C996536D1F8A}"/>
              </a:ext>
            </a:extLst>
          </p:cNvPr>
          <p:cNvSpPr txBox="1">
            <a:spLocks/>
          </p:cNvSpPr>
          <p:nvPr/>
        </p:nvSpPr>
        <p:spPr>
          <a:xfrm>
            <a:off x="6761410" y="1529311"/>
            <a:ext cx="4743226" cy="202351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100" dirty="0">
                <a:solidFill>
                  <a:srgbClr val="FFFFFF"/>
                </a:solidFill>
                <a:latin typeface="Calleo-Trial" pitchFamily="2" charset="0"/>
              </a:rPr>
              <a:t>Также как граница обучения кадров предполагает независимые способы реализации благоприятных перспектив. А также некоторые особенности внутренней политики обнародованы. Не следует, и сфера нашей активности обеспечивает актуальность экономической целесообразности принимаемых решений.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9941D21-2FED-574C-8856-F1443B94F7B1}"/>
              </a:ext>
            </a:extLst>
          </p:cNvPr>
          <p:cNvSpPr txBox="1"/>
          <p:nvPr/>
        </p:nvSpPr>
        <p:spPr>
          <a:xfrm>
            <a:off x="1474854" y="3552842"/>
            <a:ext cx="15902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solidFill>
                  <a:srgbClr val="F05A1E"/>
                </a:solidFill>
                <a:latin typeface="Calleo-Trial" pitchFamily="2" charset="0"/>
                <a:ea typeface="Noto Sans" panose="020B0502040504020204" pitchFamily="34" charset="0"/>
                <a:cs typeface="Noto Sans" panose="020B0502040504020204" pitchFamily="34" charset="0"/>
              </a:rPr>
              <a:t>69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E10EA77-18B9-3440-9D5A-7AE9F29E0F0D}"/>
              </a:ext>
            </a:extLst>
          </p:cNvPr>
          <p:cNvSpPr txBox="1"/>
          <p:nvPr/>
        </p:nvSpPr>
        <p:spPr>
          <a:xfrm>
            <a:off x="1453743" y="4135805"/>
            <a:ext cx="232575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>
                <a:latin typeface="Calleo-Trial" pitchFamily="2" charset="0"/>
                <a:ea typeface="Noto Sans" panose="020B0502040504020204" pitchFamily="34" charset="0"/>
                <a:cs typeface="Noto Sans" panose="020B0502040504020204" pitchFamily="34" charset="0"/>
              </a:rPr>
              <a:t>проектов НТИ </a:t>
            </a:r>
            <a:br>
              <a:rPr lang="ru-RU" sz="1100" dirty="0">
                <a:latin typeface="Calleo-Trial" pitchFamily="2" charset="0"/>
                <a:ea typeface="Noto Sans" panose="020B0502040504020204" pitchFamily="34" charset="0"/>
                <a:cs typeface="Noto Sans" panose="020B0502040504020204" pitchFamily="34" charset="0"/>
              </a:rPr>
            </a:br>
            <a:r>
              <a:rPr lang="ru-RU" sz="1100" dirty="0">
                <a:latin typeface="Calleo-Trial" pitchFamily="2" charset="0"/>
                <a:ea typeface="Noto Sans" panose="020B0502040504020204" pitchFamily="34" charset="0"/>
                <a:cs typeface="Noto Sans" panose="020B0502040504020204" pitchFamily="34" charset="0"/>
              </a:rPr>
              <a:t>одобрено решением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44F6852-1A53-B147-A946-EB000D185435}"/>
              </a:ext>
            </a:extLst>
          </p:cNvPr>
          <p:cNvSpPr txBox="1"/>
          <p:nvPr/>
        </p:nvSpPr>
        <p:spPr>
          <a:xfrm>
            <a:off x="3849163" y="3557459"/>
            <a:ext cx="15902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solidFill>
                  <a:srgbClr val="F05A1E"/>
                </a:solidFill>
                <a:latin typeface="Calleo-Trial" pitchFamily="2" charset="0"/>
                <a:ea typeface="Noto Sans" panose="020B0502040504020204" pitchFamily="34" charset="0"/>
                <a:cs typeface="Noto Sans" panose="020B0502040504020204" pitchFamily="34" charset="0"/>
              </a:rPr>
              <a:t>310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BE19B56-E555-4A4E-8C9D-78DD0CB11EA4}"/>
              </a:ext>
            </a:extLst>
          </p:cNvPr>
          <p:cNvSpPr txBox="1"/>
          <p:nvPr/>
        </p:nvSpPr>
        <p:spPr>
          <a:xfrm>
            <a:off x="3858801" y="4158405"/>
            <a:ext cx="232575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>
                <a:latin typeface="Calleo-Trial" pitchFamily="2" charset="0"/>
                <a:ea typeface="Noto Sans" panose="020B0502040504020204" pitchFamily="34" charset="0"/>
                <a:cs typeface="Noto Sans" panose="020B0502040504020204" pitchFamily="34" charset="0"/>
              </a:rPr>
              <a:t>РИД создано </a:t>
            </a:r>
            <a:br>
              <a:rPr lang="ru-RU" sz="1100" dirty="0">
                <a:latin typeface="Calleo-Trial" pitchFamily="2" charset="0"/>
                <a:ea typeface="Noto Sans" panose="020B0502040504020204" pitchFamily="34" charset="0"/>
                <a:cs typeface="Noto Sans" panose="020B0502040504020204" pitchFamily="34" charset="0"/>
              </a:rPr>
            </a:br>
            <a:r>
              <a:rPr lang="ru-RU" sz="1100" dirty="0">
                <a:latin typeface="Calleo-Trial" pitchFamily="2" charset="0"/>
                <a:ea typeface="Noto Sans" panose="020B0502040504020204" pitchFamily="34" charset="0"/>
                <a:cs typeface="Noto Sans" panose="020B0502040504020204" pitchFamily="34" charset="0"/>
              </a:rPr>
              <a:t>проектами НТИ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826DA05-E498-8446-AA15-8F86079AF400}"/>
              </a:ext>
            </a:extLst>
          </p:cNvPr>
          <p:cNvSpPr txBox="1"/>
          <p:nvPr/>
        </p:nvSpPr>
        <p:spPr>
          <a:xfrm>
            <a:off x="1413660" y="5066468"/>
            <a:ext cx="2325758" cy="543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3600" dirty="0">
                <a:solidFill>
                  <a:srgbClr val="F7583B"/>
                </a:solidFill>
                <a:latin typeface="Calleo-Trial" pitchFamily="2" charset="0"/>
                <a:ea typeface="Noto Sans" panose="020B0502040504020204" pitchFamily="34" charset="0"/>
                <a:cs typeface="Noto Sans" panose="020B0502040504020204" pitchFamily="34" charset="0"/>
              </a:rPr>
              <a:t>16,7</a:t>
            </a:r>
            <a:r>
              <a:rPr lang="ru-RU" sz="1600" dirty="0">
                <a:solidFill>
                  <a:srgbClr val="F7583B"/>
                </a:solidFill>
                <a:latin typeface="Calleo-Trial" pitchFamily="2" charset="0"/>
                <a:ea typeface="Noto Sans" panose="020B0502040504020204" pitchFamily="34" charset="0"/>
                <a:cs typeface="Noto Sans" panose="020B0502040504020204" pitchFamily="34" charset="0"/>
              </a:rPr>
              <a:t>млрд. руб.</a:t>
            </a:r>
            <a:endParaRPr lang="ru-RU" sz="1200" dirty="0">
              <a:solidFill>
                <a:srgbClr val="F7583B"/>
              </a:solidFill>
              <a:latin typeface="Calleo-Trial" pitchFamily="2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AEB31A4-2E41-EA4A-A71F-D15E0AD3152F}"/>
              </a:ext>
            </a:extLst>
          </p:cNvPr>
          <p:cNvSpPr txBox="1"/>
          <p:nvPr/>
        </p:nvSpPr>
        <p:spPr>
          <a:xfrm>
            <a:off x="1453743" y="5569406"/>
            <a:ext cx="188843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>
                <a:latin typeface="Calleo-Trial" pitchFamily="2" charset="0"/>
                <a:ea typeface="Noto Sans" panose="020B0502040504020204" pitchFamily="34" charset="0"/>
                <a:cs typeface="Noto Sans" panose="020B0502040504020204" pitchFamily="34" charset="0"/>
              </a:rPr>
              <a:t>гос. финансирование проектов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F4740DD-BBD1-A64F-A2DB-0B27859F90F0}"/>
              </a:ext>
            </a:extLst>
          </p:cNvPr>
          <p:cNvSpPr txBox="1"/>
          <p:nvPr/>
        </p:nvSpPr>
        <p:spPr>
          <a:xfrm>
            <a:off x="3858801" y="5557831"/>
            <a:ext cx="188843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>
                <a:latin typeface="Calleo-Trial" pitchFamily="2" charset="0"/>
                <a:ea typeface="Noto Sans" panose="020B0502040504020204" pitchFamily="34" charset="0"/>
                <a:cs typeface="Noto Sans" panose="020B0502040504020204" pitchFamily="34" charset="0"/>
              </a:rPr>
              <a:t>частное софинансирование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D15DDE3-6EFC-E24F-A7DE-A33DC7D60C77}"/>
              </a:ext>
            </a:extLst>
          </p:cNvPr>
          <p:cNvSpPr txBox="1"/>
          <p:nvPr/>
        </p:nvSpPr>
        <p:spPr>
          <a:xfrm>
            <a:off x="3824076" y="5066468"/>
            <a:ext cx="1590261" cy="543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3600" dirty="0">
                <a:solidFill>
                  <a:srgbClr val="F7583B"/>
                </a:solidFill>
                <a:latin typeface="Calleo-Trial" pitchFamily="2" charset="0"/>
                <a:ea typeface="Noto Sans" panose="020B0502040504020204" pitchFamily="34" charset="0"/>
                <a:cs typeface="Noto Sans" panose="020B0502040504020204" pitchFamily="34" charset="0"/>
              </a:rPr>
              <a:t>5,6</a:t>
            </a:r>
            <a:endParaRPr lang="ru-RU" sz="1200" dirty="0">
              <a:solidFill>
                <a:srgbClr val="F7583B"/>
              </a:solidFill>
              <a:latin typeface="Calleo-Trial" pitchFamily="2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sp>
        <p:nvSpPr>
          <p:cNvPr id="21" name="Заголовок 1">
            <a:extLst>
              <a:ext uri="{FF2B5EF4-FFF2-40B4-BE49-F238E27FC236}">
                <a16:creationId xmlns:a16="http://schemas.microsoft.com/office/drawing/2014/main" id="{93D4650D-118F-EA43-B642-CE5074E0A770}"/>
              </a:ext>
            </a:extLst>
          </p:cNvPr>
          <p:cNvSpPr txBox="1">
            <a:spLocks/>
          </p:cNvSpPr>
          <p:nvPr/>
        </p:nvSpPr>
        <p:spPr>
          <a:xfrm>
            <a:off x="1474853" y="1529311"/>
            <a:ext cx="3483513" cy="140517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100" dirty="0">
                <a:solidFill>
                  <a:srgbClr val="211F1F"/>
                </a:solidFill>
                <a:latin typeface="Calleo-Trial" pitchFamily="2" charset="0"/>
              </a:rPr>
              <a:t>Являясь всего лишь частью общей картины, независимые государства, инициированные исключительно синтетически, превращены в посмешище, хотя само их существование приносит несомненную пользу обществу.</a:t>
            </a:r>
          </a:p>
        </p:txBody>
      </p: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62F7F067-A806-3E4A-BD79-9FF748062E7B}"/>
              </a:ext>
            </a:extLst>
          </p:cNvPr>
          <p:cNvCxnSpPr>
            <a:cxnSpLocks/>
          </p:cNvCxnSpPr>
          <p:nvPr/>
        </p:nvCxnSpPr>
        <p:spPr>
          <a:xfrm>
            <a:off x="0" y="3144346"/>
            <a:ext cx="6096000" cy="0"/>
          </a:xfrm>
          <a:prstGeom prst="line">
            <a:avLst/>
          </a:prstGeom>
          <a:ln cap="rnd">
            <a:solidFill>
              <a:srgbClr val="81837D">
                <a:alpha val="7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>
            <a:extLst>
              <a:ext uri="{FF2B5EF4-FFF2-40B4-BE49-F238E27FC236}">
                <a16:creationId xmlns:a16="http://schemas.microsoft.com/office/drawing/2014/main" id="{E34BC56B-B566-B24B-9EE3-7325B801D09B}"/>
              </a:ext>
            </a:extLst>
          </p:cNvPr>
          <p:cNvCxnSpPr>
            <a:cxnSpLocks/>
          </p:cNvCxnSpPr>
          <p:nvPr/>
        </p:nvCxnSpPr>
        <p:spPr>
          <a:xfrm>
            <a:off x="6096000" y="6049280"/>
            <a:ext cx="6096000" cy="0"/>
          </a:xfrm>
          <a:prstGeom prst="line">
            <a:avLst/>
          </a:prstGeom>
          <a:ln cap="rnd">
            <a:solidFill>
              <a:srgbClr val="211F1F">
                <a:alpha val="7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510CE2E4-05F5-F74B-A420-4FD8C3B948C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biLevel thresh="25000"/>
          </a:blip>
          <a:srcRect l="-2551" t="-1" r="19129" b="-23958"/>
          <a:stretch/>
        </p:blipFill>
        <p:spPr>
          <a:xfrm>
            <a:off x="6609010" y="3335628"/>
            <a:ext cx="5582990" cy="3522372"/>
          </a:xfrm>
          <a:prstGeom prst="rect">
            <a:avLst/>
          </a:prstGeom>
        </p:spPr>
      </p:pic>
      <p:cxnSp>
        <p:nvCxnSpPr>
          <p:cNvPr id="30" name="Прямая соединительная линия 29">
            <a:extLst>
              <a:ext uri="{FF2B5EF4-FFF2-40B4-BE49-F238E27FC236}">
                <a16:creationId xmlns:a16="http://schemas.microsoft.com/office/drawing/2014/main" id="{9B414475-41F6-684E-949F-BBBE3FDCF680}"/>
              </a:ext>
            </a:extLst>
          </p:cNvPr>
          <p:cNvCxnSpPr>
            <a:cxnSpLocks/>
          </p:cNvCxnSpPr>
          <p:nvPr/>
        </p:nvCxnSpPr>
        <p:spPr>
          <a:xfrm>
            <a:off x="6096000" y="3144346"/>
            <a:ext cx="1646381" cy="0"/>
          </a:xfrm>
          <a:prstGeom prst="line">
            <a:avLst/>
          </a:prstGeom>
          <a:ln w="12700" cap="rnd">
            <a:solidFill>
              <a:srgbClr val="FFFFFF">
                <a:alpha val="70000"/>
              </a:srgb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20221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CA96A55-F4E0-CB46-BD1E-8FDB15E3851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77326" y="765494"/>
            <a:ext cx="1772831" cy="866421"/>
          </a:xfrm>
          <a:prstGeom prst="rect">
            <a:avLst/>
          </a:prstGeom>
        </p:spPr>
      </p:pic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8FBE748A-9D00-0B4B-920E-6355E6C9D5E6}"/>
              </a:ext>
            </a:extLst>
          </p:cNvPr>
          <p:cNvSpPr txBox="1">
            <a:spLocks/>
          </p:cNvSpPr>
          <p:nvPr/>
        </p:nvSpPr>
        <p:spPr>
          <a:xfrm>
            <a:off x="753416" y="1631915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4400" b="1">
                <a:solidFill>
                  <a:schemeClr val="bg1"/>
                </a:solidFill>
                <a:latin typeface="Calleo-Trial SemiBold" pitchFamily="2" charset="0"/>
              </a:rPr>
              <a:t>Перебивка</a:t>
            </a:r>
            <a:endParaRPr lang="ru-RU" sz="102800" b="1" dirty="0">
              <a:solidFill>
                <a:schemeClr val="bg1"/>
              </a:solidFill>
              <a:latin typeface="Calleo-Trial SemiBold" pitchFamily="2" charset="0"/>
            </a:endParaRPr>
          </a:p>
        </p:txBody>
      </p:sp>
      <p:sp>
        <p:nvSpPr>
          <p:cNvPr id="12" name="Подзаголовок 2">
            <a:extLst>
              <a:ext uri="{FF2B5EF4-FFF2-40B4-BE49-F238E27FC236}">
                <a16:creationId xmlns:a16="http://schemas.microsoft.com/office/drawing/2014/main" id="{5A1A8458-D821-CE43-B832-C3E7424A1D9D}"/>
              </a:ext>
            </a:extLst>
          </p:cNvPr>
          <p:cNvSpPr txBox="1">
            <a:spLocks/>
          </p:cNvSpPr>
          <p:nvPr/>
        </p:nvSpPr>
        <p:spPr>
          <a:xfrm>
            <a:off x="753416" y="4793564"/>
            <a:ext cx="4554220" cy="18029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ru-RU" sz="1600">
                <a:solidFill>
                  <a:schemeClr val="bg1"/>
                </a:solidFill>
                <a:latin typeface="Calleo-Trial" pitchFamily="2" charset="0"/>
              </a:rPr>
              <a:t>Подзаголовок</a:t>
            </a:r>
            <a:endParaRPr lang="ru-RU" sz="1600" dirty="0">
              <a:solidFill>
                <a:schemeClr val="bg1"/>
              </a:solidFill>
              <a:latin typeface="Calleo-Trial" pitchFamily="2" charset="0"/>
            </a:endParaRPr>
          </a:p>
        </p:txBody>
      </p: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BED30316-73F9-834F-BEDA-FF7CF22719F9}"/>
              </a:ext>
            </a:extLst>
          </p:cNvPr>
          <p:cNvCxnSpPr/>
          <p:nvPr/>
        </p:nvCxnSpPr>
        <p:spPr>
          <a:xfrm>
            <a:off x="914397" y="4019515"/>
            <a:ext cx="0" cy="66369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FC48D43D-4E39-0246-BB9E-93E9B13C122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biLevel thresh="25000"/>
          </a:blip>
          <a:srcRect r="23147"/>
          <a:stretch/>
        </p:blipFill>
        <p:spPr>
          <a:xfrm>
            <a:off x="5249113" y="1012371"/>
            <a:ext cx="6078623" cy="4604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1003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A0988CC9-0412-9E44-A2A1-49F79630F0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 r="21062" b="9684"/>
          <a:stretch/>
        </p:blipFill>
        <p:spPr>
          <a:xfrm>
            <a:off x="7469022" y="2842057"/>
            <a:ext cx="4722977" cy="40282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A349FB-0393-CF4E-BB5A-B185753EFA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346" y="365126"/>
            <a:ext cx="4685270" cy="450420"/>
          </a:xfrm>
        </p:spPr>
        <p:txBody>
          <a:bodyPr anchor="t">
            <a:normAutofit/>
          </a:bodyPr>
          <a:lstStyle/>
          <a:p>
            <a:r>
              <a:rPr lang="ru-RU" sz="2000" b="1" dirty="0">
                <a:latin typeface="Calleo-Trial SemiBold" pitchFamily="2" charset="0"/>
              </a:rPr>
              <a:t>Варианты слайдов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3B9AA1D-E3F6-7341-88A2-48904FFFE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1893" y="6252519"/>
            <a:ext cx="591066" cy="365125"/>
          </a:xfrm>
        </p:spPr>
        <p:txBody>
          <a:bodyPr/>
          <a:lstStyle/>
          <a:p>
            <a:fld id="{E874710E-ECD1-44D7-A66B-98F8BBEF131C}" type="slidenum">
              <a:rPr lang="ru-RU" sz="1000" smtClean="0">
                <a:latin typeface="Calleo-Trial" pitchFamily="2" charset="0"/>
              </a:rPr>
              <a:t>26</a:t>
            </a:fld>
            <a:endParaRPr lang="ru-RU" sz="1000" dirty="0">
              <a:latin typeface="Calleo-Trial" pitchFamily="2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25870FE-C2DD-F94A-8C4A-2BE80A9855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40147" y="240227"/>
            <a:ext cx="1279609" cy="630255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367B37BB-468E-6C46-9CCC-6D1A340A4913}"/>
              </a:ext>
            </a:extLst>
          </p:cNvPr>
          <p:cNvSpPr txBox="1">
            <a:spLocks/>
          </p:cNvSpPr>
          <p:nvPr/>
        </p:nvSpPr>
        <p:spPr>
          <a:xfrm>
            <a:off x="1474854" y="1556059"/>
            <a:ext cx="3949762" cy="4504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600" dirty="0">
                <a:latin typeface="Calleo-Trial" pitchFamily="2" charset="0"/>
              </a:rPr>
              <a:t>Заголовок</a:t>
            </a:r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418DD45E-07D4-5D41-97A1-C996536D1F8A}"/>
              </a:ext>
            </a:extLst>
          </p:cNvPr>
          <p:cNvSpPr txBox="1">
            <a:spLocks/>
          </p:cNvSpPr>
          <p:nvPr/>
        </p:nvSpPr>
        <p:spPr>
          <a:xfrm>
            <a:off x="3595013" y="1529312"/>
            <a:ext cx="7793712" cy="18996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100" dirty="0">
                <a:solidFill>
                  <a:srgbClr val="211F1F"/>
                </a:solidFill>
                <a:latin typeface="Calleo-Trial" pitchFamily="2" charset="0"/>
              </a:rPr>
              <a:t>Вот вам яркий пример современных тенденций — дальнейшее развитие различных форм деятельности требует от нас анализа инновационных методов управления процессами. В рамках спецификации современных стандартов, интерактивные прототипы могут быть разоблачены. Лишь диаграммы связей, которые представляют. </a:t>
            </a:r>
            <a:r>
              <a:rPr lang="ru-RU" sz="1100" dirty="0">
                <a:solidFill>
                  <a:srgbClr val="FFFFFF"/>
                </a:solidFill>
                <a:highlight>
                  <a:srgbClr val="F9633B"/>
                </a:highlight>
                <a:latin typeface="Calleo-Trial" pitchFamily="2" charset="0"/>
              </a:rPr>
              <a:t>Не следует, однако, забывать, </a:t>
            </a:r>
            <a:r>
              <a:rPr lang="ru-RU" sz="1100" dirty="0">
                <a:solidFill>
                  <a:srgbClr val="211F1F"/>
                </a:solidFill>
                <a:latin typeface="Calleo-Trial" pitchFamily="2" charset="0"/>
              </a:rPr>
              <a:t>что понимание сути ресурсосберегающих технологий позволяет выполнить важные задания по разработке распределения внутренних резервов и ресурсов.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9941D21-2FED-574C-8856-F1443B94F7B1}"/>
              </a:ext>
            </a:extLst>
          </p:cNvPr>
          <p:cNvSpPr txBox="1"/>
          <p:nvPr/>
        </p:nvSpPr>
        <p:spPr>
          <a:xfrm>
            <a:off x="5694476" y="3552842"/>
            <a:ext cx="15902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solidFill>
                  <a:srgbClr val="F05A1E"/>
                </a:solidFill>
                <a:latin typeface="Calleo-Trial" pitchFamily="2" charset="0"/>
                <a:ea typeface="Noto Sans" panose="020B0502040504020204" pitchFamily="34" charset="0"/>
                <a:cs typeface="Noto Sans" panose="020B0502040504020204" pitchFamily="34" charset="0"/>
              </a:rPr>
              <a:t>69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E10EA77-18B9-3440-9D5A-7AE9F29E0F0D}"/>
              </a:ext>
            </a:extLst>
          </p:cNvPr>
          <p:cNvSpPr txBox="1"/>
          <p:nvPr/>
        </p:nvSpPr>
        <p:spPr>
          <a:xfrm>
            <a:off x="5673365" y="4135805"/>
            <a:ext cx="232575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>
                <a:latin typeface="Calleo-Trial" pitchFamily="2" charset="0"/>
                <a:ea typeface="Noto Sans" panose="020B0502040504020204" pitchFamily="34" charset="0"/>
                <a:cs typeface="Noto Sans" panose="020B0502040504020204" pitchFamily="34" charset="0"/>
              </a:rPr>
              <a:t>проектов НТИ одобрено решением МРГ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44F6852-1A53-B147-A946-EB000D185435}"/>
              </a:ext>
            </a:extLst>
          </p:cNvPr>
          <p:cNvSpPr txBox="1"/>
          <p:nvPr/>
        </p:nvSpPr>
        <p:spPr>
          <a:xfrm>
            <a:off x="8080977" y="3557459"/>
            <a:ext cx="15902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solidFill>
                  <a:srgbClr val="F05A1E"/>
                </a:solidFill>
                <a:latin typeface="Calleo-Trial" pitchFamily="2" charset="0"/>
                <a:ea typeface="Noto Sans" panose="020B0502040504020204" pitchFamily="34" charset="0"/>
                <a:cs typeface="Noto Sans" panose="020B0502040504020204" pitchFamily="34" charset="0"/>
              </a:rPr>
              <a:t>310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BE19B56-E555-4A4E-8C9D-78DD0CB11EA4}"/>
              </a:ext>
            </a:extLst>
          </p:cNvPr>
          <p:cNvSpPr txBox="1"/>
          <p:nvPr/>
        </p:nvSpPr>
        <p:spPr>
          <a:xfrm>
            <a:off x="8090615" y="4158405"/>
            <a:ext cx="232575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>
                <a:latin typeface="Calleo-Trial" pitchFamily="2" charset="0"/>
                <a:ea typeface="Noto Sans" panose="020B0502040504020204" pitchFamily="34" charset="0"/>
                <a:cs typeface="Noto Sans" panose="020B0502040504020204" pitchFamily="34" charset="0"/>
              </a:rPr>
              <a:t>РИД создано </a:t>
            </a:r>
            <a:br>
              <a:rPr lang="ru-RU" sz="1100" dirty="0">
                <a:latin typeface="Calleo-Trial" pitchFamily="2" charset="0"/>
                <a:ea typeface="Noto Sans" panose="020B0502040504020204" pitchFamily="34" charset="0"/>
                <a:cs typeface="Noto Sans" panose="020B0502040504020204" pitchFamily="34" charset="0"/>
              </a:rPr>
            </a:br>
            <a:r>
              <a:rPr lang="ru-RU" sz="1100" dirty="0">
                <a:latin typeface="Calleo-Trial" pitchFamily="2" charset="0"/>
                <a:ea typeface="Noto Sans" panose="020B0502040504020204" pitchFamily="34" charset="0"/>
                <a:cs typeface="Noto Sans" panose="020B0502040504020204" pitchFamily="34" charset="0"/>
              </a:rPr>
              <a:t>проектами НТИ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826DA05-E498-8446-AA15-8F86079AF400}"/>
              </a:ext>
            </a:extLst>
          </p:cNvPr>
          <p:cNvSpPr txBox="1"/>
          <p:nvPr/>
        </p:nvSpPr>
        <p:spPr>
          <a:xfrm>
            <a:off x="5633282" y="5066468"/>
            <a:ext cx="2325758" cy="543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3600" dirty="0">
                <a:solidFill>
                  <a:srgbClr val="F7583B"/>
                </a:solidFill>
                <a:latin typeface="Calleo-Trial" pitchFamily="2" charset="0"/>
                <a:ea typeface="Noto Sans" panose="020B0502040504020204" pitchFamily="34" charset="0"/>
                <a:cs typeface="Noto Sans" panose="020B0502040504020204" pitchFamily="34" charset="0"/>
              </a:rPr>
              <a:t>16,7</a:t>
            </a:r>
            <a:r>
              <a:rPr lang="ru-RU" sz="1600" dirty="0">
                <a:solidFill>
                  <a:srgbClr val="F7583B"/>
                </a:solidFill>
                <a:latin typeface="Calleo-Trial" pitchFamily="2" charset="0"/>
                <a:ea typeface="Noto Sans" panose="020B0502040504020204" pitchFamily="34" charset="0"/>
                <a:cs typeface="Noto Sans" panose="020B0502040504020204" pitchFamily="34" charset="0"/>
              </a:rPr>
              <a:t>млрд. руб.</a:t>
            </a:r>
            <a:endParaRPr lang="ru-RU" sz="1200" dirty="0">
              <a:solidFill>
                <a:srgbClr val="F7583B"/>
              </a:solidFill>
              <a:latin typeface="Calleo-Trial" pitchFamily="2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AEB31A4-2E41-EA4A-A71F-D15E0AD3152F}"/>
              </a:ext>
            </a:extLst>
          </p:cNvPr>
          <p:cNvSpPr txBox="1"/>
          <p:nvPr/>
        </p:nvSpPr>
        <p:spPr>
          <a:xfrm>
            <a:off x="5673365" y="5569406"/>
            <a:ext cx="188843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>
                <a:latin typeface="Calleo-Trial" pitchFamily="2" charset="0"/>
                <a:ea typeface="Noto Sans" panose="020B0502040504020204" pitchFamily="34" charset="0"/>
                <a:cs typeface="Noto Sans" panose="020B0502040504020204" pitchFamily="34" charset="0"/>
              </a:rPr>
              <a:t>гос. финансирование проектов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F4740DD-BBD1-A64F-A2DB-0B27859F90F0}"/>
              </a:ext>
            </a:extLst>
          </p:cNvPr>
          <p:cNvSpPr txBox="1"/>
          <p:nvPr/>
        </p:nvSpPr>
        <p:spPr>
          <a:xfrm>
            <a:off x="8090615" y="5557831"/>
            <a:ext cx="188843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>
                <a:latin typeface="Calleo-Trial" pitchFamily="2" charset="0"/>
                <a:ea typeface="Noto Sans" panose="020B0502040504020204" pitchFamily="34" charset="0"/>
                <a:cs typeface="Noto Sans" panose="020B0502040504020204" pitchFamily="34" charset="0"/>
              </a:rPr>
              <a:t>частное софинансирование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D15DDE3-6EFC-E24F-A7DE-A33DC7D60C77}"/>
              </a:ext>
            </a:extLst>
          </p:cNvPr>
          <p:cNvSpPr txBox="1"/>
          <p:nvPr/>
        </p:nvSpPr>
        <p:spPr>
          <a:xfrm>
            <a:off x="8055890" y="5066468"/>
            <a:ext cx="2325758" cy="543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3600" dirty="0">
                <a:solidFill>
                  <a:srgbClr val="F7583B"/>
                </a:solidFill>
                <a:latin typeface="Calleo-Trial" pitchFamily="2" charset="0"/>
                <a:ea typeface="Noto Sans" panose="020B0502040504020204" pitchFamily="34" charset="0"/>
                <a:cs typeface="Noto Sans" panose="020B0502040504020204" pitchFamily="34" charset="0"/>
              </a:rPr>
              <a:t>5,6</a:t>
            </a:r>
            <a:endParaRPr lang="ru-RU" sz="1200" dirty="0">
              <a:solidFill>
                <a:srgbClr val="F7583B"/>
              </a:solidFill>
              <a:latin typeface="Calleo-Trial" pitchFamily="2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cxnSp>
        <p:nvCxnSpPr>
          <p:cNvPr id="28" name="Прямая соединительная линия 27">
            <a:extLst>
              <a:ext uri="{FF2B5EF4-FFF2-40B4-BE49-F238E27FC236}">
                <a16:creationId xmlns:a16="http://schemas.microsoft.com/office/drawing/2014/main" id="{5D7EA4DD-3B9D-2C41-AA65-E2CD2903D68A}"/>
              </a:ext>
            </a:extLst>
          </p:cNvPr>
          <p:cNvCxnSpPr>
            <a:cxnSpLocks/>
          </p:cNvCxnSpPr>
          <p:nvPr/>
        </p:nvCxnSpPr>
        <p:spPr>
          <a:xfrm>
            <a:off x="829056" y="3144346"/>
            <a:ext cx="11362944" cy="0"/>
          </a:xfrm>
          <a:prstGeom prst="line">
            <a:avLst/>
          </a:prstGeom>
          <a:ln cap="rnd">
            <a:solidFill>
              <a:srgbClr val="81837D">
                <a:alpha val="7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05BBB0A7-B6F5-334D-AA10-5002EB15719B}"/>
              </a:ext>
            </a:extLst>
          </p:cNvPr>
          <p:cNvSpPr txBox="1"/>
          <p:nvPr/>
        </p:nvSpPr>
        <p:spPr>
          <a:xfrm>
            <a:off x="1488236" y="3552842"/>
            <a:ext cx="15902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solidFill>
                  <a:srgbClr val="F05A1E"/>
                </a:solidFill>
                <a:latin typeface="Calleo-Trial" pitchFamily="2" charset="0"/>
                <a:ea typeface="Noto Sans" panose="020B0502040504020204" pitchFamily="34" charset="0"/>
                <a:cs typeface="Noto Sans" panose="020B0502040504020204" pitchFamily="34" charset="0"/>
              </a:rPr>
              <a:t>69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D5E5EE4-7DBF-7140-B474-E3C1E2C7FF16}"/>
              </a:ext>
            </a:extLst>
          </p:cNvPr>
          <p:cNvSpPr txBox="1"/>
          <p:nvPr/>
        </p:nvSpPr>
        <p:spPr>
          <a:xfrm>
            <a:off x="1467125" y="4135805"/>
            <a:ext cx="197288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>
                <a:latin typeface="Calleo-Trial" pitchFamily="2" charset="0"/>
                <a:ea typeface="Noto Sans" panose="020B0502040504020204" pitchFamily="34" charset="0"/>
                <a:cs typeface="Noto Sans" panose="020B0502040504020204" pitchFamily="34" charset="0"/>
              </a:rPr>
              <a:t>проектов НТИ решением МРГ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2E2352A-F5D0-DE40-AAE1-5548E8059B78}"/>
              </a:ext>
            </a:extLst>
          </p:cNvPr>
          <p:cNvSpPr txBox="1"/>
          <p:nvPr/>
        </p:nvSpPr>
        <p:spPr>
          <a:xfrm>
            <a:off x="3585375" y="3557459"/>
            <a:ext cx="15902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solidFill>
                  <a:srgbClr val="F05A1E"/>
                </a:solidFill>
                <a:latin typeface="Calleo-Trial" pitchFamily="2" charset="0"/>
                <a:ea typeface="Noto Sans" panose="020B0502040504020204" pitchFamily="34" charset="0"/>
                <a:cs typeface="Noto Sans" panose="020B0502040504020204" pitchFamily="34" charset="0"/>
              </a:rPr>
              <a:t>310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89788DC-15C6-6340-9153-678DBE94B4A5}"/>
              </a:ext>
            </a:extLst>
          </p:cNvPr>
          <p:cNvSpPr txBox="1"/>
          <p:nvPr/>
        </p:nvSpPr>
        <p:spPr>
          <a:xfrm>
            <a:off x="3595013" y="4158405"/>
            <a:ext cx="232575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>
                <a:latin typeface="Calleo-Trial" pitchFamily="2" charset="0"/>
                <a:ea typeface="Noto Sans" panose="020B0502040504020204" pitchFamily="34" charset="0"/>
                <a:cs typeface="Noto Sans" panose="020B0502040504020204" pitchFamily="34" charset="0"/>
              </a:rPr>
              <a:t>РИД создано </a:t>
            </a:r>
            <a:br>
              <a:rPr lang="ru-RU" sz="1100" dirty="0">
                <a:latin typeface="Calleo-Trial" pitchFamily="2" charset="0"/>
                <a:ea typeface="Noto Sans" panose="020B0502040504020204" pitchFamily="34" charset="0"/>
                <a:cs typeface="Noto Sans" panose="020B0502040504020204" pitchFamily="34" charset="0"/>
              </a:rPr>
            </a:br>
            <a:r>
              <a:rPr lang="ru-RU" sz="1100" dirty="0">
                <a:latin typeface="Calleo-Trial" pitchFamily="2" charset="0"/>
                <a:ea typeface="Noto Sans" panose="020B0502040504020204" pitchFamily="34" charset="0"/>
                <a:cs typeface="Noto Sans" panose="020B0502040504020204" pitchFamily="34" charset="0"/>
              </a:rPr>
              <a:t>проектами НТИ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C08C2B9-3F9D-5A44-8A02-652BFB7F9D35}"/>
              </a:ext>
            </a:extLst>
          </p:cNvPr>
          <p:cNvSpPr txBox="1"/>
          <p:nvPr/>
        </p:nvSpPr>
        <p:spPr>
          <a:xfrm>
            <a:off x="1427042" y="5066468"/>
            <a:ext cx="2325758" cy="543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3600" dirty="0">
                <a:solidFill>
                  <a:srgbClr val="F7583B"/>
                </a:solidFill>
                <a:latin typeface="Calleo-Trial" pitchFamily="2" charset="0"/>
                <a:ea typeface="Noto Sans" panose="020B0502040504020204" pitchFamily="34" charset="0"/>
                <a:cs typeface="Noto Sans" panose="020B0502040504020204" pitchFamily="34" charset="0"/>
              </a:rPr>
              <a:t>16,7</a:t>
            </a:r>
            <a:endParaRPr lang="ru-RU" sz="1200" dirty="0">
              <a:solidFill>
                <a:srgbClr val="F7583B"/>
              </a:solidFill>
              <a:latin typeface="Calleo-Trial" pitchFamily="2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55F47D2-0439-744D-9BE7-2038F64708C5}"/>
              </a:ext>
            </a:extLst>
          </p:cNvPr>
          <p:cNvSpPr txBox="1"/>
          <p:nvPr/>
        </p:nvSpPr>
        <p:spPr>
          <a:xfrm>
            <a:off x="1467125" y="5569406"/>
            <a:ext cx="188843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>
                <a:latin typeface="Calleo-Trial" pitchFamily="2" charset="0"/>
                <a:ea typeface="Noto Sans" panose="020B0502040504020204" pitchFamily="34" charset="0"/>
                <a:cs typeface="Noto Sans" panose="020B0502040504020204" pitchFamily="34" charset="0"/>
              </a:rPr>
              <a:t>гос. финансирование проектов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2494C9A-E373-8944-8113-D0EBC5EB18CE}"/>
              </a:ext>
            </a:extLst>
          </p:cNvPr>
          <p:cNvSpPr txBox="1"/>
          <p:nvPr/>
        </p:nvSpPr>
        <p:spPr>
          <a:xfrm>
            <a:off x="3595013" y="5557831"/>
            <a:ext cx="188843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>
                <a:latin typeface="Calleo-Trial" pitchFamily="2" charset="0"/>
                <a:ea typeface="Noto Sans" panose="020B0502040504020204" pitchFamily="34" charset="0"/>
                <a:cs typeface="Noto Sans" panose="020B0502040504020204" pitchFamily="34" charset="0"/>
              </a:rPr>
              <a:t>частное софинансирование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141EE2F-132F-8044-A1D3-C302DBF6E876}"/>
              </a:ext>
            </a:extLst>
          </p:cNvPr>
          <p:cNvSpPr txBox="1"/>
          <p:nvPr/>
        </p:nvSpPr>
        <p:spPr>
          <a:xfrm>
            <a:off x="3560288" y="5066468"/>
            <a:ext cx="2325758" cy="543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3600" dirty="0">
                <a:solidFill>
                  <a:srgbClr val="F7583B"/>
                </a:solidFill>
                <a:latin typeface="Calleo-Trial" pitchFamily="2" charset="0"/>
                <a:ea typeface="Noto Sans" panose="020B0502040504020204" pitchFamily="34" charset="0"/>
                <a:cs typeface="Noto Sans" panose="020B0502040504020204" pitchFamily="34" charset="0"/>
              </a:rPr>
              <a:t>5,6</a:t>
            </a:r>
            <a:endParaRPr lang="ru-RU" sz="1200" dirty="0">
              <a:solidFill>
                <a:srgbClr val="F7583B"/>
              </a:solidFill>
              <a:latin typeface="Calleo-Trial" pitchFamily="2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25721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A349FB-0393-CF4E-BB5A-B185753EFA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346" y="365126"/>
            <a:ext cx="4685270" cy="450420"/>
          </a:xfrm>
        </p:spPr>
        <p:txBody>
          <a:bodyPr anchor="t">
            <a:normAutofit/>
          </a:bodyPr>
          <a:lstStyle/>
          <a:p>
            <a:r>
              <a:rPr lang="ru-RU" sz="2000" b="1" dirty="0">
                <a:latin typeface="Calleo-Trial SemiBold" pitchFamily="2" charset="0"/>
              </a:rPr>
              <a:t>Варианты слайдов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3B9AA1D-E3F6-7341-88A2-48904FFFE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1893" y="6252519"/>
            <a:ext cx="591066" cy="365125"/>
          </a:xfrm>
        </p:spPr>
        <p:txBody>
          <a:bodyPr/>
          <a:lstStyle/>
          <a:p>
            <a:fld id="{E874710E-ECD1-44D7-A66B-98F8BBEF131C}" type="slidenum">
              <a:rPr lang="ru-RU" sz="1000" smtClean="0">
                <a:latin typeface="Calleo-Trial" pitchFamily="2" charset="0"/>
              </a:rPr>
              <a:t>27</a:t>
            </a:fld>
            <a:endParaRPr lang="ru-RU" sz="1000" dirty="0">
              <a:latin typeface="Calleo-Trial" pitchFamily="2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25870FE-C2DD-F94A-8C4A-2BE80A9855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40147" y="240227"/>
            <a:ext cx="1279609" cy="630255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367B37BB-468E-6C46-9CCC-6D1A340A4913}"/>
              </a:ext>
            </a:extLst>
          </p:cNvPr>
          <p:cNvSpPr txBox="1">
            <a:spLocks/>
          </p:cNvSpPr>
          <p:nvPr/>
        </p:nvSpPr>
        <p:spPr>
          <a:xfrm>
            <a:off x="1474854" y="1556059"/>
            <a:ext cx="3785768" cy="232456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600" dirty="0">
                <a:solidFill>
                  <a:schemeClr val="bg1"/>
                </a:solidFill>
                <a:latin typeface="Calleo-Trial" pitchFamily="2" charset="0"/>
              </a:rPr>
              <a:t>С другой стороны, реализация намеченных плановых заданий, </a:t>
            </a:r>
            <a:r>
              <a:rPr lang="ru-RU" sz="1600" dirty="0">
                <a:solidFill>
                  <a:schemeClr val="bg1"/>
                </a:solidFill>
                <a:highlight>
                  <a:srgbClr val="F9633B"/>
                </a:highlight>
                <a:latin typeface="Calleo-Trial" pitchFamily="2" charset="0"/>
              </a:rPr>
              <a:t>в своём классическом представлении</a:t>
            </a:r>
            <a:r>
              <a:rPr lang="ru-RU" sz="1600" dirty="0">
                <a:solidFill>
                  <a:schemeClr val="bg1"/>
                </a:solidFill>
                <a:latin typeface="Calleo-Trial" pitchFamily="2" charset="0"/>
              </a:rPr>
              <a:t>, допускает внедрение первоочередных требований:</a:t>
            </a:r>
          </a:p>
        </p:txBody>
      </p:sp>
      <p:sp>
        <p:nvSpPr>
          <p:cNvPr id="27" name="Заголовок 1">
            <a:extLst>
              <a:ext uri="{FF2B5EF4-FFF2-40B4-BE49-F238E27FC236}">
                <a16:creationId xmlns:a16="http://schemas.microsoft.com/office/drawing/2014/main" id="{A3AE0E41-7638-424C-A488-04D4AB73ED6E}"/>
              </a:ext>
            </a:extLst>
          </p:cNvPr>
          <p:cNvSpPr txBox="1">
            <a:spLocks/>
          </p:cNvSpPr>
          <p:nvPr/>
        </p:nvSpPr>
        <p:spPr>
          <a:xfrm>
            <a:off x="6802087" y="3927953"/>
            <a:ext cx="4214844" cy="232456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ru-RU" sz="1100" dirty="0">
                <a:solidFill>
                  <a:srgbClr val="211F1F"/>
                </a:solidFill>
                <a:latin typeface="Calleo-Trial" pitchFamily="2" charset="0"/>
              </a:rPr>
              <a:t>Кстати, базовые сценарии поведения пользователей объединены в целые кластеры себе подобных. Не следует, однако, забывать, что консультация с широким активом обеспечивает широкому кругу (специалистов)</a:t>
            </a:r>
          </a:p>
        </p:txBody>
      </p: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F5FC8AE9-96C2-E94B-8ADA-F9262095C7E8}"/>
              </a:ext>
            </a:extLst>
          </p:cNvPr>
          <p:cNvCxnSpPr>
            <a:cxnSpLocks/>
          </p:cNvCxnSpPr>
          <p:nvPr/>
        </p:nvCxnSpPr>
        <p:spPr>
          <a:xfrm>
            <a:off x="0" y="3753946"/>
            <a:ext cx="6092857" cy="0"/>
          </a:xfrm>
          <a:prstGeom prst="line">
            <a:avLst/>
          </a:prstGeom>
          <a:ln cap="rnd">
            <a:solidFill>
              <a:srgbClr val="81837D">
                <a:alpha val="7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id="{8DE66382-CA04-A843-B1C0-FAEC6F815FE1}"/>
              </a:ext>
            </a:extLst>
          </p:cNvPr>
          <p:cNvCxnSpPr>
            <a:cxnSpLocks/>
          </p:cNvCxnSpPr>
          <p:nvPr/>
        </p:nvCxnSpPr>
        <p:spPr>
          <a:xfrm>
            <a:off x="6914324" y="4947241"/>
            <a:ext cx="1491407" cy="0"/>
          </a:xfrm>
          <a:prstGeom prst="line">
            <a:avLst/>
          </a:prstGeom>
          <a:ln w="12700">
            <a:solidFill>
              <a:srgbClr val="F9633B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7AE0B221-7BE7-DA4F-8C9B-77E18333D083}"/>
              </a:ext>
            </a:extLst>
          </p:cNvPr>
          <p:cNvSpPr txBox="1"/>
          <p:nvPr/>
        </p:nvSpPr>
        <p:spPr>
          <a:xfrm>
            <a:off x="6828580" y="2026372"/>
            <a:ext cx="15902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solidFill>
                  <a:srgbClr val="F05A1E"/>
                </a:solidFill>
                <a:latin typeface="Calleo-Trial" pitchFamily="2" charset="0"/>
                <a:ea typeface="Noto Sans" panose="020B0502040504020204" pitchFamily="34" charset="0"/>
                <a:cs typeface="Noto Sans" panose="020B0502040504020204" pitchFamily="34" charset="0"/>
              </a:rPr>
              <a:t>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BFC4109-256C-A949-818F-8CCDAAE55842}"/>
              </a:ext>
            </a:extLst>
          </p:cNvPr>
          <p:cNvSpPr txBox="1"/>
          <p:nvPr/>
        </p:nvSpPr>
        <p:spPr>
          <a:xfrm>
            <a:off x="6807469" y="2609335"/>
            <a:ext cx="161137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>
                <a:latin typeface="Calleo-Trial" pitchFamily="2" charset="0"/>
                <a:ea typeface="Noto Sans" panose="020B0502040504020204" pitchFamily="34" charset="0"/>
                <a:cs typeface="Noto Sans" panose="020B0502040504020204" pitchFamily="34" charset="0"/>
              </a:rPr>
              <a:t>проектов НТИ </a:t>
            </a:r>
            <a:br>
              <a:rPr lang="ru-RU" sz="1100" dirty="0">
                <a:latin typeface="Calleo-Trial" pitchFamily="2" charset="0"/>
                <a:ea typeface="Noto Sans" panose="020B0502040504020204" pitchFamily="34" charset="0"/>
                <a:cs typeface="Noto Sans" panose="020B0502040504020204" pitchFamily="34" charset="0"/>
              </a:rPr>
            </a:br>
            <a:r>
              <a:rPr lang="ru-RU" sz="1100" dirty="0">
                <a:latin typeface="Calleo-Trial" pitchFamily="2" charset="0"/>
                <a:ea typeface="Noto Sans" panose="020B0502040504020204" pitchFamily="34" charset="0"/>
                <a:cs typeface="Noto Sans" panose="020B0502040504020204" pitchFamily="34" charset="0"/>
              </a:rPr>
              <a:t>одобрено решением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BC45D3C-7033-414B-80AE-A77EAD597BC3}"/>
              </a:ext>
            </a:extLst>
          </p:cNvPr>
          <p:cNvSpPr txBox="1"/>
          <p:nvPr/>
        </p:nvSpPr>
        <p:spPr>
          <a:xfrm>
            <a:off x="9202889" y="2030989"/>
            <a:ext cx="15902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solidFill>
                  <a:srgbClr val="F05A1E"/>
                </a:solidFill>
                <a:latin typeface="Calleo-Trial" pitchFamily="2" charset="0"/>
                <a:ea typeface="Noto Sans" panose="020B0502040504020204" pitchFamily="34" charset="0"/>
                <a:cs typeface="Noto Sans" panose="020B0502040504020204" pitchFamily="34" charset="0"/>
              </a:rPr>
              <a:t>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8112B1F-D032-5644-BBE4-2332CAB9D4A7}"/>
              </a:ext>
            </a:extLst>
          </p:cNvPr>
          <p:cNvSpPr txBox="1"/>
          <p:nvPr/>
        </p:nvSpPr>
        <p:spPr>
          <a:xfrm>
            <a:off x="6767386" y="3405268"/>
            <a:ext cx="2121490" cy="543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3600" dirty="0">
                <a:solidFill>
                  <a:srgbClr val="F7583B"/>
                </a:solidFill>
                <a:latin typeface="Calleo-Trial" pitchFamily="2" charset="0"/>
                <a:ea typeface="Noto Sans" panose="020B0502040504020204" pitchFamily="34" charset="0"/>
                <a:cs typeface="Noto Sans" panose="020B0502040504020204" pitchFamily="34" charset="0"/>
              </a:rPr>
              <a:t>3</a:t>
            </a:r>
            <a:endParaRPr lang="ru-RU" sz="1200" dirty="0">
              <a:solidFill>
                <a:srgbClr val="F7583B"/>
              </a:solidFill>
              <a:latin typeface="Calleo-Trial" pitchFamily="2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5E21EBC-D723-1045-BB4D-CD82CEE8788A}"/>
              </a:ext>
            </a:extLst>
          </p:cNvPr>
          <p:cNvSpPr txBox="1"/>
          <p:nvPr/>
        </p:nvSpPr>
        <p:spPr>
          <a:xfrm>
            <a:off x="6807469" y="3842891"/>
            <a:ext cx="172257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>
                <a:latin typeface="Calleo-Trial" pitchFamily="2" charset="0"/>
                <a:ea typeface="Noto Sans" panose="020B0502040504020204" pitchFamily="34" charset="0"/>
                <a:cs typeface="Noto Sans" panose="020B0502040504020204" pitchFamily="34" charset="0"/>
              </a:rPr>
              <a:t>гос. финансирование проектов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702718F-7D08-1948-A964-18F8453BEE30}"/>
              </a:ext>
            </a:extLst>
          </p:cNvPr>
          <p:cNvSpPr txBox="1"/>
          <p:nvPr/>
        </p:nvSpPr>
        <p:spPr>
          <a:xfrm>
            <a:off x="9177802" y="3429000"/>
            <a:ext cx="1590261" cy="543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3600" dirty="0">
                <a:solidFill>
                  <a:srgbClr val="F7583B"/>
                </a:solidFill>
                <a:latin typeface="Calleo-Trial" pitchFamily="2" charset="0"/>
                <a:ea typeface="Noto Sans" panose="020B0502040504020204" pitchFamily="34" charset="0"/>
                <a:cs typeface="Noto Sans" panose="020B0502040504020204" pitchFamily="34" charset="0"/>
              </a:rPr>
              <a:t>4</a:t>
            </a:r>
            <a:endParaRPr lang="ru-RU" sz="1200" dirty="0">
              <a:solidFill>
                <a:srgbClr val="F7583B"/>
              </a:solidFill>
              <a:latin typeface="Calleo-Trial" pitchFamily="2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294CBAB-772C-8141-8C61-050E064B16FA}"/>
              </a:ext>
            </a:extLst>
          </p:cNvPr>
          <p:cNvSpPr txBox="1"/>
          <p:nvPr/>
        </p:nvSpPr>
        <p:spPr>
          <a:xfrm>
            <a:off x="9212527" y="2631935"/>
            <a:ext cx="232575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>
                <a:latin typeface="Calleo-Trial" pitchFamily="2" charset="0"/>
                <a:ea typeface="Noto Sans" panose="020B0502040504020204" pitchFamily="34" charset="0"/>
                <a:cs typeface="Noto Sans" panose="020B0502040504020204" pitchFamily="34" charset="0"/>
              </a:rPr>
              <a:t>РИД создано </a:t>
            </a:r>
            <a:br>
              <a:rPr lang="ru-RU" sz="1100" dirty="0">
                <a:latin typeface="Calleo-Trial" pitchFamily="2" charset="0"/>
                <a:ea typeface="Noto Sans" panose="020B0502040504020204" pitchFamily="34" charset="0"/>
                <a:cs typeface="Noto Sans" panose="020B0502040504020204" pitchFamily="34" charset="0"/>
              </a:rPr>
            </a:br>
            <a:r>
              <a:rPr lang="ru-RU" sz="1100" dirty="0">
                <a:latin typeface="Calleo-Trial" pitchFamily="2" charset="0"/>
                <a:ea typeface="Noto Sans" panose="020B0502040504020204" pitchFamily="34" charset="0"/>
                <a:cs typeface="Noto Sans" panose="020B0502040504020204" pitchFamily="34" charset="0"/>
              </a:rPr>
              <a:t>проектами НТИ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8BEB0A9-B595-DA4F-9DCD-4EF9A5DB45DC}"/>
              </a:ext>
            </a:extLst>
          </p:cNvPr>
          <p:cNvSpPr txBox="1"/>
          <p:nvPr/>
        </p:nvSpPr>
        <p:spPr>
          <a:xfrm>
            <a:off x="9212527" y="3864066"/>
            <a:ext cx="149169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>
                <a:latin typeface="Calleo-Trial" pitchFamily="2" charset="0"/>
                <a:ea typeface="Noto Sans" panose="020B0502040504020204" pitchFamily="34" charset="0"/>
                <a:cs typeface="Noto Sans" panose="020B0502040504020204" pitchFamily="34" charset="0"/>
              </a:rPr>
              <a:t>частное софинансирование</a:t>
            </a:r>
          </a:p>
        </p:txBody>
      </p:sp>
      <p:sp>
        <p:nvSpPr>
          <p:cNvPr id="20" name="Заголовок 1">
            <a:extLst>
              <a:ext uri="{FF2B5EF4-FFF2-40B4-BE49-F238E27FC236}">
                <a16:creationId xmlns:a16="http://schemas.microsoft.com/office/drawing/2014/main" id="{33A4933B-81E6-BA4C-BC1F-5F5D34D17932}"/>
              </a:ext>
            </a:extLst>
          </p:cNvPr>
          <p:cNvSpPr txBox="1">
            <a:spLocks/>
          </p:cNvSpPr>
          <p:nvPr/>
        </p:nvSpPr>
        <p:spPr>
          <a:xfrm>
            <a:off x="6802766" y="1542801"/>
            <a:ext cx="3483513" cy="40120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600" dirty="0">
                <a:solidFill>
                  <a:srgbClr val="211F1F"/>
                </a:solidFill>
                <a:latin typeface="Calleo-Trial" pitchFamily="2" charset="0"/>
              </a:rPr>
              <a:t>Заголовок</a:t>
            </a:r>
          </a:p>
        </p:txBody>
      </p: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C5EEEC71-19BD-BC49-A25C-29254ACB5E7E}"/>
              </a:ext>
            </a:extLst>
          </p:cNvPr>
          <p:cNvCxnSpPr>
            <a:cxnSpLocks/>
          </p:cNvCxnSpPr>
          <p:nvPr/>
        </p:nvCxnSpPr>
        <p:spPr>
          <a:xfrm>
            <a:off x="11340602" y="992777"/>
            <a:ext cx="0" cy="5865223"/>
          </a:xfrm>
          <a:prstGeom prst="line">
            <a:avLst/>
          </a:prstGeom>
          <a:ln w="12700" cap="rnd">
            <a:solidFill>
              <a:srgbClr val="F9633B">
                <a:alpha val="70000"/>
              </a:srgb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Заголовок 1">
            <a:extLst>
              <a:ext uri="{FF2B5EF4-FFF2-40B4-BE49-F238E27FC236}">
                <a16:creationId xmlns:a16="http://schemas.microsoft.com/office/drawing/2014/main" id="{A8BB449A-6636-5C44-855F-FCE67FD51059}"/>
              </a:ext>
            </a:extLst>
          </p:cNvPr>
          <p:cNvSpPr txBox="1">
            <a:spLocks/>
          </p:cNvSpPr>
          <p:nvPr/>
        </p:nvSpPr>
        <p:spPr>
          <a:xfrm>
            <a:off x="1514851" y="3235463"/>
            <a:ext cx="3902128" cy="30430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07450" indent="-207450">
              <a:lnSpc>
                <a:spcPct val="100000"/>
              </a:lnSpc>
              <a:spcAft>
                <a:spcPts val="1200"/>
              </a:spcAft>
              <a:buClr>
                <a:srgbClr val="FFFFFF"/>
              </a:buClr>
              <a:buFont typeface="Системный шрифт, обычный"/>
              <a:buChar char="⏤"/>
            </a:pPr>
            <a:r>
              <a:rPr lang="ru-RU" sz="1100" dirty="0">
                <a:solidFill>
                  <a:schemeClr val="bg1"/>
                </a:solidFill>
                <a:latin typeface="Calleo-Trial" pitchFamily="2" charset="0"/>
              </a:rPr>
              <a:t>Прежде всего, экономическая повестка сегодняшнего дня предопределяет высокую востребованность новых предложений.</a:t>
            </a:r>
          </a:p>
          <a:p>
            <a:pPr marL="207450" indent="-207450">
              <a:lnSpc>
                <a:spcPct val="100000"/>
              </a:lnSpc>
              <a:spcAft>
                <a:spcPts val="1200"/>
              </a:spcAft>
              <a:buClr>
                <a:srgbClr val="FFFFFF"/>
              </a:buClr>
              <a:buFont typeface="Системный шрифт, обычный"/>
              <a:buChar char="⏤"/>
            </a:pPr>
            <a:r>
              <a:rPr lang="ru-RU" sz="1100" dirty="0">
                <a:solidFill>
                  <a:schemeClr val="bg1"/>
                </a:solidFill>
                <a:latin typeface="Calleo-Trial" pitchFamily="2" charset="0"/>
              </a:rPr>
              <a:t>Противоположная точка зрения подразумевает, что действия представителей оппозиции, превозмогая сложившуюся непростую </a:t>
            </a:r>
          </a:p>
          <a:p>
            <a:pPr marL="207450" indent="-207450">
              <a:lnSpc>
                <a:spcPct val="100000"/>
              </a:lnSpc>
              <a:spcAft>
                <a:spcPts val="1200"/>
              </a:spcAft>
              <a:buClr>
                <a:srgbClr val="FFFFFF"/>
              </a:buClr>
              <a:buFont typeface="Системный шрифт, обычный"/>
              <a:buChar char="⏤"/>
            </a:pPr>
            <a:r>
              <a:rPr lang="ru-RU" sz="1100" dirty="0">
                <a:solidFill>
                  <a:schemeClr val="bg1"/>
                </a:solidFill>
                <a:latin typeface="Calleo-Trial" pitchFamily="2" charset="0"/>
              </a:rPr>
              <a:t>Экономическую ситуацию, функционально разнесены на независимые элементы</a:t>
            </a:r>
          </a:p>
          <a:p>
            <a:pPr marL="207450" indent="-207450">
              <a:lnSpc>
                <a:spcPct val="100000"/>
              </a:lnSpc>
              <a:spcAft>
                <a:spcPts val="1200"/>
              </a:spcAft>
              <a:buClr>
                <a:srgbClr val="FFFFFF"/>
              </a:buClr>
              <a:buFont typeface="Системный шрифт, обычный"/>
              <a:buChar char="⏤"/>
            </a:pPr>
            <a:r>
              <a:rPr lang="ru-RU" sz="1100" dirty="0">
                <a:solidFill>
                  <a:schemeClr val="bg1"/>
                </a:solidFill>
                <a:latin typeface="Calleo-Trial" pitchFamily="2" charset="0"/>
              </a:rPr>
              <a:t>Современные технологии достигли такого уровня, что новая модель организационной деятельности позволяет оценить значение модели развития.</a:t>
            </a:r>
          </a:p>
        </p:txBody>
      </p:sp>
    </p:spTree>
    <p:extLst>
      <p:ext uri="{BB962C8B-B14F-4D97-AF65-F5344CB8AC3E}">
        <p14:creationId xmlns:p14="http://schemas.microsoft.com/office/powerpoint/2010/main" val="27246651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A349FB-0393-CF4E-BB5A-B185753EFA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346" y="365126"/>
            <a:ext cx="4685270" cy="450420"/>
          </a:xfrm>
        </p:spPr>
        <p:txBody>
          <a:bodyPr anchor="t">
            <a:normAutofit/>
          </a:bodyPr>
          <a:lstStyle/>
          <a:p>
            <a:r>
              <a:rPr lang="ru-RU" sz="2000" b="1" dirty="0">
                <a:latin typeface="Calleo-Trial SemiBold" pitchFamily="2" charset="0"/>
              </a:rPr>
              <a:t>Варианты слайдов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3B9AA1D-E3F6-7341-88A2-48904FFFE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1893" y="6252519"/>
            <a:ext cx="591066" cy="365125"/>
          </a:xfrm>
        </p:spPr>
        <p:txBody>
          <a:bodyPr/>
          <a:lstStyle/>
          <a:p>
            <a:fld id="{E874710E-ECD1-44D7-A66B-98F8BBEF131C}" type="slidenum">
              <a:rPr lang="ru-RU" sz="1000" smtClean="0">
                <a:latin typeface="Calleo-Trial" pitchFamily="2" charset="0"/>
              </a:rPr>
              <a:t>28</a:t>
            </a:fld>
            <a:endParaRPr lang="ru-RU" sz="1000" dirty="0">
              <a:latin typeface="Calleo-Trial" pitchFamily="2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25870FE-C2DD-F94A-8C4A-2BE80A9855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40147" y="240227"/>
            <a:ext cx="1279609" cy="630255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367B37BB-468E-6C46-9CCC-6D1A340A4913}"/>
              </a:ext>
            </a:extLst>
          </p:cNvPr>
          <p:cNvSpPr txBox="1">
            <a:spLocks/>
          </p:cNvSpPr>
          <p:nvPr/>
        </p:nvSpPr>
        <p:spPr>
          <a:xfrm>
            <a:off x="1474854" y="1556059"/>
            <a:ext cx="3785768" cy="232456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600" dirty="0">
                <a:latin typeface="Calleo-Trial" pitchFamily="2" charset="0"/>
              </a:rPr>
              <a:t>С другой стороны, реализация намеченных плановых заданий, </a:t>
            </a:r>
            <a:r>
              <a:rPr lang="ru-RU" sz="1600" dirty="0">
                <a:solidFill>
                  <a:srgbClr val="FFFFFF"/>
                </a:solidFill>
                <a:highlight>
                  <a:srgbClr val="F9633B"/>
                </a:highlight>
                <a:latin typeface="Calleo-Trial" pitchFamily="2" charset="0"/>
              </a:rPr>
              <a:t>в своём классическом представлении</a:t>
            </a:r>
            <a:r>
              <a:rPr lang="ru-RU" sz="1600" dirty="0">
                <a:latin typeface="Calleo-Trial" pitchFamily="2" charset="0"/>
              </a:rPr>
              <a:t>, допускает внедрение первоочередных требований..</a:t>
            </a:r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418DD45E-07D4-5D41-97A1-C996536D1F8A}"/>
              </a:ext>
            </a:extLst>
          </p:cNvPr>
          <p:cNvSpPr txBox="1">
            <a:spLocks/>
          </p:cNvSpPr>
          <p:nvPr/>
        </p:nvSpPr>
        <p:spPr>
          <a:xfrm>
            <a:off x="6734070" y="1529311"/>
            <a:ext cx="4702556" cy="549237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100" dirty="0">
                <a:solidFill>
                  <a:srgbClr val="211F1F"/>
                </a:solidFill>
                <a:latin typeface="Calleo-Trial" pitchFamily="2" charset="0"/>
              </a:rPr>
              <a:t>В своём стремлении повысить качество жизни, они забывают, что социально-экономическое развитие обеспечивает широкому кругу (специалистов) участие </a:t>
            </a:r>
            <a:br>
              <a:rPr lang="ru-RU" sz="1100" dirty="0">
                <a:solidFill>
                  <a:srgbClr val="211F1F"/>
                </a:solidFill>
                <a:latin typeface="Calleo-Trial" pitchFamily="2" charset="0"/>
              </a:rPr>
            </a:br>
            <a:r>
              <a:rPr lang="ru-RU" sz="1100" dirty="0">
                <a:solidFill>
                  <a:srgbClr val="211F1F"/>
                </a:solidFill>
                <a:latin typeface="Calleo-Trial" pitchFamily="2" charset="0"/>
              </a:rPr>
              <a:t>в формировании системы обучения кадров, соответствующей насущным потребностям. </a:t>
            </a:r>
          </a:p>
          <a:p>
            <a:pPr>
              <a:lnSpc>
                <a:spcPct val="100000"/>
              </a:lnSpc>
            </a:pPr>
            <a:endParaRPr lang="ru-RU" sz="1100" dirty="0">
              <a:solidFill>
                <a:srgbClr val="211F1F"/>
              </a:solidFill>
              <a:latin typeface="Calleo-Trial" pitchFamily="2" charset="0"/>
            </a:endParaRPr>
          </a:p>
          <a:p>
            <a:pPr>
              <a:lnSpc>
                <a:spcPct val="100000"/>
              </a:lnSpc>
            </a:pPr>
            <a:endParaRPr lang="ru-RU" sz="1600" dirty="0">
              <a:solidFill>
                <a:srgbClr val="211F1F"/>
              </a:solidFill>
              <a:latin typeface="Calleo-Trial" pitchFamily="2" charset="0"/>
            </a:endParaRPr>
          </a:p>
          <a:p>
            <a:pPr>
              <a:lnSpc>
                <a:spcPct val="100000"/>
              </a:lnSpc>
            </a:pPr>
            <a:r>
              <a:rPr lang="ru-RU" sz="1600" dirty="0">
                <a:solidFill>
                  <a:srgbClr val="211F1F"/>
                </a:solidFill>
                <a:latin typeface="Calleo-Trial" pitchFamily="2" charset="0"/>
              </a:rPr>
              <a:t>Заголовок</a:t>
            </a:r>
          </a:p>
          <a:p>
            <a:pPr>
              <a:lnSpc>
                <a:spcPct val="100000"/>
              </a:lnSpc>
            </a:pPr>
            <a:endParaRPr lang="ru-RU" sz="1100" dirty="0">
              <a:solidFill>
                <a:srgbClr val="211F1F"/>
              </a:solidFill>
              <a:latin typeface="Calleo-Trial" pitchFamily="2" charset="0"/>
            </a:endParaRPr>
          </a:p>
          <a:p>
            <a:pPr>
              <a:lnSpc>
                <a:spcPct val="100000"/>
              </a:lnSpc>
            </a:pPr>
            <a:r>
              <a:rPr lang="ru-RU" sz="1100" dirty="0">
                <a:solidFill>
                  <a:srgbClr val="211F1F"/>
                </a:solidFill>
                <a:latin typeface="Calleo-Trial" pitchFamily="2" charset="0"/>
              </a:rPr>
              <a:t>Значимость этих проблем настолько очевидна, что внедрение современных методик в </a:t>
            </a:r>
            <a:r>
              <a:rPr lang="ru-RU" sz="1100" dirty="0">
                <a:solidFill>
                  <a:srgbClr val="FFFFFF"/>
                </a:solidFill>
                <a:highlight>
                  <a:srgbClr val="F9633B"/>
                </a:highlight>
                <a:latin typeface="Calleo-Trial" pitchFamily="2" charset="0"/>
              </a:rPr>
              <a:t>значительной степени обусловливает важность анализа существующих паттернов поведения.</a:t>
            </a:r>
            <a:r>
              <a:rPr lang="ru-RU" sz="1100" dirty="0">
                <a:solidFill>
                  <a:srgbClr val="211F1F"/>
                </a:solidFill>
                <a:latin typeface="Calleo-Trial" pitchFamily="2" charset="0"/>
              </a:rPr>
              <a:t> Высокий уровень вовлечения представителей целевой аудитории является:</a:t>
            </a:r>
          </a:p>
          <a:p>
            <a:pPr>
              <a:lnSpc>
                <a:spcPct val="100000"/>
              </a:lnSpc>
              <a:buClr>
                <a:srgbClr val="F9633B"/>
              </a:buClr>
            </a:pPr>
            <a:endParaRPr lang="ru-RU" sz="1100" dirty="0">
              <a:solidFill>
                <a:srgbClr val="211F1F"/>
              </a:solidFill>
              <a:latin typeface="Calleo-Trial" pitchFamily="2" charset="0"/>
            </a:endParaRPr>
          </a:p>
          <a:p>
            <a:pPr marL="207450" indent="-207450">
              <a:lnSpc>
                <a:spcPct val="100000"/>
              </a:lnSpc>
              <a:spcAft>
                <a:spcPts val="1200"/>
              </a:spcAft>
              <a:buClr>
                <a:srgbClr val="F9633B"/>
              </a:buClr>
              <a:buFont typeface="Системный шрифт, обычный"/>
              <a:buChar char="⏤"/>
            </a:pPr>
            <a:r>
              <a:rPr lang="ru-RU" sz="1100" dirty="0">
                <a:solidFill>
                  <a:srgbClr val="211F1F"/>
                </a:solidFill>
                <a:latin typeface="Calleo-Trial" pitchFamily="2" charset="0"/>
              </a:rPr>
              <a:t>четким доказательством простого факта: перспективное планирование способствует подготовке и реализации кластеризации усилий. </a:t>
            </a:r>
          </a:p>
          <a:p>
            <a:pPr marL="207450" indent="-207450">
              <a:lnSpc>
                <a:spcPct val="100000"/>
              </a:lnSpc>
              <a:spcAft>
                <a:spcPts val="1200"/>
              </a:spcAft>
              <a:buClr>
                <a:srgbClr val="F9633B"/>
              </a:buClr>
              <a:buFont typeface="Системный шрифт, обычный"/>
              <a:buChar char="⏤"/>
            </a:pPr>
            <a:r>
              <a:rPr lang="ru-RU" sz="1100" dirty="0">
                <a:solidFill>
                  <a:srgbClr val="211F1F"/>
                </a:solidFill>
                <a:latin typeface="Calleo-Trial" pitchFamily="2" charset="0"/>
              </a:rPr>
              <a:t>С другой стороны, реализация намеченных плановых заданий, в своём классическом представлении.</a:t>
            </a:r>
          </a:p>
          <a:p>
            <a:pPr marL="207450" indent="-207450">
              <a:lnSpc>
                <a:spcPct val="100000"/>
              </a:lnSpc>
              <a:spcAft>
                <a:spcPts val="1200"/>
              </a:spcAft>
              <a:buClr>
                <a:srgbClr val="F9633B"/>
              </a:buClr>
              <a:buFont typeface="Системный шрифт, обычный"/>
              <a:buChar char="⏤"/>
            </a:pPr>
            <a:r>
              <a:rPr lang="ru-RU" sz="1100" dirty="0">
                <a:solidFill>
                  <a:srgbClr val="211F1F"/>
                </a:solidFill>
                <a:latin typeface="Calleo-Trial" pitchFamily="2" charset="0"/>
              </a:rPr>
              <a:t>Кстати, элементы политического процесса указаны </a:t>
            </a:r>
            <a:br>
              <a:rPr lang="ru-RU" sz="1100" dirty="0">
                <a:solidFill>
                  <a:srgbClr val="211F1F"/>
                </a:solidFill>
                <a:latin typeface="Calleo-Trial" pitchFamily="2" charset="0"/>
              </a:rPr>
            </a:br>
            <a:r>
              <a:rPr lang="ru-RU" sz="1100" dirty="0">
                <a:solidFill>
                  <a:srgbClr val="211F1F"/>
                </a:solidFill>
                <a:latin typeface="Calleo-Trial" pitchFamily="2" charset="0"/>
              </a:rPr>
              <a:t>как претенденты на роль ключевых факторов. Являясь всего лишь частью общей картины, независимые государства, инициированные исключительно синтетически, превращены в посмешище</a:t>
            </a:r>
          </a:p>
        </p:txBody>
      </p:sp>
      <p:sp>
        <p:nvSpPr>
          <p:cNvPr id="27" name="Заголовок 1">
            <a:extLst>
              <a:ext uri="{FF2B5EF4-FFF2-40B4-BE49-F238E27FC236}">
                <a16:creationId xmlns:a16="http://schemas.microsoft.com/office/drawing/2014/main" id="{A3AE0E41-7638-424C-A488-04D4AB73ED6E}"/>
              </a:ext>
            </a:extLst>
          </p:cNvPr>
          <p:cNvSpPr txBox="1">
            <a:spLocks/>
          </p:cNvSpPr>
          <p:nvPr/>
        </p:nvSpPr>
        <p:spPr>
          <a:xfrm>
            <a:off x="1474853" y="3927953"/>
            <a:ext cx="3638060" cy="232456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ru-RU" sz="1100" dirty="0">
                <a:solidFill>
                  <a:srgbClr val="211F1F"/>
                </a:solidFill>
                <a:latin typeface="Calleo-Trial" pitchFamily="2" charset="0"/>
              </a:rPr>
              <a:t>С другой стороны, начало повседневной работы по формированию позиции выявляет срочную потребность анализа существующих паттернов поведения. </a:t>
            </a:r>
            <a:br>
              <a:rPr lang="ru-RU" sz="1100" dirty="0">
                <a:solidFill>
                  <a:srgbClr val="211F1F"/>
                </a:solidFill>
                <a:latin typeface="Calleo-Trial" pitchFamily="2" charset="0"/>
              </a:rPr>
            </a:br>
            <a:r>
              <a:rPr lang="ru-RU" sz="1100" dirty="0">
                <a:solidFill>
                  <a:srgbClr val="211F1F"/>
                </a:solidFill>
                <a:latin typeface="Calleo-Trial" pitchFamily="2" charset="0"/>
              </a:rPr>
              <a:t>С другой стороны, консультация с широким активом представляет собой интересный эксперимент проверки распределения внутренних резервов и ресурсов. </a:t>
            </a:r>
          </a:p>
        </p:txBody>
      </p: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031A80D2-9312-594B-8E2F-3CE0FD048276}"/>
              </a:ext>
            </a:extLst>
          </p:cNvPr>
          <p:cNvCxnSpPr>
            <a:cxnSpLocks/>
          </p:cNvCxnSpPr>
          <p:nvPr/>
        </p:nvCxnSpPr>
        <p:spPr>
          <a:xfrm>
            <a:off x="6092857" y="999744"/>
            <a:ext cx="0" cy="5858256"/>
          </a:xfrm>
          <a:prstGeom prst="line">
            <a:avLst/>
          </a:prstGeom>
          <a:ln cap="rnd">
            <a:solidFill>
              <a:srgbClr val="211F1F">
                <a:alpha val="7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F5FC8AE9-96C2-E94B-8ADA-F9262095C7E8}"/>
              </a:ext>
            </a:extLst>
          </p:cNvPr>
          <p:cNvCxnSpPr>
            <a:cxnSpLocks/>
          </p:cNvCxnSpPr>
          <p:nvPr/>
        </p:nvCxnSpPr>
        <p:spPr>
          <a:xfrm>
            <a:off x="0" y="3753946"/>
            <a:ext cx="6092857" cy="0"/>
          </a:xfrm>
          <a:prstGeom prst="line">
            <a:avLst/>
          </a:prstGeom>
          <a:ln cap="rnd">
            <a:solidFill>
              <a:srgbClr val="81837D">
                <a:alpha val="7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id="{8DE66382-CA04-A843-B1C0-FAEC6F815FE1}"/>
              </a:ext>
            </a:extLst>
          </p:cNvPr>
          <p:cNvCxnSpPr>
            <a:cxnSpLocks/>
          </p:cNvCxnSpPr>
          <p:nvPr/>
        </p:nvCxnSpPr>
        <p:spPr>
          <a:xfrm>
            <a:off x="1587090" y="4385538"/>
            <a:ext cx="1491407" cy="0"/>
          </a:xfrm>
          <a:prstGeom prst="line">
            <a:avLst/>
          </a:prstGeom>
          <a:ln w="127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2425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96FBDE-10EE-3749-A761-473EC2D65A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3416" y="1631915"/>
            <a:ext cx="9144000" cy="2387600"/>
          </a:xfrm>
        </p:spPr>
        <p:txBody>
          <a:bodyPr>
            <a:normAutofit/>
          </a:bodyPr>
          <a:lstStyle/>
          <a:p>
            <a:pPr algn="l"/>
            <a:r>
              <a:rPr lang="ru-RU" sz="4400" b="1" dirty="0">
                <a:solidFill>
                  <a:schemeClr val="bg1"/>
                </a:solidFill>
                <a:latin typeface="Calleo-Trial SemiBold" pitchFamily="2" charset="0"/>
              </a:rPr>
              <a:t>Перебивка</a:t>
            </a:r>
            <a:endParaRPr lang="ru-RU" sz="102800" b="1" dirty="0">
              <a:solidFill>
                <a:schemeClr val="bg1"/>
              </a:solidFill>
              <a:latin typeface="Calleo-Trial SemiBold" pitchFamily="2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477AD8C-F4BF-8245-9D39-440EB7437A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3416" y="4793564"/>
            <a:ext cx="4554220" cy="1802923"/>
          </a:xfrm>
        </p:spPr>
        <p:txBody>
          <a:bodyPr>
            <a:normAutofit/>
          </a:bodyPr>
          <a:lstStyle/>
          <a:p>
            <a:pPr algn="l">
              <a:lnSpc>
                <a:spcPct val="100000"/>
              </a:lnSpc>
            </a:pPr>
            <a:r>
              <a:rPr lang="ru-RU" sz="1600" dirty="0">
                <a:solidFill>
                  <a:schemeClr val="bg1"/>
                </a:solidFill>
                <a:effectLst/>
                <a:latin typeface="Calleo-Trial" pitchFamily="2" charset="0"/>
              </a:rPr>
              <a:t>Подзаголовок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CA96A55-F4E0-CB46-BD1E-8FDB15E385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7326" y="760932"/>
            <a:ext cx="1768361" cy="87098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3FF8509-A34A-C04E-9379-1856C97EFB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2778" y="829550"/>
            <a:ext cx="7357860" cy="3964014"/>
          </a:xfrm>
          <a:prstGeom prst="rect">
            <a:avLst/>
          </a:prstGeom>
        </p:spPr>
      </p:pic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0BF422E0-A4CF-C94F-9211-E4BFF18D97E1}"/>
              </a:ext>
            </a:extLst>
          </p:cNvPr>
          <p:cNvCxnSpPr/>
          <p:nvPr/>
        </p:nvCxnSpPr>
        <p:spPr>
          <a:xfrm>
            <a:off x="914397" y="4019515"/>
            <a:ext cx="0" cy="66369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 6" descr="preencoded.png">
            <a:extLst>
              <a:ext uri="{FF2B5EF4-FFF2-40B4-BE49-F238E27FC236}">
                <a16:creationId xmlns:a16="http://schemas.microsoft.com/office/drawing/2014/main" id="{C6B4F3E9-9A62-8648-BFE3-824CD34DF3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4545" y="857866"/>
            <a:ext cx="3378297" cy="1990766"/>
          </a:xfrm>
          <a:prstGeom prst="rect">
            <a:avLst/>
          </a:prstGeom>
        </p:spPr>
      </p:pic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2874D2DF-03C9-7342-B747-1A8E83D52A2C}"/>
              </a:ext>
            </a:extLst>
          </p:cNvPr>
          <p:cNvGrpSpPr/>
          <p:nvPr/>
        </p:nvGrpSpPr>
        <p:grpSpPr>
          <a:xfrm>
            <a:off x="6271369" y="-645677"/>
            <a:ext cx="5043305" cy="6674128"/>
            <a:chOff x="10443291" y="17585"/>
            <a:chExt cx="10364496" cy="13716000"/>
          </a:xfrm>
        </p:grpSpPr>
        <p:pic>
          <p:nvPicPr>
            <p:cNvPr id="12" name="Image 4" descr="preencoded.png">
              <a:extLst>
                <a:ext uri="{FF2B5EF4-FFF2-40B4-BE49-F238E27FC236}">
                  <a16:creationId xmlns:a16="http://schemas.microsoft.com/office/drawing/2014/main" id="{CE912B2C-8CF1-6E4F-9DF6-3B7777F5796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443291" y="17585"/>
              <a:ext cx="10364495" cy="13716000"/>
            </a:xfrm>
            <a:prstGeom prst="rect">
              <a:avLst/>
            </a:prstGeom>
          </p:spPr>
        </p:pic>
        <p:pic>
          <p:nvPicPr>
            <p:cNvPr id="13" name="Image 5" descr="preencoded.png">
              <a:extLst>
                <a:ext uri="{FF2B5EF4-FFF2-40B4-BE49-F238E27FC236}">
                  <a16:creationId xmlns:a16="http://schemas.microsoft.com/office/drawing/2014/main" id="{8A1D02D4-4EF4-0B4E-AA40-468F490773F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5464958" y="2552853"/>
              <a:ext cx="5342829" cy="111807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162188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A349FB-0393-CF4E-BB5A-B185753EFA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346" y="365126"/>
            <a:ext cx="7568631" cy="450420"/>
          </a:xfrm>
        </p:spPr>
        <p:txBody>
          <a:bodyPr anchor="t">
            <a:normAutofit/>
          </a:bodyPr>
          <a:lstStyle/>
          <a:p>
            <a:r>
              <a:rPr lang="ru-RU" sz="2000" b="1" dirty="0">
                <a:latin typeface="Calleo-Trial SemiBold" pitchFamily="2" charset="0"/>
              </a:rPr>
              <a:t>Описание предлагаемого решения и финансовая модель проекта</a:t>
            </a:r>
            <a:endParaRPr lang="ru-RU" sz="2000" b="1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3B9AA1D-E3F6-7341-88A2-48904FFFE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1893" y="6252519"/>
            <a:ext cx="591066" cy="365125"/>
          </a:xfrm>
        </p:spPr>
        <p:txBody>
          <a:bodyPr/>
          <a:lstStyle/>
          <a:p>
            <a:fld id="{E874710E-ECD1-44D7-A66B-98F8BBEF131C}" type="slidenum">
              <a:rPr lang="ru-RU" sz="1000" smtClean="0">
                <a:latin typeface="Calleo-Trial" pitchFamily="2" charset="0"/>
              </a:rPr>
              <a:t>3</a:t>
            </a:fld>
            <a:endParaRPr lang="ru-RU" sz="1000" dirty="0">
              <a:latin typeface="Calleo-Trial" pitchFamily="2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25870FE-C2DD-F94A-8C4A-2BE80A9855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40147" y="240227"/>
            <a:ext cx="1279609" cy="630255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367B37BB-468E-6C46-9CCC-6D1A340A4913}"/>
              </a:ext>
            </a:extLst>
          </p:cNvPr>
          <p:cNvSpPr txBox="1">
            <a:spLocks/>
          </p:cNvSpPr>
          <p:nvPr/>
        </p:nvSpPr>
        <p:spPr>
          <a:xfrm>
            <a:off x="749538" y="1332811"/>
            <a:ext cx="10614455" cy="141424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indent="0">
              <a:buNone/>
            </a:pPr>
            <a:r>
              <a:rPr lang="ru-RU" sz="2000" dirty="0">
                <a:latin typeface="Calleo-Trial" pitchFamily="2" charset="0"/>
              </a:rPr>
              <a:t>Предлагается линейка двигателей «Импульс» – импульсных большой тяги, статической </a:t>
            </a:r>
            <a:r>
              <a:rPr lang="ru-RU" sz="2000" dirty="0" err="1">
                <a:latin typeface="Calleo-Trial" pitchFamily="2" charset="0"/>
              </a:rPr>
              <a:t>микротяги</a:t>
            </a:r>
            <a:r>
              <a:rPr lang="ru-RU" sz="2000" dirty="0">
                <a:latin typeface="Calleo-Trial" pitchFamily="2" charset="0"/>
              </a:rPr>
              <a:t> и комбинированных, для самостоятельных маневров сверхмалых КА. </a:t>
            </a:r>
          </a:p>
        </p:txBody>
      </p:sp>
      <p:sp>
        <p:nvSpPr>
          <p:cNvPr id="19" name="Заголовок 1">
            <a:extLst>
              <a:ext uri="{FF2B5EF4-FFF2-40B4-BE49-F238E27FC236}">
                <a16:creationId xmlns:a16="http://schemas.microsoft.com/office/drawing/2014/main" id="{76E13240-0769-8B4D-9240-8177A5DB4382}"/>
              </a:ext>
            </a:extLst>
          </p:cNvPr>
          <p:cNvSpPr txBox="1">
            <a:spLocks/>
          </p:cNvSpPr>
          <p:nvPr/>
        </p:nvSpPr>
        <p:spPr>
          <a:xfrm>
            <a:off x="9877452" y="5634681"/>
            <a:ext cx="1218918" cy="38306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dirty="0">
                <a:solidFill>
                  <a:srgbClr val="FFFFFF"/>
                </a:solidFill>
                <a:latin typeface="Calleo-Trial" pitchFamily="2" charset="0"/>
              </a:rPr>
              <a:t>#</a:t>
            </a:r>
            <a:r>
              <a:rPr lang="en-GB" sz="1600" dirty="0">
                <a:solidFill>
                  <a:srgbClr val="FFFFFF"/>
                </a:solidFill>
                <a:latin typeface="Calleo-Trial" pitchFamily="2" charset="0"/>
              </a:rPr>
              <a:t>211F1F</a:t>
            </a:r>
            <a:endParaRPr lang="ru-RU" sz="1600" dirty="0">
              <a:solidFill>
                <a:srgbClr val="FFFFFF"/>
              </a:solidFill>
              <a:latin typeface="Calleo-Trial" pitchFamily="2" charset="0"/>
            </a:endParaRPr>
          </a:p>
        </p:txBody>
      </p:sp>
      <p:sp>
        <p:nvSpPr>
          <p:cNvPr id="24" name="Стрелка: вправо 23">
            <a:extLst>
              <a:ext uri="{FF2B5EF4-FFF2-40B4-BE49-F238E27FC236}">
                <a16:creationId xmlns:a16="http://schemas.microsoft.com/office/drawing/2014/main" id="{74971284-853A-4E32-BBCE-04B166EE1085}"/>
              </a:ext>
            </a:extLst>
          </p:cNvPr>
          <p:cNvSpPr/>
          <p:nvPr/>
        </p:nvSpPr>
        <p:spPr>
          <a:xfrm>
            <a:off x="5807242" y="3318577"/>
            <a:ext cx="577516" cy="4427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Заголовок 1">
            <a:extLst>
              <a:ext uri="{FF2B5EF4-FFF2-40B4-BE49-F238E27FC236}">
                <a16:creationId xmlns:a16="http://schemas.microsoft.com/office/drawing/2014/main" id="{2F5E7AF9-766C-4197-959D-24A88528A42D}"/>
              </a:ext>
            </a:extLst>
          </p:cNvPr>
          <p:cNvSpPr txBox="1">
            <a:spLocks/>
          </p:cNvSpPr>
          <p:nvPr/>
        </p:nvSpPr>
        <p:spPr>
          <a:xfrm>
            <a:off x="749538" y="5085967"/>
            <a:ext cx="10877888" cy="196296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indent="0">
              <a:buNone/>
            </a:pPr>
            <a:r>
              <a:rPr lang="ru-RU" sz="2000" dirty="0">
                <a:latin typeface="Calleo-Trial" pitchFamily="2" charset="0"/>
              </a:rPr>
              <a:t>Финансовая модель:</a:t>
            </a:r>
          </a:p>
          <a:p>
            <a:r>
              <a:rPr lang="ru-RU" sz="2000" dirty="0">
                <a:latin typeface="Calleo-Trial" pitchFamily="2" charset="0"/>
              </a:rPr>
              <a:t>? (в разработке)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04F3F77-58DF-4FBF-B87E-F6AA3D0DBA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6103" y="2031063"/>
            <a:ext cx="5004701" cy="235665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84ABCA6-FAEB-4FEE-AEAE-71BFEAD948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9538" y="2583013"/>
            <a:ext cx="4685157" cy="2356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75638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A349FB-0393-CF4E-BB5A-B185753EFA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346" y="365126"/>
            <a:ext cx="4685270" cy="450420"/>
          </a:xfrm>
        </p:spPr>
        <p:txBody>
          <a:bodyPr anchor="t">
            <a:normAutofit/>
          </a:bodyPr>
          <a:lstStyle/>
          <a:p>
            <a:r>
              <a:rPr lang="ru-RU" sz="2000" b="1" dirty="0">
                <a:latin typeface="Calleo-Trial SemiBold" pitchFamily="2" charset="0"/>
              </a:rPr>
              <a:t>Варианты слайдов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3B9AA1D-E3F6-7341-88A2-48904FFFE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1893" y="6252519"/>
            <a:ext cx="591066" cy="365125"/>
          </a:xfrm>
        </p:spPr>
        <p:txBody>
          <a:bodyPr/>
          <a:lstStyle/>
          <a:p>
            <a:fld id="{E874710E-ECD1-44D7-A66B-98F8BBEF131C}" type="slidenum">
              <a:rPr lang="ru-RU" sz="1000" smtClean="0">
                <a:latin typeface="Calleo-Trial" pitchFamily="2" charset="0"/>
              </a:rPr>
              <a:t>30</a:t>
            </a:fld>
            <a:endParaRPr lang="ru-RU" sz="1000" dirty="0">
              <a:latin typeface="Calleo-Trial" pitchFamily="2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25870FE-C2DD-F94A-8C4A-2BE80A9855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40147" y="240227"/>
            <a:ext cx="1279609" cy="630255"/>
          </a:xfrm>
          <a:prstGeom prst="rect">
            <a:avLst/>
          </a:prstGeom>
        </p:spPr>
      </p:pic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031A80D2-9312-594B-8E2F-3CE0FD048276}"/>
              </a:ext>
            </a:extLst>
          </p:cNvPr>
          <p:cNvCxnSpPr>
            <a:cxnSpLocks/>
          </p:cNvCxnSpPr>
          <p:nvPr/>
        </p:nvCxnSpPr>
        <p:spPr>
          <a:xfrm>
            <a:off x="6092857" y="999744"/>
            <a:ext cx="0" cy="5858256"/>
          </a:xfrm>
          <a:prstGeom prst="line">
            <a:avLst/>
          </a:prstGeom>
          <a:ln cap="rnd">
            <a:solidFill>
              <a:srgbClr val="211F1F">
                <a:alpha val="7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D1D194A5-C355-AF40-9A25-C4FB8D4E5233}"/>
              </a:ext>
            </a:extLst>
          </p:cNvPr>
          <p:cNvSpPr txBox="1"/>
          <p:nvPr/>
        </p:nvSpPr>
        <p:spPr>
          <a:xfrm>
            <a:off x="1474854" y="3880871"/>
            <a:ext cx="15902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solidFill>
                  <a:srgbClr val="F05A1E"/>
                </a:solidFill>
                <a:latin typeface="Calleo-Trial" pitchFamily="2" charset="0"/>
                <a:ea typeface="Noto Sans" panose="020B0502040504020204" pitchFamily="34" charset="0"/>
                <a:cs typeface="Noto Sans" panose="020B0502040504020204" pitchFamily="34" charset="0"/>
              </a:rPr>
              <a:t>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2D881D4-CA15-2944-84D7-87E2FE4FDE46}"/>
              </a:ext>
            </a:extLst>
          </p:cNvPr>
          <p:cNvSpPr txBox="1"/>
          <p:nvPr/>
        </p:nvSpPr>
        <p:spPr>
          <a:xfrm>
            <a:off x="1453743" y="4463834"/>
            <a:ext cx="232575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>
                <a:latin typeface="Calleo-Trial" pitchFamily="2" charset="0"/>
                <a:ea typeface="Noto Sans" panose="020B0502040504020204" pitchFamily="34" charset="0"/>
                <a:cs typeface="Noto Sans" panose="020B0502040504020204" pitchFamily="34" charset="0"/>
              </a:rPr>
              <a:t>проектов НТИ </a:t>
            </a:r>
            <a:br>
              <a:rPr lang="ru-RU" sz="1100" dirty="0">
                <a:latin typeface="Calleo-Trial" pitchFamily="2" charset="0"/>
                <a:ea typeface="Noto Sans" panose="020B0502040504020204" pitchFamily="34" charset="0"/>
                <a:cs typeface="Noto Sans" panose="020B0502040504020204" pitchFamily="34" charset="0"/>
              </a:rPr>
            </a:br>
            <a:r>
              <a:rPr lang="ru-RU" sz="1100" dirty="0">
                <a:latin typeface="Calleo-Trial" pitchFamily="2" charset="0"/>
                <a:ea typeface="Noto Sans" panose="020B0502040504020204" pitchFamily="34" charset="0"/>
                <a:cs typeface="Noto Sans" panose="020B0502040504020204" pitchFamily="34" charset="0"/>
              </a:rPr>
              <a:t>одобрено решением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2F48791-0ED8-D14C-BA65-1113926235EF}"/>
              </a:ext>
            </a:extLst>
          </p:cNvPr>
          <p:cNvSpPr txBox="1"/>
          <p:nvPr/>
        </p:nvSpPr>
        <p:spPr>
          <a:xfrm>
            <a:off x="3849163" y="3885488"/>
            <a:ext cx="15902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solidFill>
                  <a:srgbClr val="F05A1E"/>
                </a:solidFill>
                <a:latin typeface="Calleo-Trial" pitchFamily="2" charset="0"/>
                <a:ea typeface="Noto Sans" panose="020B0502040504020204" pitchFamily="34" charset="0"/>
                <a:cs typeface="Noto Sans" panose="020B0502040504020204" pitchFamily="34" charset="0"/>
              </a:rPr>
              <a:t>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24CEBD2-9C09-C64E-BAF6-F681193D0F49}"/>
              </a:ext>
            </a:extLst>
          </p:cNvPr>
          <p:cNvSpPr txBox="1"/>
          <p:nvPr/>
        </p:nvSpPr>
        <p:spPr>
          <a:xfrm>
            <a:off x="1413660" y="5136980"/>
            <a:ext cx="2325758" cy="543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3600" dirty="0">
                <a:solidFill>
                  <a:srgbClr val="F7583B"/>
                </a:solidFill>
                <a:latin typeface="Calleo-Trial" pitchFamily="2" charset="0"/>
                <a:ea typeface="Noto Sans" panose="020B0502040504020204" pitchFamily="34" charset="0"/>
                <a:cs typeface="Noto Sans" panose="020B0502040504020204" pitchFamily="34" charset="0"/>
              </a:rPr>
              <a:t>3</a:t>
            </a:r>
            <a:endParaRPr lang="ru-RU" sz="1200" dirty="0">
              <a:solidFill>
                <a:srgbClr val="F7583B"/>
              </a:solidFill>
              <a:latin typeface="Calleo-Trial" pitchFamily="2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7B455A3-8B65-2E4E-A92B-9F3FAE24BE5E}"/>
              </a:ext>
            </a:extLst>
          </p:cNvPr>
          <p:cNvSpPr txBox="1"/>
          <p:nvPr/>
        </p:nvSpPr>
        <p:spPr>
          <a:xfrm>
            <a:off x="1453743" y="5639918"/>
            <a:ext cx="188843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>
                <a:latin typeface="Calleo-Trial" pitchFamily="2" charset="0"/>
                <a:ea typeface="Noto Sans" panose="020B0502040504020204" pitchFamily="34" charset="0"/>
                <a:cs typeface="Noto Sans" panose="020B0502040504020204" pitchFamily="34" charset="0"/>
              </a:rPr>
              <a:t>гос. финансирование проектов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C93A4B3-863F-D44F-9987-A03D0C2CDA98}"/>
              </a:ext>
            </a:extLst>
          </p:cNvPr>
          <p:cNvSpPr txBox="1"/>
          <p:nvPr/>
        </p:nvSpPr>
        <p:spPr>
          <a:xfrm>
            <a:off x="3824076" y="5136980"/>
            <a:ext cx="1590261" cy="543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3600" dirty="0">
                <a:solidFill>
                  <a:srgbClr val="F7583B"/>
                </a:solidFill>
                <a:latin typeface="Calleo-Trial" pitchFamily="2" charset="0"/>
                <a:ea typeface="Noto Sans" panose="020B0502040504020204" pitchFamily="34" charset="0"/>
                <a:cs typeface="Noto Sans" panose="020B0502040504020204" pitchFamily="34" charset="0"/>
              </a:rPr>
              <a:t>4</a:t>
            </a:r>
            <a:endParaRPr lang="ru-RU" sz="1200" dirty="0">
              <a:solidFill>
                <a:srgbClr val="F7583B"/>
              </a:solidFill>
              <a:latin typeface="Calleo-Trial" pitchFamily="2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4BEDB39A-A426-0D49-8452-142541E0DC01}"/>
              </a:ext>
            </a:extLst>
          </p:cNvPr>
          <p:cNvSpPr txBox="1">
            <a:spLocks/>
          </p:cNvSpPr>
          <p:nvPr/>
        </p:nvSpPr>
        <p:spPr>
          <a:xfrm>
            <a:off x="1474853" y="1529311"/>
            <a:ext cx="3483513" cy="140517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100" dirty="0">
                <a:solidFill>
                  <a:srgbClr val="211F1F"/>
                </a:solidFill>
                <a:latin typeface="Calleo-Trial" pitchFamily="2" charset="0"/>
              </a:rPr>
              <a:t>Мы вынуждены отталкиваться от того, что граница обучения кадров предполагает независимые способы реализации экспериментов, поражающих по своей масштабности и грандиозности.</a:t>
            </a:r>
          </a:p>
        </p:txBody>
      </p: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2EB45A48-C099-ED45-BACD-3892A73EDE34}"/>
              </a:ext>
            </a:extLst>
          </p:cNvPr>
          <p:cNvCxnSpPr>
            <a:cxnSpLocks/>
          </p:cNvCxnSpPr>
          <p:nvPr/>
        </p:nvCxnSpPr>
        <p:spPr>
          <a:xfrm>
            <a:off x="0" y="2957676"/>
            <a:ext cx="6096000" cy="0"/>
          </a:xfrm>
          <a:prstGeom prst="line">
            <a:avLst/>
          </a:prstGeom>
          <a:ln cap="rnd">
            <a:solidFill>
              <a:srgbClr val="81837D">
                <a:alpha val="7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E43B8783-816D-4F44-9320-B2086B32942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2234" t="-1" r="16218" b="-11379"/>
          <a:stretch/>
        </p:blipFill>
        <p:spPr>
          <a:xfrm>
            <a:off x="6803736" y="3670386"/>
            <a:ext cx="5392341" cy="3187614"/>
          </a:xfrm>
          <a:prstGeom prst="rect">
            <a:avLst/>
          </a:prstGeom>
        </p:spPr>
      </p:pic>
      <p:sp>
        <p:nvSpPr>
          <p:cNvPr id="20" name="Заголовок 1">
            <a:extLst>
              <a:ext uri="{FF2B5EF4-FFF2-40B4-BE49-F238E27FC236}">
                <a16:creationId xmlns:a16="http://schemas.microsoft.com/office/drawing/2014/main" id="{A91A83E7-31C2-0649-90DF-5564630DB8BF}"/>
              </a:ext>
            </a:extLst>
          </p:cNvPr>
          <p:cNvSpPr txBox="1">
            <a:spLocks/>
          </p:cNvSpPr>
          <p:nvPr/>
        </p:nvSpPr>
        <p:spPr>
          <a:xfrm>
            <a:off x="6734069" y="1529311"/>
            <a:ext cx="4787363" cy="242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600" dirty="0">
                <a:solidFill>
                  <a:srgbClr val="211F1F"/>
                </a:solidFill>
                <a:latin typeface="Calleo-Trial" pitchFamily="2" charset="0"/>
              </a:rPr>
              <a:t>Заголовок</a:t>
            </a:r>
          </a:p>
          <a:p>
            <a:pPr>
              <a:lnSpc>
                <a:spcPct val="100000"/>
              </a:lnSpc>
            </a:pPr>
            <a:endParaRPr lang="ru-RU" sz="1100" dirty="0">
              <a:solidFill>
                <a:srgbClr val="211F1F"/>
              </a:solidFill>
              <a:latin typeface="Calleo-Trial" pitchFamily="2" charset="0"/>
            </a:endParaRPr>
          </a:p>
          <a:p>
            <a:pPr>
              <a:lnSpc>
                <a:spcPct val="100000"/>
              </a:lnSpc>
            </a:pPr>
            <a:r>
              <a:rPr lang="ru-RU" sz="1100" dirty="0">
                <a:solidFill>
                  <a:srgbClr val="211F1F"/>
                </a:solidFill>
                <a:latin typeface="Calleo-Trial" pitchFamily="2" charset="0"/>
              </a:rPr>
              <a:t>Значимость этих проблем настолько очевидна, что внедрение современных методик в </a:t>
            </a:r>
            <a:r>
              <a:rPr lang="ru-RU" sz="1100" dirty="0">
                <a:solidFill>
                  <a:srgbClr val="FFFFFF"/>
                </a:solidFill>
                <a:highlight>
                  <a:srgbClr val="F9633B"/>
                </a:highlight>
                <a:latin typeface="Calleo-Trial" pitchFamily="2" charset="0"/>
              </a:rPr>
              <a:t>значительной степени обусловливает важность анализа существующих паттернов поведения.</a:t>
            </a:r>
            <a:r>
              <a:rPr lang="ru-RU" sz="1100" dirty="0">
                <a:solidFill>
                  <a:srgbClr val="211F1F"/>
                </a:solidFill>
                <a:latin typeface="Calleo-Trial" pitchFamily="2" charset="0"/>
              </a:rPr>
              <a:t> Высокий уровень вовлечения представителей целевой аудитории является четким доказательством простого факта: перспективное планирование способствует подготовке и реализации кластеризации усилий. С другой стороны, реализация намеченных плановых заданий, в своём классическом представлении.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F08DE49-CDF2-594C-A626-D5F697740D90}"/>
              </a:ext>
            </a:extLst>
          </p:cNvPr>
          <p:cNvSpPr txBox="1"/>
          <p:nvPr/>
        </p:nvSpPr>
        <p:spPr>
          <a:xfrm>
            <a:off x="3858801" y="4486434"/>
            <a:ext cx="232575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>
                <a:latin typeface="Calleo-Trial" pitchFamily="2" charset="0"/>
                <a:ea typeface="Noto Sans" panose="020B0502040504020204" pitchFamily="34" charset="0"/>
                <a:cs typeface="Noto Sans" panose="020B0502040504020204" pitchFamily="34" charset="0"/>
              </a:rPr>
              <a:t>РИД создано </a:t>
            </a:r>
            <a:br>
              <a:rPr lang="ru-RU" sz="1100" dirty="0">
                <a:latin typeface="Calleo-Trial" pitchFamily="2" charset="0"/>
                <a:ea typeface="Noto Sans" panose="020B0502040504020204" pitchFamily="34" charset="0"/>
                <a:cs typeface="Noto Sans" panose="020B0502040504020204" pitchFamily="34" charset="0"/>
              </a:rPr>
            </a:br>
            <a:r>
              <a:rPr lang="ru-RU" sz="1100" dirty="0">
                <a:latin typeface="Calleo-Trial" pitchFamily="2" charset="0"/>
                <a:ea typeface="Noto Sans" panose="020B0502040504020204" pitchFamily="34" charset="0"/>
                <a:cs typeface="Noto Sans" panose="020B0502040504020204" pitchFamily="34" charset="0"/>
              </a:rPr>
              <a:t>проектами НТИ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259C4E9-97EC-084A-B012-F6C9D254CE92}"/>
              </a:ext>
            </a:extLst>
          </p:cNvPr>
          <p:cNvSpPr txBox="1"/>
          <p:nvPr/>
        </p:nvSpPr>
        <p:spPr>
          <a:xfrm>
            <a:off x="3858801" y="5628343"/>
            <a:ext cx="188843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>
                <a:latin typeface="Calleo-Trial" pitchFamily="2" charset="0"/>
                <a:ea typeface="Noto Sans" panose="020B0502040504020204" pitchFamily="34" charset="0"/>
                <a:cs typeface="Noto Sans" panose="020B0502040504020204" pitchFamily="34" charset="0"/>
              </a:rPr>
              <a:t>частное софинансирование</a:t>
            </a:r>
          </a:p>
        </p:txBody>
      </p:sp>
      <p:sp>
        <p:nvSpPr>
          <p:cNvPr id="25" name="Заголовок 1">
            <a:extLst>
              <a:ext uri="{FF2B5EF4-FFF2-40B4-BE49-F238E27FC236}">
                <a16:creationId xmlns:a16="http://schemas.microsoft.com/office/drawing/2014/main" id="{4019B7D9-6D51-3741-91EC-422F7A816AF1}"/>
              </a:ext>
            </a:extLst>
          </p:cNvPr>
          <p:cNvSpPr txBox="1">
            <a:spLocks/>
          </p:cNvSpPr>
          <p:nvPr/>
        </p:nvSpPr>
        <p:spPr>
          <a:xfrm>
            <a:off x="1488229" y="3397300"/>
            <a:ext cx="3483513" cy="40120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600" dirty="0">
                <a:solidFill>
                  <a:srgbClr val="211F1F"/>
                </a:solidFill>
                <a:latin typeface="Calleo-Trial" pitchFamily="2" charset="0"/>
              </a:rPr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26388063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A349FB-0393-CF4E-BB5A-B185753EFA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346" y="365126"/>
            <a:ext cx="4685270" cy="450420"/>
          </a:xfrm>
        </p:spPr>
        <p:txBody>
          <a:bodyPr anchor="t">
            <a:normAutofit/>
          </a:bodyPr>
          <a:lstStyle/>
          <a:p>
            <a:r>
              <a:rPr lang="ru-RU" sz="2000" b="1" dirty="0">
                <a:latin typeface="Calleo-Trial SemiBold" pitchFamily="2" charset="0"/>
              </a:rPr>
              <a:t>Варианты слайдов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3B9AA1D-E3F6-7341-88A2-48904FFFE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1893" y="6252519"/>
            <a:ext cx="591066" cy="365125"/>
          </a:xfrm>
        </p:spPr>
        <p:txBody>
          <a:bodyPr/>
          <a:lstStyle/>
          <a:p>
            <a:fld id="{E874710E-ECD1-44D7-A66B-98F8BBEF131C}" type="slidenum">
              <a:rPr lang="ru-RU" sz="1000" smtClean="0">
                <a:latin typeface="Calleo-Trial" pitchFamily="2" charset="0"/>
              </a:rPr>
              <a:t>31</a:t>
            </a:fld>
            <a:endParaRPr lang="ru-RU" sz="1000" dirty="0">
              <a:latin typeface="Calleo-Trial" pitchFamily="2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25870FE-C2DD-F94A-8C4A-2BE80A9855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40147" y="240227"/>
            <a:ext cx="1279609" cy="63025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1D194A5-C355-AF40-9A25-C4FB8D4E5233}"/>
              </a:ext>
            </a:extLst>
          </p:cNvPr>
          <p:cNvSpPr txBox="1"/>
          <p:nvPr/>
        </p:nvSpPr>
        <p:spPr>
          <a:xfrm>
            <a:off x="6828580" y="2026372"/>
            <a:ext cx="15902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solidFill>
                  <a:srgbClr val="F05A1E"/>
                </a:solidFill>
                <a:latin typeface="Calleo-Trial" pitchFamily="2" charset="0"/>
                <a:ea typeface="Noto Sans" panose="020B0502040504020204" pitchFamily="34" charset="0"/>
                <a:cs typeface="Noto Sans" panose="020B0502040504020204" pitchFamily="34" charset="0"/>
              </a:rPr>
              <a:t>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2D881D4-CA15-2944-84D7-87E2FE4FDE46}"/>
              </a:ext>
            </a:extLst>
          </p:cNvPr>
          <p:cNvSpPr txBox="1"/>
          <p:nvPr/>
        </p:nvSpPr>
        <p:spPr>
          <a:xfrm>
            <a:off x="6807469" y="2609335"/>
            <a:ext cx="161137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>
                <a:latin typeface="Calleo-Trial" pitchFamily="2" charset="0"/>
                <a:ea typeface="Noto Sans" panose="020B0502040504020204" pitchFamily="34" charset="0"/>
                <a:cs typeface="Noto Sans" panose="020B0502040504020204" pitchFamily="34" charset="0"/>
              </a:rPr>
              <a:t>проектов НТИ </a:t>
            </a:r>
            <a:br>
              <a:rPr lang="ru-RU" sz="1100" dirty="0">
                <a:latin typeface="Calleo-Trial" pitchFamily="2" charset="0"/>
                <a:ea typeface="Noto Sans" panose="020B0502040504020204" pitchFamily="34" charset="0"/>
                <a:cs typeface="Noto Sans" panose="020B0502040504020204" pitchFamily="34" charset="0"/>
              </a:rPr>
            </a:br>
            <a:r>
              <a:rPr lang="ru-RU" sz="1100" dirty="0">
                <a:latin typeface="Calleo-Trial" pitchFamily="2" charset="0"/>
                <a:ea typeface="Noto Sans" panose="020B0502040504020204" pitchFamily="34" charset="0"/>
                <a:cs typeface="Noto Sans" panose="020B0502040504020204" pitchFamily="34" charset="0"/>
              </a:rPr>
              <a:t>одобрено решением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2F48791-0ED8-D14C-BA65-1113926235EF}"/>
              </a:ext>
            </a:extLst>
          </p:cNvPr>
          <p:cNvSpPr txBox="1"/>
          <p:nvPr/>
        </p:nvSpPr>
        <p:spPr>
          <a:xfrm>
            <a:off x="9202889" y="2030989"/>
            <a:ext cx="15902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solidFill>
                  <a:srgbClr val="F05A1E"/>
                </a:solidFill>
                <a:latin typeface="Calleo-Trial" pitchFamily="2" charset="0"/>
                <a:ea typeface="Noto Sans" panose="020B0502040504020204" pitchFamily="34" charset="0"/>
                <a:cs typeface="Noto Sans" panose="020B0502040504020204" pitchFamily="34" charset="0"/>
              </a:rPr>
              <a:t>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24CEBD2-9C09-C64E-BAF6-F681193D0F49}"/>
              </a:ext>
            </a:extLst>
          </p:cNvPr>
          <p:cNvSpPr txBox="1"/>
          <p:nvPr/>
        </p:nvSpPr>
        <p:spPr>
          <a:xfrm>
            <a:off x="6767386" y="3405268"/>
            <a:ext cx="2121490" cy="543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3600" dirty="0">
                <a:solidFill>
                  <a:srgbClr val="F7583B"/>
                </a:solidFill>
                <a:latin typeface="Calleo-Trial" pitchFamily="2" charset="0"/>
                <a:ea typeface="Noto Sans" panose="020B0502040504020204" pitchFamily="34" charset="0"/>
                <a:cs typeface="Noto Sans" panose="020B0502040504020204" pitchFamily="34" charset="0"/>
              </a:rPr>
              <a:t>3</a:t>
            </a:r>
            <a:endParaRPr lang="ru-RU" sz="1200" dirty="0">
              <a:solidFill>
                <a:srgbClr val="F7583B"/>
              </a:solidFill>
              <a:latin typeface="Calleo-Trial" pitchFamily="2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7B455A3-8B65-2E4E-A92B-9F3FAE24BE5E}"/>
              </a:ext>
            </a:extLst>
          </p:cNvPr>
          <p:cNvSpPr txBox="1"/>
          <p:nvPr/>
        </p:nvSpPr>
        <p:spPr>
          <a:xfrm>
            <a:off x="6807469" y="3842891"/>
            <a:ext cx="172257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>
                <a:latin typeface="Calleo-Trial" pitchFamily="2" charset="0"/>
                <a:ea typeface="Noto Sans" panose="020B0502040504020204" pitchFamily="34" charset="0"/>
                <a:cs typeface="Noto Sans" panose="020B0502040504020204" pitchFamily="34" charset="0"/>
              </a:rPr>
              <a:t>гос. финансирование проектов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C93A4B3-863F-D44F-9987-A03D0C2CDA98}"/>
              </a:ext>
            </a:extLst>
          </p:cNvPr>
          <p:cNvSpPr txBox="1"/>
          <p:nvPr/>
        </p:nvSpPr>
        <p:spPr>
          <a:xfrm>
            <a:off x="9177802" y="3429000"/>
            <a:ext cx="1590261" cy="543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3600" dirty="0">
                <a:solidFill>
                  <a:srgbClr val="F7583B"/>
                </a:solidFill>
                <a:latin typeface="Calleo-Trial" pitchFamily="2" charset="0"/>
                <a:ea typeface="Noto Sans" panose="020B0502040504020204" pitchFamily="34" charset="0"/>
                <a:cs typeface="Noto Sans" panose="020B0502040504020204" pitchFamily="34" charset="0"/>
              </a:rPr>
              <a:t>4</a:t>
            </a:r>
            <a:endParaRPr lang="ru-RU" sz="1200" dirty="0">
              <a:solidFill>
                <a:srgbClr val="F7583B"/>
              </a:solidFill>
              <a:latin typeface="Calleo-Trial" pitchFamily="2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F08DE49-CDF2-594C-A626-D5F697740D90}"/>
              </a:ext>
            </a:extLst>
          </p:cNvPr>
          <p:cNvSpPr txBox="1"/>
          <p:nvPr/>
        </p:nvSpPr>
        <p:spPr>
          <a:xfrm>
            <a:off x="9212527" y="2631935"/>
            <a:ext cx="232575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>
                <a:latin typeface="Calleo-Trial" pitchFamily="2" charset="0"/>
                <a:ea typeface="Noto Sans" panose="020B0502040504020204" pitchFamily="34" charset="0"/>
                <a:cs typeface="Noto Sans" panose="020B0502040504020204" pitchFamily="34" charset="0"/>
              </a:rPr>
              <a:t>РИД создано </a:t>
            </a:r>
            <a:br>
              <a:rPr lang="ru-RU" sz="1100" dirty="0">
                <a:latin typeface="Calleo-Trial" pitchFamily="2" charset="0"/>
                <a:ea typeface="Noto Sans" panose="020B0502040504020204" pitchFamily="34" charset="0"/>
                <a:cs typeface="Noto Sans" panose="020B0502040504020204" pitchFamily="34" charset="0"/>
              </a:rPr>
            </a:br>
            <a:r>
              <a:rPr lang="ru-RU" sz="1100" dirty="0">
                <a:latin typeface="Calleo-Trial" pitchFamily="2" charset="0"/>
                <a:ea typeface="Noto Sans" panose="020B0502040504020204" pitchFamily="34" charset="0"/>
                <a:cs typeface="Noto Sans" panose="020B0502040504020204" pitchFamily="34" charset="0"/>
              </a:rPr>
              <a:t>проектами НТИ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259C4E9-97EC-084A-B012-F6C9D254CE92}"/>
              </a:ext>
            </a:extLst>
          </p:cNvPr>
          <p:cNvSpPr txBox="1"/>
          <p:nvPr/>
        </p:nvSpPr>
        <p:spPr>
          <a:xfrm>
            <a:off x="9212527" y="3864066"/>
            <a:ext cx="149169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>
                <a:latin typeface="Calleo-Trial" pitchFamily="2" charset="0"/>
                <a:ea typeface="Noto Sans" panose="020B0502040504020204" pitchFamily="34" charset="0"/>
                <a:cs typeface="Noto Sans" panose="020B0502040504020204" pitchFamily="34" charset="0"/>
              </a:rPr>
              <a:t>частное софинансирование</a:t>
            </a:r>
          </a:p>
        </p:txBody>
      </p:sp>
      <p:sp>
        <p:nvSpPr>
          <p:cNvPr id="25" name="Заголовок 1">
            <a:extLst>
              <a:ext uri="{FF2B5EF4-FFF2-40B4-BE49-F238E27FC236}">
                <a16:creationId xmlns:a16="http://schemas.microsoft.com/office/drawing/2014/main" id="{4019B7D9-6D51-3741-91EC-422F7A816AF1}"/>
              </a:ext>
            </a:extLst>
          </p:cNvPr>
          <p:cNvSpPr txBox="1">
            <a:spLocks/>
          </p:cNvSpPr>
          <p:nvPr/>
        </p:nvSpPr>
        <p:spPr>
          <a:xfrm>
            <a:off x="6802766" y="1542801"/>
            <a:ext cx="3483513" cy="40120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600" dirty="0">
                <a:solidFill>
                  <a:srgbClr val="211F1F"/>
                </a:solidFill>
                <a:latin typeface="Calleo-Trial" pitchFamily="2" charset="0"/>
              </a:rPr>
              <a:t>Заголовок</a:t>
            </a:r>
          </a:p>
        </p:txBody>
      </p:sp>
      <p:sp>
        <p:nvSpPr>
          <p:cNvPr id="22" name="Заголовок 1">
            <a:extLst>
              <a:ext uri="{FF2B5EF4-FFF2-40B4-BE49-F238E27FC236}">
                <a16:creationId xmlns:a16="http://schemas.microsoft.com/office/drawing/2014/main" id="{055A993D-0BB8-8D48-BF52-2D658A2423F7}"/>
              </a:ext>
            </a:extLst>
          </p:cNvPr>
          <p:cNvSpPr txBox="1">
            <a:spLocks/>
          </p:cNvSpPr>
          <p:nvPr/>
        </p:nvSpPr>
        <p:spPr>
          <a:xfrm>
            <a:off x="1474854" y="1556059"/>
            <a:ext cx="3888562" cy="232456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600" dirty="0">
                <a:solidFill>
                  <a:schemeClr val="bg1"/>
                </a:solidFill>
                <a:latin typeface="Calleo-Trial" pitchFamily="2" charset="0"/>
              </a:rPr>
              <a:t>Мы вынуждены отталкиваться от того, что реализация намеченных плановых заданий требует определения </a:t>
            </a:r>
            <a:br>
              <a:rPr lang="ru-RU" sz="1600" dirty="0">
                <a:solidFill>
                  <a:schemeClr val="bg1"/>
                </a:solidFill>
                <a:latin typeface="Calleo-Trial" pitchFamily="2" charset="0"/>
              </a:rPr>
            </a:br>
            <a:r>
              <a:rPr lang="ru-RU" sz="1600" dirty="0">
                <a:solidFill>
                  <a:schemeClr val="bg1"/>
                </a:solidFill>
                <a:latin typeface="Calleo-Trial" pitchFamily="2" charset="0"/>
              </a:rPr>
              <a:t>и уточнения стандартных подходов. </a:t>
            </a:r>
          </a:p>
        </p:txBody>
      </p:sp>
      <p:sp>
        <p:nvSpPr>
          <p:cNvPr id="26" name="Заголовок 1">
            <a:extLst>
              <a:ext uri="{FF2B5EF4-FFF2-40B4-BE49-F238E27FC236}">
                <a16:creationId xmlns:a16="http://schemas.microsoft.com/office/drawing/2014/main" id="{AAE0BA7B-68B3-DE42-AFA8-19A6112FCE48}"/>
              </a:ext>
            </a:extLst>
          </p:cNvPr>
          <p:cNvSpPr txBox="1">
            <a:spLocks/>
          </p:cNvSpPr>
          <p:nvPr/>
        </p:nvSpPr>
        <p:spPr>
          <a:xfrm>
            <a:off x="1474853" y="3304903"/>
            <a:ext cx="3517275" cy="17484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100" dirty="0">
                <a:solidFill>
                  <a:srgbClr val="211F1F"/>
                </a:solidFill>
                <a:latin typeface="Calleo-Trial" pitchFamily="2" charset="0"/>
              </a:rPr>
              <a:t>Наше дело не так однозначно, как может показаться: повышение уровня гражданского сознания создаёт необходимость включения </a:t>
            </a:r>
            <a:br>
              <a:rPr lang="ru-RU" sz="1100" dirty="0">
                <a:solidFill>
                  <a:srgbClr val="211F1F"/>
                </a:solidFill>
                <a:latin typeface="Calleo-Trial" pitchFamily="2" charset="0"/>
              </a:rPr>
            </a:br>
            <a:r>
              <a:rPr lang="ru-RU" sz="1100" dirty="0">
                <a:solidFill>
                  <a:srgbClr val="211F1F"/>
                </a:solidFill>
                <a:latin typeface="Calleo-Trial" pitchFamily="2" charset="0"/>
              </a:rPr>
              <a:t>в производственный план целого ряда внеочередных мероприятий с учётом комплекса существующих финансовых </a:t>
            </a:r>
            <a:br>
              <a:rPr lang="ru-RU" sz="1100" dirty="0">
                <a:solidFill>
                  <a:srgbClr val="211F1F"/>
                </a:solidFill>
                <a:latin typeface="Calleo-Trial" pitchFamily="2" charset="0"/>
              </a:rPr>
            </a:br>
            <a:r>
              <a:rPr lang="ru-RU" sz="1100" dirty="0">
                <a:solidFill>
                  <a:srgbClr val="211F1F"/>
                </a:solidFill>
                <a:latin typeface="Calleo-Trial" pitchFamily="2" charset="0"/>
              </a:rPr>
              <a:t>и административных условий.</a:t>
            </a:r>
          </a:p>
        </p:txBody>
      </p:sp>
      <p:sp>
        <p:nvSpPr>
          <p:cNvPr id="27" name="Заголовок 1">
            <a:extLst>
              <a:ext uri="{FF2B5EF4-FFF2-40B4-BE49-F238E27FC236}">
                <a16:creationId xmlns:a16="http://schemas.microsoft.com/office/drawing/2014/main" id="{835EFE33-4999-7947-8016-FF409D03209A}"/>
              </a:ext>
            </a:extLst>
          </p:cNvPr>
          <p:cNvSpPr txBox="1">
            <a:spLocks/>
          </p:cNvSpPr>
          <p:nvPr/>
        </p:nvSpPr>
        <p:spPr>
          <a:xfrm>
            <a:off x="1474853" y="4969870"/>
            <a:ext cx="3638060" cy="140517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100" dirty="0">
                <a:solidFill>
                  <a:schemeClr val="bg1"/>
                </a:solidFill>
                <a:latin typeface="Calleo-Trial" pitchFamily="2" charset="0"/>
              </a:rPr>
              <a:t>Высокий уровень вовлечения представителей целевой аудитории является четким доказательством простого факта: перспективное планирование способствует подготовке и реализации кластеризации усилий.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FE4A11D-9BAF-5042-853B-238BDE6408A3}"/>
              </a:ext>
            </a:extLst>
          </p:cNvPr>
          <p:cNvSpPr txBox="1"/>
          <p:nvPr/>
        </p:nvSpPr>
        <p:spPr>
          <a:xfrm>
            <a:off x="6767386" y="4810837"/>
            <a:ext cx="2325758" cy="543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3600" dirty="0">
                <a:solidFill>
                  <a:srgbClr val="F7583B"/>
                </a:solidFill>
                <a:latin typeface="Calleo-Trial" pitchFamily="2" charset="0"/>
                <a:ea typeface="Noto Sans" panose="020B0502040504020204" pitchFamily="34" charset="0"/>
                <a:cs typeface="Noto Sans" panose="020B0502040504020204" pitchFamily="34" charset="0"/>
              </a:rPr>
              <a:t>5</a:t>
            </a:r>
            <a:endParaRPr lang="ru-RU" sz="1200" dirty="0">
              <a:solidFill>
                <a:srgbClr val="F7583B"/>
              </a:solidFill>
              <a:latin typeface="Calleo-Trial" pitchFamily="2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E0FC714-7C32-7347-AEEE-241981CA3C8F}"/>
              </a:ext>
            </a:extLst>
          </p:cNvPr>
          <p:cNvSpPr txBox="1"/>
          <p:nvPr/>
        </p:nvSpPr>
        <p:spPr>
          <a:xfrm>
            <a:off x="6807469" y="5237188"/>
            <a:ext cx="159026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>
                <a:latin typeface="Calleo-Trial" pitchFamily="2" charset="0"/>
                <a:ea typeface="Noto Sans" panose="020B0502040504020204" pitchFamily="34" charset="0"/>
                <a:cs typeface="Noto Sans" panose="020B0502040504020204" pitchFamily="34" charset="0"/>
              </a:rPr>
              <a:t>гос. финансирование проектов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59D1C3A-73C2-2348-B138-A06C47471944}"/>
              </a:ext>
            </a:extLst>
          </p:cNvPr>
          <p:cNvSpPr txBox="1"/>
          <p:nvPr/>
        </p:nvSpPr>
        <p:spPr>
          <a:xfrm>
            <a:off x="9177802" y="4810837"/>
            <a:ext cx="1590261" cy="543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3600" dirty="0">
                <a:solidFill>
                  <a:srgbClr val="F7583B"/>
                </a:solidFill>
                <a:latin typeface="Calleo-Trial" pitchFamily="2" charset="0"/>
                <a:ea typeface="Noto Sans" panose="020B0502040504020204" pitchFamily="34" charset="0"/>
                <a:cs typeface="Noto Sans" panose="020B0502040504020204" pitchFamily="34" charset="0"/>
              </a:rPr>
              <a:t>6</a:t>
            </a:r>
            <a:endParaRPr lang="ru-RU" sz="1200" dirty="0">
              <a:solidFill>
                <a:srgbClr val="F7583B"/>
              </a:solidFill>
              <a:latin typeface="Calleo-Trial" pitchFamily="2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BB3DF4E-9603-9C42-9AD3-14D69492EDA5}"/>
              </a:ext>
            </a:extLst>
          </p:cNvPr>
          <p:cNvSpPr txBox="1"/>
          <p:nvPr/>
        </p:nvSpPr>
        <p:spPr>
          <a:xfrm>
            <a:off x="9212527" y="5302200"/>
            <a:ext cx="188843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>
                <a:latin typeface="Calleo-Trial" pitchFamily="2" charset="0"/>
                <a:ea typeface="Noto Sans" panose="020B0502040504020204" pitchFamily="34" charset="0"/>
                <a:cs typeface="Noto Sans" panose="020B0502040504020204" pitchFamily="34" charset="0"/>
              </a:rPr>
              <a:t>частное софинансирование</a:t>
            </a:r>
          </a:p>
        </p:txBody>
      </p:sp>
      <p:cxnSp>
        <p:nvCxnSpPr>
          <p:cNvPr id="34" name="Прямая соединительная линия 33">
            <a:extLst>
              <a:ext uri="{FF2B5EF4-FFF2-40B4-BE49-F238E27FC236}">
                <a16:creationId xmlns:a16="http://schemas.microsoft.com/office/drawing/2014/main" id="{C2221D30-3FAB-3148-9031-4877C11E8983}"/>
              </a:ext>
            </a:extLst>
          </p:cNvPr>
          <p:cNvCxnSpPr>
            <a:cxnSpLocks/>
          </p:cNvCxnSpPr>
          <p:nvPr/>
        </p:nvCxnSpPr>
        <p:spPr>
          <a:xfrm>
            <a:off x="11340602" y="992777"/>
            <a:ext cx="0" cy="5865223"/>
          </a:xfrm>
          <a:prstGeom prst="line">
            <a:avLst/>
          </a:prstGeom>
          <a:ln w="12700" cap="rnd">
            <a:solidFill>
              <a:srgbClr val="F9633B">
                <a:alpha val="70000"/>
              </a:srgb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930235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A349FB-0393-CF4E-BB5A-B185753EFA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346" y="365126"/>
            <a:ext cx="4685270" cy="450420"/>
          </a:xfrm>
        </p:spPr>
        <p:txBody>
          <a:bodyPr anchor="t">
            <a:normAutofit/>
          </a:bodyPr>
          <a:lstStyle/>
          <a:p>
            <a:r>
              <a:rPr lang="ru-RU" sz="2000" b="1" dirty="0">
                <a:latin typeface="Calleo-Trial SemiBold" pitchFamily="2" charset="0"/>
              </a:rPr>
              <a:t>Варианты слайдов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3B9AA1D-E3F6-7341-88A2-48904FFFE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1893" y="6252519"/>
            <a:ext cx="591066" cy="365125"/>
          </a:xfrm>
        </p:spPr>
        <p:txBody>
          <a:bodyPr/>
          <a:lstStyle/>
          <a:p>
            <a:fld id="{E874710E-ECD1-44D7-A66B-98F8BBEF131C}" type="slidenum">
              <a:rPr lang="ru-RU" sz="1000" smtClean="0">
                <a:solidFill>
                  <a:srgbClr val="FFFFFF"/>
                </a:solidFill>
                <a:latin typeface="Calleo-Trial" pitchFamily="2" charset="0"/>
              </a:rPr>
              <a:t>32</a:t>
            </a:fld>
            <a:endParaRPr lang="ru-RU" sz="1000" dirty="0">
              <a:solidFill>
                <a:srgbClr val="FFFFFF"/>
              </a:solidFill>
              <a:latin typeface="Calleo-Trial" pitchFamily="2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25870FE-C2DD-F94A-8C4A-2BE80A98557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440147" y="242668"/>
            <a:ext cx="1279609" cy="625372"/>
          </a:xfrm>
          <a:prstGeom prst="rect">
            <a:avLst/>
          </a:prstGeom>
        </p:spPr>
      </p:pic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418DD45E-07D4-5D41-97A1-C996536D1F8A}"/>
              </a:ext>
            </a:extLst>
          </p:cNvPr>
          <p:cNvSpPr txBox="1">
            <a:spLocks/>
          </p:cNvSpPr>
          <p:nvPr/>
        </p:nvSpPr>
        <p:spPr>
          <a:xfrm>
            <a:off x="6761410" y="1529311"/>
            <a:ext cx="3976847" cy="202351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600" dirty="0">
                <a:solidFill>
                  <a:srgbClr val="FFFFFF"/>
                </a:solidFill>
                <a:latin typeface="Calleo-Trial" pitchFamily="2" charset="0"/>
              </a:rPr>
              <a:t>Также как граница обучения кадров предполагает независимые </a:t>
            </a:r>
            <a:r>
              <a:rPr lang="ru-RU" sz="1600" dirty="0">
                <a:solidFill>
                  <a:srgbClr val="FFFFFF"/>
                </a:solidFill>
                <a:highlight>
                  <a:srgbClr val="F9633B"/>
                </a:highlight>
                <a:latin typeface="Calleo-Trial" pitchFamily="2" charset="0"/>
              </a:rPr>
              <a:t>способы реализации</a:t>
            </a:r>
            <a:r>
              <a:rPr lang="ru-RU" sz="1600" dirty="0">
                <a:solidFill>
                  <a:srgbClr val="FFFFFF"/>
                </a:solidFill>
                <a:latin typeface="Calleo-Trial" pitchFamily="2" charset="0"/>
              </a:rPr>
              <a:t> благоприятных перспектив.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E10EA77-18B9-3440-9D5A-7AE9F29E0F0D}"/>
              </a:ext>
            </a:extLst>
          </p:cNvPr>
          <p:cNvSpPr txBox="1"/>
          <p:nvPr/>
        </p:nvSpPr>
        <p:spPr>
          <a:xfrm>
            <a:off x="1453743" y="4135805"/>
            <a:ext cx="232575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>
                <a:latin typeface="Calleo-Trial" pitchFamily="2" charset="0"/>
                <a:ea typeface="Noto Sans" panose="020B0502040504020204" pitchFamily="34" charset="0"/>
                <a:cs typeface="Noto Sans" panose="020B0502040504020204" pitchFamily="34" charset="0"/>
              </a:rPr>
              <a:t>проектов НТИ </a:t>
            </a:r>
            <a:br>
              <a:rPr lang="ru-RU" sz="1100" dirty="0">
                <a:latin typeface="Calleo-Trial" pitchFamily="2" charset="0"/>
                <a:ea typeface="Noto Sans" panose="020B0502040504020204" pitchFamily="34" charset="0"/>
                <a:cs typeface="Noto Sans" panose="020B0502040504020204" pitchFamily="34" charset="0"/>
              </a:rPr>
            </a:br>
            <a:r>
              <a:rPr lang="ru-RU" sz="1100" dirty="0">
                <a:latin typeface="Calleo-Trial" pitchFamily="2" charset="0"/>
                <a:ea typeface="Noto Sans" panose="020B0502040504020204" pitchFamily="34" charset="0"/>
                <a:cs typeface="Noto Sans" panose="020B0502040504020204" pitchFamily="34" charset="0"/>
              </a:rPr>
              <a:t>одобрено решением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BE19B56-E555-4A4E-8C9D-78DD0CB11EA4}"/>
              </a:ext>
            </a:extLst>
          </p:cNvPr>
          <p:cNvSpPr txBox="1"/>
          <p:nvPr/>
        </p:nvSpPr>
        <p:spPr>
          <a:xfrm>
            <a:off x="3858801" y="4158405"/>
            <a:ext cx="232575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>
                <a:latin typeface="Calleo-Trial" pitchFamily="2" charset="0"/>
                <a:ea typeface="Noto Sans" panose="020B0502040504020204" pitchFamily="34" charset="0"/>
                <a:cs typeface="Noto Sans" panose="020B0502040504020204" pitchFamily="34" charset="0"/>
              </a:rPr>
              <a:t>РИД создано </a:t>
            </a:r>
            <a:br>
              <a:rPr lang="ru-RU" sz="1100" dirty="0">
                <a:latin typeface="Calleo-Trial" pitchFamily="2" charset="0"/>
                <a:ea typeface="Noto Sans" panose="020B0502040504020204" pitchFamily="34" charset="0"/>
                <a:cs typeface="Noto Sans" panose="020B0502040504020204" pitchFamily="34" charset="0"/>
              </a:rPr>
            </a:br>
            <a:r>
              <a:rPr lang="ru-RU" sz="1100" dirty="0">
                <a:latin typeface="Calleo-Trial" pitchFamily="2" charset="0"/>
                <a:ea typeface="Noto Sans" panose="020B0502040504020204" pitchFamily="34" charset="0"/>
                <a:cs typeface="Noto Sans" panose="020B0502040504020204" pitchFamily="34" charset="0"/>
              </a:rPr>
              <a:t>проектами НТИ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AEB31A4-2E41-EA4A-A71F-D15E0AD3152F}"/>
              </a:ext>
            </a:extLst>
          </p:cNvPr>
          <p:cNvSpPr txBox="1"/>
          <p:nvPr/>
        </p:nvSpPr>
        <p:spPr>
          <a:xfrm>
            <a:off x="1453743" y="5569406"/>
            <a:ext cx="188843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>
                <a:latin typeface="Calleo-Trial" pitchFamily="2" charset="0"/>
                <a:ea typeface="Noto Sans" panose="020B0502040504020204" pitchFamily="34" charset="0"/>
                <a:cs typeface="Noto Sans" panose="020B0502040504020204" pitchFamily="34" charset="0"/>
              </a:rPr>
              <a:t>гос. финансирование проектов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F4740DD-BBD1-A64F-A2DB-0B27859F90F0}"/>
              </a:ext>
            </a:extLst>
          </p:cNvPr>
          <p:cNvSpPr txBox="1"/>
          <p:nvPr/>
        </p:nvSpPr>
        <p:spPr>
          <a:xfrm>
            <a:off x="3858801" y="5557831"/>
            <a:ext cx="188843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>
                <a:latin typeface="Calleo-Trial" pitchFamily="2" charset="0"/>
                <a:ea typeface="Noto Sans" panose="020B0502040504020204" pitchFamily="34" charset="0"/>
                <a:cs typeface="Noto Sans" panose="020B0502040504020204" pitchFamily="34" charset="0"/>
              </a:rPr>
              <a:t>частное софинансирование</a:t>
            </a:r>
          </a:p>
        </p:txBody>
      </p:sp>
      <p:cxnSp>
        <p:nvCxnSpPr>
          <p:cNvPr id="29" name="Прямая соединительная линия 28">
            <a:extLst>
              <a:ext uri="{FF2B5EF4-FFF2-40B4-BE49-F238E27FC236}">
                <a16:creationId xmlns:a16="http://schemas.microsoft.com/office/drawing/2014/main" id="{E34BC56B-B566-B24B-9EE3-7325B801D09B}"/>
              </a:ext>
            </a:extLst>
          </p:cNvPr>
          <p:cNvCxnSpPr>
            <a:cxnSpLocks/>
          </p:cNvCxnSpPr>
          <p:nvPr/>
        </p:nvCxnSpPr>
        <p:spPr>
          <a:xfrm>
            <a:off x="6096000" y="6000293"/>
            <a:ext cx="6096000" cy="0"/>
          </a:xfrm>
          <a:prstGeom prst="line">
            <a:avLst/>
          </a:prstGeom>
          <a:ln cap="rnd">
            <a:solidFill>
              <a:srgbClr val="211F1F">
                <a:alpha val="7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510CE2E4-05F5-F74B-A420-4FD8C3B948C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biLevel thresh="25000"/>
          </a:blip>
          <a:srcRect l="-1343" r="19053" b="-38773"/>
          <a:stretch/>
        </p:blipFill>
        <p:spPr>
          <a:xfrm>
            <a:off x="6777665" y="3604094"/>
            <a:ext cx="5430590" cy="3605263"/>
          </a:xfrm>
          <a:prstGeom prst="rect">
            <a:avLst/>
          </a:prstGeom>
        </p:spPr>
      </p:pic>
      <p:sp>
        <p:nvSpPr>
          <p:cNvPr id="20" name="Заголовок 1">
            <a:extLst>
              <a:ext uri="{FF2B5EF4-FFF2-40B4-BE49-F238E27FC236}">
                <a16:creationId xmlns:a16="http://schemas.microsoft.com/office/drawing/2014/main" id="{589D0A2A-051A-A24A-AEB3-80F998F7C858}"/>
              </a:ext>
            </a:extLst>
          </p:cNvPr>
          <p:cNvSpPr txBox="1">
            <a:spLocks/>
          </p:cNvSpPr>
          <p:nvPr/>
        </p:nvSpPr>
        <p:spPr>
          <a:xfrm>
            <a:off x="1474854" y="1556059"/>
            <a:ext cx="3949762" cy="4504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600" dirty="0">
                <a:latin typeface="Calleo-Trial" pitchFamily="2" charset="0"/>
              </a:rPr>
              <a:t>Заголовок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57C1D66-60E8-A740-970B-EC9C188FFBE3}"/>
              </a:ext>
            </a:extLst>
          </p:cNvPr>
          <p:cNvSpPr txBox="1"/>
          <p:nvPr/>
        </p:nvSpPr>
        <p:spPr>
          <a:xfrm>
            <a:off x="1453743" y="2810708"/>
            <a:ext cx="188843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>
                <a:latin typeface="Calleo-Trial" pitchFamily="2" charset="0"/>
                <a:ea typeface="Noto Sans" panose="020B0502040504020204" pitchFamily="34" charset="0"/>
                <a:cs typeface="Noto Sans" panose="020B0502040504020204" pitchFamily="34" charset="0"/>
              </a:rPr>
              <a:t>гос. финансирование проектов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77074EE-D1CC-4E4F-A349-F0FEFBEC94AE}"/>
              </a:ext>
            </a:extLst>
          </p:cNvPr>
          <p:cNvSpPr txBox="1"/>
          <p:nvPr/>
        </p:nvSpPr>
        <p:spPr>
          <a:xfrm>
            <a:off x="3858801" y="2799133"/>
            <a:ext cx="188843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>
                <a:latin typeface="Calleo-Trial" pitchFamily="2" charset="0"/>
                <a:ea typeface="Noto Sans" panose="020B0502040504020204" pitchFamily="34" charset="0"/>
                <a:cs typeface="Noto Sans" panose="020B0502040504020204" pitchFamily="34" charset="0"/>
              </a:rPr>
              <a:t>частное софинансирование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C88C3FFC-233C-344A-9DD8-262744C151E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024" y="5030988"/>
            <a:ext cx="654029" cy="464494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FB50296C-6694-D34B-A9B5-9294F33742F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591" y="5037056"/>
            <a:ext cx="493859" cy="496528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23A0C476-7837-DD40-A322-B6F6232BCFA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024" y="3604094"/>
            <a:ext cx="493859" cy="493859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290E1D63-D04B-CB4D-A8ED-86888A68FBE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969" y="3569015"/>
            <a:ext cx="584623" cy="525893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07D39804-7F56-2E4A-881B-47256333959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024" y="2184400"/>
            <a:ext cx="632674" cy="555258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CD04497E-48DD-9646-BE89-B02ACB9ED46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6156" y="2196302"/>
            <a:ext cx="595300" cy="525893"/>
          </a:xfrm>
          <a:prstGeom prst="rect">
            <a:avLst/>
          </a:prstGeom>
        </p:spPr>
      </p:pic>
      <p:cxnSp>
        <p:nvCxnSpPr>
          <p:cNvPr id="36" name="Прямая соединительная линия 35">
            <a:extLst>
              <a:ext uri="{FF2B5EF4-FFF2-40B4-BE49-F238E27FC236}">
                <a16:creationId xmlns:a16="http://schemas.microsoft.com/office/drawing/2014/main" id="{1F239DE2-15B9-564B-99A2-17A326EE0B5C}"/>
              </a:ext>
            </a:extLst>
          </p:cNvPr>
          <p:cNvCxnSpPr>
            <a:cxnSpLocks/>
          </p:cNvCxnSpPr>
          <p:nvPr/>
        </p:nvCxnSpPr>
        <p:spPr>
          <a:xfrm>
            <a:off x="11340602" y="992777"/>
            <a:ext cx="0" cy="5865223"/>
          </a:xfrm>
          <a:prstGeom prst="line">
            <a:avLst/>
          </a:prstGeom>
          <a:ln w="12700" cap="rnd">
            <a:solidFill>
              <a:srgbClr val="FFFFFF">
                <a:alpha val="70000"/>
              </a:srgb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932282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A349FB-0393-CF4E-BB5A-B185753EFA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346" y="365126"/>
            <a:ext cx="7568631" cy="450420"/>
          </a:xfrm>
        </p:spPr>
        <p:txBody>
          <a:bodyPr anchor="t">
            <a:normAutofit/>
          </a:bodyPr>
          <a:lstStyle/>
          <a:p>
            <a:r>
              <a:rPr lang="ru-RU" sz="2000" b="1" dirty="0">
                <a:latin typeface="Calleo-Trial SemiBold" pitchFamily="2" charset="0"/>
              </a:rPr>
              <a:t>Анализ конкурентов</a:t>
            </a:r>
            <a:endParaRPr lang="ru-RU" sz="2000" b="1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3B9AA1D-E3F6-7341-88A2-48904FFFE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1893" y="6252519"/>
            <a:ext cx="591066" cy="365125"/>
          </a:xfrm>
        </p:spPr>
        <p:txBody>
          <a:bodyPr/>
          <a:lstStyle/>
          <a:p>
            <a:fld id="{E874710E-ECD1-44D7-A66B-98F8BBEF131C}" type="slidenum">
              <a:rPr lang="ru-RU" sz="1000" smtClean="0">
                <a:latin typeface="Calleo-Trial" pitchFamily="2" charset="0"/>
              </a:rPr>
              <a:t>4</a:t>
            </a:fld>
            <a:endParaRPr lang="ru-RU" sz="1000" dirty="0">
              <a:latin typeface="Calleo-Trial" pitchFamily="2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25870FE-C2DD-F94A-8C4A-2BE80A9855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40147" y="240227"/>
            <a:ext cx="1279609" cy="630255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367B37BB-468E-6C46-9CCC-6D1A340A4913}"/>
              </a:ext>
            </a:extLst>
          </p:cNvPr>
          <p:cNvSpPr txBox="1">
            <a:spLocks/>
          </p:cNvSpPr>
          <p:nvPr/>
        </p:nvSpPr>
        <p:spPr>
          <a:xfrm>
            <a:off x="739346" y="1145623"/>
            <a:ext cx="10614455" cy="141424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indent="0">
              <a:buNone/>
            </a:pPr>
            <a:r>
              <a:rPr lang="ru-RU" sz="1900" dirty="0">
                <a:latin typeface="Calleo-Trial" pitchFamily="2" charset="0"/>
              </a:rPr>
              <a:t>Промежуточные транспортные системы – разгонные блоки, буксиры, КА удаления мусора – дорогие и неточные маневры, или еще в разработке.</a:t>
            </a:r>
          </a:p>
        </p:txBody>
      </p:sp>
      <p:sp>
        <p:nvSpPr>
          <p:cNvPr id="19" name="Заголовок 1">
            <a:extLst>
              <a:ext uri="{FF2B5EF4-FFF2-40B4-BE49-F238E27FC236}">
                <a16:creationId xmlns:a16="http://schemas.microsoft.com/office/drawing/2014/main" id="{76E13240-0769-8B4D-9240-8177A5DB4382}"/>
              </a:ext>
            </a:extLst>
          </p:cNvPr>
          <p:cNvSpPr txBox="1">
            <a:spLocks/>
          </p:cNvSpPr>
          <p:nvPr/>
        </p:nvSpPr>
        <p:spPr>
          <a:xfrm>
            <a:off x="9867260" y="5447493"/>
            <a:ext cx="1218918" cy="38306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dirty="0">
                <a:solidFill>
                  <a:srgbClr val="FFFFFF"/>
                </a:solidFill>
                <a:latin typeface="Calleo-Trial" pitchFamily="2" charset="0"/>
              </a:rPr>
              <a:t>#</a:t>
            </a:r>
            <a:r>
              <a:rPr lang="en-GB" sz="1600" dirty="0">
                <a:solidFill>
                  <a:srgbClr val="FFFFFF"/>
                </a:solidFill>
                <a:latin typeface="Calleo-Trial" pitchFamily="2" charset="0"/>
              </a:rPr>
              <a:t>211F1F</a:t>
            </a:r>
            <a:endParaRPr lang="ru-RU" sz="1600" dirty="0">
              <a:solidFill>
                <a:srgbClr val="FFFFFF"/>
              </a:solidFill>
              <a:latin typeface="Calleo-Trial" pitchFamily="2" charset="0"/>
            </a:endParaRPr>
          </a:p>
        </p:txBody>
      </p:sp>
      <p:sp>
        <p:nvSpPr>
          <p:cNvPr id="25" name="Заголовок 1">
            <a:extLst>
              <a:ext uri="{FF2B5EF4-FFF2-40B4-BE49-F238E27FC236}">
                <a16:creationId xmlns:a16="http://schemas.microsoft.com/office/drawing/2014/main" id="{2F5E7AF9-766C-4197-959D-24A88528A42D}"/>
              </a:ext>
            </a:extLst>
          </p:cNvPr>
          <p:cNvSpPr txBox="1">
            <a:spLocks/>
          </p:cNvSpPr>
          <p:nvPr/>
        </p:nvSpPr>
        <p:spPr>
          <a:xfrm>
            <a:off x="739346" y="3611260"/>
            <a:ext cx="10877888" cy="8345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indent="0">
              <a:buNone/>
            </a:pPr>
            <a:r>
              <a:rPr lang="ru-RU" sz="1900" dirty="0">
                <a:latin typeface="Calleo-Trial" pitchFamily="2" charset="0"/>
              </a:rPr>
              <a:t>Современные двигатели – малой тяги, устанавливаются только на большие КА (от 3</a:t>
            </a:r>
            <a:r>
              <a:rPr lang="en-US" sz="1900" dirty="0">
                <a:latin typeface="Calleo-Trial" pitchFamily="2" charset="0"/>
              </a:rPr>
              <a:t>U)</a:t>
            </a:r>
            <a:r>
              <a:rPr lang="ru-RU" sz="1900" dirty="0">
                <a:latin typeface="Calleo-Trial" pitchFamily="2" charset="0"/>
              </a:rPr>
              <a:t>, объемны </a:t>
            </a:r>
            <a:br>
              <a:rPr lang="ru-RU" sz="1900" dirty="0">
                <a:latin typeface="Calleo-Trial" pitchFamily="2" charset="0"/>
              </a:rPr>
            </a:br>
            <a:r>
              <a:rPr lang="ru-RU" sz="1900" dirty="0">
                <a:latin typeface="Calleo-Trial" pitchFamily="2" charset="0"/>
              </a:rPr>
              <a:t>(от 1</a:t>
            </a:r>
            <a:r>
              <a:rPr lang="en-US" sz="1900" dirty="0">
                <a:latin typeface="Calleo-Trial" pitchFamily="2" charset="0"/>
              </a:rPr>
              <a:t>U)</a:t>
            </a:r>
            <a:r>
              <a:rPr lang="ru-RU" sz="1900" dirty="0">
                <a:latin typeface="Calleo-Trial" pitchFamily="2" charset="0"/>
              </a:rPr>
              <a:t>, массивны, энергоемки</a:t>
            </a:r>
            <a:r>
              <a:rPr lang="en-US" sz="1900" dirty="0">
                <a:latin typeface="Calleo-Trial" pitchFamily="2" charset="0"/>
              </a:rPr>
              <a:t> (</a:t>
            </a:r>
            <a:r>
              <a:rPr lang="ru-RU" sz="1900" dirty="0">
                <a:latin typeface="Calleo-Trial" pitchFamily="2" charset="0"/>
              </a:rPr>
              <a:t>от нескольких Вт), достаточно дороги (от </a:t>
            </a:r>
            <a:r>
              <a:rPr lang="en-US" sz="1900" dirty="0">
                <a:latin typeface="Calleo-Trial" pitchFamily="2" charset="0"/>
              </a:rPr>
              <a:t>~ 0,5 </a:t>
            </a:r>
            <a:r>
              <a:rPr lang="ru-RU" sz="1900" dirty="0">
                <a:latin typeface="Calleo-Trial" pitchFamily="2" charset="0"/>
              </a:rPr>
              <a:t>млн. руб. до </a:t>
            </a:r>
            <a:br>
              <a:rPr lang="ru-RU" sz="1900" dirty="0">
                <a:latin typeface="Calleo-Trial" pitchFamily="2" charset="0"/>
              </a:rPr>
            </a:br>
            <a:r>
              <a:rPr lang="ru-RU" sz="1900" dirty="0">
                <a:latin typeface="Calleo-Trial" pitchFamily="2" charset="0"/>
              </a:rPr>
              <a:t>120 тыс. евро и более). Есть отечественные, но преимущественно зарубежные (недоступные на рынке).</a:t>
            </a:r>
          </a:p>
        </p:txBody>
      </p:sp>
      <p:pic>
        <p:nvPicPr>
          <p:cNvPr id="12" name="Picture 16">
            <a:extLst>
              <a:ext uri="{FF2B5EF4-FFF2-40B4-BE49-F238E27FC236}">
                <a16:creationId xmlns:a16="http://schemas.microsoft.com/office/drawing/2014/main" id="{07F43BFF-A4BB-4F6D-8C5B-82AE1D2FAE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27054" y="1851605"/>
            <a:ext cx="2140386" cy="1598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8" descr="https://avatars.mds.yandex.net/i?id=2f4b7a8652ec15769985b3114ccadd33871b0326-8280929-images-thumbs&amp;n=13">
            <a:extLst>
              <a:ext uri="{FF2B5EF4-FFF2-40B4-BE49-F238E27FC236}">
                <a16:creationId xmlns:a16="http://schemas.microsoft.com/office/drawing/2014/main" id="{757085D7-EB1D-45CD-A896-3FBDDCB62E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81598" y="1851605"/>
            <a:ext cx="2842714" cy="1598863"/>
          </a:xfrm>
          <a:prstGeom prst="rect">
            <a:avLst/>
          </a:prstGeom>
          <a:noFill/>
        </p:spPr>
      </p:pic>
      <p:pic>
        <p:nvPicPr>
          <p:cNvPr id="1026" name="Picture 2" descr="Космическая ступень, или Зачем нужен и как работает разгонный блок — Naked  Science">
            <a:extLst>
              <a:ext uri="{FF2B5EF4-FFF2-40B4-BE49-F238E27FC236}">
                <a16:creationId xmlns:a16="http://schemas.microsoft.com/office/drawing/2014/main" id="{32EF9C10-DDF7-45ED-BC3E-5502928E8D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5396" y="1850268"/>
            <a:ext cx="28575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Первые летные испытания двигателя Геоскана-Эдельвейса">
            <a:extLst>
              <a:ext uri="{FF2B5EF4-FFF2-40B4-BE49-F238E27FC236}">
                <a16:creationId xmlns:a16="http://schemas.microsoft.com/office/drawing/2014/main" id="{30DD8B95-C14D-46F0-A1B7-94EA5C2D67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5396" y="4530236"/>
            <a:ext cx="2857500" cy="1500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FFC49380-D726-41F9-A147-794BAF0C6B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760522" y="4138951"/>
            <a:ext cx="1512547" cy="2270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7">
            <a:extLst>
              <a:ext uri="{FF2B5EF4-FFF2-40B4-BE49-F238E27FC236}">
                <a16:creationId xmlns:a16="http://schemas.microsoft.com/office/drawing/2014/main" id="{F61033A9-43FB-4E7F-A6CC-271703D5EB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396929" y="4517878"/>
            <a:ext cx="1389461" cy="15001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0" name="Заголовок 1">
            <a:extLst>
              <a:ext uri="{FF2B5EF4-FFF2-40B4-BE49-F238E27FC236}">
                <a16:creationId xmlns:a16="http://schemas.microsoft.com/office/drawing/2014/main" id="{52FAE518-7169-479A-B871-0F3FA278F039}"/>
              </a:ext>
            </a:extLst>
          </p:cNvPr>
          <p:cNvSpPr txBox="1">
            <a:spLocks/>
          </p:cNvSpPr>
          <p:nvPr/>
        </p:nvSpPr>
        <p:spPr>
          <a:xfrm>
            <a:off x="658303" y="5997762"/>
            <a:ext cx="10877888" cy="8345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indent="0">
              <a:buNone/>
            </a:pPr>
            <a:r>
              <a:rPr lang="ru-RU" sz="1900" dirty="0">
                <a:latin typeface="Calleo-Trial" pitchFamily="2" charset="0"/>
              </a:rPr>
              <a:t>Двигатели «Импульс» – устанавливаются на КА массой от граммов, «</a:t>
            </a:r>
            <a:r>
              <a:rPr lang="ru-RU" sz="1900" dirty="0" err="1">
                <a:latin typeface="Calleo-Trial" pitchFamily="2" charset="0"/>
              </a:rPr>
              <a:t>безостаточны</a:t>
            </a:r>
            <a:r>
              <a:rPr lang="ru-RU" sz="1900" dirty="0">
                <a:latin typeface="Calleo-Trial" pitchFamily="2" charset="0"/>
              </a:rPr>
              <a:t>» (интегрированы в конструкцию КА), доступны, могут обеспечить большую тягу, </a:t>
            </a:r>
            <a:r>
              <a:rPr lang="ru-RU" sz="1900" dirty="0" err="1">
                <a:latin typeface="Calleo-Trial" pitchFamily="2" charset="0"/>
              </a:rPr>
              <a:t>кастомизируются</a:t>
            </a:r>
            <a:r>
              <a:rPr lang="ru-RU" sz="1900" dirty="0">
                <a:latin typeface="Calleo-Trial" pitchFamily="2" charset="0"/>
              </a:rPr>
              <a:t> под маневры.</a:t>
            </a:r>
          </a:p>
        </p:txBody>
      </p:sp>
    </p:spTree>
    <p:extLst>
      <p:ext uri="{BB962C8B-B14F-4D97-AF65-F5344CB8AC3E}">
        <p14:creationId xmlns:p14="http://schemas.microsoft.com/office/powerpoint/2010/main" val="24605658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A349FB-0393-CF4E-BB5A-B185753EFA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346" y="365126"/>
            <a:ext cx="7568631" cy="450420"/>
          </a:xfrm>
        </p:spPr>
        <p:txBody>
          <a:bodyPr anchor="t">
            <a:normAutofit/>
          </a:bodyPr>
          <a:lstStyle/>
          <a:p>
            <a:r>
              <a:rPr lang="ru-RU" sz="2000" b="1" dirty="0">
                <a:latin typeface="Calleo-Trial SemiBold" pitchFamily="2" charset="0"/>
              </a:rPr>
              <a:t>Рынок и бизнес-модель</a:t>
            </a:r>
            <a:endParaRPr lang="ru-RU" sz="2000" b="1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3B9AA1D-E3F6-7341-88A2-48904FFFE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1893" y="6252519"/>
            <a:ext cx="591066" cy="365125"/>
          </a:xfrm>
        </p:spPr>
        <p:txBody>
          <a:bodyPr/>
          <a:lstStyle/>
          <a:p>
            <a:fld id="{E874710E-ECD1-44D7-A66B-98F8BBEF131C}" type="slidenum">
              <a:rPr lang="ru-RU" sz="1000" smtClean="0">
                <a:latin typeface="Calleo-Trial" pitchFamily="2" charset="0"/>
              </a:rPr>
              <a:t>5</a:t>
            </a:fld>
            <a:endParaRPr lang="ru-RU" sz="1000" dirty="0">
              <a:latin typeface="Calleo-Trial" pitchFamily="2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25870FE-C2DD-F94A-8C4A-2BE80A9855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40147" y="240227"/>
            <a:ext cx="1279609" cy="630255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367B37BB-468E-6C46-9CCC-6D1A340A4913}"/>
              </a:ext>
            </a:extLst>
          </p:cNvPr>
          <p:cNvSpPr txBox="1">
            <a:spLocks/>
          </p:cNvSpPr>
          <p:nvPr/>
        </p:nvSpPr>
        <p:spPr>
          <a:xfrm>
            <a:off x="739346" y="1145623"/>
            <a:ext cx="10614455" cy="358829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indent="0">
              <a:buNone/>
            </a:pPr>
            <a:endParaRPr lang="ru-RU" sz="2000" dirty="0">
              <a:latin typeface="Calleo-Trial" pitchFamily="2" charset="0"/>
            </a:endParaRPr>
          </a:p>
          <a:p>
            <a:pPr marL="0" indent="0">
              <a:buNone/>
            </a:pPr>
            <a:endParaRPr lang="ru-RU" sz="2000" dirty="0">
              <a:latin typeface="Calleo-Trial" pitchFamily="2" charset="0"/>
            </a:endParaRPr>
          </a:p>
          <a:p>
            <a:pPr marL="0" indent="0">
              <a:buNone/>
            </a:pPr>
            <a:endParaRPr lang="ru-RU" sz="2000" dirty="0">
              <a:latin typeface="Calleo-Trial" pitchFamily="2" charset="0"/>
            </a:endParaRPr>
          </a:p>
          <a:p>
            <a:pPr marL="0" indent="0">
              <a:buNone/>
            </a:pPr>
            <a:endParaRPr lang="ru-RU" sz="2000" dirty="0">
              <a:latin typeface="Calleo-Trial" pitchFamily="2" charset="0"/>
            </a:endParaRPr>
          </a:p>
          <a:p>
            <a:pPr marL="0" indent="0">
              <a:buNone/>
            </a:pPr>
            <a:endParaRPr lang="ru-RU" sz="2000" dirty="0">
              <a:latin typeface="Calleo-Trial" pitchFamily="2" charset="0"/>
            </a:endParaRPr>
          </a:p>
          <a:p>
            <a:pPr marL="0" indent="0">
              <a:buNone/>
            </a:pPr>
            <a:endParaRPr lang="ru-RU" sz="2000" dirty="0">
              <a:latin typeface="Calleo-Trial" pitchFamily="2" charset="0"/>
            </a:endParaRPr>
          </a:p>
          <a:p>
            <a:pPr marL="0" indent="0">
              <a:buNone/>
            </a:pPr>
            <a:endParaRPr lang="ru-RU" sz="2000" dirty="0">
              <a:latin typeface="Calleo-Trial" pitchFamily="2" charset="0"/>
            </a:endParaRPr>
          </a:p>
          <a:p>
            <a:pPr marL="0" indent="0">
              <a:buNone/>
            </a:pPr>
            <a:endParaRPr lang="ru-RU" sz="2000" dirty="0">
              <a:latin typeface="Calleo-Trial" pitchFamily="2" charset="0"/>
            </a:endParaRPr>
          </a:p>
          <a:p>
            <a:pPr marL="0" indent="0">
              <a:buNone/>
            </a:pPr>
            <a:endParaRPr lang="ru-RU" sz="2000" dirty="0">
              <a:latin typeface="Calleo-Trial" pitchFamily="2" charset="0"/>
            </a:endParaRPr>
          </a:p>
          <a:p>
            <a:pPr marL="0" indent="0">
              <a:buNone/>
            </a:pPr>
            <a:endParaRPr lang="ru-RU" sz="2000" dirty="0">
              <a:latin typeface="Calleo-Trial" pitchFamily="2" charset="0"/>
            </a:endParaRPr>
          </a:p>
          <a:p>
            <a:pPr marL="0" indent="0">
              <a:buNone/>
            </a:pPr>
            <a:endParaRPr lang="ru-RU" sz="2000" dirty="0">
              <a:latin typeface="Calleo-Trial" pitchFamily="2" charset="0"/>
            </a:endParaRPr>
          </a:p>
          <a:p>
            <a:pPr marL="0" indent="0">
              <a:buNone/>
            </a:pPr>
            <a:r>
              <a:rPr lang="ru-RU" sz="2000" dirty="0">
                <a:latin typeface="Calleo-Trial" pitchFamily="2" charset="0"/>
              </a:rPr>
              <a:t>* </a:t>
            </a:r>
            <a:r>
              <a:rPr lang="en-US" sz="2000" dirty="0">
                <a:hlinkClick r:id="rId4"/>
              </a:rPr>
              <a:t>www.verifiedmarketresearch.com</a:t>
            </a:r>
            <a:r>
              <a:rPr lang="ru-RU" sz="2000" dirty="0"/>
              <a:t>, 2023 г. </a:t>
            </a:r>
            <a:endParaRPr lang="ru-RU" sz="2000" dirty="0">
              <a:latin typeface="Calleo-Trial" pitchFamily="2" charset="0"/>
            </a:endParaRPr>
          </a:p>
          <a:p>
            <a:pPr marL="0" indent="0">
              <a:buNone/>
            </a:pPr>
            <a:endParaRPr lang="ru-RU" sz="2000" dirty="0">
              <a:latin typeface="Calleo-Trial" pitchFamily="2" charset="0"/>
            </a:endParaRPr>
          </a:p>
          <a:p>
            <a:pPr marL="0" indent="0">
              <a:buNone/>
            </a:pPr>
            <a:r>
              <a:rPr lang="ru-RU" sz="2000" dirty="0">
                <a:latin typeface="Calleo-Trial" pitchFamily="2" charset="0"/>
              </a:rPr>
              <a:t>Бизнес-модель</a:t>
            </a:r>
          </a:p>
        </p:txBody>
      </p:sp>
      <p:sp>
        <p:nvSpPr>
          <p:cNvPr id="19" name="Заголовок 1">
            <a:extLst>
              <a:ext uri="{FF2B5EF4-FFF2-40B4-BE49-F238E27FC236}">
                <a16:creationId xmlns:a16="http://schemas.microsoft.com/office/drawing/2014/main" id="{76E13240-0769-8B4D-9240-8177A5DB4382}"/>
              </a:ext>
            </a:extLst>
          </p:cNvPr>
          <p:cNvSpPr txBox="1">
            <a:spLocks/>
          </p:cNvSpPr>
          <p:nvPr/>
        </p:nvSpPr>
        <p:spPr>
          <a:xfrm>
            <a:off x="9867260" y="5447493"/>
            <a:ext cx="1218918" cy="38306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dirty="0">
                <a:solidFill>
                  <a:srgbClr val="FFFFFF"/>
                </a:solidFill>
                <a:latin typeface="Calleo-Trial" pitchFamily="2" charset="0"/>
              </a:rPr>
              <a:t>#</a:t>
            </a:r>
            <a:r>
              <a:rPr lang="en-GB" sz="1600" dirty="0">
                <a:solidFill>
                  <a:srgbClr val="FFFFFF"/>
                </a:solidFill>
                <a:latin typeface="Calleo-Trial" pitchFamily="2" charset="0"/>
              </a:rPr>
              <a:t>211F1F</a:t>
            </a:r>
            <a:endParaRPr lang="ru-RU" sz="1600" dirty="0">
              <a:solidFill>
                <a:srgbClr val="FFFFFF"/>
              </a:solidFill>
              <a:latin typeface="Calleo-Trial" pitchFamily="2" charset="0"/>
            </a:endParaRP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788FD5CC-1C0A-46AF-A979-95E10CC7ACC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3059564"/>
              </p:ext>
            </p:extLst>
          </p:nvPr>
        </p:nvGraphicFramePr>
        <p:xfrm>
          <a:off x="2763296" y="1145623"/>
          <a:ext cx="6159640" cy="22091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31928">
                  <a:extLst>
                    <a:ext uri="{9D8B030D-6E8A-4147-A177-3AD203B41FA5}">
                      <a16:colId xmlns:a16="http://schemas.microsoft.com/office/drawing/2014/main" val="1003691410"/>
                    </a:ext>
                  </a:extLst>
                </a:gridCol>
                <a:gridCol w="1231928">
                  <a:extLst>
                    <a:ext uri="{9D8B030D-6E8A-4147-A177-3AD203B41FA5}">
                      <a16:colId xmlns:a16="http://schemas.microsoft.com/office/drawing/2014/main" val="3142720904"/>
                    </a:ext>
                  </a:extLst>
                </a:gridCol>
                <a:gridCol w="1231928">
                  <a:extLst>
                    <a:ext uri="{9D8B030D-6E8A-4147-A177-3AD203B41FA5}">
                      <a16:colId xmlns:a16="http://schemas.microsoft.com/office/drawing/2014/main" val="2992478401"/>
                    </a:ext>
                  </a:extLst>
                </a:gridCol>
                <a:gridCol w="1231928">
                  <a:extLst>
                    <a:ext uri="{9D8B030D-6E8A-4147-A177-3AD203B41FA5}">
                      <a16:colId xmlns:a16="http://schemas.microsoft.com/office/drawing/2014/main" val="1340090810"/>
                    </a:ext>
                  </a:extLst>
                </a:gridCol>
                <a:gridCol w="1231928">
                  <a:extLst>
                    <a:ext uri="{9D8B030D-6E8A-4147-A177-3AD203B41FA5}">
                      <a16:colId xmlns:a16="http://schemas.microsoft.com/office/drawing/2014/main" val="2671747129"/>
                    </a:ext>
                  </a:extLst>
                </a:gridCol>
              </a:tblGrid>
              <a:tr h="262677"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 dirty="0">
                          <a:effectLst/>
                        </a:rPr>
                        <a:t>Рынок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u="none" strike="noStrike">
                          <a:effectLst/>
                        </a:rPr>
                        <a:t>PAM</a:t>
                      </a:r>
                      <a:endParaRPr lang="en-US" sz="3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u="none" strike="noStrike" dirty="0">
                          <a:effectLst/>
                        </a:rPr>
                        <a:t>TAM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u="none" strike="noStrike">
                          <a:effectLst/>
                        </a:rPr>
                        <a:t>SAM</a:t>
                      </a:r>
                      <a:endParaRPr lang="en-US" sz="3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u="none" strike="noStrike" dirty="0">
                          <a:effectLst/>
                        </a:rPr>
                        <a:t>SOM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97688712"/>
                  </a:ext>
                </a:extLst>
              </a:tr>
              <a:tr h="788030"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 dirty="0">
                          <a:effectLst/>
                        </a:rPr>
                        <a:t>$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 dirty="0">
                          <a:effectLst/>
                        </a:rPr>
                        <a:t>3,7 млрд. </a:t>
                      </a:r>
                      <a:br>
                        <a:rPr lang="ru-RU" sz="2000" u="none" strike="noStrike" dirty="0">
                          <a:effectLst/>
                        </a:rPr>
                      </a:br>
                      <a:r>
                        <a:rPr lang="ru-RU" sz="2000" u="none" strike="noStrike" dirty="0">
                          <a:effectLst/>
                        </a:rPr>
                        <a:t>/ 2030 г.*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 dirty="0">
                          <a:effectLst/>
                        </a:rPr>
                        <a:t>0,37 </a:t>
                      </a:r>
                      <a:br>
                        <a:rPr lang="ru-RU" sz="2000" u="none" strike="noStrike" dirty="0">
                          <a:effectLst/>
                        </a:rPr>
                      </a:br>
                      <a:r>
                        <a:rPr lang="ru-RU" sz="2000" u="none" strike="noStrike" dirty="0">
                          <a:effectLst/>
                        </a:rPr>
                        <a:t>млрд. 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 dirty="0">
                          <a:effectLst/>
                        </a:rPr>
                        <a:t>74 млн.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 dirty="0">
                          <a:effectLst/>
                        </a:rPr>
                        <a:t>0,53 млн. </a:t>
                      </a:r>
                      <a:br>
                        <a:rPr lang="ru-RU" sz="2000" u="none" strike="noStrike" dirty="0">
                          <a:effectLst/>
                        </a:rPr>
                      </a:br>
                      <a:r>
                        <a:rPr lang="ru-RU" sz="2000" u="none" strike="noStrike" dirty="0">
                          <a:effectLst/>
                        </a:rPr>
                        <a:t>/ 2024 г.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66760549"/>
                  </a:ext>
                </a:extLst>
              </a:tr>
              <a:tr h="788030"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 dirty="0">
                          <a:effectLst/>
                        </a:rPr>
                        <a:t>Руб.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 dirty="0">
                          <a:effectLst/>
                        </a:rPr>
                        <a:t>277,5 млрд. </a:t>
                      </a:r>
                      <a:br>
                        <a:rPr lang="ru-RU" sz="2000" u="none" strike="noStrike" dirty="0">
                          <a:effectLst/>
                        </a:rPr>
                      </a:br>
                      <a:r>
                        <a:rPr lang="ru-RU" sz="2000" u="none" strike="noStrike" dirty="0">
                          <a:effectLst/>
                        </a:rPr>
                        <a:t>/ 2030 г.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>
                          <a:effectLst/>
                        </a:rPr>
                        <a:t>27,75 млрд. 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 dirty="0">
                          <a:effectLst/>
                        </a:rPr>
                        <a:t>5,55 </a:t>
                      </a:r>
                      <a:br>
                        <a:rPr lang="ru-RU" sz="2000" u="none" strike="noStrike" dirty="0">
                          <a:effectLst/>
                        </a:rPr>
                      </a:br>
                      <a:r>
                        <a:rPr lang="ru-RU" sz="2000" u="none" strike="noStrike" dirty="0">
                          <a:effectLst/>
                        </a:rPr>
                        <a:t>млрд.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 dirty="0">
                          <a:effectLst/>
                        </a:rPr>
                        <a:t>40 млн. </a:t>
                      </a:r>
                      <a:br>
                        <a:rPr lang="ru-RU" sz="2000" u="none" strike="noStrike" dirty="0">
                          <a:effectLst/>
                        </a:rPr>
                      </a:br>
                      <a:r>
                        <a:rPr lang="ru-RU" sz="2000" u="none" strike="noStrike" dirty="0">
                          <a:effectLst/>
                        </a:rPr>
                        <a:t>/ 2024 г.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846091516"/>
                  </a:ext>
                </a:extLst>
              </a:tr>
            </a:tbl>
          </a:graphicData>
        </a:graphic>
      </p:graphicFrame>
      <p:pic>
        <p:nvPicPr>
          <p:cNvPr id="8" name="Picture 2">
            <a:extLst>
              <a:ext uri="{FF2B5EF4-FFF2-40B4-BE49-F238E27FC236}">
                <a16:creationId xmlns:a16="http://schemas.microsoft.com/office/drawing/2014/main" id="{B04AE468-75AC-4BBE-AA42-B013C818D3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843116" y="3429000"/>
            <a:ext cx="4316981" cy="63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id="{565F11A4-F5A1-44CD-B12F-210D27F712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3334419"/>
              </p:ext>
            </p:extLst>
          </p:nvPr>
        </p:nvGraphicFramePr>
        <p:xfrm>
          <a:off x="964642" y="4664986"/>
          <a:ext cx="10488010" cy="165646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097602">
                  <a:extLst>
                    <a:ext uri="{9D8B030D-6E8A-4147-A177-3AD203B41FA5}">
                      <a16:colId xmlns:a16="http://schemas.microsoft.com/office/drawing/2014/main" val="877437490"/>
                    </a:ext>
                  </a:extLst>
                </a:gridCol>
                <a:gridCol w="2097602">
                  <a:extLst>
                    <a:ext uri="{9D8B030D-6E8A-4147-A177-3AD203B41FA5}">
                      <a16:colId xmlns:a16="http://schemas.microsoft.com/office/drawing/2014/main" val="921288162"/>
                    </a:ext>
                  </a:extLst>
                </a:gridCol>
                <a:gridCol w="2097602">
                  <a:extLst>
                    <a:ext uri="{9D8B030D-6E8A-4147-A177-3AD203B41FA5}">
                      <a16:colId xmlns:a16="http://schemas.microsoft.com/office/drawing/2014/main" val="4232849705"/>
                    </a:ext>
                  </a:extLst>
                </a:gridCol>
                <a:gridCol w="2097602">
                  <a:extLst>
                    <a:ext uri="{9D8B030D-6E8A-4147-A177-3AD203B41FA5}">
                      <a16:colId xmlns:a16="http://schemas.microsoft.com/office/drawing/2014/main" val="3936122898"/>
                    </a:ext>
                  </a:extLst>
                </a:gridCol>
                <a:gridCol w="2097602">
                  <a:extLst>
                    <a:ext uri="{9D8B030D-6E8A-4147-A177-3AD203B41FA5}">
                      <a16:colId xmlns:a16="http://schemas.microsoft.com/office/drawing/2014/main" val="3746600659"/>
                    </a:ext>
                  </a:extLst>
                </a:gridCol>
              </a:tblGrid>
              <a:tr h="256418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>
                          <a:effectLst/>
                        </a:rPr>
                        <a:t>Ценностное предложение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36" marR="6736" marT="673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>
                          <a:effectLst/>
                        </a:rPr>
                        <a:t>Потребительские сегменты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36" marR="6736" marT="673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>
                          <a:effectLst/>
                        </a:rPr>
                        <a:t>Взаимоотношения  с клиентами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36" marR="6736" marT="673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>
                          <a:effectLst/>
                        </a:rPr>
                        <a:t>Структура расходов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36" marR="6736" marT="673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>
                          <a:effectLst/>
                        </a:rPr>
                        <a:t>Потоки доходов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36" marR="6736" marT="6736" marB="0" anchor="b"/>
                </a:tc>
                <a:extLst>
                  <a:ext uri="{0D108BD9-81ED-4DB2-BD59-A6C34878D82A}">
                    <a16:rowId xmlns:a16="http://schemas.microsoft.com/office/drawing/2014/main" val="1207508686"/>
                  </a:ext>
                </a:extLst>
              </a:tr>
              <a:tr h="1400043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>
                          <a:effectLst/>
                        </a:rPr>
                        <a:t>Продаем двигатели частным производителям космических аппаратов с ........... характеристиками продукта, решение каких проблем. Разработка технических решений под ТЗ заказчика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36" marR="6736" marT="673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>
                          <a:effectLst/>
                        </a:rPr>
                        <a:t>1. Частные производители космических аппаратов РФ   2. Организации космического образования РФ и др. стран 3. Роскосмос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36" marR="6736" marT="673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>
                          <a:effectLst/>
                        </a:rPr>
                        <a:t>Долгосрочные контракты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36" marR="6736" marT="673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>
                          <a:effectLst/>
                        </a:rPr>
                        <a:t>Заработная плата, налоги. Аренда. Расходные материалы, Услуги изготовления химических материалов, Затраты на сертификацию, Оплата лицензий на проведение работ.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36" marR="6736" marT="673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>
                          <a:effectLst/>
                        </a:rPr>
                        <a:t>Выручка от продажи двигателей. Выручка от продажи лицензий на производство двигателей. Выручка от продажи образовательных модулей (упрощенный двигатель и инструкция по его сборке).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36" marR="6736" marT="6736" marB="0" anchor="b"/>
                </a:tc>
                <a:extLst>
                  <a:ext uri="{0D108BD9-81ED-4DB2-BD59-A6C34878D82A}">
                    <a16:rowId xmlns:a16="http://schemas.microsoft.com/office/drawing/2014/main" val="30337844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644914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A349FB-0393-CF4E-BB5A-B185753EFA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346" y="365126"/>
            <a:ext cx="7568631" cy="450420"/>
          </a:xfrm>
        </p:spPr>
        <p:txBody>
          <a:bodyPr anchor="t">
            <a:normAutofit/>
          </a:bodyPr>
          <a:lstStyle/>
          <a:p>
            <a:r>
              <a:rPr lang="ru-RU" sz="2000" b="1" dirty="0">
                <a:latin typeface="Calleo-Trial SemiBold" pitchFamily="2" charset="0"/>
              </a:rPr>
              <a:t>Текущий статус проекта</a:t>
            </a:r>
            <a:endParaRPr lang="ru-RU" sz="2000" b="1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3B9AA1D-E3F6-7341-88A2-48904FFFE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1893" y="6252519"/>
            <a:ext cx="591066" cy="365125"/>
          </a:xfrm>
        </p:spPr>
        <p:txBody>
          <a:bodyPr/>
          <a:lstStyle/>
          <a:p>
            <a:fld id="{E874710E-ECD1-44D7-A66B-98F8BBEF131C}" type="slidenum">
              <a:rPr lang="ru-RU" sz="1000" smtClean="0">
                <a:latin typeface="Calleo-Trial" pitchFamily="2" charset="0"/>
              </a:rPr>
              <a:t>6</a:t>
            </a:fld>
            <a:endParaRPr lang="ru-RU" sz="1000" dirty="0">
              <a:latin typeface="Calleo-Trial" pitchFamily="2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25870FE-C2DD-F94A-8C4A-2BE80A9855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40147" y="240227"/>
            <a:ext cx="1279609" cy="630255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367B37BB-468E-6C46-9CCC-6D1A340A4913}"/>
              </a:ext>
            </a:extLst>
          </p:cNvPr>
          <p:cNvSpPr txBox="1">
            <a:spLocks/>
          </p:cNvSpPr>
          <p:nvPr/>
        </p:nvSpPr>
        <p:spPr>
          <a:xfrm>
            <a:off x="739346" y="1145623"/>
            <a:ext cx="10614455" cy="141424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>
                <a:latin typeface="Calleo-Trial" pitchFamily="2" charset="0"/>
              </a:rPr>
              <a:t>	Разработка продуктовой линейки (до </a:t>
            </a:r>
            <a:r>
              <a:rPr lang="en-US" sz="2000" dirty="0">
                <a:latin typeface="Calleo-Trial" pitchFamily="2" charset="0"/>
              </a:rPr>
              <a:t>TRL 5</a:t>
            </a:r>
            <a:r>
              <a:rPr lang="ru-RU" sz="2000" dirty="0">
                <a:latin typeface="Calleo-Trial" pitchFamily="2" charset="0"/>
              </a:rPr>
              <a:t>)</a:t>
            </a:r>
          </a:p>
          <a:p>
            <a:endParaRPr lang="ru-RU" sz="2000" dirty="0">
              <a:latin typeface="Calleo-Trial" pitchFamily="2" charset="0"/>
            </a:endParaRPr>
          </a:p>
          <a:p>
            <a:pPr marL="0" indent="0">
              <a:buNone/>
            </a:pPr>
            <a:r>
              <a:rPr lang="ru-RU" sz="2000" dirty="0">
                <a:latin typeface="Calleo-Trial" pitchFamily="2" charset="0"/>
              </a:rPr>
              <a:t>	</a:t>
            </a:r>
            <a:r>
              <a:rPr lang="ru-RU" sz="2000" dirty="0" err="1">
                <a:latin typeface="Calleo-Trial" pitchFamily="2" charset="0"/>
              </a:rPr>
              <a:t>Предпродажи</a:t>
            </a:r>
            <a:endParaRPr lang="ru-RU" sz="2000" dirty="0">
              <a:latin typeface="Calleo-Trial" pitchFamily="2" charset="0"/>
            </a:endParaRPr>
          </a:p>
        </p:txBody>
      </p:sp>
      <p:sp>
        <p:nvSpPr>
          <p:cNvPr id="19" name="Заголовок 1">
            <a:extLst>
              <a:ext uri="{FF2B5EF4-FFF2-40B4-BE49-F238E27FC236}">
                <a16:creationId xmlns:a16="http://schemas.microsoft.com/office/drawing/2014/main" id="{76E13240-0769-8B4D-9240-8177A5DB4382}"/>
              </a:ext>
            </a:extLst>
          </p:cNvPr>
          <p:cNvSpPr txBox="1">
            <a:spLocks/>
          </p:cNvSpPr>
          <p:nvPr/>
        </p:nvSpPr>
        <p:spPr>
          <a:xfrm>
            <a:off x="9867260" y="5447493"/>
            <a:ext cx="1218918" cy="38306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dirty="0">
                <a:solidFill>
                  <a:srgbClr val="FFFFFF"/>
                </a:solidFill>
                <a:latin typeface="Calleo-Trial" pitchFamily="2" charset="0"/>
              </a:rPr>
              <a:t>#</a:t>
            </a:r>
            <a:r>
              <a:rPr lang="en-GB" sz="1600" dirty="0">
                <a:solidFill>
                  <a:srgbClr val="FFFFFF"/>
                </a:solidFill>
                <a:latin typeface="Calleo-Trial" pitchFamily="2" charset="0"/>
              </a:rPr>
              <a:t>211F1F</a:t>
            </a:r>
            <a:endParaRPr lang="ru-RU" sz="1600" dirty="0">
              <a:solidFill>
                <a:srgbClr val="FFFFFF"/>
              </a:solidFill>
              <a:latin typeface="Calleo-Trial" pitchFamily="2" charset="0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F1B5C89D-36A8-43AD-A321-8517242C111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454" y="1140761"/>
            <a:ext cx="460254" cy="414018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BCFA9ED5-35CC-4EC6-AB74-001F84BC14F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625" y="1611352"/>
            <a:ext cx="498083" cy="43713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4436319-B3D0-42B5-8E1E-233D9FB404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199" y="2199377"/>
            <a:ext cx="1669870" cy="2359982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24217535-0B4A-4C77-B2D9-53ABF0CCEC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514" y="4630548"/>
            <a:ext cx="1393190" cy="2016950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7C69148-DA19-4084-AAC3-36A3E015E54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39451" y="2226306"/>
            <a:ext cx="1631694" cy="2307871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80AB0E1-EFB8-4265-BEF1-CFA6C50734A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42557" y="4623823"/>
            <a:ext cx="1425985" cy="2016950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DD2549D4-440A-4AC3-8921-B764C6A8B1E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35163" y="2226306"/>
            <a:ext cx="1608540" cy="2260717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7A2965A6-91C0-4A5C-BAA7-2E54D5A4AF4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93403" y="4623823"/>
            <a:ext cx="1492060" cy="2097011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96D937C0-5527-4480-BA29-3846538AB92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540695" y="2244660"/>
            <a:ext cx="1640206" cy="2124892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2F11C942-49DF-4E53-B56C-B2F132ACA18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540695" y="4630548"/>
            <a:ext cx="1669870" cy="2163321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158A81EF-7C11-4BF0-B496-1C57C330981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282754" y="2271976"/>
            <a:ext cx="1640205" cy="2124891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0193B9EB-58D6-4890-861B-EBBA74F29D7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306300" y="4623823"/>
            <a:ext cx="1593111" cy="2063880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458F561F-1499-4F48-A406-022FC556519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551268" y="2271976"/>
            <a:ext cx="1444258" cy="2041662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FA687B05-7691-4DB4-B5E3-57567672D09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573887" y="4614129"/>
            <a:ext cx="1500105" cy="2106705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5444059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A349FB-0393-CF4E-BB5A-B185753EFA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346" y="365126"/>
            <a:ext cx="7568631" cy="450420"/>
          </a:xfrm>
        </p:spPr>
        <p:txBody>
          <a:bodyPr anchor="t">
            <a:normAutofit/>
          </a:bodyPr>
          <a:lstStyle/>
          <a:p>
            <a:r>
              <a:rPr lang="ru-RU" sz="2000" b="1" dirty="0">
                <a:latin typeface="Calleo-Trial SemiBold" pitchFamily="2" charset="0"/>
              </a:rPr>
              <a:t>Команда и компетенции</a:t>
            </a:r>
            <a:endParaRPr lang="ru-RU" sz="2000" b="1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25870FE-C2DD-F94A-8C4A-2BE80A9855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40147" y="240227"/>
            <a:ext cx="1279609" cy="630255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367B37BB-468E-6C46-9CCC-6D1A340A4913}"/>
              </a:ext>
            </a:extLst>
          </p:cNvPr>
          <p:cNvSpPr txBox="1">
            <a:spLocks/>
          </p:cNvSpPr>
          <p:nvPr/>
        </p:nvSpPr>
        <p:spPr>
          <a:xfrm>
            <a:off x="739346" y="1145623"/>
            <a:ext cx="10614455" cy="141424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>
                <a:latin typeface="Calleo-Trial" pitchFamily="2" charset="0"/>
              </a:rPr>
              <a:t>? (в разработке)</a:t>
            </a:r>
          </a:p>
          <a:p>
            <a:endParaRPr lang="ru-RU" sz="2000" dirty="0">
              <a:latin typeface="Calleo-Trial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22879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A349FB-0393-CF4E-BB5A-B185753EFA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346" y="365126"/>
            <a:ext cx="7568631" cy="450420"/>
          </a:xfrm>
        </p:spPr>
        <p:txBody>
          <a:bodyPr anchor="t">
            <a:normAutofit/>
          </a:bodyPr>
          <a:lstStyle/>
          <a:p>
            <a:r>
              <a:rPr lang="ru-RU" sz="2000" b="1" dirty="0">
                <a:latin typeface="Calleo-Trial SemiBold" pitchFamily="2" charset="0"/>
              </a:rPr>
              <a:t>Результаты Акселератора НТИ</a:t>
            </a:r>
            <a:endParaRPr lang="ru-RU" sz="2000" b="1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25870FE-C2DD-F94A-8C4A-2BE80A9855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40147" y="240227"/>
            <a:ext cx="1279609" cy="630255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367B37BB-468E-6C46-9CCC-6D1A340A4913}"/>
              </a:ext>
            </a:extLst>
          </p:cNvPr>
          <p:cNvSpPr txBox="1">
            <a:spLocks/>
          </p:cNvSpPr>
          <p:nvPr/>
        </p:nvSpPr>
        <p:spPr>
          <a:xfrm>
            <a:off x="739346" y="1145623"/>
            <a:ext cx="10614455" cy="141424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>
                <a:latin typeface="Calleo-Trial" pitchFamily="2" charset="0"/>
              </a:rPr>
              <a:t>? (в разработке)</a:t>
            </a:r>
          </a:p>
          <a:p>
            <a:endParaRPr lang="ru-RU" sz="2000" dirty="0">
              <a:latin typeface="Calleo-Trial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75585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A349FB-0393-CF4E-BB5A-B185753EFA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346" y="365126"/>
            <a:ext cx="7568631" cy="450420"/>
          </a:xfrm>
        </p:spPr>
        <p:txBody>
          <a:bodyPr anchor="t">
            <a:normAutofit/>
          </a:bodyPr>
          <a:lstStyle/>
          <a:p>
            <a:r>
              <a:rPr lang="ru-RU" sz="2000" b="1" dirty="0">
                <a:latin typeface="Calleo-Trial SemiBold" pitchFamily="2" charset="0"/>
              </a:rPr>
              <a:t>Дорожная карта (план развития)</a:t>
            </a:r>
            <a:endParaRPr lang="ru-RU" sz="2000" b="1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25870FE-C2DD-F94A-8C4A-2BE80A9855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40147" y="240227"/>
            <a:ext cx="1279609" cy="630255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367B37BB-468E-6C46-9CCC-6D1A340A4913}"/>
              </a:ext>
            </a:extLst>
          </p:cNvPr>
          <p:cNvSpPr txBox="1">
            <a:spLocks/>
          </p:cNvSpPr>
          <p:nvPr/>
        </p:nvSpPr>
        <p:spPr>
          <a:xfrm>
            <a:off x="739346" y="1145623"/>
            <a:ext cx="10614455" cy="141424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000" dirty="0">
              <a:latin typeface="Calleo-Trial" pitchFamily="2" charset="0"/>
            </a:endParaRPr>
          </a:p>
        </p:txBody>
      </p:sp>
      <p:graphicFrame>
        <p:nvGraphicFramePr>
          <p:cNvPr id="7" name="Диаграмма 6">
            <a:extLst>
              <a:ext uri="{FF2B5EF4-FFF2-40B4-BE49-F238E27FC236}">
                <a16:creationId xmlns:a16="http://schemas.microsoft.com/office/drawing/2014/main" id="{9BFF2D2E-7833-4431-9151-7BDC64D3DCA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67632310"/>
              </p:ext>
            </p:extLst>
          </p:nvPr>
        </p:nvGraphicFramePr>
        <p:xfrm>
          <a:off x="3810000" y="1188272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Таблица 7">
            <a:extLst>
              <a:ext uri="{FF2B5EF4-FFF2-40B4-BE49-F238E27FC236}">
                <a16:creationId xmlns:a16="http://schemas.microsoft.com/office/drawing/2014/main" id="{6D358235-F16B-45F1-AD22-72548F5A15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839966"/>
              </p:ext>
            </p:extLst>
          </p:nvPr>
        </p:nvGraphicFramePr>
        <p:xfrm>
          <a:off x="944545" y="4071027"/>
          <a:ext cx="10549932" cy="263921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18532">
                  <a:extLst>
                    <a:ext uri="{9D8B030D-6E8A-4147-A177-3AD203B41FA5}">
                      <a16:colId xmlns:a16="http://schemas.microsoft.com/office/drawing/2014/main" val="3818619995"/>
                    </a:ext>
                  </a:extLst>
                </a:gridCol>
                <a:gridCol w="584200">
                  <a:extLst>
                    <a:ext uri="{9D8B030D-6E8A-4147-A177-3AD203B41FA5}">
                      <a16:colId xmlns:a16="http://schemas.microsoft.com/office/drawing/2014/main" val="1470798900"/>
                    </a:ext>
                  </a:extLst>
                </a:gridCol>
                <a:gridCol w="584200">
                  <a:extLst>
                    <a:ext uri="{9D8B030D-6E8A-4147-A177-3AD203B41FA5}">
                      <a16:colId xmlns:a16="http://schemas.microsoft.com/office/drawing/2014/main" val="43100320"/>
                    </a:ext>
                  </a:extLst>
                </a:gridCol>
                <a:gridCol w="584200">
                  <a:extLst>
                    <a:ext uri="{9D8B030D-6E8A-4147-A177-3AD203B41FA5}">
                      <a16:colId xmlns:a16="http://schemas.microsoft.com/office/drawing/2014/main" val="598092346"/>
                    </a:ext>
                  </a:extLst>
                </a:gridCol>
                <a:gridCol w="584200">
                  <a:extLst>
                    <a:ext uri="{9D8B030D-6E8A-4147-A177-3AD203B41FA5}">
                      <a16:colId xmlns:a16="http://schemas.microsoft.com/office/drawing/2014/main" val="3228676854"/>
                    </a:ext>
                  </a:extLst>
                </a:gridCol>
                <a:gridCol w="584200">
                  <a:extLst>
                    <a:ext uri="{9D8B030D-6E8A-4147-A177-3AD203B41FA5}">
                      <a16:colId xmlns:a16="http://schemas.microsoft.com/office/drawing/2014/main" val="2826537357"/>
                    </a:ext>
                  </a:extLst>
                </a:gridCol>
                <a:gridCol w="584200">
                  <a:extLst>
                    <a:ext uri="{9D8B030D-6E8A-4147-A177-3AD203B41FA5}">
                      <a16:colId xmlns:a16="http://schemas.microsoft.com/office/drawing/2014/main" val="259886344"/>
                    </a:ext>
                  </a:extLst>
                </a:gridCol>
                <a:gridCol w="584200">
                  <a:extLst>
                    <a:ext uri="{9D8B030D-6E8A-4147-A177-3AD203B41FA5}">
                      <a16:colId xmlns:a16="http://schemas.microsoft.com/office/drawing/2014/main" val="838865070"/>
                    </a:ext>
                  </a:extLst>
                </a:gridCol>
                <a:gridCol w="584200">
                  <a:extLst>
                    <a:ext uri="{9D8B030D-6E8A-4147-A177-3AD203B41FA5}">
                      <a16:colId xmlns:a16="http://schemas.microsoft.com/office/drawing/2014/main" val="23921661"/>
                    </a:ext>
                  </a:extLst>
                </a:gridCol>
                <a:gridCol w="584200">
                  <a:extLst>
                    <a:ext uri="{9D8B030D-6E8A-4147-A177-3AD203B41FA5}">
                      <a16:colId xmlns:a16="http://schemas.microsoft.com/office/drawing/2014/main" val="1736839613"/>
                    </a:ext>
                  </a:extLst>
                </a:gridCol>
                <a:gridCol w="584200">
                  <a:extLst>
                    <a:ext uri="{9D8B030D-6E8A-4147-A177-3AD203B41FA5}">
                      <a16:colId xmlns:a16="http://schemas.microsoft.com/office/drawing/2014/main" val="715772566"/>
                    </a:ext>
                  </a:extLst>
                </a:gridCol>
                <a:gridCol w="584200">
                  <a:extLst>
                    <a:ext uri="{9D8B030D-6E8A-4147-A177-3AD203B41FA5}">
                      <a16:colId xmlns:a16="http://schemas.microsoft.com/office/drawing/2014/main" val="796161450"/>
                    </a:ext>
                  </a:extLst>
                </a:gridCol>
                <a:gridCol w="584200">
                  <a:extLst>
                    <a:ext uri="{9D8B030D-6E8A-4147-A177-3AD203B41FA5}">
                      <a16:colId xmlns:a16="http://schemas.microsoft.com/office/drawing/2014/main" val="3876990644"/>
                    </a:ext>
                  </a:extLst>
                </a:gridCol>
                <a:gridCol w="584200">
                  <a:extLst>
                    <a:ext uri="{9D8B030D-6E8A-4147-A177-3AD203B41FA5}">
                      <a16:colId xmlns:a16="http://schemas.microsoft.com/office/drawing/2014/main" val="2648264531"/>
                    </a:ext>
                  </a:extLst>
                </a:gridCol>
                <a:gridCol w="584200">
                  <a:extLst>
                    <a:ext uri="{9D8B030D-6E8A-4147-A177-3AD203B41FA5}">
                      <a16:colId xmlns:a16="http://schemas.microsoft.com/office/drawing/2014/main" val="2902806289"/>
                    </a:ext>
                  </a:extLst>
                </a:gridCol>
                <a:gridCol w="584200">
                  <a:extLst>
                    <a:ext uri="{9D8B030D-6E8A-4147-A177-3AD203B41FA5}">
                      <a16:colId xmlns:a16="http://schemas.microsoft.com/office/drawing/2014/main" val="1398267921"/>
                    </a:ext>
                  </a:extLst>
                </a:gridCol>
                <a:gridCol w="584200">
                  <a:extLst>
                    <a:ext uri="{9D8B030D-6E8A-4147-A177-3AD203B41FA5}">
                      <a16:colId xmlns:a16="http://schemas.microsoft.com/office/drawing/2014/main" val="3188261986"/>
                    </a:ext>
                  </a:extLst>
                </a:gridCol>
                <a:gridCol w="584200">
                  <a:extLst>
                    <a:ext uri="{9D8B030D-6E8A-4147-A177-3AD203B41FA5}">
                      <a16:colId xmlns:a16="http://schemas.microsoft.com/office/drawing/2014/main" val="3387879876"/>
                    </a:ext>
                  </a:extLst>
                </a:gridCol>
              </a:tblGrid>
              <a:tr h="182562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>
                          <a:effectLst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>
                          <a:effectLst/>
                        </a:rPr>
                        <a:t>авг.23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>
                          <a:effectLst/>
                        </a:rPr>
                        <a:t>сен.23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>
                          <a:effectLst/>
                        </a:rPr>
                        <a:t>окт.23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>
                          <a:effectLst/>
                        </a:rPr>
                        <a:t>ноя.23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>
                          <a:effectLst/>
                        </a:rPr>
                        <a:t>дек.23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>
                          <a:effectLst/>
                        </a:rPr>
                        <a:t>янв.24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>
                          <a:effectLst/>
                        </a:rPr>
                        <a:t>фев.24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>
                          <a:effectLst/>
                        </a:rPr>
                        <a:t>мар.24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>
                          <a:effectLst/>
                        </a:rPr>
                        <a:t>апр.24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>
                          <a:effectLst/>
                        </a:rPr>
                        <a:t>май.24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>
                          <a:effectLst/>
                        </a:rPr>
                        <a:t>июн.24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>
                          <a:effectLst/>
                        </a:rPr>
                        <a:t>июл.24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>
                          <a:effectLst/>
                        </a:rPr>
                        <a:t>авг.24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>
                          <a:effectLst/>
                        </a:rPr>
                        <a:t>сен.24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>
                          <a:effectLst/>
                        </a:rPr>
                        <a:t>окт.24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>
                          <a:effectLst/>
                        </a:rPr>
                        <a:t>ноя.24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>
                          <a:effectLst/>
                        </a:rPr>
                        <a:t>дек.24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20414678"/>
                  </a:ext>
                </a:extLst>
              </a:tr>
              <a:tr h="593328">
                <a:tc>
                  <a:txBody>
                    <a:bodyPr/>
                    <a:lstStyle/>
                    <a:p>
                      <a:pPr algn="l" fontAlgn="b"/>
                      <a:r>
                        <a:rPr lang="ru-RU" sz="1050" u="none" strike="noStrike" dirty="0">
                          <a:effectLst/>
                        </a:rPr>
                        <a:t>Продукт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</a:rPr>
                        <a:t> 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</a:rPr>
                        <a:t>Материалы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</a:rPr>
                        <a:t>Образцы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Стендовые испытания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Летные испытания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</a:rPr>
                        <a:t>Отчет по летным </a:t>
                      </a:r>
                      <a:r>
                        <a:rPr lang="ru-RU" sz="900" u="none" strike="noStrike" dirty="0" err="1">
                          <a:effectLst/>
                        </a:rPr>
                        <a:t>испыта-ниям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</a:rPr>
                        <a:t>Доработка по </a:t>
                      </a:r>
                      <a:r>
                        <a:rPr lang="ru-RU" sz="900" u="none" strike="noStrike" dirty="0" err="1">
                          <a:effectLst/>
                        </a:rPr>
                        <a:t>результа</a:t>
                      </a:r>
                      <a:r>
                        <a:rPr lang="ru-RU" sz="900" u="none" strike="noStrike" dirty="0">
                          <a:effectLst/>
                        </a:rPr>
                        <a:t>-там испытаний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 err="1">
                          <a:effectLst/>
                        </a:rPr>
                        <a:t>Оборудо-вание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 err="1">
                          <a:effectLst/>
                        </a:rPr>
                        <a:t>Малосе</a:t>
                      </a:r>
                      <a:r>
                        <a:rPr lang="ru-RU" sz="900" u="none" strike="noStrike" dirty="0">
                          <a:effectLst/>
                        </a:rPr>
                        <a:t>- </a:t>
                      </a:r>
                      <a:r>
                        <a:rPr lang="ru-RU" sz="900" u="none" strike="noStrike" dirty="0" err="1">
                          <a:effectLst/>
                        </a:rPr>
                        <a:t>рийное</a:t>
                      </a:r>
                      <a:r>
                        <a:rPr lang="ru-RU" sz="900" u="none" strike="noStrike" dirty="0">
                          <a:effectLst/>
                        </a:rPr>
                        <a:t> </a:t>
                      </a:r>
                      <a:r>
                        <a:rPr lang="ru-RU" sz="900" u="none" strike="noStrike" dirty="0" err="1">
                          <a:effectLst/>
                        </a:rPr>
                        <a:t>производ-ство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4127155855"/>
                  </a:ext>
                </a:extLst>
              </a:tr>
              <a:tr h="739378">
                <a:tc>
                  <a:txBody>
                    <a:bodyPr/>
                    <a:lstStyle/>
                    <a:p>
                      <a:pPr algn="l" fontAlgn="b"/>
                      <a:r>
                        <a:rPr lang="ru-RU" sz="1050" u="none" strike="noStrike">
                          <a:effectLst/>
                        </a:rPr>
                        <a:t>Финансы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Технопарк "Иртыш", АО "СПС", заявка Старт-2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 err="1">
                          <a:effectLst/>
                        </a:rPr>
                        <a:t>Сонвести-ции</a:t>
                      </a:r>
                      <a:r>
                        <a:rPr lang="ru-RU" sz="900" u="none" strike="noStrike" dirty="0">
                          <a:effectLst/>
                        </a:rPr>
                        <a:t> </a:t>
                      </a:r>
                      <a:br>
                        <a:rPr lang="ru-RU" sz="900" u="none" strike="noStrike" dirty="0">
                          <a:effectLst/>
                        </a:rPr>
                      </a:br>
                      <a:r>
                        <a:rPr lang="ru-RU" sz="900" u="none" strike="noStrike" dirty="0">
                          <a:effectLst/>
                        </a:rPr>
                        <a:t>3 млн. р.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Заявка в Сколково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</a:rPr>
                        <a:t> 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</a:rPr>
                        <a:t> 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</a:rPr>
                        <a:t> 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</a:rPr>
                        <a:t> 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</a:rPr>
                        <a:t>Первая выручка. Микро-гранты Сколково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Фонд НТИ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426330343"/>
                  </a:ext>
                </a:extLst>
              </a:tr>
              <a:tr h="1031478">
                <a:tc>
                  <a:txBody>
                    <a:bodyPr/>
                    <a:lstStyle/>
                    <a:p>
                      <a:pPr algn="l" fontAlgn="b"/>
                      <a:r>
                        <a:rPr lang="ru-RU" sz="1050" u="none" strike="noStrike" dirty="0">
                          <a:effectLst/>
                        </a:rPr>
                        <a:t>Продажи/клиенты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База заказчиков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</a:rPr>
                        <a:t> 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Договор на опытную партию (10)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Договоры на малосерийные партии (100)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</a:rPr>
                        <a:t> 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</a:rPr>
                        <a:t> 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</a:rPr>
                        <a:t> 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</a:rPr>
                        <a:t> 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</a:rPr>
                        <a:t> 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</a:rPr>
                        <a:t> 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</a:rPr>
                        <a:t>Поставки по договорам на </a:t>
                      </a:r>
                      <a:r>
                        <a:rPr lang="ru-RU" sz="900" u="none" strike="noStrike" dirty="0" err="1">
                          <a:effectLst/>
                        </a:rPr>
                        <a:t>малосе-рийные</a:t>
                      </a:r>
                      <a:r>
                        <a:rPr lang="ru-RU" sz="900" u="none" strike="noStrike" dirty="0">
                          <a:effectLst/>
                        </a:rPr>
                        <a:t> партии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</a:rPr>
                        <a:t> 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</a:rPr>
                        <a:t> 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2966209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75356032"/>
      </p:ext>
    </p:extLst>
  </p:cSld>
  <p:clrMapOvr>
    <a:masterClrMapping/>
  </p:clrMapOvr>
</p:sld>
</file>

<file path=ppt/theme/theme1.xml><?xml version="1.0" encoding="utf-8"?>
<a:theme xmlns:a="http://schemas.openxmlformats.org/drawingml/2006/main" name="Архи 2023">
  <a:themeElements>
    <a:clrScheme name="Архи 2025">
      <a:dk1>
        <a:srgbClr val="211E1E"/>
      </a:dk1>
      <a:lt1>
        <a:srgbClr val="FFFFFF"/>
      </a:lt1>
      <a:dk2>
        <a:srgbClr val="F8633A"/>
      </a:dk2>
      <a:lt2>
        <a:srgbClr val="E7E6E6"/>
      </a:lt2>
      <a:accent1>
        <a:srgbClr val="F8633A"/>
      </a:accent1>
      <a:accent2>
        <a:srgbClr val="80837D"/>
      </a:accent2>
      <a:accent3>
        <a:srgbClr val="FEFEFE"/>
      </a:accent3>
      <a:accent4>
        <a:srgbClr val="211E1E"/>
      </a:accent4>
      <a:accent5>
        <a:srgbClr val="F76339"/>
      </a:accent5>
      <a:accent6>
        <a:srgbClr val="817D79"/>
      </a:accent6>
      <a:hlink>
        <a:srgbClr val="F8633A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Архи 2023" id="{7B8F6B7E-5808-8247-8D63-AC903D2AEEF8}" vid="{C26D26CF-877B-DA47-88CF-6504CCD6EFB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679</TotalTime>
  <Words>1811</Words>
  <Application>Microsoft Office PowerPoint</Application>
  <PresentationFormat>Широкоэкранный</PresentationFormat>
  <Paragraphs>394</Paragraphs>
  <Slides>32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42" baseType="lpstr">
      <vt:lpstr>Arial</vt:lpstr>
      <vt:lpstr>Calibri</vt:lpstr>
      <vt:lpstr>Calibri Light</vt:lpstr>
      <vt:lpstr>Calleo-Trial</vt:lpstr>
      <vt:lpstr>Calleo-Trial SemiBold</vt:lpstr>
      <vt:lpstr>Courier New</vt:lpstr>
      <vt:lpstr>Segoe UI Light</vt:lpstr>
      <vt:lpstr>Wingdings</vt:lpstr>
      <vt:lpstr>Системный шрифт, обычный</vt:lpstr>
      <vt:lpstr>Архи 2023</vt:lpstr>
      <vt:lpstr> Двигатели сверхмалых  космических аппаратов  </vt:lpstr>
      <vt:lpstr>Целевая аудитория и решаемая проблема</vt:lpstr>
      <vt:lpstr>Описание предлагаемого решения и финансовая модель проекта</vt:lpstr>
      <vt:lpstr>Анализ конкурентов</vt:lpstr>
      <vt:lpstr>Рынок и бизнес-модель</vt:lpstr>
      <vt:lpstr>Текущий статус проекта</vt:lpstr>
      <vt:lpstr>Команда и компетенции</vt:lpstr>
      <vt:lpstr>Результаты Акселератора НТИ</vt:lpstr>
      <vt:lpstr>Дорожная карта (план развития)</vt:lpstr>
      <vt:lpstr>Запрос/предложение</vt:lpstr>
      <vt:lpstr>Контакты</vt:lpstr>
      <vt:lpstr>Презентация PowerPoint</vt:lpstr>
      <vt:lpstr>Бизнес-модель по Остервальдеру</vt:lpstr>
      <vt:lpstr>Конкуренты</vt:lpstr>
      <vt:lpstr>Конкуренты</vt:lpstr>
      <vt:lpstr>Оценка рынка («Сильные идеи для нового времени»)</vt:lpstr>
      <vt:lpstr>Фирменные цвета</vt:lpstr>
      <vt:lpstr>Фирменный шрифт</vt:lpstr>
      <vt:lpstr>Фирменные контурные элементы</vt:lpstr>
      <vt:lpstr>Фирменные контурные элементы</vt:lpstr>
      <vt:lpstr>Иконки</vt:lpstr>
      <vt:lpstr>Иконки</vt:lpstr>
      <vt:lpstr>Варианты слайдов</vt:lpstr>
      <vt:lpstr>Варианты слайдов</vt:lpstr>
      <vt:lpstr>Презентация PowerPoint</vt:lpstr>
      <vt:lpstr>Варианты слайдов</vt:lpstr>
      <vt:lpstr>Варианты слайдов</vt:lpstr>
      <vt:lpstr>Варианты слайдов</vt:lpstr>
      <vt:lpstr>Перебивка</vt:lpstr>
      <vt:lpstr>Варианты слайдов</vt:lpstr>
      <vt:lpstr>Варианты слайдов</vt:lpstr>
      <vt:lpstr>Варианты слайдов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Архипелаг презентация</dc:title>
  <dc:creator>Microsoft Office User</dc:creator>
  <cp:lastModifiedBy>user</cp:lastModifiedBy>
  <cp:revision>34</cp:revision>
  <dcterms:created xsi:type="dcterms:W3CDTF">2023-07-06T08:04:04Z</dcterms:created>
  <dcterms:modified xsi:type="dcterms:W3CDTF">2023-08-03T07:54:22Z</dcterms:modified>
</cp:coreProperties>
</file>