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6"/>
  </p:notesMasterIdLst>
  <p:handoutMasterIdLst>
    <p:handoutMasterId r:id="rId17"/>
  </p:handoutMasterIdLst>
  <p:sldIdLst>
    <p:sldId id="260" r:id="rId6"/>
    <p:sldId id="295" r:id="rId7"/>
    <p:sldId id="304" r:id="rId8"/>
    <p:sldId id="297" r:id="rId9"/>
    <p:sldId id="298" r:id="rId10"/>
    <p:sldId id="299" r:id="rId11"/>
    <p:sldId id="300" r:id="rId12"/>
    <p:sldId id="301" r:id="rId13"/>
    <p:sldId id="302" r:id="rId14"/>
    <p:sldId id="303" r:id="rId15"/>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30" autoAdjust="0"/>
    <p:restoredTop sz="87346" autoAdjust="0"/>
  </p:normalViewPr>
  <p:slideViewPr>
    <p:cSldViewPr snapToGrid="0">
      <p:cViewPr varScale="1">
        <p:scale>
          <a:sx n="47" d="100"/>
          <a:sy n="47" d="100"/>
        </p:scale>
        <p:origin x="1210" y="58"/>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28.09.2023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4.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a:xfrm>
            <a:off x="888112" y="5680858"/>
            <a:ext cx="7400004" cy="3171782"/>
          </a:xfrm>
        </p:spPr>
        <p:txBody>
          <a:bodyPr/>
          <a:lstStyle/>
          <a:p>
            <a:r>
              <a:rPr lang="en-US" dirty="0" smtClean="0"/>
              <a:t>Share!</a:t>
            </a:r>
            <a:endParaRPr lang="ru-RU" dirty="0"/>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a:xfrm>
            <a:off x="888112" y="9479061"/>
            <a:ext cx="7400004" cy="2488447"/>
          </a:xfrm>
        </p:spPr>
        <p:txBody>
          <a:bodyPr/>
          <a:lstStyle/>
          <a:p>
            <a:r>
              <a:rPr lang="ru-RU" dirty="0">
                <a:latin typeface="Roboto"/>
              </a:rPr>
              <a:t>Приложение по </a:t>
            </a:r>
            <a:r>
              <a:rPr lang="ru-RU" dirty="0" smtClean="0">
                <a:latin typeface="Roboto"/>
              </a:rPr>
              <a:t>сокращению </a:t>
            </a:r>
          </a:p>
          <a:p>
            <a:r>
              <a:rPr lang="ru-RU" dirty="0" smtClean="0">
                <a:latin typeface="Roboto"/>
              </a:rPr>
              <a:t>пищевых отходов</a:t>
            </a:r>
            <a:endParaRPr lang="ru-RU" dirty="0"/>
          </a:p>
        </p:txBody>
      </p:sp>
    </p:spTree>
    <p:extLst>
      <p:ext uri="{BB962C8B-B14F-4D97-AF65-F5344CB8AC3E}">
        <p14:creationId xmlns:p14="http://schemas.microsoft.com/office/powerpoint/2010/main" val="220680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endParaRPr lang="ru-RU" sz="1800" dirty="0"/>
          </a:p>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ru-RU" sz="2800" dirty="0" smtClean="0"/>
              <a:t> </a:t>
            </a:r>
            <a:endParaRPr lang="ru-RU" sz="2800" dirty="0"/>
          </a:p>
          <a:p>
            <a:pPr>
              <a:lnSpc>
                <a:spcPts val="4360"/>
              </a:lnSpc>
              <a:buClrTx/>
            </a:pPr>
            <a:r>
              <a:rPr lang="en-US" sz="2800" dirty="0"/>
              <a:t>+7 </a:t>
            </a:r>
            <a:r>
              <a:rPr lang="en-US" sz="2800" dirty="0" smtClean="0"/>
              <a:t>(</a:t>
            </a:r>
            <a:r>
              <a:rPr lang="ru-RU" sz="2800" dirty="0" smtClean="0"/>
              <a:t>920</a:t>
            </a:r>
            <a:r>
              <a:rPr lang="ru-RU" sz="2800" dirty="0" smtClean="0"/>
              <a:t>) 609-56-05</a:t>
            </a:r>
            <a:endParaRPr lang="ru-RU" sz="2800" dirty="0"/>
          </a:p>
          <a:p>
            <a:pPr>
              <a:lnSpc>
                <a:spcPts val="4360"/>
              </a:lnSpc>
              <a:buClrTx/>
            </a:pPr>
            <a:r>
              <a:rPr lang="en-US" sz="2800" dirty="0"/>
              <a:t>dozorova_d@mail.ru</a:t>
            </a:r>
            <a:endParaRPr lang="ru-RU" sz="2800" dirty="0"/>
          </a:p>
        </p:txBody>
      </p:sp>
    </p:spTree>
    <p:extLst>
      <p:ext uri="{BB962C8B-B14F-4D97-AF65-F5344CB8AC3E}">
        <p14:creationId xmlns:p14="http://schemas.microsoft.com/office/powerpoint/2010/main" val="2930906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a:extLst>
              <a:ext uri="{FF2B5EF4-FFF2-40B4-BE49-F238E27FC236}">
                <a16:creationId xmlns:a16="http://schemas.microsoft.com/office/drawing/2014/main" id="{860BAB42-92E5-6D4C-988B-4C5779B99DDE}"/>
              </a:ext>
            </a:extLst>
          </p:cNvPr>
          <p:cNvSpPr>
            <a:spLocks noGrp="1"/>
          </p:cNvSpPr>
          <p:nvPr>
            <p:ph type="body" sz="quarter" idx="12"/>
          </p:nvPr>
        </p:nvSpPr>
        <p:spPr/>
        <p:txBody>
          <a:bodyPr/>
          <a:lstStyle/>
          <a:p>
            <a:r>
              <a:rPr lang="ru-RU" dirty="0" smtClean="0"/>
              <a:t>Данный проект необходим по следующим причинам:</a:t>
            </a:r>
            <a:endParaRPr lang="ru-RU" dirty="0"/>
          </a:p>
        </p:txBody>
      </p:sp>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a16="http://schemas.microsoft.com/office/drawing/2014/main" id="{283F6D99-FE8F-3447-990D-DE77451547E1}"/>
              </a:ext>
            </a:extLst>
          </p:cNvPr>
          <p:cNvSpPr>
            <a:spLocks noGrp="1"/>
          </p:cNvSpPr>
          <p:nvPr>
            <p:ph type="body" sz="quarter" idx="13"/>
          </p:nvPr>
        </p:nvSpPr>
        <p:spPr/>
        <p:txBody>
          <a:bodyPr/>
          <a:lstStyle/>
          <a:p>
            <a:r>
              <a:rPr lang="ru-RU" sz="3200" dirty="0"/>
              <a:t> </a:t>
            </a:r>
            <a:r>
              <a:rPr lang="ru-RU" sz="3200" dirty="0" smtClean="0"/>
              <a:t>     Воздействие </a:t>
            </a:r>
            <a:r>
              <a:rPr lang="ru-RU" sz="3200" dirty="0"/>
              <a:t>на окружающую </a:t>
            </a:r>
            <a:r>
              <a:rPr lang="ru-RU" sz="3200" dirty="0" smtClean="0"/>
              <a:t>среду</a:t>
            </a:r>
          </a:p>
          <a:p>
            <a:r>
              <a:rPr lang="ru-RU" dirty="0" smtClean="0"/>
              <a:t>Пищевые </a:t>
            </a:r>
            <a:r>
              <a:rPr lang="ru-RU" dirty="0"/>
              <a:t>отходы способствуют выбросам парниковых газов, когда они разлагаются на свалках, что приводит к изменению климата. Сокращая количество отходов, мы можем помочь смягчить эти воздействия на окружающую среду.</a:t>
            </a:r>
          </a:p>
          <a:p>
            <a:endParaRPr lang="ru-RU" dirty="0"/>
          </a:p>
          <a:p>
            <a:r>
              <a:rPr lang="ru-RU" sz="3200" dirty="0" smtClean="0"/>
              <a:t>     Сохранение ресурсов</a:t>
            </a:r>
            <a:endParaRPr lang="ru-RU" dirty="0"/>
          </a:p>
          <a:p>
            <a:r>
              <a:rPr lang="ru-RU" dirty="0" smtClean="0"/>
              <a:t>Производство </a:t>
            </a:r>
            <a:r>
              <a:rPr lang="ru-RU" dirty="0"/>
              <a:t>продуктов питания требует значительных ресурсов, таких как вода, энергия и земля. </a:t>
            </a:r>
            <a:r>
              <a:rPr lang="ru-RU" dirty="0" err="1"/>
              <a:t>Минимизируя</a:t>
            </a:r>
            <a:r>
              <a:rPr lang="ru-RU" dirty="0"/>
              <a:t> отходы, мы оптимизируем использование этих ресурсов, снижая нагрузку на окружающую среду.</a:t>
            </a:r>
          </a:p>
          <a:p>
            <a:endParaRPr lang="ru-RU" dirty="0"/>
          </a:p>
          <a:p>
            <a:r>
              <a:rPr lang="ru-RU" sz="3200" dirty="0"/>
              <a:t> </a:t>
            </a:r>
            <a:r>
              <a:rPr lang="ru-RU" sz="3200" dirty="0" smtClean="0"/>
              <a:t>    Голод </a:t>
            </a:r>
            <a:r>
              <a:rPr lang="ru-RU" sz="3200" dirty="0"/>
              <a:t>и отсутствие продовольственной </a:t>
            </a:r>
            <a:r>
              <a:rPr lang="ru-RU" sz="3200" dirty="0" smtClean="0"/>
              <a:t>безопасности</a:t>
            </a:r>
            <a:endParaRPr lang="ru-RU" dirty="0"/>
          </a:p>
          <a:p>
            <a:r>
              <a:rPr lang="ru-RU" dirty="0" smtClean="0"/>
              <a:t>Несмотря </a:t>
            </a:r>
            <a:r>
              <a:rPr lang="ru-RU" dirty="0"/>
              <a:t>на обильное производство продуктов питания, миллионы людей страдают от голода и отсутствия продовольственной безопасности. Сокращение отходов означает, что больше продуктов питания будет доступно тем, кто в них нуждается, что позволит решить эту глобальную проблему.</a:t>
            </a:r>
          </a:p>
          <a:p>
            <a:endParaRPr lang="ru-RU" dirty="0"/>
          </a:p>
          <a:p>
            <a:endParaRPr lang="ru-RU" dirty="0"/>
          </a:p>
          <a:p>
            <a:endParaRPr lang="ru-RU" dirty="0"/>
          </a:p>
        </p:txBody>
      </p:sp>
      <p:sp>
        <p:nvSpPr>
          <p:cNvPr id="21" name="Текст 20">
            <a:extLst>
              <a:ext uri="{FF2B5EF4-FFF2-40B4-BE49-F238E27FC236}">
                <a16:creationId xmlns:a16="http://schemas.microsoft.com/office/drawing/2014/main" id="{7EAC65FC-622C-F345-B63F-43F6DE7BD512}"/>
              </a:ext>
            </a:extLst>
          </p:cNvPr>
          <p:cNvSpPr>
            <a:spLocks noGrp="1"/>
          </p:cNvSpPr>
          <p:nvPr>
            <p:ph type="body" sz="quarter" idx="16"/>
          </p:nvPr>
        </p:nvSpPr>
        <p:spPr>
          <a:xfrm>
            <a:off x="11066880" y="2942400"/>
            <a:ext cx="8793162" cy="7554912"/>
          </a:xfrm>
        </p:spPr>
        <p:txBody>
          <a:bodyPr/>
          <a:lstStyle/>
          <a:p>
            <a:r>
              <a:rPr lang="ru-RU" sz="3200" dirty="0"/>
              <a:t> </a:t>
            </a:r>
            <a:r>
              <a:rPr lang="ru-RU" sz="3200" dirty="0" smtClean="0"/>
              <a:t>    Экономическая эффективность</a:t>
            </a:r>
            <a:endParaRPr lang="ru-RU" dirty="0" smtClean="0"/>
          </a:p>
          <a:p>
            <a:r>
              <a:rPr lang="ru-RU" dirty="0" smtClean="0"/>
              <a:t>Пищевые </a:t>
            </a:r>
            <a:r>
              <a:rPr lang="ru-RU" dirty="0"/>
              <a:t>отходы представляют собой значительные экономические потери для частных лиц, предприятий и правительств. Сокращая отходы, мы повышаем экономическую эффективность цепочки поставок продуктов питания и экономим деньги.</a:t>
            </a:r>
          </a:p>
          <a:p>
            <a:endParaRPr lang="ru-RU" dirty="0" smtClean="0"/>
          </a:p>
          <a:p>
            <a:r>
              <a:rPr lang="ru-RU" sz="3200" dirty="0"/>
              <a:t> </a:t>
            </a:r>
            <a:r>
              <a:rPr lang="ru-RU" sz="3200" dirty="0" smtClean="0"/>
              <a:t>    Этические соображения</a:t>
            </a:r>
            <a:endParaRPr lang="ru-RU" dirty="0"/>
          </a:p>
          <a:p>
            <a:r>
              <a:rPr lang="ru-RU" dirty="0" smtClean="0"/>
              <a:t>Выбрасывание </a:t>
            </a:r>
            <a:r>
              <a:rPr lang="ru-RU" dirty="0"/>
              <a:t>продуктов питания является этически проблематичным, поскольку многие люди не имеют доступа к питательной пище. Сокращение отходов соответствует этическим принципам справедливости, социальной справедливости и ответственного распределения ресурсов</a:t>
            </a:r>
            <a:r>
              <a:rPr lang="ru-RU" dirty="0" smtClean="0"/>
              <a:t>.</a:t>
            </a:r>
          </a:p>
          <a:p>
            <a:endParaRPr lang="ru-RU" dirty="0"/>
          </a:p>
          <a:p>
            <a:r>
              <a:rPr lang="ru-RU" sz="3200" dirty="0"/>
              <a:t> </a:t>
            </a:r>
            <a:r>
              <a:rPr lang="ru-RU" sz="3200" dirty="0" smtClean="0"/>
              <a:t>    Цели </a:t>
            </a:r>
            <a:r>
              <a:rPr lang="ru-RU" sz="3200" dirty="0"/>
              <a:t>устойчивого </a:t>
            </a:r>
            <a:r>
              <a:rPr lang="ru-RU" sz="3200" dirty="0" smtClean="0"/>
              <a:t>развития</a:t>
            </a:r>
            <a:endParaRPr lang="ru-RU" dirty="0"/>
          </a:p>
          <a:p>
            <a:r>
              <a:rPr lang="ru-RU" dirty="0" smtClean="0"/>
              <a:t>Цели </a:t>
            </a:r>
            <a:r>
              <a:rPr lang="ru-RU" dirty="0"/>
              <a:t>устойчивого развития (ЦУР) Организации Объединенных Наций включают задачи, связанные с сокращением пищевых отходов (например, ЦУР 12.3). Решение этой проблемы имеет решающее значение для достижения глобальных целей устойчивого развития.</a:t>
            </a:r>
          </a:p>
          <a:p>
            <a:endParaRPr lang="ru-RU" dirty="0"/>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76333" y1="26667" x2="63000" y2="36500"/>
                      </a14:backgroundRemoval>
                    </a14:imgEffect>
                  </a14:imgLayer>
                </a14:imgProps>
              </a:ext>
            </a:extLst>
          </a:blip>
          <a:stretch>
            <a:fillRect/>
          </a:stretch>
        </p:blipFill>
        <p:spPr>
          <a:xfrm>
            <a:off x="751113" y="2739280"/>
            <a:ext cx="808265" cy="808265"/>
          </a:xfrm>
          <a:prstGeom prst="rect">
            <a:avLst/>
          </a:prstGeom>
        </p:spPr>
      </p:pic>
      <p:pic>
        <p:nvPicPr>
          <p:cNvPr id="3" name="Рисунок 2"/>
          <p:cNvPicPr>
            <a:picLocks noChangeAspect="1"/>
          </p:cNvPicPr>
          <p:nvPr/>
        </p:nvPicPr>
        <p:blipFill>
          <a:blip r:embed="rId4"/>
          <a:stretch>
            <a:fillRect/>
          </a:stretch>
        </p:blipFill>
        <p:spPr>
          <a:xfrm>
            <a:off x="764869" y="4923243"/>
            <a:ext cx="810838" cy="810838"/>
          </a:xfrm>
          <a:prstGeom prst="rect">
            <a:avLst/>
          </a:prstGeom>
        </p:spPr>
      </p:pic>
      <p:pic>
        <p:nvPicPr>
          <p:cNvPr id="4" name="Рисунок 3"/>
          <p:cNvPicPr>
            <a:picLocks noChangeAspect="1"/>
          </p:cNvPicPr>
          <p:nvPr/>
        </p:nvPicPr>
        <p:blipFill>
          <a:blip r:embed="rId4"/>
          <a:stretch>
            <a:fillRect/>
          </a:stretch>
        </p:blipFill>
        <p:spPr>
          <a:xfrm>
            <a:off x="748540" y="6880153"/>
            <a:ext cx="810838" cy="810838"/>
          </a:xfrm>
          <a:prstGeom prst="rect">
            <a:avLst/>
          </a:prstGeom>
        </p:spPr>
      </p:pic>
      <p:pic>
        <p:nvPicPr>
          <p:cNvPr id="5" name="Рисунок 4"/>
          <p:cNvPicPr>
            <a:picLocks noChangeAspect="1"/>
          </p:cNvPicPr>
          <p:nvPr/>
        </p:nvPicPr>
        <p:blipFill>
          <a:blip r:embed="rId4"/>
          <a:stretch>
            <a:fillRect/>
          </a:stretch>
        </p:blipFill>
        <p:spPr>
          <a:xfrm>
            <a:off x="10903930" y="2739280"/>
            <a:ext cx="810838" cy="810838"/>
          </a:xfrm>
          <a:prstGeom prst="rect">
            <a:avLst/>
          </a:prstGeom>
        </p:spPr>
      </p:pic>
      <p:pic>
        <p:nvPicPr>
          <p:cNvPr id="6" name="Рисунок 5"/>
          <p:cNvPicPr>
            <a:picLocks noChangeAspect="1"/>
          </p:cNvPicPr>
          <p:nvPr/>
        </p:nvPicPr>
        <p:blipFill>
          <a:blip r:embed="rId4"/>
          <a:stretch>
            <a:fillRect/>
          </a:stretch>
        </p:blipFill>
        <p:spPr>
          <a:xfrm>
            <a:off x="10903930" y="4933658"/>
            <a:ext cx="810838" cy="810838"/>
          </a:xfrm>
          <a:prstGeom prst="rect">
            <a:avLst/>
          </a:prstGeom>
        </p:spPr>
      </p:pic>
      <p:pic>
        <p:nvPicPr>
          <p:cNvPr id="7" name="Рисунок 6"/>
          <p:cNvPicPr>
            <a:picLocks noChangeAspect="1"/>
          </p:cNvPicPr>
          <p:nvPr/>
        </p:nvPicPr>
        <p:blipFill>
          <a:blip r:embed="rId4"/>
          <a:stretch>
            <a:fillRect/>
          </a:stretch>
        </p:blipFill>
        <p:spPr>
          <a:xfrm>
            <a:off x="10903930" y="7435323"/>
            <a:ext cx="810838" cy="810838"/>
          </a:xfrm>
          <a:prstGeom prst="rect">
            <a:avLst/>
          </a:prstGeom>
        </p:spPr>
      </p:pic>
    </p:spTree>
    <p:extLst>
      <p:ext uri="{BB962C8B-B14F-4D97-AF65-F5344CB8AC3E}">
        <p14:creationId xmlns:p14="http://schemas.microsoft.com/office/powerpoint/2010/main" val="15601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a:extLst>
              <a:ext uri="{FF2B5EF4-FFF2-40B4-BE49-F238E27FC236}">
                <a16:creationId xmlns:a16="http://schemas.microsoft.com/office/drawing/2014/main" id="{C72ED528-466D-BB48-85E5-2A2D73A027E8}"/>
              </a:ext>
            </a:extLst>
          </p:cNvPr>
          <p:cNvSpPr>
            <a:spLocks noGrp="1"/>
          </p:cNvSpPr>
          <p:nvPr>
            <p:ph type="body" sz="quarter" idx="12"/>
          </p:nvPr>
        </p:nvSpPr>
        <p:spPr/>
        <p:txBody>
          <a:bodyPr/>
          <a:lstStyle/>
          <a:p>
            <a:r>
              <a:rPr lang="ru-RU" dirty="0"/>
              <a:t>Проблема клиента, которую вы решаете.</a:t>
            </a:r>
          </a:p>
          <a:p>
            <a:endParaRPr lang="ru-RU" dirty="0"/>
          </a:p>
        </p:txBody>
      </p:sp>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p:txBody>
          <a:bodyPr/>
          <a:lstStyle/>
          <a:p>
            <a:r>
              <a:rPr lang="ru-RU" sz="2200" dirty="0" smtClean="0"/>
              <a:t>1. Недостаточная </a:t>
            </a:r>
            <a:r>
              <a:rPr lang="ru-RU" sz="2200" dirty="0"/>
              <a:t>осведомленность: повышает осведомленность о проблеме пищевых отходов и их воздействии на окружающую среду, информируя пользователей о важности сокращения отходов</a:t>
            </a:r>
            <a:r>
              <a:rPr lang="ru-RU" sz="2200" dirty="0" smtClean="0"/>
              <a:t>.</a:t>
            </a:r>
            <a:endParaRPr lang="ru-RU" sz="2200" dirty="0"/>
          </a:p>
          <a:p>
            <a:endParaRPr lang="ru-RU" sz="2200" dirty="0"/>
          </a:p>
          <a:p>
            <a:r>
              <a:rPr lang="ru-RU" sz="2200" dirty="0"/>
              <a:t>2. Чрезмерные покупки продуктов питания. Это помогает пользователям планировать покупки продуктов, предоставляя информацию о количестве необходимых продуктов питания, сокращая случаи покупки излишков продуктов питания, которые могут быть выброшены впустую</a:t>
            </a:r>
            <a:r>
              <a:rPr lang="ru-RU" sz="2200" dirty="0" smtClean="0"/>
              <a:t>.</a:t>
            </a:r>
            <a:endParaRPr lang="ru-RU" sz="2200" dirty="0"/>
          </a:p>
          <a:p>
            <a:endParaRPr lang="ru-RU" sz="2200" dirty="0"/>
          </a:p>
          <a:p>
            <a:r>
              <a:rPr lang="ru-RU" sz="2200" dirty="0"/>
              <a:t>3. Срок годности продуктов питания. Он отправляет своевременные напоминания или уведомления о приближении срока годности продуктов питания, побуждая пользователей потреблять или отдавать их, прежде чем они испортятся</a:t>
            </a:r>
            <a:r>
              <a:rPr lang="ru-RU" sz="2200" dirty="0" smtClean="0"/>
              <a:t>.</a:t>
            </a:r>
            <a:endParaRPr lang="en-US" sz="2200" dirty="0" smtClean="0"/>
          </a:p>
          <a:p>
            <a:endParaRPr lang="en-US" sz="2200" dirty="0" smtClean="0"/>
          </a:p>
          <a:p>
            <a:r>
              <a:rPr lang="ru-RU" sz="2200" dirty="0"/>
              <a:t>4. Перераспределение продуктов питания: оно связывает пользователей с излишками продуктов питания с отдельными лицами, благотворительными организациями или организациями, которые могут получить от них выгоду, облегчая процесс пожертвований или перераспределения.</a:t>
            </a:r>
            <a:endParaRPr lang="ru-RU" sz="2200" dirty="0"/>
          </a:p>
        </p:txBody>
      </p:sp>
      <p:sp>
        <p:nvSpPr>
          <p:cNvPr id="15" name="Текст 14">
            <a:extLst>
              <a:ext uri="{FF2B5EF4-FFF2-40B4-BE49-F238E27FC236}">
                <a16:creationId xmlns:a16="http://schemas.microsoft.com/office/drawing/2014/main" id="{2152D6DA-EBB8-DF4B-A09D-F2FF5954B998}"/>
              </a:ext>
            </a:extLst>
          </p:cNvPr>
          <p:cNvSpPr>
            <a:spLocks noGrp="1"/>
          </p:cNvSpPr>
          <p:nvPr>
            <p:ph type="body" sz="quarter" idx="16"/>
          </p:nvPr>
        </p:nvSpPr>
        <p:spPr/>
        <p:txBody>
          <a:bodyPr anchor="ctr"/>
          <a:lstStyle/>
          <a:p>
            <a:r>
              <a:rPr lang="ru-RU" sz="2400" dirty="0" smtClean="0"/>
              <a:t>На данный момент компании решают проблемы избытка/недостатка продукции внутренне путем списания или распределения исключительно по своим филиалам. Подобных приложений, объединяющих разные компании не существует.</a:t>
            </a:r>
          </a:p>
        </p:txBody>
      </p:sp>
      <p:sp>
        <p:nvSpPr>
          <p:cNvPr id="16" name="Текст 15">
            <a:extLst>
              <a:ext uri="{FF2B5EF4-FFF2-40B4-BE49-F238E27FC236}">
                <a16:creationId xmlns:a16="http://schemas.microsoft.com/office/drawing/2014/main" id="{E8E038BC-E53B-614C-A9F9-2C3CA505EC53}"/>
              </a:ext>
            </a:extLst>
          </p:cNvPr>
          <p:cNvSpPr>
            <a:spLocks noGrp="1"/>
          </p:cNvSpPr>
          <p:nvPr>
            <p:ph type="body" sz="quarter" idx="17"/>
          </p:nvPr>
        </p:nvSpPr>
        <p:spPr/>
        <p:txBody>
          <a:bodyPr/>
          <a:lstStyle/>
          <a:p>
            <a:r>
              <a:rPr lang="ru-RU" dirty="0"/>
              <a:t>Почему существующих вариантов решения </a:t>
            </a:r>
            <a:br>
              <a:rPr lang="ru-RU" dirty="0"/>
            </a:br>
            <a:r>
              <a:rPr lang="ru-RU" dirty="0"/>
              <a:t>не достаточно?</a:t>
            </a:r>
          </a:p>
        </p:txBody>
      </p:sp>
      <p:pic>
        <p:nvPicPr>
          <p:cNvPr id="2" name="Рисунок 1"/>
          <p:cNvPicPr>
            <a:picLocks noChangeAspect="1"/>
          </p:cNvPicPr>
          <p:nvPr/>
        </p:nvPicPr>
        <p:blipFill>
          <a:blip r:embed="rId2"/>
          <a:stretch>
            <a:fillRect/>
          </a:stretch>
        </p:blipFill>
        <p:spPr>
          <a:xfrm>
            <a:off x="83750" y="3154677"/>
            <a:ext cx="810838" cy="810838"/>
          </a:xfrm>
          <a:prstGeom prst="rect">
            <a:avLst/>
          </a:prstGeom>
        </p:spPr>
      </p:pic>
      <p:pic>
        <p:nvPicPr>
          <p:cNvPr id="3" name="Рисунок 2"/>
          <p:cNvPicPr>
            <a:picLocks noChangeAspect="1"/>
          </p:cNvPicPr>
          <p:nvPr/>
        </p:nvPicPr>
        <p:blipFill>
          <a:blip r:embed="rId2"/>
          <a:stretch>
            <a:fillRect/>
          </a:stretch>
        </p:blipFill>
        <p:spPr>
          <a:xfrm>
            <a:off x="83750" y="5059703"/>
            <a:ext cx="810838" cy="810838"/>
          </a:xfrm>
          <a:prstGeom prst="rect">
            <a:avLst/>
          </a:prstGeom>
        </p:spPr>
      </p:pic>
      <p:pic>
        <p:nvPicPr>
          <p:cNvPr id="4" name="Рисунок 3"/>
          <p:cNvPicPr>
            <a:picLocks noChangeAspect="1"/>
          </p:cNvPicPr>
          <p:nvPr/>
        </p:nvPicPr>
        <p:blipFill>
          <a:blip r:embed="rId2"/>
          <a:stretch>
            <a:fillRect/>
          </a:stretch>
        </p:blipFill>
        <p:spPr>
          <a:xfrm>
            <a:off x="83750" y="6946393"/>
            <a:ext cx="810838" cy="810838"/>
          </a:xfrm>
          <a:prstGeom prst="rect">
            <a:avLst/>
          </a:prstGeom>
        </p:spPr>
      </p:pic>
      <p:pic>
        <p:nvPicPr>
          <p:cNvPr id="5" name="Рисунок 4"/>
          <p:cNvPicPr>
            <a:picLocks noChangeAspect="1"/>
          </p:cNvPicPr>
          <p:nvPr/>
        </p:nvPicPr>
        <p:blipFill>
          <a:blip r:embed="rId2"/>
          <a:stretch>
            <a:fillRect/>
          </a:stretch>
        </p:blipFill>
        <p:spPr>
          <a:xfrm>
            <a:off x="83750" y="8893448"/>
            <a:ext cx="810838" cy="810838"/>
          </a:xfrm>
          <a:prstGeom prst="rect">
            <a:avLst/>
          </a:prstGeom>
        </p:spPr>
      </p:pic>
    </p:spTree>
    <p:extLst>
      <p:ext uri="{BB962C8B-B14F-4D97-AF65-F5344CB8AC3E}">
        <p14:creationId xmlns:p14="http://schemas.microsoft.com/office/powerpoint/2010/main" val="39152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a16="http://schemas.microsoft.com/office/drawing/2014/main" id="{D114D169-39CA-9F4E-8E20-E19DCB371C29}"/>
              </a:ext>
            </a:extLst>
          </p:cNvPr>
          <p:cNvSpPr>
            <a:spLocks noGrp="1"/>
          </p:cNvSpPr>
          <p:nvPr>
            <p:ph type="body" sz="quarter" idx="13"/>
          </p:nvPr>
        </p:nvSpPr>
        <p:spPr/>
        <p:txBody>
          <a:bodyPr/>
          <a:lstStyle/>
          <a:p>
            <a:r>
              <a:rPr lang="ru-RU" sz="2800" dirty="0"/>
              <a:t>Мобильное приложение для сокращения отходов может предоставлять различные решения, такие как рекомендации по управлению отходами, информацию о переработке, советы по компостированию и инструкции по утилизации опасных отходов.</a:t>
            </a:r>
            <a:endParaRPr lang="ru-RU" sz="2800" dirty="0" smtClean="0"/>
          </a:p>
          <a:p>
            <a:endParaRPr lang="ru-RU" sz="2800" dirty="0" smtClean="0"/>
          </a:p>
          <a:p>
            <a:r>
              <a:rPr lang="ru-RU" sz="3600" dirty="0" smtClean="0"/>
              <a:t>Преимущества</a:t>
            </a:r>
            <a:r>
              <a:rPr lang="ru-RU" sz="3600" dirty="0"/>
              <a:t>:</a:t>
            </a:r>
          </a:p>
          <a:p>
            <a:r>
              <a:rPr lang="ru-RU" sz="2800" dirty="0"/>
              <a:t>1. Воздействие на окружающую среду: продвигая методы сокращения отходов, приложение может помочь уменьшить количество отходов, отправляемых на свалки, сохранить ресурсы и минимизировать загрязнение.</a:t>
            </a:r>
          </a:p>
          <a:p>
            <a:r>
              <a:rPr lang="ru-RU" sz="2800" dirty="0"/>
              <a:t>2. Экономия затрат. Сокращение отходов может привести к финансовой экономии за счет снижения платы за вывоз мусора и поощрения более эффективного использования ресурсов.</a:t>
            </a:r>
          </a:p>
          <a:p>
            <a:r>
              <a:rPr lang="ru-RU" sz="2800" dirty="0"/>
              <a:t>3. Здоровье и безопасность. Правильное управление отходами может способствовать чистоте окружающей среды, снижая риски для здоровья, связанные с загрязнением отходами и неправильными методами утилизации.</a:t>
            </a:r>
          </a:p>
          <a:p>
            <a:r>
              <a:rPr lang="ru-RU" sz="2800" dirty="0"/>
              <a:t>4. Устойчивость. Мобильное приложение для сокращения отходов соответствует целям устойчивого развития, поощряя ответственные модели потребления и производства.</a:t>
            </a:r>
          </a:p>
          <a:p>
            <a:r>
              <a:rPr lang="ru-RU" dirty="0"/>
              <a:t/>
            </a:r>
            <a:br>
              <a:rPr lang="ru-RU" dirty="0"/>
            </a:br>
            <a:endParaRPr lang="ru-RU" dirty="0"/>
          </a:p>
        </p:txBody>
      </p:sp>
    </p:spTree>
    <p:extLst>
      <p:ext uri="{BB962C8B-B14F-4D97-AF65-F5344CB8AC3E}">
        <p14:creationId xmlns:p14="http://schemas.microsoft.com/office/powerpoint/2010/main" val="112951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sp>
        <p:nvSpPr>
          <p:cNvPr id="6" name="Текст 5">
            <a:extLst>
              <a:ext uri="{FF2B5EF4-FFF2-40B4-BE49-F238E27FC236}">
                <a16:creationId xmlns:a16="http://schemas.microsoft.com/office/drawing/2014/main" id="{C4896C73-F32D-8247-AB33-4BFBCE9D9537}"/>
              </a:ext>
            </a:extLst>
          </p:cNvPr>
          <p:cNvSpPr>
            <a:spLocks noGrp="1"/>
          </p:cNvSpPr>
          <p:nvPr>
            <p:ph type="body" sz="quarter" idx="13"/>
          </p:nvPr>
        </p:nvSpPr>
        <p:spPr>
          <a:xfrm>
            <a:off x="894588" y="2942400"/>
            <a:ext cx="8445356" cy="7554912"/>
          </a:xfrm>
        </p:spPr>
        <p:txBody>
          <a:bodyPr anchor="ctr"/>
          <a:lstStyle/>
          <a:p>
            <a:r>
              <a:rPr lang="ru-RU" sz="2800" dirty="0"/>
              <a:t>Объем рынка мобильных приложений для сокращения пищевых отходов в России стабильно растет. С ростом осведомленности о пищевых отходах и экологической устойчивости спрос на такие приложения растет. Потенциал роста значителен, учитывая большую численность населения и растущее распространение смартфонов в стране.</a:t>
            </a:r>
          </a:p>
          <a:p>
            <a:endParaRPr lang="ru-RU" dirty="0"/>
          </a:p>
          <a:p>
            <a:endParaRPr lang="ru-RU" dirty="0"/>
          </a:p>
        </p:txBody>
      </p:sp>
      <p:sp>
        <p:nvSpPr>
          <p:cNvPr id="5" name="Прямоугольник 4"/>
          <p:cNvSpPr/>
          <p:nvPr/>
        </p:nvSpPr>
        <p:spPr>
          <a:xfrm>
            <a:off x="10345964" y="4771199"/>
            <a:ext cx="9231993" cy="3582519"/>
          </a:xfrm>
          <a:prstGeom prst="rect">
            <a:avLst/>
          </a:prstGeom>
        </p:spPr>
        <p:txBody>
          <a:bodyPr wrap="square">
            <a:spAutoFit/>
          </a:bodyPr>
          <a:lstStyle/>
          <a:p>
            <a:pPr marL="15875" lvl="0">
              <a:lnSpc>
                <a:spcPct val="90000"/>
              </a:lnSpc>
              <a:spcBef>
                <a:spcPts val="1000"/>
              </a:spcBef>
              <a:buClrTx/>
            </a:pPr>
            <a:r>
              <a:rPr lang="ru-RU" sz="2800" kern="1200" dirty="0">
                <a:solidFill>
                  <a:prstClr val="black"/>
                </a:solidFill>
                <a:ea typeface="+mn-ea"/>
                <a:cs typeface="+mn-cs"/>
              </a:rPr>
              <a:t>Что касается конкуренции, то на рынке наблюдается умеренный уровень конкуренции. Хотя доступно несколько мобильных приложений, направленных на сокращение пищевых отходов, рынок не слишком насыщен. Это открывает перед новыми участниками возможности предлагать инновационные решения и захватывать долю рынка. Однако авторитетные игроки уже набрали обороты, поэтому конкуренция присутствует и развивается.</a:t>
            </a:r>
            <a:endParaRPr lang="ru-RU" sz="2800" kern="1200" dirty="0">
              <a:solidFill>
                <a:prstClr val="black"/>
              </a:solidFill>
              <a:ea typeface="+mn-ea"/>
              <a:cs typeface="+mn-cs"/>
            </a:endParaRPr>
          </a:p>
        </p:txBody>
      </p:sp>
    </p:spTree>
    <p:extLst>
      <p:ext uri="{BB962C8B-B14F-4D97-AF65-F5344CB8AC3E}">
        <p14:creationId xmlns:p14="http://schemas.microsoft.com/office/powerpoint/2010/main" val="141473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a16="http://schemas.microsoft.com/office/drawing/2014/main" id="{5F7AD820-9E6E-A040-BEDF-7E0541D8255F}"/>
              </a:ext>
            </a:extLst>
          </p:cNvPr>
          <p:cNvSpPr>
            <a:spLocks noGrp="1"/>
          </p:cNvSpPr>
          <p:nvPr>
            <p:ph type="body" sz="quarter" idx="13"/>
          </p:nvPr>
        </p:nvSpPr>
        <p:spPr/>
        <p:txBody>
          <a:bodyPr anchor="ctr"/>
          <a:lstStyle/>
          <a:p>
            <a:r>
              <a:rPr lang="ru-RU" sz="3600" dirty="0" smtClean="0"/>
              <a:t>Ежемесячная</a:t>
            </a:r>
            <a:r>
              <a:rPr lang="en-US" sz="3600" dirty="0" smtClean="0"/>
              <a:t>\</a:t>
            </a:r>
            <a:r>
              <a:rPr lang="ru-RU" sz="3600" dirty="0" smtClean="0"/>
              <a:t>годовая платная п</a:t>
            </a:r>
            <a:r>
              <a:rPr lang="ru-RU" sz="3600" dirty="0" smtClean="0"/>
              <a:t>одписка на приложение.</a:t>
            </a:r>
            <a:endParaRPr lang="ru-RU" sz="3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0539" y="4066463"/>
            <a:ext cx="5306785" cy="5306785"/>
          </a:xfrm>
          <a:prstGeom prst="ellipse">
            <a:avLst/>
          </a:prstGeom>
        </p:spPr>
      </p:pic>
    </p:spTree>
    <p:extLst>
      <p:ext uri="{BB962C8B-B14F-4D97-AF65-F5344CB8AC3E}">
        <p14:creationId xmlns:p14="http://schemas.microsoft.com/office/powerpoint/2010/main" val="2546277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a16="http://schemas.microsoft.com/office/drawing/2014/main" id="{977D909F-9EDA-3741-9984-4E6538C4E5CA}"/>
              </a:ext>
            </a:extLst>
          </p:cNvPr>
          <p:cNvSpPr>
            <a:spLocks noGrp="1"/>
          </p:cNvSpPr>
          <p:nvPr>
            <p:ph type="body" sz="quarter" idx="13"/>
          </p:nvPr>
        </p:nvSpPr>
        <p:spPr>
          <a:xfrm>
            <a:off x="894588" y="2544633"/>
            <a:ext cx="18432491" cy="7554912"/>
          </a:xfrm>
        </p:spPr>
        <p:txBody>
          <a:bodyPr anchor="ctr"/>
          <a:lstStyle/>
          <a:p>
            <a:r>
              <a:rPr lang="ru-RU" sz="4000" dirty="0" smtClean="0"/>
              <a:t>Наш проект находится на начальном этапе существования.</a:t>
            </a:r>
          </a:p>
          <a:p>
            <a:r>
              <a:rPr lang="ru-RU" dirty="0" smtClean="0"/>
              <a:t> </a:t>
            </a:r>
            <a:endParaRPr lang="ru-RU" dirty="0"/>
          </a:p>
        </p:txBody>
      </p:sp>
    </p:spTree>
    <p:extLst>
      <p:ext uri="{BB962C8B-B14F-4D97-AF65-F5344CB8AC3E}">
        <p14:creationId xmlns:p14="http://schemas.microsoft.com/office/powerpoint/2010/main" val="628330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18C40FDE-9047-A040-B3DB-E11C251FC53A}"/>
              </a:ext>
            </a:extLst>
          </p:cNvPr>
          <p:cNvPicPr>
            <a:picLocks noChangeAspect="1"/>
          </p:cNvPicPr>
          <p:nvPr/>
        </p:nvPicPr>
        <p:blipFill rotWithShape="1">
          <a:blip r:embed="rId2">
            <a:alphaModFix amt="48000"/>
          </a:blip>
          <a:srcRect l="12508" t="15043" r="19245" b="34928"/>
          <a:stretch/>
        </p:blipFill>
        <p:spPr>
          <a:xfrm>
            <a:off x="7370064" y="1096849"/>
            <a:ext cx="13331952" cy="10218851"/>
          </a:xfrm>
          <a:prstGeom prst="rect">
            <a:avLst/>
          </a:prstGeom>
        </p:spPr>
      </p:pic>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члены ваше команды (</a:t>
            </a:r>
            <a:r>
              <a:rPr lang="en" sz="2800" dirty="0"/>
              <a:t>CEO, CTO </a:t>
            </a:r>
            <a:r>
              <a:rPr lang="ru-RU" sz="2800" dirty="0"/>
              <a:t>и С</a:t>
            </a:r>
            <a:r>
              <a:rPr lang="en" sz="2800" dirty="0"/>
              <a:t>MO), </a:t>
            </a:r>
            <a:r>
              <a:rPr lang="ru-RU" sz="2800" dirty="0"/>
              <a:t>опыт и компетенции;</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2" name="Текст 21">
            <a:extLst>
              <a:ext uri="{FF2B5EF4-FFF2-40B4-BE49-F238E27FC236}">
                <a16:creationId xmlns:a16="http://schemas.microsoft.com/office/drawing/2014/main" id="{7FDD3F57-7643-9446-901D-8FBE090AE245}"/>
              </a:ext>
            </a:extLst>
          </p:cNvPr>
          <p:cNvSpPr>
            <a:spLocks noGrp="1"/>
          </p:cNvSpPr>
          <p:nvPr>
            <p:ph type="body" sz="quarter" idx="13"/>
          </p:nvPr>
        </p:nvSpPr>
        <p:spPr/>
        <p:txBody>
          <a:bodyPr/>
          <a:lstStyle/>
          <a:p>
            <a:r>
              <a:rPr lang="ru-RU" dirty="0" err="1" smtClean="0"/>
              <a:t>Дозорова</a:t>
            </a:r>
            <a:r>
              <a:rPr lang="ru-RU" dirty="0" smtClean="0"/>
              <a:t> Диана</a:t>
            </a:r>
            <a:endParaRPr lang="ru-RU" dirty="0"/>
          </a:p>
        </p:txBody>
      </p:sp>
      <p:pic>
        <p:nvPicPr>
          <p:cNvPr id="4" name="Рисунок 3"/>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763" t="1989" r="-763" b="31433"/>
          <a:stretch/>
        </p:blipFill>
        <p:spPr/>
      </p:pic>
      <p:sp>
        <p:nvSpPr>
          <p:cNvPr id="24" name="Текст 23">
            <a:extLst>
              <a:ext uri="{FF2B5EF4-FFF2-40B4-BE49-F238E27FC236}">
                <a16:creationId xmlns:a16="http://schemas.microsoft.com/office/drawing/2014/main" id="{3A491EAE-61CE-9549-AB51-FD2BFFBEC8D3}"/>
              </a:ext>
            </a:extLst>
          </p:cNvPr>
          <p:cNvSpPr>
            <a:spLocks noGrp="1"/>
          </p:cNvSpPr>
          <p:nvPr>
            <p:ph type="body" sz="quarter" idx="18"/>
          </p:nvPr>
        </p:nvSpPr>
        <p:spPr/>
        <p:txBody>
          <a:bodyPr/>
          <a:lstStyle/>
          <a:p>
            <a:r>
              <a:rPr lang="ru-RU" dirty="0" smtClean="0"/>
              <a:t>Лидер</a:t>
            </a:r>
            <a:endParaRPr lang="ru-RU" dirty="0"/>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p:txBody>
          <a:bodyPr/>
          <a:lstStyle/>
          <a:p>
            <a:r>
              <a:rPr lang="ru-RU" dirty="0" err="1" smtClean="0"/>
              <a:t>Родкина</a:t>
            </a:r>
            <a:r>
              <a:rPr lang="ru-RU" dirty="0" smtClean="0"/>
              <a:t> Виктория</a:t>
            </a:r>
            <a:endParaRPr lang="ru-RU" dirty="0"/>
          </a:p>
        </p:txBody>
      </p:sp>
      <p:pic>
        <p:nvPicPr>
          <p:cNvPr id="5" name="Рисунок 4"/>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31343" t="22591" r="26310" b="45891"/>
          <a:stretch/>
        </p:blipFill>
        <p:spPr/>
      </p:pic>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p:txBody>
          <a:bodyPr/>
          <a:lstStyle/>
          <a:p>
            <a:r>
              <a:rPr lang="ru-RU" dirty="0" smtClean="0"/>
              <a:t>Администратор</a:t>
            </a:r>
            <a:endParaRPr lang="ru-RU" dirty="0"/>
          </a:p>
        </p:txBody>
      </p:sp>
      <p:sp>
        <p:nvSpPr>
          <p:cNvPr id="28" name="Текст 27">
            <a:extLst>
              <a:ext uri="{FF2B5EF4-FFF2-40B4-BE49-F238E27FC236}">
                <a16:creationId xmlns:a16="http://schemas.microsoft.com/office/drawing/2014/main" id="{0CD018E0-22F1-7E4F-89FF-1DB07D3FE8E8}"/>
              </a:ext>
            </a:extLst>
          </p:cNvPr>
          <p:cNvSpPr>
            <a:spLocks noGrp="1"/>
          </p:cNvSpPr>
          <p:nvPr>
            <p:ph type="body" sz="quarter" idx="22"/>
          </p:nvPr>
        </p:nvSpPr>
        <p:spPr/>
        <p:txBody>
          <a:bodyPr/>
          <a:lstStyle/>
          <a:p>
            <a:r>
              <a:rPr lang="ru-RU" dirty="0" err="1" smtClean="0"/>
              <a:t>Паренко</a:t>
            </a:r>
            <a:r>
              <a:rPr lang="ru-RU" dirty="0" smtClean="0"/>
              <a:t> Алина</a:t>
            </a:r>
            <a:endParaRPr lang="ru-RU" dirty="0"/>
          </a:p>
        </p:txBody>
      </p:sp>
      <p:pic>
        <p:nvPicPr>
          <p:cNvPr id="6" name="Рисунок 5"/>
          <p:cNvPicPr>
            <a:picLocks noGrp="1" noChangeAspect="1"/>
          </p:cNvPicPr>
          <p:nvPr>
            <p:ph type="pic" sz="quarter" idx="23"/>
          </p:nvPr>
        </p:nvPicPr>
        <p:blipFill rotWithShape="1">
          <a:blip r:embed="rId5">
            <a:extLst>
              <a:ext uri="{28A0092B-C50C-407E-A947-70E740481C1C}">
                <a14:useLocalDpi xmlns:a14="http://schemas.microsoft.com/office/drawing/2010/main" val="0"/>
              </a:ext>
            </a:extLst>
          </a:blip>
          <a:srcRect t="7744" b="17942"/>
          <a:stretch/>
        </p:blipFill>
        <p:spPr/>
      </p:pic>
      <p:sp>
        <p:nvSpPr>
          <p:cNvPr id="30" name="Текст 29">
            <a:extLst>
              <a:ext uri="{FF2B5EF4-FFF2-40B4-BE49-F238E27FC236}">
                <a16:creationId xmlns:a16="http://schemas.microsoft.com/office/drawing/2014/main" id="{9F12BE12-15DF-9542-A4B6-BC4836F7D6DE}"/>
              </a:ext>
            </a:extLst>
          </p:cNvPr>
          <p:cNvSpPr>
            <a:spLocks noGrp="1"/>
          </p:cNvSpPr>
          <p:nvPr>
            <p:ph type="body" sz="quarter" idx="24"/>
          </p:nvPr>
        </p:nvSpPr>
        <p:spPr/>
        <p:txBody>
          <a:bodyPr/>
          <a:lstStyle/>
          <a:p>
            <a:r>
              <a:rPr lang="ru-RU" dirty="0" smtClean="0"/>
              <a:t>Интегратор</a:t>
            </a:r>
            <a:endParaRPr lang="ru-RU" dirty="0"/>
          </a:p>
        </p:txBody>
      </p:sp>
      <p:sp>
        <p:nvSpPr>
          <p:cNvPr id="31" name="Текст 30">
            <a:extLst>
              <a:ext uri="{FF2B5EF4-FFF2-40B4-BE49-F238E27FC236}">
                <a16:creationId xmlns:a16="http://schemas.microsoft.com/office/drawing/2014/main" id="{90746CCE-2CB5-D44E-8D10-AC38E1E43348}"/>
              </a:ext>
            </a:extLst>
          </p:cNvPr>
          <p:cNvSpPr>
            <a:spLocks noGrp="1"/>
          </p:cNvSpPr>
          <p:nvPr>
            <p:ph type="body" sz="quarter" idx="25"/>
          </p:nvPr>
        </p:nvSpPr>
        <p:spPr/>
        <p:txBody>
          <a:bodyPr/>
          <a:lstStyle/>
          <a:p>
            <a:r>
              <a:rPr lang="ru-RU" dirty="0" err="1" smtClean="0"/>
              <a:t>Мелешенко</a:t>
            </a:r>
            <a:r>
              <a:rPr lang="ru-RU" dirty="0" smtClean="0"/>
              <a:t> Александра</a:t>
            </a:r>
            <a:endParaRPr lang="ru-RU" dirty="0"/>
          </a:p>
        </p:txBody>
      </p:sp>
      <p:pic>
        <p:nvPicPr>
          <p:cNvPr id="7" name="Рисунок 6"/>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37" r="37"/>
          <a:stretch>
            <a:fillRect/>
          </a:stretch>
        </p:blipFill>
        <p:spPr/>
      </p:pic>
      <p:sp>
        <p:nvSpPr>
          <p:cNvPr id="33" name="Текст 32">
            <a:extLst>
              <a:ext uri="{FF2B5EF4-FFF2-40B4-BE49-F238E27FC236}">
                <a16:creationId xmlns:a16="http://schemas.microsoft.com/office/drawing/2014/main" id="{6533EAD2-9970-9245-A57A-DA4ED67C34A4}"/>
              </a:ext>
            </a:extLst>
          </p:cNvPr>
          <p:cNvSpPr>
            <a:spLocks noGrp="1"/>
          </p:cNvSpPr>
          <p:nvPr>
            <p:ph type="body" sz="quarter" idx="27"/>
          </p:nvPr>
        </p:nvSpPr>
        <p:spPr/>
        <p:txBody>
          <a:bodyPr/>
          <a:lstStyle/>
          <a:p>
            <a:r>
              <a:rPr lang="ru-RU" dirty="0" smtClean="0"/>
              <a:t>Интегратор</a:t>
            </a:r>
            <a:endParaRPr lang="ru-RU" dirty="0"/>
          </a:p>
        </p:txBody>
      </p:sp>
      <p:sp>
        <p:nvSpPr>
          <p:cNvPr id="8" name="TextBox 7"/>
          <p:cNvSpPr txBox="1"/>
          <p:nvPr/>
        </p:nvSpPr>
        <p:spPr>
          <a:xfrm>
            <a:off x="894588" y="10109487"/>
            <a:ext cx="7170553" cy="523220"/>
          </a:xfrm>
          <a:prstGeom prst="rect">
            <a:avLst/>
          </a:prstGeom>
          <a:noFill/>
        </p:spPr>
        <p:txBody>
          <a:bodyPr wrap="none" rtlCol="0">
            <a:spAutoFit/>
          </a:bodyPr>
          <a:lstStyle/>
          <a:p>
            <a:r>
              <a:rPr lang="ru-RU" sz="2800" b="1" dirty="0" smtClean="0"/>
              <a:t>Руководители</a:t>
            </a:r>
            <a:r>
              <a:rPr lang="ru-RU" sz="2400" dirty="0" smtClean="0"/>
              <a:t>: Никитина Е.С., Дмитриев С.Г.</a:t>
            </a:r>
            <a:endParaRPr lang="ru-RU" sz="2400" dirty="0"/>
          </a:p>
        </p:txBody>
      </p:sp>
    </p:spTree>
    <p:extLst>
      <p:ext uri="{BB962C8B-B14F-4D97-AF65-F5344CB8AC3E}">
        <p14:creationId xmlns:p14="http://schemas.microsoft.com/office/powerpoint/2010/main" val="2279364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Планы развития, потребности и предложение для того, кому вы адресуете презентацию.</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a16="http://schemas.microsoft.com/office/drawing/2014/main" id="{C1D705DB-48BD-5A41-8B3E-9DE81E2C9277}"/>
              </a:ext>
            </a:extLst>
          </p:cNvPr>
          <p:cNvSpPr>
            <a:spLocks noGrp="1"/>
          </p:cNvSpPr>
          <p:nvPr>
            <p:ph type="body" sz="quarter" idx="13"/>
          </p:nvPr>
        </p:nvSpPr>
        <p:spPr/>
        <p:txBody>
          <a:bodyPr/>
          <a:lstStyle/>
          <a:p>
            <a:r>
              <a:rPr lang="ru-RU" sz="2800" dirty="0"/>
              <a:t>1. Исследования и анализ:</a:t>
            </a:r>
          </a:p>
          <a:p>
            <a:r>
              <a:rPr lang="ru-RU" sz="1800" dirty="0"/>
              <a:t>- Провести исследование рынка, чтобы понять текущее состояние пищевых отходов и существующие решения на рынке.</a:t>
            </a:r>
          </a:p>
          <a:p>
            <a:r>
              <a:rPr lang="ru-RU" sz="1800" dirty="0" smtClean="0"/>
              <a:t>- </a:t>
            </a:r>
            <a:r>
              <a:rPr lang="ru-RU" sz="1800" dirty="0"/>
              <a:t>Определите потенциальную целевую демографию и расставьте приоритеты для конкретных сегментов пользователей.</a:t>
            </a:r>
          </a:p>
          <a:p>
            <a:endParaRPr lang="ru-RU" sz="1800" dirty="0"/>
          </a:p>
          <a:p>
            <a:r>
              <a:rPr lang="ru-RU" sz="2800" dirty="0"/>
              <a:t>2. Определите цели:</a:t>
            </a:r>
          </a:p>
          <a:p>
            <a:r>
              <a:rPr lang="ru-RU" sz="1800" dirty="0"/>
              <a:t>- Четко определить цели и задачи мобильного приложения</a:t>
            </a:r>
            <a:r>
              <a:rPr lang="ru-RU" sz="1800" dirty="0" smtClean="0"/>
              <a:t>.</a:t>
            </a:r>
            <a:r>
              <a:rPr lang="ru-RU" sz="1800" dirty="0"/>
              <a:t/>
            </a:r>
            <a:br>
              <a:rPr lang="ru-RU" sz="1800" dirty="0"/>
            </a:br>
            <a:endParaRPr lang="ru-RU" sz="1800" dirty="0"/>
          </a:p>
          <a:p>
            <a:r>
              <a:rPr lang="ru-RU" sz="2800" dirty="0"/>
              <a:t>3. Концептуализация и каркас:</a:t>
            </a:r>
          </a:p>
          <a:p>
            <a:r>
              <a:rPr lang="ru-RU" sz="1800" dirty="0"/>
              <a:t>- Разработать концептуальный дизайн мобильного приложения, отвечающий выявленным потребностям пользователей.</a:t>
            </a:r>
          </a:p>
          <a:p>
            <a:pPr marL="301625" indent="-285750">
              <a:buFontTx/>
              <a:buChar char="-"/>
            </a:pPr>
            <a:endParaRPr lang="ru-RU" sz="1800" dirty="0"/>
          </a:p>
          <a:p>
            <a:r>
              <a:rPr lang="ru-RU" sz="2800" dirty="0"/>
              <a:t>4. Разработка функций:</a:t>
            </a:r>
          </a:p>
          <a:p>
            <a:r>
              <a:rPr lang="ru-RU" sz="1800" dirty="0"/>
              <a:t>  - Обмен едой: дайте пользователям возможность делиться излишками еды с другими членами своего сообщества.</a:t>
            </a:r>
          </a:p>
          <a:p>
            <a:r>
              <a:rPr lang="ru-RU" sz="1800" dirty="0"/>
              <a:t>  - Отслеживание срока годности: включите функцию отслеживания и управления сроками годности продуктов питания.</a:t>
            </a:r>
          </a:p>
          <a:p>
            <a:r>
              <a:rPr lang="ru-RU" sz="1400" dirty="0"/>
              <a:t/>
            </a:r>
            <a:br>
              <a:rPr lang="ru-RU" sz="1400" dirty="0"/>
            </a:br>
            <a:r>
              <a:rPr lang="ru-RU" dirty="0"/>
              <a:t/>
            </a:r>
            <a:br>
              <a:rPr lang="ru-RU" dirty="0"/>
            </a:br>
            <a:endParaRPr lang="ru-RU" dirty="0"/>
          </a:p>
        </p:txBody>
      </p:sp>
      <p:sp>
        <p:nvSpPr>
          <p:cNvPr id="9" name="Текст 8">
            <a:extLst>
              <a:ext uri="{FF2B5EF4-FFF2-40B4-BE49-F238E27FC236}">
                <a16:creationId xmlns:a16="http://schemas.microsoft.com/office/drawing/2014/main" id="{2422DFB3-C58B-9F4C-9DF7-32CFEC4A11A6}"/>
              </a:ext>
            </a:extLst>
          </p:cNvPr>
          <p:cNvSpPr>
            <a:spLocks noGrp="1"/>
          </p:cNvSpPr>
          <p:nvPr>
            <p:ph type="body" sz="quarter" idx="16"/>
          </p:nvPr>
        </p:nvSpPr>
        <p:spPr>
          <a:xfrm>
            <a:off x="10635805" y="1995343"/>
            <a:ext cx="8793162" cy="7554912"/>
          </a:xfrm>
        </p:spPr>
        <p:txBody>
          <a:bodyPr/>
          <a:lstStyle/>
          <a:p>
            <a:r>
              <a:rPr lang="ru-RU" sz="2800" dirty="0"/>
              <a:t>5. Техническое развитие:</a:t>
            </a:r>
          </a:p>
          <a:p>
            <a:r>
              <a:rPr lang="ru-RU" sz="1800" dirty="0" smtClean="0"/>
              <a:t>- Разработать </a:t>
            </a:r>
            <a:r>
              <a:rPr lang="ru-RU" sz="1800" dirty="0"/>
              <a:t>надежную серверную инфраструктуру для обработки пользовательских данных, уведомлений и взаимодействий.</a:t>
            </a:r>
          </a:p>
          <a:p>
            <a:pPr marL="187325" indent="-171450">
              <a:buFontTx/>
              <a:buChar char="-"/>
            </a:pPr>
            <a:r>
              <a:rPr lang="ru-RU" sz="1800" dirty="0" smtClean="0"/>
              <a:t>Обеспечить бесперебойную </a:t>
            </a:r>
            <a:r>
              <a:rPr lang="ru-RU" sz="1800" dirty="0"/>
              <a:t>работу на различных устройствах и операционных системах</a:t>
            </a:r>
            <a:r>
              <a:rPr lang="ru-RU" sz="1800" dirty="0" smtClean="0"/>
              <a:t>.</a:t>
            </a:r>
          </a:p>
          <a:p>
            <a:pPr marL="187325" indent="-171450">
              <a:buFontTx/>
              <a:buChar char="-"/>
            </a:pPr>
            <a:endParaRPr lang="ru-RU" sz="1800" dirty="0"/>
          </a:p>
          <a:p>
            <a:r>
              <a:rPr lang="ru-RU" sz="2800" dirty="0"/>
              <a:t>6. Тестирование и обеспечение качества</a:t>
            </a:r>
            <a:r>
              <a:rPr lang="ru-RU" sz="2800" dirty="0" smtClean="0"/>
              <a:t>:</a:t>
            </a:r>
            <a:endParaRPr lang="ru-RU" sz="2800" dirty="0"/>
          </a:p>
          <a:p>
            <a:r>
              <a:rPr lang="ru-RU" sz="1800" dirty="0" smtClean="0"/>
              <a:t>- Собрать </a:t>
            </a:r>
            <a:r>
              <a:rPr lang="ru-RU" sz="1800" dirty="0"/>
              <a:t>отзывы бета-тестеров, чтобы улучшить взаимодействие с пользователем и усовершенствовать функции</a:t>
            </a:r>
            <a:r>
              <a:rPr lang="ru-RU" sz="1800" dirty="0" smtClean="0"/>
              <a:t>.</a:t>
            </a:r>
            <a:endParaRPr lang="ru-RU" sz="1800" dirty="0"/>
          </a:p>
          <a:p>
            <a:r>
              <a:rPr lang="ru-RU" sz="1800" dirty="0"/>
              <a:t>- </a:t>
            </a:r>
            <a:r>
              <a:rPr lang="ru-RU" sz="1800" dirty="0" smtClean="0"/>
              <a:t>Выполнить </a:t>
            </a:r>
            <a:r>
              <a:rPr lang="ru-RU" sz="1800" dirty="0"/>
              <a:t>тестирование безопасности для защиты пользовательских данных и обеспечения соответствия соответствующим нормам</a:t>
            </a:r>
            <a:r>
              <a:rPr lang="ru-RU" sz="1800" dirty="0" smtClean="0"/>
              <a:t>.</a:t>
            </a:r>
            <a:endParaRPr lang="ru-RU" sz="1800" dirty="0"/>
          </a:p>
          <a:p>
            <a:endParaRPr lang="ru-RU" sz="2800" dirty="0"/>
          </a:p>
          <a:p>
            <a:r>
              <a:rPr lang="ru-RU" sz="2800" dirty="0"/>
              <a:t>7. Развертывание и запуск</a:t>
            </a:r>
            <a:r>
              <a:rPr lang="ru-RU" sz="2800" dirty="0" smtClean="0"/>
              <a:t>:</a:t>
            </a:r>
            <a:endParaRPr lang="ru-RU" sz="2800" dirty="0"/>
          </a:p>
          <a:p>
            <a:r>
              <a:rPr lang="ru-RU" sz="1800" dirty="0" smtClean="0"/>
              <a:t>- Спланировать </a:t>
            </a:r>
            <a:r>
              <a:rPr lang="ru-RU" sz="1800" dirty="0"/>
              <a:t>маркетинговую стратегию для продвижения запуска приложения и повышения осведомленности</a:t>
            </a:r>
            <a:r>
              <a:rPr lang="ru-RU" sz="1800" dirty="0" smtClean="0"/>
              <a:t>.</a:t>
            </a:r>
            <a:endParaRPr lang="ru-RU" sz="1800" dirty="0"/>
          </a:p>
          <a:p>
            <a:r>
              <a:rPr lang="ru-RU" sz="1800" dirty="0"/>
              <a:t>- </a:t>
            </a:r>
            <a:r>
              <a:rPr lang="ru-RU" sz="1800" dirty="0" smtClean="0"/>
              <a:t>Отслеживать </a:t>
            </a:r>
            <a:r>
              <a:rPr lang="ru-RU" sz="1800" dirty="0"/>
              <a:t>отзывы пользователей после запуска и оперативно решайте любые возникающие проблемы</a:t>
            </a:r>
            <a:r>
              <a:rPr lang="ru-RU" sz="1800" dirty="0" smtClean="0"/>
              <a:t>.</a:t>
            </a:r>
            <a:endParaRPr lang="ru-RU" sz="1800" dirty="0"/>
          </a:p>
          <a:p>
            <a:endParaRPr lang="ru-RU" sz="1800" dirty="0"/>
          </a:p>
          <a:p>
            <a:r>
              <a:rPr lang="ru-RU" sz="2800" dirty="0"/>
              <a:t>8. Постоянное улучшение</a:t>
            </a:r>
            <a:r>
              <a:rPr lang="ru-RU" sz="2800" dirty="0" smtClean="0"/>
              <a:t>:</a:t>
            </a:r>
            <a:endParaRPr lang="ru-RU" sz="2800" dirty="0"/>
          </a:p>
          <a:p>
            <a:r>
              <a:rPr lang="ru-RU" sz="1800" dirty="0" smtClean="0"/>
              <a:t>- Обновлять </a:t>
            </a:r>
            <a:r>
              <a:rPr lang="ru-RU" sz="1800" dirty="0"/>
              <a:t>приложение, добавив новые функции и улучшения в соответствии с потребностями пользователей и тенденциями рынка</a:t>
            </a:r>
            <a:r>
              <a:rPr lang="ru-RU" sz="1800" dirty="0" smtClean="0"/>
              <a:t>.</a:t>
            </a:r>
            <a:endParaRPr lang="ru-RU" sz="1800" dirty="0"/>
          </a:p>
          <a:p>
            <a:r>
              <a:rPr lang="ru-RU" sz="1800" dirty="0"/>
              <a:t>- Сотрудничать с заинтересованными сторонами, такими как организации по борьбе с пищевыми отходами и сторонниками устойчивого развития, для постоянного партнерства и инициатив</a:t>
            </a:r>
            <a:r>
              <a:rPr lang="ru-RU" sz="1800" dirty="0" smtClean="0"/>
              <a:t>.</a:t>
            </a:r>
            <a:endParaRPr lang="ru-RU" sz="1800" dirty="0"/>
          </a:p>
          <a:p>
            <a:endParaRPr lang="ru-RU" sz="1200" dirty="0"/>
          </a:p>
          <a:p>
            <a:endParaRPr lang="ru-RU" sz="1200" dirty="0"/>
          </a:p>
          <a:p>
            <a:endParaRPr lang="ru-RU" sz="1200" dirty="0"/>
          </a:p>
        </p:txBody>
      </p:sp>
    </p:spTree>
    <p:extLst>
      <p:ext uri="{BB962C8B-B14F-4D97-AF65-F5344CB8AC3E}">
        <p14:creationId xmlns:p14="http://schemas.microsoft.com/office/powerpoint/2010/main" val="3453340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6784E-6852-4EC6-93B9-B2F40371A23B}">
  <ds:schemaRefs>
    <ds:schemaRef ds:uri="dae585fd-f7dc-4d5a-b1b8-e5742ef77c8f"/>
    <ds:schemaRef ds:uri="http://purl.org/dc/elements/1.1/"/>
    <ds:schemaRef ds:uri="http://purl.org/dc/terms/"/>
    <ds:schemaRef ds:uri="f3f21cfc-4d3e-42b1-8a95-d7209818f9d6"/>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3.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3829</TotalTime>
  <Words>923</Words>
  <Application>Microsoft Office PowerPoint</Application>
  <PresentationFormat>Произвольный</PresentationFormat>
  <Paragraphs>99</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10</vt:i4>
      </vt:variant>
    </vt:vector>
  </HeadingPairs>
  <TitlesOfParts>
    <vt:vector size="15" baseType="lpstr">
      <vt:lpstr>Arial</vt:lpstr>
      <vt:lpstr>Calibri</vt:lpstr>
      <vt:lpstr>Roboto</vt:lpstr>
      <vt:lpstr>ОБЛОЖКИ</vt:lpstr>
      <vt:lpstr>РАЗДЕЛИТЕЛИ</vt:lpstr>
      <vt:lpstr>Share!</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User</cp:lastModifiedBy>
  <cp:revision>228</cp:revision>
  <dcterms:created xsi:type="dcterms:W3CDTF">2021-03-01T12:07:13Z</dcterms:created>
  <dcterms:modified xsi:type="dcterms:W3CDTF">2023-09-28T11:40:30Z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