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5CF7-50D0-4A22-83FF-BF8449BF509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B26F-1980-4582-A910-FB15EADC2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4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EB26F-1980-4582-A910-FB15EADC25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1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3F052-D59F-4EA3-9927-FB9C815FD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AEC8BE-627D-4DC4-8EE3-18B353B35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E9C11-98FD-41B7-BFE0-3FFB67ED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F3676-9463-4749-BE65-B77D9F2D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A5DA8-38B9-4FF6-9869-B3194BBC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2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0F61A-9687-438A-9EEE-7892B1B1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0D6979-21AC-4068-9268-D6E029A09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599AC-3895-4875-AFE0-D0215F3B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09E40-5572-4900-BB91-36020CB9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DCC3B-F554-434B-8450-8C420C11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0F12EE-9D74-4D83-BC99-FD00E442C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09A620-E4D6-49FD-8D16-693DEAD6D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8B9F2-1E3B-49EF-AC73-D14F7F63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BD856-7C6B-4B28-B433-54506A3B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59AA0-5F1C-48C5-AA55-84EA99CA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7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824E5-8F13-4D60-9A5C-E5F2DF63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F8005-9476-4B70-A872-A19C6AE6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E2F21-4189-411D-808E-028CE65C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22CFA-0289-4616-A570-0E3EDD1C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354E9-ACC6-43DA-B945-C9C251D9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557B8-507E-438B-A8F8-65516AD3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A7A161-737C-44C8-8FA1-30EA637A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B1D5B-C5CF-4BF9-B2F0-EAB8920F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D2AA6-5670-48E7-823D-74B9B3B6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A2A7E-5923-4039-A4FF-B440EC1E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E0C1-9029-4AE7-A175-344A9469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DA4AC-DDD8-4772-BD93-305F2E3E4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B5C2F8-B79A-4FEC-B5A3-0304EF6AB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B6B1DD-9EBB-460E-A7F1-A898DB6D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C94FE-86BE-4506-B540-0303BE79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58C2E2-BFC7-43B5-A767-6E6966BF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4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07D40-0878-430D-95BE-9EFEAC50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CDF0A-9952-4C65-9323-9B6E308C2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C998E5-A6C2-4EDF-85E6-E9E705B4D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A9B796-77FD-4116-8961-0EB98360A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6F187-F765-4B50-9BBA-5C00B2C15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6E0DC5-6999-4728-B1EA-A1038C09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6D1351-46B6-489C-9F81-27D99483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82A8F2-87C3-4ADB-80A1-179E739C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2FC65-8FDA-469E-A43A-6E3C3DDB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8D8D91-8719-42C9-BC72-DF198DA1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9DE3AA-E2EF-4B55-9D4B-84BB306A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5A6803-1A53-4155-8792-2AD2C446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09BEAB-AA1C-4762-921F-B8012BB3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DE83AD-19C4-4ECA-8657-D2636E27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728D4C-2CA7-459B-AD10-22736932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2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1F6FD-1B77-4540-A223-22B923CE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902E4-D53A-49CF-A9EC-FBCAFBA9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6E9090-1D2F-4088-93EB-13265047A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D3A97F-9285-46F7-ABE6-A9C576D4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FFAB1D-4B2F-45FA-8A95-9EEF724C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9A450-68FA-4582-ABD4-E3D710F6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7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FEB92-881D-4887-9F92-AC3FD564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6640FC-7FAF-4AFF-99AE-F8D4665EF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3F756F-606A-47B4-A534-70D4DE929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90F6C-5DDA-43E4-A425-06DFE4A4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837063-4E98-4F89-8D44-92D56D57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4548E-8022-4D0C-ADE7-3470DE24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9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2B742-E971-46CE-BC57-C10D8A66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DD626-CFD5-48AD-9667-709B507DC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59C4C-C25F-494C-98DB-7FEAB5119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43AF-0851-4FDB-9DFB-79696294E981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0B604-1F38-4EBC-8783-0751EA163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ECA3C-0A87-4A3F-8854-0F22C1A35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6D03-1CE4-4D56-9D23-D41ABF7F2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77.rosstat.gov.ru/folder/6463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320A90CC-004A-481D-9026-63ECA4AA61D2}"/>
              </a:ext>
            </a:extLst>
          </p:cNvPr>
          <p:cNvSpPr/>
          <p:nvPr/>
        </p:nvSpPr>
        <p:spPr>
          <a:xfrm>
            <a:off x="0" y="2302341"/>
            <a:ext cx="12659273" cy="4796679"/>
          </a:xfrm>
          <a:custGeom>
            <a:avLst/>
            <a:gdLst>
              <a:gd name="connsiteX0" fmla="*/ 0 w 12659273"/>
              <a:gd name="connsiteY0" fmla="*/ 3258685 h 4796679"/>
              <a:gd name="connsiteX1" fmla="*/ 1363511 w 12659273"/>
              <a:gd name="connsiteY1" fmla="*/ 25154 h 4796679"/>
              <a:gd name="connsiteX2" fmla="*/ 2473036 w 12659273"/>
              <a:gd name="connsiteY2" fmla="*/ 4795937 h 4796679"/>
              <a:gd name="connsiteX3" fmla="*/ 4384626 w 12659273"/>
              <a:gd name="connsiteY3" fmla="*/ 422720 h 4796679"/>
              <a:gd name="connsiteX4" fmla="*/ 5627828 w 12659273"/>
              <a:gd name="connsiteY4" fmla="*/ 4517641 h 4796679"/>
              <a:gd name="connsiteX5" fmla="*/ 7673096 w 12659273"/>
              <a:gd name="connsiteY5" fmla="*/ 528737 h 4796679"/>
              <a:gd name="connsiteX6" fmla="*/ 9517848 w 12659273"/>
              <a:gd name="connsiteY6" fmla="*/ 4676668 h 4796679"/>
              <a:gd name="connsiteX7" fmla="*/ 11375968 w 12659273"/>
              <a:gd name="connsiteY7" fmla="*/ 197433 h 4796679"/>
              <a:gd name="connsiteX8" fmla="*/ 12284975 w 12659273"/>
              <a:gd name="connsiteY8" fmla="*/ 1641920 h 4796679"/>
              <a:gd name="connsiteX9" fmla="*/ 12659273 w 12659273"/>
              <a:gd name="connsiteY9" fmla="*/ 2357537 h 479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59273" h="4796679" extrusionOk="0">
                <a:moveTo>
                  <a:pt x="0" y="3258685"/>
                </a:moveTo>
                <a:cubicBezTo>
                  <a:pt x="494278" y="1483126"/>
                  <a:pt x="953365" y="-192609"/>
                  <a:pt x="1363511" y="25154"/>
                </a:cubicBezTo>
                <a:cubicBezTo>
                  <a:pt x="1753176" y="256349"/>
                  <a:pt x="1932605" y="4712661"/>
                  <a:pt x="2473036" y="4795937"/>
                </a:cubicBezTo>
                <a:cubicBezTo>
                  <a:pt x="3047853" y="4871413"/>
                  <a:pt x="3923897" y="523169"/>
                  <a:pt x="4384626" y="422720"/>
                </a:cubicBezTo>
                <a:cubicBezTo>
                  <a:pt x="4924998" y="386693"/>
                  <a:pt x="5180154" y="4488687"/>
                  <a:pt x="5627828" y="4517641"/>
                </a:cubicBezTo>
                <a:cubicBezTo>
                  <a:pt x="6149830" y="4523903"/>
                  <a:pt x="7079976" y="584433"/>
                  <a:pt x="7673096" y="528737"/>
                </a:cubicBezTo>
                <a:cubicBezTo>
                  <a:pt x="8368918" y="533082"/>
                  <a:pt x="8910310" y="4708291"/>
                  <a:pt x="9517848" y="4676668"/>
                </a:cubicBezTo>
                <a:cubicBezTo>
                  <a:pt x="10190708" y="4594886"/>
                  <a:pt x="10853598" y="812608"/>
                  <a:pt x="11375968" y="197433"/>
                </a:cubicBezTo>
                <a:cubicBezTo>
                  <a:pt x="11836471" y="-297607"/>
                  <a:pt x="12017993" y="1238331"/>
                  <a:pt x="12284975" y="1641920"/>
                </a:cubicBezTo>
                <a:cubicBezTo>
                  <a:pt x="12464511" y="2016932"/>
                  <a:pt x="12566462" y="2161720"/>
                  <a:pt x="12659273" y="2357537"/>
                </a:cubicBezTo>
              </a:path>
            </a:pathLst>
          </a:custGeom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987660331">
                  <a:custGeom>
                    <a:avLst/>
                    <a:gdLst>
                      <a:gd name="connsiteX0" fmla="*/ 0 w 12549808"/>
                      <a:gd name="connsiteY0" fmla="*/ 3258685 h 4796679"/>
                      <a:gd name="connsiteX1" fmla="*/ 1351721 w 12549808"/>
                      <a:gd name="connsiteY1" fmla="*/ 25154 h 4796679"/>
                      <a:gd name="connsiteX2" fmla="*/ 2451652 w 12549808"/>
                      <a:gd name="connsiteY2" fmla="*/ 4795937 h 4796679"/>
                      <a:gd name="connsiteX3" fmla="*/ 4346713 w 12549808"/>
                      <a:gd name="connsiteY3" fmla="*/ 422720 h 4796679"/>
                      <a:gd name="connsiteX4" fmla="*/ 5579165 w 12549808"/>
                      <a:gd name="connsiteY4" fmla="*/ 4517641 h 4796679"/>
                      <a:gd name="connsiteX5" fmla="*/ 7606747 w 12549808"/>
                      <a:gd name="connsiteY5" fmla="*/ 528737 h 4796679"/>
                      <a:gd name="connsiteX6" fmla="*/ 9435547 w 12549808"/>
                      <a:gd name="connsiteY6" fmla="*/ 4676668 h 4796679"/>
                      <a:gd name="connsiteX7" fmla="*/ 11277600 w 12549808"/>
                      <a:gd name="connsiteY7" fmla="*/ 197433 h 4796679"/>
                      <a:gd name="connsiteX8" fmla="*/ 12178747 w 12549808"/>
                      <a:gd name="connsiteY8" fmla="*/ 1641920 h 4796679"/>
                      <a:gd name="connsiteX9" fmla="*/ 12549808 w 12549808"/>
                      <a:gd name="connsiteY9" fmla="*/ 2357537 h 479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549808" h="4796679">
                        <a:moveTo>
                          <a:pt x="0" y="3258685"/>
                        </a:moveTo>
                        <a:cubicBezTo>
                          <a:pt x="471556" y="1513815"/>
                          <a:pt x="943112" y="-231055"/>
                          <a:pt x="1351721" y="25154"/>
                        </a:cubicBezTo>
                        <a:cubicBezTo>
                          <a:pt x="1760330" y="281363"/>
                          <a:pt x="1952487" y="4729676"/>
                          <a:pt x="2451652" y="4795937"/>
                        </a:cubicBezTo>
                        <a:cubicBezTo>
                          <a:pt x="2950817" y="4862198"/>
                          <a:pt x="3825461" y="469103"/>
                          <a:pt x="4346713" y="422720"/>
                        </a:cubicBezTo>
                        <a:cubicBezTo>
                          <a:pt x="4867965" y="376337"/>
                          <a:pt x="5035826" y="4499972"/>
                          <a:pt x="5579165" y="4517641"/>
                        </a:cubicBezTo>
                        <a:cubicBezTo>
                          <a:pt x="6122504" y="4535311"/>
                          <a:pt x="6964017" y="502233"/>
                          <a:pt x="7606747" y="528737"/>
                        </a:cubicBezTo>
                        <a:cubicBezTo>
                          <a:pt x="8249477" y="555241"/>
                          <a:pt x="8823738" y="4731885"/>
                          <a:pt x="9435547" y="4676668"/>
                        </a:cubicBezTo>
                        <a:cubicBezTo>
                          <a:pt x="10047356" y="4621451"/>
                          <a:pt x="10820400" y="703224"/>
                          <a:pt x="11277600" y="197433"/>
                        </a:cubicBezTo>
                        <a:cubicBezTo>
                          <a:pt x="11734800" y="-308358"/>
                          <a:pt x="11966712" y="1281903"/>
                          <a:pt x="12178747" y="1641920"/>
                        </a:cubicBezTo>
                        <a:cubicBezTo>
                          <a:pt x="12390782" y="2001937"/>
                          <a:pt x="12470295" y="2179737"/>
                          <a:pt x="12549808" y="2357537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8BE8-66C9-45FB-AEC0-8B55EEF80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080" y="7282"/>
            <a:ext cx="11310463" cy="26361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1041"/>
              <a:gd name="connsiteX1" fmla="*/ 10000 w 10000"/>
              <a:gd name="connsiteY1" fmla="*/ 0 h 11041"/>
              <a:gd name="connsiteX2" fmla="*/ 10000 w 10000"/>
              <a:gd name="connsiteY2" fmla="*/ 8000 h 11041"/>
              <a:gd name="connsiteX3" fmla="*/ 5039 w 10000"/>
              <a:gd name="connsiteY3" fmla="*/ 11041 h 11041"/>
              <a:gd name="connsiteX4" fmla="*/ 0 w 10000"/>
              <a:gd name="connsiteY4" fmla="*/ 8000 h 11041"/>
              <a:gd name="connsiteX5" fmla="*/ 0 w 10000"/>
              <a:gd name="connsiteY5" fmla="*/ 0 h 11041"/>
              <a:gd name="connsiteX0" fmla="*/ 0 w 10000"/>
              <a:gd name="connsiteY0" fmla="*/ 0 h 11041"/>
              <a:gd name="connsiteX1" fmla="*/ 10000 w 10000"/>
              <a:gd name="connsiteY1" fmla="*/ 0 h 11041"/>
              <a:gd name="connsiteX2" fmla="*/ 10000 w 10000"/>
              <a:gd name="connsiteY2" fmla="*/ 8000 h 11041"/>
              <a:gd name="connsiteX3" fmla="*/ 5039 w 10000"/>
              <a:gd name="connsiteY3" fmla="*/ 11041 h 11041"/>
              <a:gd name="connsiteX4" fmla="*/ 149 w 10000"/>
              <a:gd name="connsiteY4" fmla="*/ 7517 h 11041"/>
              <a:gd name="connsiteX5" fmla="*/ 0 w 10000"/>
              <a:gd name="connsiteY5" fmla="*/ 0 h 11041"/>
              <a:gd name="connsiteX0" fmla="*/ 0 w 10000"/>
              <a:gd name="connsiteY0" fmla="*/ 0 h 11041"/>
              <a:gd name="connsiteX1" fmla="*/ 10000 w 10000"/>
              <a:gd name="connsiteY1" fmla="*/ 0 h 11041"/>
              <a:gd name="connsiteX2" fmla="*/ 9733 w 10000"/>
              <a:gd name="connsiteY2" fmla="*/ 7479 h 11041"/>
              <a:gd name="connsiteX3" fmla="*/ 5039 w 10000"/>
              <a:gd name="connsiteY3" fmla="*/ 11041 h 11041"/>
              <a:gd name="connsiteX4" fmla="*/ 149 w 10000"/>
              <a:gd name="connsiteY4" fmla="*/ 7517 h 11041"/>
              <a:gd name="connsiteX5" fmla="*/ 0 w 10000"/>
              <a:gd name="connsiteY5" fmla="*/ 0 h 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1041">
                <a:moveTo>
                  <a:pt x="0" y="0"/>
                </a:moveTo>
                <a:lnTo>
                  <a:pt x="10000" y="0"/>
                </a:lnTo>
                <a:lnTo>
                  <a:pt x="9733" y="7479"/>
                </a:lnTo>
                <a:lnTo>
                  <a:pt x="5039" y="11041"/>
                </a:lnTo>
                <a:lnTo>
                  <a:pt x="149" y="7517"/>
                </a:lnTo>
                <a:cubicBezTo>
                  <a:pt x="99" y="5011"/>
                  <a:pt x="50" y="2506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4800" dirty="0">
                <a:latin typeface="Bahnschrift SemiBold SemiConden" panose="020B0502040204020203" pitchFamily="34" charset="0"/>
              </a:rPr>
              <a:t>   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Технологии Будущего </a:t>
            </a:r>
            <a:br>
              <a:rPr lang="ru-RU" sz="4800" dirty="0">
                <a:latin typeface="Bahnschrift SemiBold SemiConden" panose="020B0502040204020203" pitchFamily="34" charset="0"/>
              </a:rPr>
            </a:br>
            <a:r>
              <a:rPr lang="ru-RU" sz="1600" dirty="0">
                <a:latin typeface="Bahnschrift SemiBold" panose="020B0502040204020203" pitchFamily="34" charset="0"/>
              </a:rPr>
              <a:t>АКСЕЛЕРАТОР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FCC6D7-C798-4BF1-835D-647E30F7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110" y="1385934"/>
            <a:ext cx="916407" cy="91640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8901E7-5E71-4BCA-B510-44291B2FAC03}"/>
              </a:ext>
            </a:extLst>
          </p:cNvPr>
          <p:cNvSpPr/>
          <p:nvPr/>
        </p:nvSpPr>
        <p:spPr>
          <a:xfrm>
            <a:off x="968445" y="5200821"/>
            <a:ext cx="10782786" cy="8512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Система фильтрации воздуха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2154C-C931-4058-AE16-5C204706EBF8}"/>
              </a:ext>
            </a:extLst>
          </p:cNvPr>
          <p:cNvSpPr txBox="1"/>
          <p:nvPr/>
        </p:nvSpPr>
        <p:spPr>
          <a:xfrm>
            <a:off x="8990433" y="2504700"/>
            <a:ext cx="2425939" cy="14465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thrax Sb" panose="020B0707020201080204" pitchFamily="34" charset="0"/>
              </a:rPr>
              <a:t>20.35</a:t>
            </a:r>
          </a:p>
          <a:p>
            <a:pPr algn="ctr" hangingPunct="0"/>
            <a:r>
              <a:rPr lang="ru-RU" sz="1200" dirty="0">
                <a:solidFill>
                  <a:schemeClr val="bg1"/>
                </a:solidFill>
                <a:latin typeface="Conthrax Sb" panose="020B0707020201080204" pitchFamily="34" charset="0"/>
              </a:rPr>
              <a:t>НАЦИОНАЛЬНАЯ </a:t>
            </a:r>
          </a:p>
          <a:p>
            <a:pPr algn="ctr" hangingPunct="0"/>
            <a:r>
              <a:rPr lang="ru-RU" sz="1200" dirty="0">
                <a:solidFill>
                  <a:schemeClr val="bg1"/>
                </a:solidFill>
                <a:latin typeface="Conthrax Sb" panose="020B0707020201080204" pitchFamily="34" charset="0"/>
              </a:rPr>
              <a:t>ТЕХНОЛОГИЧЕСКАЯ</a:t>
            </a:r>
          </a:p>
          <a:p>
            <a:pPr algn="ctr" hangingPunct="0"/>
            <a:r>
              <a:rPr lang="ru-RU" sz="1200" dirty="0">
                <a:solidFill>
                  <a:schemeClr val="bg1"/>
                </a:solidFill>
                <a:latin typeface="Conthrax Sb" panose="020B0707020201080204" pitchFamily="34" charset="0"/>
              </a:rPr>
              <a:t>ИНИЦИАТИВА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B139568-7FE7-4C1E-A9CF-1C571B4E2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4" y="2504700"/>
            <a:ext cx="2425939" cy="14465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7550397-6F40-47F1-ABDF-73E9E377F085}"/>
              </a:ext>
            </a:extLst>
          </p:cNvPr>
          <p:cNvCxnSpPr/>
          <p:nvPr/>
        </p:nvCxnSpPr>
        <p:spPr>
          <a:xfrm>
            <a:off x="636544" y="2504700"/>
            <a:ext cx="2425939" cy="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6F05646-400B-4873-9D63-3E5C657E170E}"/>
              </a:ext>
            </a:extLst>
          </p:cNvPr>
          <p:cNvCxnSpPr>
            <a:cxnSpLocks/>
          </p:cNvCxnSpPr>
          <p:nvPr/>
        </p:nvCxnSpPr>
        <p:spPr>
          <a:xfrm>
            <a:off x="636544" y="2504700"/>
            <a:ext cx="0" cy="1446546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89AD2CD-7CB4-4EB6-A22A-204EEE58A49C}"/>
              </a:ext>
            </a:extLst>
          </p:cNvPr>
          <p:cNvCxnSpPr/>
          <p:nvPr/>
        </p:nvCxnSpPr>
        <p:spPr>
          <a:xfrm>
            <a:off x="636543" y="3953923"/>
            <a:ext cx="2425939" cy="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229085C-9830-4FD4-8996-29811BD4A3DE}"/>
              </a:ext>
            </a:extLst>
          </p:cNvPr>
          <p:cNvCxnSpPr>
            <a:cxnSpLocks/>
          </p:cNvCxnSpPr>
          <p:nvPr/>
        </p:nvCxnSpPr>
        <p:spPr>
          <a:xfrm>
            <a:off x="3062482" y="2504700"/>
            <a:ext cx="0" cy="1446546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9543241-382E-4D89-BE39-512E94D0F245}"/>
              </a:ext>
            </a:extLst>
          </p:cNvPr>
          <p:cNvCxnSpPr/>
          <p:nvPr/>
        </p:nvCxnSpPr>
        <p:spPr>
          <a:xfrm>
            <a:off x="8990432" y="2507377"/>
            <a:ext cx="2425939" cy="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395A6C0-8470-4784-9782-BDBF2A7120D3}"/>
              </a:ext>
            </a:extLst>
          </p:cNvPr>
          <p:cNvCxnSpPr/>
          <p:nvPr/>
        </p:nvCxnSpPr>
        <p:spPr>
          <a:xfrm>
            <a:off x="8990431" y="3951246"/>
            <a:ext cx="2425939" cy="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9588320-3550-4E3A-912C-103BDAAF2046}"/>
              </a:ext>
            </a:extLst>
          </p:cNvPr>
          <p:cNvCxnSpPr>
            <a:cxnSpLocks/>
          </p:cNvCxnSpPr>
          <p:nvPr/>
        </p:nvCxnSpPr>
        <p:spPr>
          <a:xfrm>
            <a:off x="8990431" y="2504700"/>
            <a:ext cx="0" cy="1446546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0C1C2EA-B974-4597-832B-A7ED822C97F0}"/>
              </a:ext>
            </a:extLst>
          </p:cNvPr>
          <p:cNvCxnSpPr>
            <a:cxnSpLocks/>
          </p:cNvCxnSpPr>
          <p:nvPr/>
        </p:nvCxnSpPr>
        <p:spPr>
          <a:xfrm>
            <a:off x="11416370" y="2504700"/>
            <a:ext cx="0" cy="1446546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искусство, круг, График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CAF787A-0EC2-442A-AD05-9899804B4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11" y="2797759"/>
            <a:ext cx="1671203" cy="20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6CE50-2478-42CA-8B43-BD787832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0781"/>
            <a:ext cx="9250735" cy="1325563"/>
          </a:xfrm>
          <a:solidFill>
            <a:schemeClr val="accent1">
              <a:lumMod val="75000"/>
            </a:schemeClr>
          </a:solidFill>
          <a:effectLst/>
        </p:spPr>
        <p:txBody>
          <a:bodyPr>
            <a:norm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  <a:t>                ГОСУДАРСТВЕННЫЙ УНИВЕРСИТЕТ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  <a:t>             УПРАВЛЕНИЯ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  <a:t>            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  <a:t>ОСНОВАН В 1919 ГОДУ  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 panose="020B0604020202020204" charset="-52"/>
              <a:sym typeface="Helvetic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DDDAF-5B63-4ED9-92A5-9720D334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735" y="420781"/>
            <a:ext cx="2607650" cy="1325563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</a:rPr>
              <a:t>ТЕХНОЛОГИИ БУДУЩЕГО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C75D2-6A83-426C-B582-27C7B6159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5" y="347368"/>
            <a:ext cx="1462635" cy="14723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B6AF74-FD2E-4E11-B656-9A49D6174235}"/>
              </a:ext>
            </a:extLst>
          </p:cNvPr>
          <p:cNvSpPr txBox="1"/>
          <p:nvPr/>
        </p:nvSpPr>
        <p:spPr>
          <a:xfrm>
            <a:off x="9250735" y="3400425"/>
            <a:ext cx="2607650" cy="144654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thrax Sb" panose="020B0707020201080204" pitchFamily="34" charset="0"/>
              </a:rPr>
              <a:t>20.35</a:t>
            </a:r>
          </a:p>
          <a:p>
            <a:pPr algn="ctr" hangingPunct="0"/>
            <a:r>
              <a:rPr lang="ru-RU" sz="1200" dirty="0">
                <a:solidFill>
                  <a:schemeClr val="bg1"/>
                </a:solidFill>
                <a:latin typeface="Conthrax Sb" panose="020B0707020201080204" pitchFamily="34" charset="0"/>
              </a:rPr>
              <a:t>НАЦИОНАЛЬНАЯ </a:t>
            </a:r>
          </a:p>
          <a:p>
            <a:pPr algn="ctr" hangingPunct="0"/>
            <a:r>
              <a:rPr lang="ru-RU" sz="1200" dirty="0">
                <a:solidFill>
                  <a:schemeClr val="bg1"/>
                </a:solidFill>
                <a:latin typeface="Conthrax Sb" panose="020B0707020201080204" pitchFamily="34" charset="0"/>
              </a:rPr>
              <a:t>ТЕХНОЛОГИЧЕСКАЯ</a:t>
            </a:r>
          </a:p>
          <a:p>
            <a:pPr algn="ctr" hangingPunct="0"/>
            <a:r>
              <a:rPr lang="ru-RU" sz="1200" dirty="0">
                <a:solidFill>
                  <a:schemeClr val="bg1"/>
                </a:solidFill>
                <a:latin typeface="Conthrax Sb" panose="020B0707020201080204" pitchFamily="34" charset="0"/>
              </a:rPr>
              <a:t>ИНИЦИАТИВА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B21702-269B-4C9C-9527-E5053C494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35" y="1752518"/>
            <a:ext cx="2607650" cy="16479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2A06C9-208A-463E-9572-AE83A10CDF68}"/>
              </a:ext>
            </a:extLst>
          </p:cNvPr>
          <p:cNvSpPr/>
          <p:nvPr/>
        </p:nvSpPr>
        <p:spPr>
          <a:xfrm>
            <a:off x="9250735" y="4795533"/>
            <a:ext cx="2607650" cy="20110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53A042-51BF-4D37-885F-202A2795D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0698" y="4958970"/>
            <a:ext cx="1727724" cy="1630649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C8C07E8-8B36-4EB8-97B0-B91C62BEF22D}"/>
              </a:ext>
            </a:extLst>
          </p:cNvPr>
          <p:cNvCxnSpPr/>
          <p:nvPr/>
        </p:nvCxnSpPr>
        <p:spPr>
          <a:xfrm>
            <a:off x="0" y="190500"/>
            <a:ext cx="12039600" cy="0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2FBBDC1-BEA3-4702-B83A-15C062E4DAA0}"/>
              </a:ext>
            </a:extLst>
          </p:cNvPr>
          <p:cNvCxnSpPr/>
          <p:nvPr/>
        </p:nvCxnSpPr>
        <p:spPr>
          <a:xfrm>
            <a:off x="12039600" y="200025"/>
            <a:ext cx="0" cy="6657975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FC63F4-3634-4906-9D66-EB38066E0CE0}"/>
              </a:ext>
            </a:extLst>
          </p:cNvPr>
          <p:cNvSpPr/>
          <p:nvPr/>
        </p:nvSpPr>
        <p:spPr>
          <a:xfrm>
            <a:off x="19519" y="5197248"/>
            <a:ext cx="3775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en-US" sz="2000" dirty="0">
              <a:solidFill>
                <a:srgbClr val="3159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en-US" sz="2000" dirty="0">
              <a:solidFill>
                <a:srgbClr val="3159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A0E72A43-8FC4-4AE1-8D84-168238297097}"/>
              </a:ext>
            </a:extLst>
          </p:cNvPr>
          <p:cNvSpPr/>
          <p:nvPr/>
        </p:nvSpPr>
        <p:spPr>
          <a:xfrm>
            <a:off x="2527394" y="2023499"/>
            <a:ext cx="4565012" cy="3981292"/>
          </a:xfrm>
          <a:prstGeom prst="hexagon">
            <a:avLst>
              <a:gd name="adj" fmla="val 3405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B47795-651F-6A6C-7D9E-603A14700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9070" y="4406311"/>
            <a:ext cx="465914" cy="4659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A12CDE-3569-AEE7-CBD4-B24FB53C7D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5367" y="5006763"/>
            <a:ext cx="465914" cy="4659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ADDCF9-24F2-51B3-7B55-23B2B42A1F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3043" y="4450620"/>
            <a:ext cx="465914" cy="4659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2F7D5A-69FA-45FD-BEB0-9452142232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31678" y="2548183"/>
            <a:ext cx="1356445" cy="135644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3B04AA-A589-471F-B672-ED98C53FA880}"/>
              </a:ext>
            </a:extLst>
          </p:cNvPr>
          <p:cNvSpPr txBox="1"/>
          <p:nvPr/>
        </p:nvSpPr>
        <p:spPr>
          <a:xfrm>
            <a:off x="2776603" y="4014145"/>
            <a:ext cx="4141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0"/>
              </a:rPr>
              <a:t>AICLO</a:t>
            </a:r>
            <a:endParaRPr lang="ru-RU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D50B3-D38D-4E9D-8500-9A0DCE446DD7}"/>
              </a:ext>
            </a:extLst>
          </p:cNvPr>
          <p:cNvSpPr txBox="1"/>
          <p:nvPr/>
        </p:nvSpPr>
        <p:spPr>
          <a:xfrm>
            <a:off x="3142682" y="4081288"/>
            <a:ext cx="1058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ЧИСТО 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DE060B-A2E6-445F-A83F-CB8E64B2A7A6}"/>
              </a:ext>
            </a:extLst>
          </p:cNvPr>
          <p:cNvSpPr txBox="1"/>
          <p:nvPr/>
        </p:nvSpPr>
        <p:spPr>
          <a:xfrm>
            <a:off x="4131678" y="4597050"/>
            <a:ext cx="1988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КОМФОРТНО</a:t>
            </a:r>
            <a:endParaRPr lang="ru-RU" sz="14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985346-912F-4297-9E18-3AE02A6E02AD}"/>
              </a:ext>
            </a:extLst>
          </p:cNvPr>
          <p:cNvSpPr txBox="1"/>
          <p:nvPr/>
        </p:nvSpPr>
        <p:spPr>
          <a:xfrm>
            <a:off x="5661880" y="4092847"/>
            <a:ext cx="614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ЛЕГКО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F8A753-EBBA-4654-8375-E5B1F7A1DC4F}"/>
              </a:ext>
            </a:extLst>
          </p:cNvPr>
          <p:cNvSpPr txBox="1"/>
          <p:nvPr/>
        </p:nvSpPr>
        <p:spPr>
          <a:xfrm>
            <a:off x="943398" y="1889865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КОНТАКТЫ</a:t>
            </a:r>
            <a:r>
              <a:rPr lang="ru-RU" sz="1800" b="1" dirty="0">
                <a:solidFill>
                  <a:srgbClr val="3159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B044FC-37C3-40D8-8146-55EBBAB1BFA6}"/>
              </a:ext>
            </a:extLst>
          </p:cNvPr>
          <p:cNvSpPr txBox="1"/>
          <p:nvPr/>
        </p:nvSpPr>
        <p:spPr>
          <a:xfrm>
            <a:off x="88055" y="2326340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en-US" sz="18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millierova@gmail.com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DAFCC0-01A4-44AD-A1E1-6B14AF941F59}"/>
              </a:ext>
            </a:extLst>
          </p:cNvPr>
          <p:cNvSpPr txBox="1"/>
          <p:nvPr/>
        </p:nvSpPr>
        <p:spPr>
          <a:xfrm>
            <a:off x="943398" y="2703402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en-US" sz="18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aylandostay@mail.ru</a:t>
            </a:r>
            <a:endParaRPr lang="ru-RU" sz="18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A0F193-DD4E-4A22-9F14-BF918C3C1BB7}"/>
              </a:ext>
            </a:extLst>
          </p:cNvPr>
          <p:cNvSpPr txBox="1"/>
          <p:nvPr/>
        </p:nvSpPr>
        <p:spPr>
          <a:xfrm>
            <a:off x="6457241" y="5248945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roy-ExtraBold"/>
              </a:rPr>
              <a:t>olga.moro2019@yandex.ru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Gilroy-Extra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4422E6-2BF0-433D-93BF-8C332492D104}"/>
              </a:ext>
            </a:extLst>
          </p:cNvPr>
          <p:cNvSpPr txBox="1"/>
          <p:nvPr/>
        </p:nvSpPr>
        <p:spPr>
          <a:xfrm>
            <a:off x="6011410" y="5639919"/>
            <a:ext cx="635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ilroy-ExtraBold"/>
              </a:rPr>
              <a:t>d3599466@yandex.ru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E785402-49CD-401A-941D-1C28F1B7F599}"/>
              </a:ext>
            </a:extLst>
          </p:cNvPr>
          <p:cNvCxnSpPr>
            <a:cxnSpLocks/>
          </p:cNvCxnSpPr>
          <p:nvPr/>
        </p:nvCxnSpPr>
        <p:spPr>
          <a:xfrm>
            <a:off x="238539" y="2695672"/>
            <a:ext cx="3090531" cy="7730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D6262F0-EC2E-4302-A4AC-6CC49778F926}"/>
              </a:ext>
            </a:extLst>
          </p:cNvPr>
          <p:cNvCxnSpPr>
            <a:cxnSpLocks/>
          </p:cNvCxnSpPr>
          <p:nvPr/>
        </p:nvCxnSpPr>
        <p:spPr>
          <a:xfrm>
            <a:off x="577050" y="3072734"/>
            <a:ext cx="2565632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5A24FDD-F9B7-429A-9088-35975545816C}"/>
              </a:ext>
            </a:extLst>
          </p:cNvPr>
          <p:cNvCxnSpPr>
            <a:cxnSpLocks/>
          </p:cNvCxnSpPr>
          <p:nvPr/>
        </p:nvCxnSpPr>
        <p:spPr>
          <a:xfrm>
            <a:off x="6011410" y="5618277"/>
            <a:ext cx="3090127" cy="0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EE50D0F-E26A-4E66-9012-FEF48F727783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5736497" y="6004790"/>
            <a:ext cx="3035132" cy="4857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0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68" y="70751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714C8A-6152-4D67-A36C-74FDB18FCA36}"/>
              </a:ext>
            </a:extLst>
          </p:cNvPr>
          <p:cNvSpPr/>
          <p:nvPr/>
        </p:nvSpPr>
        <p:spPr>
          <a:xfrm>
            <a:off x="196947" y="663746"/>
            <a:ext cx="3207434" cy="2053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Пассажиры общественного транспорта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Мужчина и женщина со сплошной заливкой">
            <a:extLst>
              <a:ext uri="{FF2B5EF4-FFF2-40B4-BE49-F238E27FC236}">
                <a16:creationId xmlns:a16="http://schemas.microsoft.com/office/drawing/2014/main" id="{809CE015-1195-4716-A5DF-83E5FE2BF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698" y="1734318"/>
            <a:ext cx="747932" cy="74793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64687C5-C990-4F40-85B3-DC962E6831BB}"/>
              </a:ext>
            </a:extLst>
          </p:cNvPr>
          <p:cNvSpPr/>
          <p:nvPr/>
        </p:nvSpPr>
        <p:spPr>
          <a:xfrm>
            <a:off x="6494925" y="902379"/>
            <a:ext cx="4236720" cy="20538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которые решает проект: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модернизация вентиляционной системы в общественном транспорте (автобус)</a:t>
            </a:r>
          </a:p>
        </p:txBody>
      </p:sp>
      <p:pic>
        <p:nvPicPr>
          <p:cNvPr id="17" name="Рисунок 16" descr="Снежинка со сплошной заливкой">
            <a:extLst>
              <a:ext uri="{FF2B5EF4-FFF2-40B4-BE49-F238E27FC236}">
                <a16:creationId xmlns:a16="http://schemas.microsoft.com/office/drawing/2014/main" id="{D9CACB3B-6A62-4923-894A-7EA694A22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088" y="2108284"/>
            <a:ext cx="776068" cy="776068"/>
          </a:xfrm>
          <a:prstGeom prst="rect">
            <a:avLst/>
          </a:prstGeom>
        </p:spPr>
      </p:pic>
      <p:pic>
        <p:nvPicPr>
          <p:cNvPr id="19" name="Рисунок 18" descr="Солнце со сплошной заливкой">
            <a:extLst>
              <a:ext uri="{FF2B5EF4-FFF2-40B4-BE49-F238E27FC236}">
                <a16:creationId xmlns:a16="http://schemas.microsoft.com/office/drawing/2014/main" id="{83C63256-6FA4-4A04-A750-3A1E105BD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38295" y="2207038"/>
            <a:ext cx="593211" cy="593211"/>
          </a:xfrm>
          <a:prstGeom prst="rect">
            <a:avLst/>
          </a:prstGeom>
        </p:spPr>
      </p:pic>
      <p:pic>
        <p:nvPicPr>
          <p:cNvPr id="21" name="Рисунок 20" descr="Термометр со сплошной заливкой">
            <a:extLst>
              <a:ext uri="{FF2B5EF4-FFF2-40B4-BE49-F238E27FC236}">
                <a16:creationId xmlns:a16="http://schemas.microsoft.com/office/drawing/2014/main" id="{D4C745D3-8282-42D6-A81A-D8F0E01B8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9465" y="2185644"/>
            <a:ext cx="593211" cy="593211"/>
          </a:xfrm>
          <a:prstGeom prst="rect">
            <a:avLst/>
          </a:prstGeom>
        </p:spPr>
      </p:pic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D1274400-52B1-4943-BA6C-B745A1EB3158}"/>
              </a:ext>
            </a:extLst>
          </p:cNvPr>
          <p:cNvSpPr/>
          <p:nvPr/>
        </p:nvSpPr>
        <p:spPr>
          <a:xfrm>
            <a:off x="3715219" y="1238735"/>
            <a:ext cx="2311791" cy="94753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17815-89BD-4514-A24A-EFAE70A62CF8}"/>
              </a:ext>
            </a:extLst>
          </p:cNvPr>
          <p:cNvSpPr txBox="1"/>
          <p:nvPr/>
        </p:nvSpPr>
        <p:spPr>
          <a:xfrm>
            <a:off x="301525" y="3204292"/>
            <a:ext cx="4641536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настоящее время открытым на рассмотрение остается вопрос развития социальной инфраструктуры. Наш ориентир, в первую очередь, направлен на социум, в котором мы живем и цель нашей конечной стадии заключается в обеспечении всех пассажиров максимально комфортных условий для поездки  в любое время дня.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Рисунок 17" descr="Автобус со сплошной заливкой">
            <a:extLst>
              <a:ext uri="{FF2B5EF4-FFF2-40B4-BE49-F238E27FC236}">
                <a16:creationId xmlns:a16="http://schemas.microsoft.com/office/drawing/2014/main" id="{98175751-2920-47D6-8583-E3551B5C06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52649" y="4245139"/>
            <a:ext cx="1610141" cy="1610141"/>
          </a:xfrm>
          <a:prstGeom prst="rect">
            <a:avLst/>
          </a:prstGeom>
        </p:spPr>
      </p:pic>
      <p:pic>
        <p:nvPicPr>
          <p:cNvPr id="23" name="Рисунок 22" descr="Мужчина с тростью со сплошной заливкой">
            <a:extLst>
              <a:ext uri="{FF2B5EF4-FFF2-40B4-BE49-F238E27FC236}">
                <a16:creationId xmlns:a16="http://schemas.microsoft.com/office/drawing/2014/main" id="{F22B27A8-9AC6-4EB9-A764-EBF01061F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20648" y="4266642"/>
            <a:ext cx="914400" cy="914400"/>
          </a:xfrm>
          <a:prstGeom prst="rect">
            <a:avLst/>
          </a:prstGeom>
        </p:spPr>
      </p:pic>
      <p:pic>
        <p:nvPicPr>
          <p:cNvPr id="25" name="Рисунок 24" descr="Беременная женщина со сплошной заливкой">
            <a:extLst>
              <a:ext uri="{FF2B5EF4-FFF2-40B4-BE49-F238E27FC236}">
                <a16:creationId xmlns:a16="http://schemas.microsoft.com/office/drawing/2014/main" id="{A9D0F56A-35BF-4A05-BC7F-4CC40ACFFB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92172" y="4276860"/>
            <a:ext cx="914400" cy="914400"/>
          </a:xfrm>
          <a:prstGeom prst="rect">
            <a:avLst/>
          </a:prstGeom>
        </p:spPr>
      </p:pic>
      <p:pic>
        <p:nvPicPr>
          <p:cNvPr id="27" name="Рисунок 26" descr="Мужчина со сплошной заливкой">
            <a:extLst>
              <a:ext uri="{FF2B5EF4-FFF2-40B4-BE49-F238E27FC236}">
                <a16:creationId xmlns:a16="http://schemas.microsoft.com/office/drawing/2014/main" id="{8B36D790-973E-4108-B89D-94AF0061D2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65908" y="4276860"/>
            <a:ext cx="914400" cy="914400"/>
          </a:xfrm>
          <a:prstGeom prst="rect">
            <a:avLst/>
          </a:prstGeom>
        </p:spPr>
      </p:pic>
      <p:pic>
        <p:nvPicPr>
          <p:cNvPr id="29" name="Рисунок 28" descr="Ребенок с воздушным шаром со сплошной заливкой">
            <a:extLst>
              <a:ext uri="{FF2B5EF4-FFF2-40B4-BE49-F238E27FC236}">
                <a16:creationId xmlns:a16="http://schemas.microsoft.com/office/drawing/2014/main" id="{BCD6E219-449D-4D0F-8FCD-B39713EFAD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903354" y="4517428"/>
            <a:ext cx="914400" cy="914400"/>
          </a:xfrm>
          <a:prstGeom prst="rect">
            <a:avLst/>
          </a:prstGeom>
        </p:spPr>
      </p:pic>
      <p:pic>
        <p:nvPicPr>
          <p:cNvPr id="31" name="Рисунок 30" descr="Город со сплошной заливкой">
            <a:extLst>
              <a:ext uri="{FF2B5EF4-FFF2-40B4-BE49-F238E27FC236}">
                <a16:creationId xmlns:a16="http://schemas.microsoft.com/office/drawing/2014/main" id="{16BC0E6E-B1F3-4280-A787-6A4EA86516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40534" y="3131326"/>
            <a:ext cx="1242835" cy="1242835"/>
          </a:xfrm>
          <a:prstGeom prst="rect">
            <a:avLst/>
          </a:prstGeom>
        </p:spPr>
      </p:pic>
      <p:pic>
        <p:nvPicPr>
          <p:cNvPr id="32" name="Рисунок 31" descr="Город со сплошной заливкой">
            <a:extLst>
              <a:ext uri="{FF2B5EF4-FFF2-40B4-BE49-F238E27FC236}">
                <a16:creationId xmlns:a16="http://schemas.microsoft.com/office/drawing/2014/main" id="{5D0E3B7D-E1FF-4154-B1CF-45FDB5FBC8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941868" y="3140339"/>
            <a:ext cx="1242835" cy="1242835"/>
          </a:xfrm>
          <a:prstGeom prst="rect">
            <a:avLst/>
          </a:prstGeom>
        </p:spPr>
      </p:pic>
      <p:pic>
        <p:nvPicPr>
          <p:cNvPr id="33" name="Рисунок 32" descr="Город со сплошной заливкой">
            <a:extLst>
              <a:ext uri="{FF2B5EF4-FFF2-40B4-BE49-F238E27FC236}">
                <a16:creationId xmlns:a16="http://schemas.microsoft.com/office/drawing/2014/main" id="{E46C9830-F969-4582-AC01-9DC6A48BF8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02676" y="3140340"/>
            <a:ext cx="1242835" cy="12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4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885" y="0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68" y="70751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81AB289-5571-4F2E-A2E2-2EC0BBFFFA35}"/>
              </a:ext>
            </a:extLst>
          </p:cNvPr>
          <p:cNvCxnSpPr>
            <a:cxnSpLocks/>
          </p:cNvCxnSpPr>
          <p:nvPr/>
        </p:nvCxnSpPr>
        <p:spPr>
          <a:xfrm>
            <a:off x="3546176" y="2238364"/>
            <a:ext cx="691856" cy="721513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EA174B-4724-49C0-B79E-3454AD3244DD}"/>
              </a:ext>
            </a:extLst>
          </p:cNvPr>
          <p:cNvCxnSpPr>
            <a:cxnSpLocks/>
          </p:cNvCxnSpPr>
          <p:nvPr/>
        </p:nvCxnSpPr>
        <p:spPr>
          <a:xfrm>
            <a:off x="3539650" y="2055813"/>
            <a:ext cx="845028" cy="879558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21478CD-4E93-4389-9488-97B79B4A868A}"/>
              </a:ext>
            </a:extLst>
          </p:cNvPr>
          <p:cNvCxnSpPr>
            <a:cxnSpLocks/>
          </p:cNvCxnSpPr>
          <p:nvPr/>
        </p:nvCxnSpPr>
        <p:spPr>
          <a:xfrm>
            <a:off x="3456922" y="2321088"/>
            <a:ext cx="691856" cy="721513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1C28046-518B-4B16-B9C5-A8E8D35A39EC}"/>
              </a:ext>
            </a:extLst>
          </p:cNvPr>
          <p:cNvCxnSpPr>
            <a:cxnSpLocks/>
          </p:cNvCxnSpPr>
          <p:nvPr/>
        </p:nvCxnSpPr>
        <p:spPr>
          <a:xfrm>
            <a:off x="3245521" y="2467163"/>
            <a:ext cx="691856" cy="721513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55BD30A-B10E-46F9-926C-D53B359BF360}"/>
              </a:ext>
            </a:extLst>
          </p:cNvPr>
          <p:cNvCxnSpPr>
            <a:cxnSpLocks/>
          </p:cNvCxnSpPr>
          <p:nvPr/>
        </p:nvCxnSpPr>
        <p:spPr>
          <a:xfrm>
            <a:off x="3105633" y="2479133"/>
            <a:ext cx="691856" cy="721513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DAEFC6D-6967-41A0-B2D9-F711318017E6}"/>
              </a:ext>
            </a:extLst>
          </p:cNvPr>
          <p:cNvCxnSpPr>
            <a:cxnSpLocks/>
          </p:cNvCxnSpPr>
          <p:nvPr/>
        </p:nvCxnSpPr>
        <p:spPr>
          <a:xfrm>
            <a:off x="3344985" y="2401140"/>
            <a:ext cx="691856" cy="721513"/>
          </a:xfrm>
          <a:prstGeom prst="line">
            <a:avLst/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5C93D00-D978-4852-A874-DF9217D1C663}"/>
              </a:ext>
            </a:extLst>
          </p:cNvPr>
          <p:cNvSpPr txBox="1"/>
          <p:nvPr/>
        </p:nvSpPr>
        <p:spPr>
          <a:xfrm>
            <a:off x="198783" y="483833"/>
            <a:ext cx="3458817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Основной технический параметр, который дает нашему продукту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преимущество </a:t>
            </a:r>
            <a:r>
              <a:rPr lang="ru-RU" sz="1800" dirty="0">
                <a:effectLst/>
                <a:ea typeface="Calibri" panose="020F0502020204030204" pitchFamily="34" charset="0"/>
              </a:rPr>
              <a:t>в сравнение с конкурентами, это большой забор воздуха и его фильтрация. Это помогает быстрой смене воздуха в транспорте.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BB6B3-CC9F-4A85-86C6-DC0A3187D8E1}"/>
              </a:ext>
            </a:extLst>
          </p:cNvPr>
          <p:cNvSpPr txBox="1"/>
          <p:nvPr/>
        </p:nvSpPr>
        <p:spPr>
          <a:xfrm>
            <a:off x="2863894" y="2910865"/>
            <a:ext cx="2971123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Главным преимуществом конкурентов это наименьшее количество финансов для реализации проекта. По техническим параметрам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наш продукт лучше</a:t>
            </a:r>
            <a:r>
              <a:rPr lang="ru-RU" sz="1800" dirty="0">
                <a:effectLst/>
                <a:ea typeface="Calibri" panose="020F0502020204030204" pitchFamily="34" charset="0"/>
              </a:rPr>
              <a:t>, чем у конкурентов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8EA39-E7B5-48BC-95DB-ED6A95CF2D98}"/>
              </a:ext>
            </a:extLst>
          </p:cNvPr>
          <p:cNvSpPr txBox="1"/>
          <p:nvPr/>
        </p:nvSpPr>
        <p:spPr>
          <a:xfrm>
            <a:off x="6198556" y="797314"/>
            <a:ext cx="4854589" cy="52656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Наша идея ,в первую очередь, не нанесет  вреда здоровью, а также применима ко всей категории лиц пассажиров. Она является инновационной и более долгосрочной в использовании. Разумеется, пробное тестирование мы сначала предлагаем представить на наземном общественном транспорте и после успешно пройденных этапов,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внедрить продукт </a:t>
            </a:r>
            <a:r>
              <a:rPr lang="ru-RU" dirty="0"/>
              <a:t>во все виды общественного транспорта.</a:t>
            </a:r>
          </a:p>
          <a:p>
            <a:r>
              <a:rPr lang="ru-RU" dirty="0"/>
              <a:t>А наша система фильтрации будет выполнять те же функции охлаждения и нагрева воздуха когда надо, но главная функция это забор большого количества воздуха для быстрого кругооборота воздуха в транспорте.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0C294C-F71B-4F7C-8749-69D84AB4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8519" y="743815"/>
            <a:ext cx="1313420" cy="12481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476F85-ACF8-4454-BC0D-363834FD7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182" y="3538459"/>
            <a:ext cx="1245575" cy="124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40EFA4-1E41-404D-B95B-182EE0C74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8086" y="5169674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4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l" rtl="0" font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 rtl="0" fontAlgn="ctr">
              <a:buNone/>
            </a:pP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 rtl="0" font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 rtl="0" fontAlgn="ctr">
              <a:buNone/>
            </a:pP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 rtl="0" font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30176F6-72B9-4D37-94AE-B484A6A71A99}"/>
              </a:ext>
            </a:extLst>
          </p:cNvPr>
          <p:cNvSpPr/>
          <p:nvPr/>
        </p:nvSpPr>
        <p:spPr>
          <a:xfrm>
            <a:off x="672915" y="109341"/>
            <a:ext cx="3331148" cy="454549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indent="0" algn="ctr" rtl="0" fontAlgn="ctr">
              <a:buNone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Москве живёт 13 000 000 человек, стоимость одной поездки равна 70 рублей. Считаем: </a:t>
            </a:r>
          </a:p>
          <a:p>
            <a:pPr marL="0" indent="0" algn="ctr" rtl="0" font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13 млн*70,</a:t>
            </a:r>
          </a:p>
          <a:p>
            <a:pPr marL="0" indent="0" algn="ctr" rtl="0" font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получаем общий объем целевого рынка – </a:t>
            </a:r>
          </a:p>
          <a:p>
            <a:pPr marL="0" indent="0" algn="ctr" rtl="0" fontAlgn="ctr">
              <a:buNone/>
            </a:pPr>
            <a:r>
              <a:rPr lang="ru-RU" b="1" i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910 млн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68" y="70751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89A298B-427D-4388-B602-F6F3404395D1}"/>
              </a:ext>
            </a:extLst>
          </p:cNvPr>
          <p:cNvSpPr/>
          <p:nvPr/>
        </p:nvSpPr>
        <p:spPr>
          <a:xfrm>
            <a:off x="4031829" y="161883"/>
            <a:ext cx="3101009" cy="45454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rtl="0" font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ctr" rtl="0" font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 всех людей в Москве пользуются общественным транспортом 64% . Допустимый объем рынка для нас и конкурентов: </a:t>
            </a:r>
          </a:p>
          <a:p>
            <a:pPr marL="0" indent="0" algn="ctr" rtl="0" fontAlgn="ctr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ctr" rtl="0" font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13 млн* 64%* 70 = </a:t>
            </a:r>
          </a:p>
          <a:p>
            <a:pPr marL="0" indent="0" algn="ctr" rtl="0" fontAlgn="ctr">
              <a:buNone/>
            </a:pP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582 400 000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E537021-D429-4609-A8B1-52FDFA5DBA9F}"/>
              </a:ext>
            </a:extLst>
          </p:cNvPr>
          <p:cNvSpPr/>
          <p:nvPr/>
        </p:nvSpPr>
        <p:spPr>
          <a:xfrm>
            <a:off x="7117713" y="140008"/>
            <a:ext cx="3101009" cy="45892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</a:rPr>
              <a:t>Т</a:t>
            </a: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ехнически, мы можем создать и установить в месяц 100 штук. Значит, наш реально достижимый объем рынка: </a:t>
            </a:r>
          </a:p>
          <a:p>
            <a:pPr marL="0" indent="0" algn="l">
              <a:buNone/>
            </a:pPr>
            <a:endParaRPr lang="ru-RU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ru-RU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100*12*70= </a:t>
            </a:r>
          </a:p>
          <a:p>
            <a:pPr marL="0" indent="0" algn="ctr">
              <a:buNone/>
            </a:pPr>
            <a:r>
              <a:rPr lang="ru-RU" b="0" i="0" dirty="0">
                <a:solidFill>
                  <a:srgbClr val="92D050"/>
                </a:solidFill>
                <a:effectLst/>
                <a:latin typeface="Roboto" panose="02000000000000000000" pitchFamily="2" charset="0"/>
              </a:rPr>
              <a:t>84 000</a:t>
            </a:r>
          </a:p>
        </p:txBody>
      </p:sp>
      <p:grpSp>
        <p:nvGrpSpPr>
          <p:cNvPr id="7" name="Google Shape;162;p7">
            <a:extLst>
              <a:ext uri="{FF2B5EF4-FFF2-40B4-BE49-F238E27FC236}">
                <a16:creationId xmlns:a16="http://schemas.microsoft.com/office/drawing/2014/main" id="{19B25788-0104-48D1-828C-111FDEE8AA5D}"/>
              </a:ext>
            </a:extLst>
          </p:cNvPr>
          <p:cNvGrpSpPr/>
          <p:nvPr/>
        </p:nvGrpSpPr>
        <p:grpSpPr>
          <a:xfrm>
            <a:off x="620376" y="70751"/>
            <a:ext cx="9641057" cy="900334"/>
            <a:chOff x="618978" y="3826412"/>
            <a:chExt cx="7230793" cy="675250"/>
          </a:xfrm>
        </p:grpSpPr>
        <p:sp>
          <p:nvSpPr>
            <p:cNvPr id="8" name="Google Shape;163;p7">
              <a:extLst>
                <a:ext uri="{FF2B5EF4-FFF2-40B4-BE49-F238E27FC236}">
                  <a16:creationId xmlns:a16="http://schemas.microsoft.com/office/drawing/2014/main" id="{A2F477E5-B193-43CF-A312-F9A5FCFF2A67}"/>
                </a:ext>
              </a:extLst>
            </p:cNvPr>
            <p:cNvSpPr/>
            <p:nvPr/>
          </p:nvSpPr>
          <p:spPr>
            <a:xfrm>
              <a:off x="3179298" y="3826412"/>
              <a:ext cx="4670473" cy="675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64;p7">
              <a:extLst>
                <a:ext uri="{FF2B5EF4-FFF2-40B4-BE49-F238E27FC236}">
                  <a16:creationId xmlns:a16="http://schemas.microsoft.com/office/drawing/2014/main" id="{5E88CCAF-4513-4C29-BC2F-859BD229D3C7}"/>
                </a:ext>
              </a:extLst>
            </p:cNvPr>
            <p:cNvSpPr/>
            <p:nvPr/>
          </p:nvSpPr>
          <p:spPr>
            <a:xfrm>
              <a:off x="5479366" y="3826412"/>
              <a:ext cx="2370405" cy="6752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65;p7">
              <a:extLst>
                <a:ext uri="{FF2B5EF4-FFF2-40B4-BE49-F238E27FC236}">
                  <a16:creationId xmlns:a16="http://schemas.microsoft.com/office/drawing/2014/main" id="{984CAE28-961D-48F3-94F2-45B3BA1D747A}"/>
                </a:ext>
              </a:extLst>
            </p:cNvPr>
            <p:cNvSpPr/>
            <p:nvPr/>
          </p:nvSpPr>
          <p:spPr>
            <a:xfrm>
              <a:off x="618978" y="3826412"/>
              <a:ext cx="7230793" cy="675250"/>
            </a:xfrm>
            <a:prstGeom prst="rect">
              <a:avLst/>
            </a:prstGeom>
            <a:noFill/>
            <a:ln w="25400" cap="flat" cmpd="sng">
              <a:solidFill>
                <a:srgbClr val="CB88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66;p7">
              <a:extLst>
                <a:ext uri="{FF2B5EF4-FFF2-40B4-BE49-F238E27FC236}">
                  <a16:creationId xmlns:a16="http://schemas.microsoft.com/office/drawing/2014/main" id="{1731CB9F-01D7-472A-90FA-9884393D2B73}"/>
                </a:ext>
              </a:extLst>
            </p:cNvPr>
            <p:cNvSpPr txBox="1"/>
            <p:nvPr/>
          </p:nvSpPr>
          <p:spPr>
            <a:xfrm>
              <a:off x="649958" y="4025522"/>
              <a:ext cx="2581151" cy="2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TAM: </a:t>
              </a:r>
              <a:endParaRPr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7;p7">
              <a:extLst>
                <a:ext uri="{FF2B5EF4-FFF2-40B4-BE49-F238E27FC236}">
                  <a16:creationId xmlns:a16="http://schemas.microsoft.com/office/drawing/2014/main" id="{B5A03576-1AEF-41AC-B410-B4E2CEFA2A69}"/>
                </a:ext>
              </a:extLst>
            </p:cNvPr>
            <p:cNvSpPr txBox="1"/>
            <p:nvPr/>
          </p:nvSpPr>
          <p:spPr>
            <a:xfrm>
              <a:off x="3144129" y="4023360"/>
              <a:ext cx="2370406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rgbClr val="262626"/>
                  </a:solidFill>
                  <a:latin typeface="Raleway"/>
                  <a:ea typeface="Raleway"/>
                  <a:cs typeface="Raleway"/>
                  <a:sym typeface="Raleway"/>
                </a:rPr>
                <a:t>SAM: </a:t>
              </a:r>
              <a:endParaRPr sz="1867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68;p7">
              <a:extLst>
                <a:ext uri="{FF2B5EF4-FFF2-40B4-BE49-F238E27FC236}">
                  <a16:creationId xmlns:a16="http://schemas.microsoft.com/office/drawing/2014/main" id="{4EB52F65-07FB-4503-BBA5-2D1C94D4B98A}"/>
                </a:ext>
              </a:extLst>
            </p:cNvPr>
            <p:cNvSpPr txBox="1"/>
            <p:nvPr/>
          </p:nvSpPr>
          <p:spPr>
            <a:xfrm>
              <a:off x="5479365" y="4023360"/>
              <a:ext cx="2370406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ru" sz="1867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SOM: </a:t>
              </a:r>
              <a:endParaRPr sz="1867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C46C515-D361-493E-815B-5340791A1E76}"/>
              </a:ext>
            </a:extLst>
          </p:cNvPr>
          <p:cNvSpPr/>
          <p:nvPr/>
        </p:nvSpPr>
        <p:spPr>
          <a:xfrm>
            <a:off x="-609601" y="6384926"/>
            <a:ext cx="9852771" cy="46669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Источники данных: </a:t>
            </a:r>
            <a:r>
              <a:rPr lang="en-US" sz="1400" b="1" dirty="0">
                <a:hlinkClick r:id="rId3"/>
              </a:rPr>
              <a:t>https://77.rosstat.gov.ru/folder/64634</a:t>
            </a:r>
            <a:r>
              <a:rPr lang="ru-RU" sz="1400" b="1" dirty="0"/>
              <a:t>, </a:t>
            </a:r>
            <a:r>
              <a:rPr lang="en-US" sz="1400" b="1" dirty="0"/>
              <a:t>https://www.mos.ru/mayor/themes/2299/8443050/</a:t>
            </a:r>
            <a:endParaRPr lang="ru-RU" sz="1400" b="1" dirty="0"/>
          </a:p>
        </p:txBody>
      </p:sp>
      <p:sp>
        <p:nvSpPr>
          <p:cNvPr id="17" name="Прямоугольник: один верхний угол скругленный, другой — усеченный 16">
            <a:extLst>
              <a:ext uri="{FF2B5EF4-FFF2-40B4-BE49-F238E27FC236}">
                <a16:creationId xmlns:a16="http://schemas.microsoft.com/office/drawing/2014/main" id="{F79F230B-B434-4886-865E-724590DC35FA}"/>
              </a:ext>
            </a:extLst>
          </p:cNvPr>
          <p:cNvSpPr/>
          <p:nvPr/>
        </p:nvSpPr>
        <p:spPr>
          <a:xfrm>
            <a:off x="108519" y="5004828"/>
            <a:ext cx="11245281" cy="1329773"/>
          </a:xfrm>
          <a:prstGeom prst="snip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По результатам опроса было выявлено, что </a:t>
            </a:r>
            <a:r>
              <a:rPr lang="ru-RU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92% пассажиров </a:t>
            </a:r>
            <a:r>
              <a:rPr lang="ru-RU" sz="1600" b="1" dirty="0">
                <a:solidFill>
                  <a:schemeClr val="bg1"/>
                </a:solidFill>
              </a:rPr>
              <a:t>общественного транспорта недовольны нынешними техническими составляющими системы кондиционирования. Предложение модернизировать и  улучшить систему фильтрации, поддержали </a:t>
            </a:r>
            <a:r>
              <a:rPr lang="ru-RU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единогласно все</a:t>
            </a:r>
          </a:p>
        </p:txBody>
      </p:sp>
    </p:spTree>
    <p:extLst>
      <p:ext uri="{BB962C8B-B14F-4D97-AF65-F5344CB8AC3E}">
        <p14:creationId xmlns:p14="http://schemas.microsoft.com/office/powerpoint/2010/main" val="1831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0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rgbClr val="000000"/>
              </a:buClr>
              <a:buSzPts val="3000"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ea typeface="Raleway SemiBold"/>
                <a:cs typeface="Raleway SemiBold"/>
                <a:sym typeface="Raleway SemiBold"/>
              </a:rPr>
              <a:t>КОНКУРЕНТЫ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000000"/>
              </a:buClr>
              <a:buSzPts val="3000"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Аналогом к нашему продукту является система кондиционирования. Представим их сравнение в таблице ниже: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A69FFB6-ABF3-4AC5-9E6B-A7A3F129216D}"/>
              </a:ext>
            </a:extLst>
          </p:cNvPr>
          <p:cNvCxnSpPr>
            <a:cxnSpLocks/>
          </p:cNvCxnSpPr>
          <p:nvPr/>
        </p:nvCxnSpPr>
        <p:spPr>
          <a:xfrm>
            <a:off x="-3" y="521192"/>
            <a:ext cx="1161054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68" y="70751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A301FDA-2B07-4292-9953-005D160EF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9118"/>
              </p:ext>
            </p:extLst>
          </p:nvPr>
        </p:nvGraphicFramePr>
        <p:xfrm>
          <a:off x="355748" y="1690688"/>
          <a:ext cx="10799933" cy="367895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48560">
                  <a:extLst>
                    <a:ext uri="{9D8B030D-6E8A-4147-A177-3AD203B41FA5}">
                      <a16:colId xmlns:a16="http://schemas.microsoft.com/office/drawing/2014/main" val="2112014698"/>
                    </a:ext>
                  </a:extLst>
                </a:gridCol>
                <a:gridCol w="1295032">
                  <a:extLst>
                    <a:ext uri="{9D8B030D-6E8A-4147-A177-3AD203B41FA5}">
                      <a16:colId xmlns:a16="http://schemas.microsoft.com/office/drawing/2014/main" val="600201141"/>
                    </a:ext>
                  </a:extLst>
                </a:gridCol>
                <a:gridCol w="1625305">
                  <a:extLst>
                    <a:ext uri="{9D8B030D-6E8A-4147-A177-3AD203B41FA5}">
                      <a16:colId xmlns:a16="http://schemas.microsoft.com/office/drawing/2014/main" val="1778062490"/>
                    </a:ext>
                  </a:extLst>
                </a:gridCol>
                <a:gridCol w="1625305">
                  <a:extLst>
                    <a:ext uri="{9D8B030D-6E8A-4147-A177-3AD203B41FA5}">
                      <a16:colId xmlns:a16="http://schemas.microsoft.com/office/drawing/2014/main" val="1246765830"/>
                    </a:ext>
                  </a:extLst>
                </a:gridCol>
                <a:gridCol w="1469024">
                  <a:extLst>
                    <a:ext uri="{9D8B030D-6E8A-4147-A177-3AD203B41FA5}">
                      <a16:colId xmlns:a16="http://schemas.microsoft.com/office/drawing/2014/main" val="1929113895"/>
                    </a:ext>
                  </a:extLst>
                </a:gridCol>
                <a:gridCol w="1336707">
                  <a:extLst>
                    <a:ext uri="{9D8B030D-6E8A-4147-A177-3AD203B41FA5}">
                      <a16:colId xmlns:a16="http://schemas.microsoft.com/office/drawing/2014/main" val="788944708"/>
                    </a:ext>
                  </a:extLst>
                </a:gridCol>
              </a:tblGrid>
              <a:tr h="91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Критерии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Коэф.знач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Система кондиционирования в общественном транспорте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Система вентиляции в общественном транспорте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62493"/>
                  </a:ext>
                </a:extLst>
              </a:tr>
              <a:tr h="268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БК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БК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154912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Финансы для реализации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0,15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2529962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Наличие специалистов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352579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Имеющиеся ресурсы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0,75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331955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Срок реализации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0,05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0,15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0,45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201072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Сущ-ие риски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0,05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402920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Соотв. интересам целевой группы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0,75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8585515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Охват целевой группы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840849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Соотв. интересам общества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5949723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Отношения стейкхолдеров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0,05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7951651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Эффекивность в долгосроч.перспективе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0,3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51482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067462"/>
                  </a:ext>
                </a:extLst>
              </a:tr>
            </a:tbl>
          </a:graphicData>
        </a:graphic>
      </p:graphicFrame>
      <p:sp>
        <p:nvSpPr>
          <p:cNvPr id="21" name="Rectangle 1">
            <a:extLst>
              <a:ext uri="{FF2B5EF4-FFF2-40B4-BE49-F238E27FC236}">
                <a16:creationId xmlns:a16="http://schemas.microsoft.com/office/drawing/2014/main" id="{AF472CA8-BF26-4613-9521-393AF963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1903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EECC919-AE09-40E8-AD17-4F125A55992F}"/>
              </a:ext>
            </a:extLst>
          </p:cNvPr>
          <p:cNvSpPr/>
          <p:nvPr/>
        </p:nvSpPr>
        <p:spPr>
          <a:xfrm>
            <a:off x="838200" y="5413400"/>
            <a:ext cx="10317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По данным таблицы видно, что наш продукт в сравнении экономически и социально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выгоден</a:t>
            </a:r>
            <a:endParaRPr lang="ru-RU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rgbClr val="000000"/>
              </a:buClr>
              <a:buSzPts val="3000"/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 panose="020B0604020202020204" charset="-52"/>
                <a:ea typeface="Raleway SemiBold"/>
                <a:cs typeface="Raleway SemiBold"/>
                <a:sym typeface="Raleway SemiBold"/>
              </a:rPr>
              <a:t>БИЗНЕС-МОДЕЛЬ и ЮНИТ-ЭКОНОМИКА</a:t>
            </a: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sz="2400" dirty="0">
              <a:solidFill>
                <a:schemeClr val="bg1"/>
              </a:solidFill>
              <a:latin typeface="Raleway SemiBold" panose="020B0604020202020204" charset="-52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F121F661-9234-4560-ADF3-587E42CF44C3}"/>
              </a:ext>
            </a:extLst>
          </p:cNvPr>
          <p:cNvSpPr/>
          <p:nvPr/>
        </p:nvSpPr>
        <p:spPr>
          <a:xfrm>
            <a:off x="4881489" y="0"/>
            <a:ext cx="6847551" cy="6372665"/>
          </a:xfrm>
          <a:custGeom>
            <a:avLst/>
            <a:gdLst>
              <a:gd name="connsiteX0" fmla="*/ 6644705 w 6672840"/>
              <a:gd name="connsiteY0" fmla="*/ 16867 h 5925297"/>
              <a:gd name="connsiteX1" fmla="*/ 6349283 w 6672840"/>
              <a:gd name="connsiteY1" fmla="*/ 16867 h 5925297"/>
              <a:gd name="connsiteX2" fmla="*/ 6096065 w 6672840"/>
              <a:gd name="connsiteY2" fmla="*/ 30934 h 5925297"/>
              <a:gd name="connsiteX3" fmla="*/ 5983523 w 6672840"/>
              <a:gd name="connsiteY3" fmla="*/ 129408 h 5925297"/>
              <a:gd name="connsiteX4" fmla="*/ 5885049 w 6672840"/>
              <a:gd name="connsiteY4" fmla="*/ 213814 h 5925297"/>
              <a:gd name="connsiteX5" fmla="*/ 5772508 w 6672840"/>
              <a:gd name="connsiteY5" fmla="*/ 424830 h 5925297"/>
              <a:gd name="connsiteX6" fmla="*/ 5786575 w 6672840"/>
              <a:gd name="connsiteY6" fmla="*/ 523304 h 5925297"/>
              <a:gd name="connsiteX7" fmla="*/ 5814711 w 6672840"/>
              <a:gd name="connsiteY7" fmla="*/ 635845 h 5925297"/>
              <a:gd name="connsiteX8" fmla="*/ 5828778 w 6672840"/>
              <a:gd name="connsiteY8" fmla="*/ 706184 h 5925297"/>
              <a:gd name="connsiteX9" fmla="*/ 5758440 w 6672840"/>
              <a:gd name="connsiteY9" fmla="*/ 1001605 h 5925297"/>
              <a:gd name="connsiteX10" fmla="*/ 5040988 w 6672840"/>
              <a:gd name="connsiteY10" fmla="*/ 1564313 h 5925297"/>
              <a:gd name="connsiteX11" fmla="*/ 4393874 w 6672840"/>
              <a:gd name="connsiteY11" fmla="*/ 1479907 h 5925297"/>
              <a:gd name="connsiteX12" fmla="*/ 3577948 w 6672840"/>
              <a:gd name="connsiteY12" fmla="*/ 1465839 h 5925297"/>
              <a:gd name="connsiteX13" fmla="*/ 3226255 w 6672840"/>
              <a:gd name="connsiteY13" fmla="*/ 1226688 h 5925297"/>
              <a:gd name="connsiteX14" fmla="*/ 3141849 w 6672840"/>
              <a:gd name="connsiteY14" fmla="*/ 1212620 h 5925297"/>
              <a:gd name="connsiteX15" fmla="*/ 2818292 w 6672840"/>
              <a:gd name="connsiteY15" fmla="*/ 1240756 h 5925297"/>
              <a:gd name="connsiteX16" fmla="*/ 2719818 w 6672840"/>
              <a:gd name="connsiteY16" fmla="*/ 1311094 h 5925297"/>
              <a:gd name="connsiteX17" fmla="*/ 2410329 w 6672840"/>
              <a:gd name="connsiteY17" fmla="*/ 1536177 h 5925297"/>
              <a:gd name="connsiteX18" fmla="*/ 2325923 w 6672840"/>
              <a:gd name="connsiteY18" fmla="*/ 1592448 h 5925297"/>
              <a:gd name="connsiteX19" fmla="*/ 2213382 w 6672840"/>
              <a:gd name="connsiteY19" fmla="*/ 1704990 h 5925297"/>
              <a:gd name="connsiteX20" fmla="*/ 2100840 w 6672840"/>
              <a:gd name="connsiteY20" fmla="*/ 1789396 h 5925297"/>
              <a:gd name="connsiteX21" fmla="*/ 1960163 w 6672840"/>
              <a:gd name="connsiteY21" fmla="*/ 1916005 h 5925297"/>
              <a:gd name="connsiteX22" fmla="*/ 1861689 w 6672840"/>
              <a:gd name="connsiteY22" fmla="*/ 1972276 h 5925297"/>
              <a:gd name="connsiteX23" fmla="*/ 1706945 w 6672840"/>
              <a:gd name="connsiteY23" fmla="*/ 2098885 h 5925297"/>
              <a:gd name="connsiteX24" fmla="*/ 1594403 w 6672840"/>
              <a:gd name="connsiteY24" fmla="*/ 2197359 h 5925297"/>
              <a:gd name="connsiteX25" fmla="*/ 1228643 w 6672840"/>
              <a:gd name="connsiteY25" fmla="*/ 2450577 h 5925297"/>
              <a:gd name="connsiteX26" fmla="*/ 1186440 w 6672840"/>
              <a:gd name="connsiteY26" fmla="*/ 2464645 h 5925297"/>
              <a:gd name="connsiteX27" fmla="*/ 1102034 w 6672840"/>
              <a:gd name="connsiteY27" fmla="*/ 2534984 h 5925297"/>
              <a:gd name="connsiteX28" fmla="*/ 1003560 w 6672840"/>
              <a:gd name="connsiteY28" fmla="*/ 2605322 h 5925297"/>
              <a:gd name="connsiteX29" fmla="*/ 947289 w 6672840"/>
              <a:gd name="connsiteY29" fmla="*/ 2689728 h 5925297"/>
              <a:gd name="connsiteX30" fmla="*/ 933222 w 6672840"/>
              <a:gd name="connsiteY30" fmla="*/ 2774134 h 5925297"/>
              <a:gd name="connsiteX31" fmla="*/ 1073898 w 6672840"/>
              <a:gd name="connsiteY31" fmla="*/ 2886676 h 5925297"/>
              <a:gd name="connsiteX32" fmla="*/ 1313049 w 6672840"/>
              <a:gd name="connsiteY32" fmla="*/ 2914811 h 5925297"/>
              <a:gd name="connsiteX33" fmla="*/ 2762022 w 6672840"/>
              <a:gd name="connsiteY33" fmla="*/ 2886676 h 5925297"/>
              <a:gd name="connsiteX34" fmla="*/ 2958969 w 6672840"/>
              <a:gd name="connsiteY34" fmla="*/ 2872608 h 5925297"/>
              <a:gd name="connsiteX35" fmla="*/ 3971843 w 6672840"/>
              <a:gd name="connsiteY35" fmla="*/ 2900744 h 5925297"/>
              <a:gd name="connsiteX36" fmla="*/ 4070317 w 6672840"/>
              <a:gd name="connsiteY36" fmla="*/ 2957014 h 5925297"/>
              <a:gd name="connsiteX37" fmla="*/ 4098452 w 6672840"/>
              <a:gd name="connsiteY37" fmla="*/ 2985150 h 5925297"/>
              <a:gd name="connsiteX38" fmla="*/ 3929640 w 6672840"/>
              <a:gd name="connsiteY38" fmla="*/ 3505654 h 5925297"/>
              <a:gd name="connsiteX39" fmla="*/ 3465406 w 6672840"/>
              <a:gd name="connsiteY39" fmla="*/ 4068362 h 5925297"/>
              <a:gd name="connsiteX40" fmla="*/ 3324729 w 6672840"/>
              <a:gd name="connsiteY40" fmla="*/ 4209039 h 5925297"/>
              <a:gd name="connsiteX41" fmla="*/ 2635412 w 6672840"/>
              <a:gd name="connsiteY41" fmla="*/ 4504460 h 5925297"/>
              <a:gd name="connsiteX42" fmla="*/ 1721012 w 6672840"/>
              <a:gd name="connsiteY42" fmla="*/ 4729544 h 5925297"/>
              <a:gd name="connsiteX43" fmla="*/ 1355252 w 6672840"/>
              <a:gd name="connsiteY43" fmla="*/ 4898356 h 5925297"/>
              <a:gd name="connsiteX44" fmla="*/ 567462 w 6672840"/>
              <a:gd name="connsiteY44" fmla="*/ 5207845 h 5925297"/>
              <a:gd name="connsiteX45" fmla="*/ 159498 w 6672840"/>
              <a:gd name="connsiteY45" fmla="*/ 5545470 h 5925297"/>
              <a:gd name="connsiteX46" fmla="*/ 46957 w 6672840"/>
              <a:gd name="connsiteY46" fmla="*/ 5686147 h 5925297"/>
              <a:gd name="connsiteX47" fmla="*/ 4754 w 6672840"/>
              <a:gd name="connsiteY47" fmla="*/ 5728350 h 5925297"/>
              <a:gd name="connsiteX48" fmla="*/ 820680 w 6672840"/>
              <a:gd name="connsiteY48" fmla="*/ 5700214 h 5925297"/>
              <a:gd name="connsiteX49" fmla="*/ 1988298 w 6672840"/>
              <a:gd name="connsiteY49" fmla="*/ 5756485 h 5925297"/>
              <a:gd name="connsiteX50" fmla="*/ 2480668 w 6672840"/>
              <a:gd name="connsiteY50" fmla="*/ 5826824 h 5925297"/>
              <a:gd name="connsiteX51" fmla="*/ 3409135 w 6672840"/>
              <a:gd name="connsiteY51" fmla="*/ 5897162 h 5925297"/>
              <a:gd name="connsiteX52" fmla="*/ 4422009 w 6672840"/>
              <a:gd name="connsiteY52" fmla="*/ 5925297 h 5925297"/>
              <a:gd name="connsiteX53" fmla="*/ 5378612 w 6672840"/>
              <a:gd name="connsiteY53" fmla="*/ 5798688 h 5925297"/>
              <a:gd name="connsiteX54" fmla="*/ 5800643 w 6672840"/>
              <a:gd name="connsiteY54" fmla="*/ 5418860 h 5925297"/>
              <a:gd name="connsiteX55" fmla="*/ 5856914 w 6672840"/>
              <a:gd name="connsiteY55" fmla="*/ 5292251 h 5925297"/>
              <a:gd name="connsiteX56" fmla="*/ 5983523 w 6672840"/>
              <a:gd name="connsiteY56" fmla="*/ 5010897 h 5925297"/>
              <a:gd name="connsiteX57" fmla="*/ 5969455 w 6672840"/>
              <a:gd name="connsiteY57" fmla="*/ 3829211 h 5925297"/>
              <a:gd name="connsiteX58" fmla="*/ 5927252 w 6672840"/>
              <a:gd name="connsiteY58" fmla="*/ 3463451 h 5925297"/>
              <a:gd name="connsiteX59" fmla="*/ 5842846 w 6672840"/>
              <a:gd name="connsiteY59" fmla="*/ 3055488 h 5925297"/>
              <a:gd name="connsiteX60" fmla="*/ 5786575 w 6672840"/>
              <a:gd name="connsiteY60" fmla="*/ 2661593 h 5925297"/>
              <a:gd name="connsiteX61" fmla="*/ 5772508 w 6672840"/>
              <a:gd name="connsiteY61" fmla="*/ 2366171 h 5925297"/>
              <a:gd name="connsiteX62" fmla="*/ 5955388 w 6672840"/>
              <a:gd name="connsiteY62" fmla="*/ 1873802 h 5925297"/>
              <a:gd name="connsiteX63" fmla="*/ 6405554 w 6672840"/>
              <a:gd name="connsiteY63" fmla="*/ 1606516 h 5925297"/>
              <a:gd name="connsiteX64" fmla="*/ 6532163 w 6672840"/>
              <a:gd name="connsiteY64" fmla="*/ 1536177 h 5925297"/>
              <a:gd name="connsiteX65" fmla="*/ 6574366 w 6672840"/>
              <a:gd name="connsiteY65" fmla="*/ 1493974 h 5925297"/>
              <a:gd name="connsiteX66" fmla="*/ 6672840 w 6672840"/>
              <a:gd name="connsiteY66" fmla="*/ 1409568 h 59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72840" h="5925297">
                <a:moveTo>
                  <a:pt x="6644705" y="16867"/>
                </a:moveTo>
                <a:cubicBezTo>
                  <a:pt x="6499526" y="-12169"/>
                  <a:pt x="6601768" y="2015"/>
                  <a:pt x="6349283" y="16867"/>
                </a:cubicBezTo>
                <a:lnTo>
                  <a:pt x="6096065" y="30934"/>
                </a:lnTo>
                <a:cubicBezTo>
                  <a:pt x="5981778" y="116649"/>
                  <a:pt x="6098002" y="25337"/>
                  <a:pt x="5983523" y="129408"/>
                </a:cubicBezTo>
                <a:cubicBezTo>
                  <a:pt x="5951533" y="158489"/>
                  <a:pt x="5917874" y="185679"/>
                  <a:pt x="5885049" y="213814"/>
                </a:cubicBezTo>
                <a:cubicBezTo>
                  <a:pt x="5793082" y="397749"/>
                  <a:pt x="5835540" y="330280"/>
                  <a:pt x="5772508" y="424830"/>
                </a:cubicBezTo>
                <a:cubicBezTo>
                  <a:pt x="5777197" y="457655"/>
                  <a:pt x="5780072" y="490790"/>
                  <a:pt x="5786575" y="523304"/>
                </a:cubicBezTo>
                <a:cubicBezTo>
                  <a:pt x="5794158" y="561221"/>
                  <a:pt x="5807128" y="597928"/>
                  <a:pt x="5814711" y="635845"/>
                </a:cubicBezTo>
                <a:lnTo>
                  <a:pt x="5828778" y="706184"/>
                </a:lnTo>
                <a:cubicBezTo>
                  <a:pt x="5819642" y="765567"/>
                  <a:pt x="5806000" y="937259"/>
                  <a:pt x="5758440" y="1001605"/>
                </a:cubicBezTo>
                <a:cubicBezTo>
                  <a:pt x="5559870" y="1270258"/>
                  <a:pt x="5333808" y="1366461"/>
                  <a:pt x="5040988" y="1564313"/>
                </a:cubicBezTo>
                <a:cubicBezTo>
                  <a:pt x="4916553" y="1546537"/>
                  <a:pt x="4502638" y="1485149"/>
                  <a:pt x="4393874" y="1479907"/>
                </a:cubicBezTo>
                <a:cubicBezTo>
                  <a:pt x="4122174" y="1466813"/>
                  <a:pt x="3849923" y="1470528"/>
                  <a:pt x="3577948" y="1465839"/>
                </a:cubicBezTo>
                <a:cubicBezTo>
                  <a:pt x="3551827" y="1446592"/>
                  <a:pt x="3333902" y="1262570"/>
                  <a:pt x="3226255" y="1226688"/>
                </a:cubicBezTo>
                <a:cubicBezTo>
                  <a:pt x="3199195" y="1217668"/>
                  <a:pt x="3169984" y="1217309"/>
                  <a:pt x="3141849" y="1212620"/>
                </a:cubicBezTo>
                <a:cubicBezTo>
                  <a:pt x="3033997" y="1221999"/>
                  <a:pt x="2923719" y="1216156"/>
                  <a:pt x="2818292" y="1240756"/>
                </a:cubicBezTo>
                <a:cubicBezTo>
                  <a:pt x="2779009" y="1249922"/>
                  <a:pt x="2753850" y="1289437"/>
                  <a:pt x="2719818" y="1311094"/>
                </a:cubicBezTo>
                <a:cubicBezTo>
                  <a:pt x="2222760" y="1627404"/>
                  <a:pt x="2706155" y="1285864"/>
                  <a:pt x="2410329" y="1536177"/>
                </a:cubicBezTo>
                <a:cubicBezTo>
                  <a:pt x="2384515" y="1558019"/>
                  <a:pt x="2351597" y="1570442"/>
                  <a:pt x="2325923" y="1592448"/>
                </a:cubicBezTo>
                <a:cubicBezTo>
                  <a:pt x="2285643" y="1626974"/>
                  <a:pt x="2255824" y="1673159"/>
                  <a:pt x="2213382" y="1704990"/>
                </a:cubicBezTo>
                <a:cubicBezTo>
                  <a:pt x="2175868" y="1733125"/>
                  <a:pt x="2136864" y="1759376"/>
                  <a:pt x="2100840" y="1789396"/>
                </a:cubicBezTo>
                <a:cubicBezTo>
                  <a:pt x="2052375" y="1829783"/>
                  <a:pt x="2010277" y="1877683"/>
                  <a:pt x="1960163" y="1916005"/>
                </a:cubicBezTo>
                <a:cubicBezTo>
                  <a:pt x="1930132" y="1938970"/>
                  <a:pt x="1892337" y="1950141"/>
                  <a:pt x="1861689" y="1972276"/>
                </a:cubicBezTo>
                <a:cubicBezTo>
                  <a:pt x="1807660" y="2011297"/>
                  <a:pt x="1757923" y="2055956"/>
                  <a:pt x="1706945" y="2098885"/>
                </a:cubicBezTo>
                <a:cubicBezTo>
                  <a:pt x="1668816" y="2130993"/>
                  <a:pt x="1634281" y="2167451"/>
                  <a:pt x="1594403" y="2197359"/>
                </a:cubicBezTo>
                <a:cubicBezTo>
                  <a:pt x="1416122" y="2331069"/>
                  <a:pt x="1383494" y="2381754"/>
                  <a:pt x="1228643" y="2450577"/>
                </a:cubicBezTo>
                <a:cubicBezTo>
                  <a:pt x="1215092" y="2456600"/>
                  <a:pt x="1200508" y="2459956"/>
                  <a:pt x="1186440" y="2464645"/>
                </a:cubicBezTo>
                <a:cubicBezTo>
                  <a:pt x="1158305" y="2488091"/>
                  <a:pt x="1131063" y="2512654"/>
                  <a:pt x="1102034" y="2534984"/>
                </a:cubicBezTo>
                <a:cubicBezTo>
                  <a:pt x="1070061" y="2559579"/>
                  <a:pt x="1032084" y="2576799"/>
                  <a:pt x="1003560" y="2605322"/>
                </a:cubicBezTo>
                <a:cubicBezTo>
                  <a:pt x="979649" y="2629232"/>
                  <a:pt x="966046" y="2661593"/>
                  <a:pt x="947289" y="2689728"/>
                </a:cubicBezTo>
                <a:cubicBezTo>
                  <a:pt x="942600" y="2717863"/>
                  <a:pt x="926304" y="2746462"/>
                  <a:pt x="933222" y="2774134"/>
                </a:cubicBezTo>
                <a:cubicBezTo>
                  <a:pt x="952893" y="2852816"/>
                  <a:pt x="1003941" y="2874510"/>
                  <a:pt x="1073898" y="2886676"/>
                </a:cubicBezTo>
                <a:cubicBezTo>
                  <a:pt x="1152978" y="2900429"/>
                  <a:pt x="1233332" y="2905433"/>
                  <a:pt x="1313049" y="2914811"/>
                </a:cubicBezTo>
                <a:lnTo>
                  <a:pt x="2762022" y="2886676"/>
                </a:lnTo>
                <a:cubicBezTo>
                  <a:pt x="2827817" y="2884989"/>
                  <a:pt x="2893157" y="2871843"/>
                  <a:pt x="2958969" y="2872608"/>
                </a:cubicBezTo>
                <a:cubicBezTo>
                  <a:pt x="3296701" y="2876535"/>
                  <a:pt x="3634218" y="2891365"/>
                  <a:pt x="3971843" y="2900744"/>
                </a:cubicBezTo>
                <a:cubicBezTo>
                  <a:pt x="4004668" y="2919501"/>
                  <a:pt x="4038861" y="2936043"/>
                  <a:pt x="4070317" y="2957014"/>
                </a:cubicBezTo>
                <a:cubicBezTo>
                  <a:pt x="4081353" y="2964371"/>
                  <a:pt x="4099028" y="2971899"/>
                  <a:pt x="4098452" y="2985150"/>
                </a:cubicBezTo>
                <a:cubicBezTo>
                  <a:pt x="4088387" y="3216635"/>
                  <a:pt x="4066670" y="3322947"/>
                  <a:pt x="3929640" y="3505654"/>
                </a:cubicBezTo>
                <a:cubicBezTo>
                  <a:pt x="3783742" y="3700184"/>
                  <a:pt x="3637348" y="3896420"/>
                  <a:pt x="3465406" y="4068362"/>
                </a:cubicBezTo>
                <a:cubicBezTo>
                  <a:pt x="3418514" y="4115254"/>
                  <a:pt x="3379376" y="4171469"/>
                  <a:pt x="3324729" y="4209039"/>
                </a:cubicBezTo>
                <a:cubicBezTo>
                  <a:pt x="3096719" y="4365796"/>
                  <a:pt x="2901125" y="4426960"/>
                  <a:pt x="2635412" y="4504460"/>
                </a:cubicBezTo>
                <a:cubicBezTo>
                  <a:pt x="2108825" y="4658048"/>
                  <a:pt x="2412292" y="4577799"/>
                  <a:pt x="1721012" y="4729544"/>
                </a:cubicBezTo>
                <a:cubicBezTo>
                  <a:pt x="1575330" y="4802385"/>
                  <a:pt x="1511239" y="4838561"/>
                  <a:pt x="1355252" y="4898356"/>
                </a:cubicBezTo>
                <a:cubicBezTo>
                  <a:pt x="1244055" y="4940981"/>
                  <a:pt x="780435" y="5083611"/>
                  <a:pt x="567462" y="5207845"/>
                </a:cubicBezTo>
                <a:cubicBezTo>
                  <a:pt x="446056" y="5278665"/>
                  <a:pt x="222765" y="5418937"/>
                  <a:pt x="159498" y="5545470"/>
                </a:cubicBezTo>
                <a:cubicBezTo>
                  <a:pt x="113569" y="5637328"/>
                  <a:pt x="146191" y="5586912"/>
                  <a:pt x="46957" y="5686147"/>
                </a:cubicBezTo>
                <a:cubicBezTo>
                  <a:pt x="32889" y="5700215"/>
                  <a:pt x="-15129" y="5729036"/>
                  <a:pt x="4754" y="5728350"/>
                </a:cubicBezTo>
                <a:lnTo>
                  <a:pt x="820680" y="5700214"/>
                </a:lnTo>
                <a:cubicBezTo>
                  <a:pt x="1277192" y="5649493"/>
                  <a:pt x="1034042" y="5668939"/>
                  <a:pt x="1988298" y="5756485"/>
                </a:cubicBezTo>
                <a:cubicBezTo>
                  <a:pt x="2153394" y="5771631"/>
                  <a:pt x="2315685" y="5810489"/>
                  <a:pt x="2480668" y="5826824"/>
                </a:cubicBezTo>
                <a:cubicBezTo>
                  <a:pt x="2789534" y="5857405"/>
                  <a:pt x="3098861" y="5889206"/>
                  <a:pt x="3409135" y="5897162"/>
                </a:cubicBezTo>
                <a:lnTo>
                  <a:pt x="4422009" y="5925297"/>
                </a:lnTo>
                <a:cubicBezTo>
                  <a:pt x="4740877" y="5883094"/>
                  <a:pt x="5067417" y="5880023"/>
                  <a:pt x="5378612" y="5798688"/>
                </a:cubicBezTo>
                <a:cubicBezTo>
                  <a:pt x="5497352" y="5767654"/>
                  <a:pt x="5741743" y="5551384"/>
                  <a:pt x="5800643" y="5418860"/>
                </a:cubicBezTo>
                <a:cubicBezTo>
                  <a:pt x="5819400" y="5376657"/>
                  <a:pt x="5836260" y="5333559"/>
                  <a:pt x="5856914" y="5292251"/>
                </a:cubicBezTo>
                <a:cubicBezTo>
                  <a:pt x="5980240" y="5045601"/>
                  <a:pt x="5909401" y="5233264"/>
                  <a:pt x="5983523" y="5010897"/>
                </a:cubicBezTo>
                <a:cubicBezTo>
                  <a:pt x="6029870" y="4547437"/>
                  <a:pt x="6015529" y="4750685"/>
                  <a:pt x="5969455" y="3829211"/>
                </a:cubicBezTo>
                <a:cubicBezTo>
                  <a:pt x="5963326" y="3706635"/>
                  <a:pt x="5947071" y="3584569"/>
                  <a:pt x="5927252" y="3463451"/>
                </a:cubicBezTo>
                <a:cubicBezTo>
                  <a:pt x="5904826" y="3326406"/>
                  <a:pt x="5866842" y="3192267"/>
                  <a:pt x="5842846" y="3055488"/>
                </a:cubicBezTo>
                <a:cubicBezTo>
                  <a:pt x="5819927" y="2924852"/>
                  <a:pt x="5805332" y="2792891"/>
                  <a:pt x="5786575" y="2661593"/>
                </a:cubicBezTo>
                <a:cubicBezTo>
                  <a:pt x="5781886" y="2563119"/>
                  <a:pt x="5767927" y="2464650"/>
                  <a:pt x="5772508" y="2366171"/>
                </a:cubicBezTo>
                <a:cubicBezTo>
                  <a:pt x="5782003" y="2162037"/>
                  <a:pt x="5783066" y="2005095"/>
                  <a:pt x="5955388" y="1873802"/>
                </a:cubicBezTo>
                <a:cubicBezTo>
                  <a:pt x="6094201" y="1768040"/>
                  <a:pt x="6254526" y="1693953"/>
                  <a:pt x="6405554" y="1606516"/>
                </a:cubicBezTo>
                <a:cubicBezTo>
                  <a:pt x="6452629" y="1579262"/>
                  <a:pt x="6491980" y="1569663"/>
                  <a:pt x="6532163" y="1536177"/>
                </a:cubicBezTo>
                <a:cubicBezTo>
                  <a:pt x="6547446" y="1523441"/>
                  <a:pt x="6558662" y="1506188"/>
                  <a:pt x="6574366" y="1493974"/>
                </a:cubicBezTo>
                <a:cubicBezTo>
                  <a:pt x="6675963" y="1414954"/>
                  <a:pt x="6641024" y="1473199"/>
                  <a:pt x="6672840" y="1409568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753DB97A-62ED-485A-8F2C-4F63050B15B4}"/>
              </a:ext>
            </a:extLst>
          </p:cNvPr>
          <p:cNvSpPr/>
          <p:nvPr/>
        </p:nvSpPr>
        <p:spPr>
          <a:xfrm>
            <a:off x="0" y="0"/>
            <a:ext cx="2367961" cy="2813538"/>
          </a:xfrm>
          <a:custGeom>
            <a:avLst/>
            <a:gdLst>
              <a:gd name="connsiteX0" fmla="*/ 0 w 2463585"/>
              <a:gd name="connsiteY0" fmla="*/ 2799470 h 2799470"/>
              <a:gd name="connsiteX1" fmla="*/ 84406 w 2463585"/>
              <a:gd name="connsiteY1" fmla="*/ 2757267 h 2799470"/>
              <a:gd name="connsiteX2" fmla="*/ 1195754 w 2463585"/>
              <a:gd name="connsiteY2" fmla="*/ 2405575 h 2799470"/>
              <a:gd name="connsiteX3" fmla="*/ 1364566 w 2463585"/>
              <a:gd name="connsiteY3" fmla="*/ 2321169 h 2799470"/>
              <a:gd name="connsiteX4" fmla="*/ 1491175 w 2463585"/>
              <a:gd name="connsiteY4" fmla="*/ 2222695 h 2799470"/>
              <a:gd name="connsiteX5" fmla="*/ 1561514 w 2463585"/>
              <a:gd name="connsiteY5" fmla="*/ 2180492 h 2799470"/>
              <a:gd name="connsiteX6" fmla="*/ 1744394 w 2463585"/>
              <a:gd name="connsiteY6" fmla="*/ 1955409 h 2799470"/>
              <a:gd name="connsiteX7" fmla="*/ 1758462 w 2463585"/>
              <a:gd name="connsiteY7" fmla="*/ 1913206 h 2799470"/>
              <a:gd name="connsiteX8" fmla="*/ 1828800 w 2463585"/>
              <a:gd name="connsiteY8" fmla="*/ 1842867 h 2799470"/>
              <a:gd name="connsiteX9" fmla="*/ 1871003 w 2463585"/>
              <a:gd name="connsiteY9" fmla="*/ 1800664 h 2799470"/>
              <a:gd name="connsiteX10" fmla="*/ 1955409 w 2463585"/>
              <a:gd name="connsiteY10" fmla="*/ 1744394 h 2799470"/>
              <a:gd name="connsiteX11" fmla="*/ 2067951 w 2463585"/>
              <a:gd name="connsiteY11" fmla="*/ 1645920 h 2799470"/>
              <a:gd name="connsiteX12" fmla="*/ 2110154 w 2463585"/>
              <a:gd name="connsiteY12" fmla="*/ 1603717 h 2799470"/>
              <a:gd name="connsiteX13" fmla="*/ 2152357 w 2463585"/>
              <a:gd name="connsiteY13" fmla="*/ 1589649 h 2799470"/>
              <a:gd name="connsiteX14" fmla="*/ 2194560 w 2463585"/>
              <a:gd name="connsiteY14" fmla="*/ 1561514 h 2799470"/>
              <a:gd name="connsiteX15" fmla="*/ 2250831 w 2463585"/>
              <a:gd name="connsiteY15" fmla="*/ 1533378 h 2799470"/>
              <a:gd name="connsiteX16" fmla="*/ 2363372 w 2463585"/>
              <a:gd name="connsiteY16" fmla="*/ 1448972 h 2799470"/>
              <a:gd name="connsiteX17" fmla="*/ 2447778 w 2463585"/>
              <a:gd name="connsiteY17" fmla="*/ 1406769 h 2799470"/>
              <a:gd name="connsiteX18" fmla="*/ 2447778 w 2463585"/>
              <a:gd name="connsiteY18" fmla="*/ 1181686 h 2799470"/>
              <a:gd name="connsiteX19" fmla="*/ 2433711 w 2463585"/>
              <a:gd name="connsiteY19" fmla="*/ 1097280 h 2799470"/>
              <a:gd name="connsiteX20" fmla="*/ 2349305 w 2463585"/>
              <a:gd name="connsiteY20" fmla="*/ 928467 h 2799470"/>
              <a:gd name="connsiteX21" fmla="*/ 2321169 w 2463585"/>
              <a:gd name="connsiteY21" fmla="*/ 858129 h 2799470"/>
              <a:gd name="connsiteX22" fmla="*/ 2264898 w 2463585"/>
              <a:gd name="connsiteY22" fmla="*/ 787790 h 2799470"/>
              <a:gd name="connsiteX23" fmla="*/ 2222695 w 2463585"/>
              <a:gd name="connsiteY23" fmla="*/ 717452 h 2799470"/>
              <a:gd name="connsiteX24" fmla="*/ 2110154 w 2463585"/>
              <a:gd name="connsiteY24" fmla="*/ 618978 h 2799470"/>
              <a:gd name="connsiteX25" fmla="*/ 1955409 w 2463585"/>
              <a:gd name="connsiteY25" fmla="*/ 548640 h 2799470"/>
              <a:gd name="connsiteX26" fmla="*/ 1631852 w 2463585"/>
              <a:gd name="connsiteY26" fmla="*/ 407963 h 2799470"/>
              <a:gd name="connsiteX27" fmla="*/ 1547446 w 2463585"/>
              <a:gd name="connsiteY27" fmla="*/ 323557 h 2799470"/>
              <a:gd name="connsiteX28" fmla="*/ 1505243 w 2463585"/>
              <a:gd name="connsiteY28" fmla="*/ 211015 h 2799470"/>
              <a:gd name="connsiteX29" fmla="*/ 1477108 w 2463585"/>
              <a:gd name="connsiteY29" fmla="*/ 154744 h 2799470"/>
              <a:gd name="connsiteX30" fmla="*/ 1477108 w 2463585"/>
              <a:gd name="connsiteY30" fmla="*/ 0 h 279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63585" h="2799470">
                <a:moveTo>
                  <a:pt x="0" y="2799470"/>
                </a:moveTo>
                <a:cubicBezTo>
                  <a:pt x="28135" y="2785402"/>
                  <a:pt x="54708" y="2767638"/>
                  <a:pt x="84406" y="2757267"/>
                </a:cubicBezTo>
                <a:cubicBezTo>
                  <a:pt x="800230" y="2507297"/>
                  <a:pt x="685602" y="2544707"/>
                  <a:pt x="1195754" y="2405575"/>
                </a:cubicBezTo>
                <a:cubicBezTo>
                  <a:pt x="1307689" y="2321624"/>
                  <a:pt x="1189724" y="2401865"/>
                  <a:pt x="1364566" y="2321169"/>
                </a:cubicBezTo>
                <a:cubicBezTo>
                  <a:pt x="1471663" y="2271740"/>
                  <a:pt x="1401978" y="2292071"/>
                  <a:pt x="1491175" y="2222695"/>
                </a:cubicBezTo>
                <a:cubicBezTo>
                  <a:pt x="1512758" y="2205908"/>
                  <a:pt x="1540754" y="2198286"/>
                  <a:pt x="1561514" y="2180492"/>
                </a:cubicBezTo>
                <a:cubicBezTo>
                  <a:pt x="1666030" y="2090907"/>
                  <a:pt x="1689439" y="2065317"/>
                  <a:pt x="1744394" y="1955409"/>
                </a:cubicBezTo>
                <a:cubicBezTo>
                  <a:pt x="1751026" y="1942146"/>
                  <a:pt x="1749565" y="1925069"/>
                  <a:pt x="1758462" y="1913206"/>
                </a:cubicBezTo>
                <a:cubicBezTo>
                  <a:pt x="1778357" y="1886680"/>
                  <a:pt x="1805354" y="1866313"/>
                  <a:pt x="1828800" y="1842867"/>
                </a:cubicBezTo>
                <a:cubicBezTo>
                  <a:pt x="1842868" y="1828799"/>
                  <a:pt x="1854450" y="1811699"/>
                  <a:pt x="1871003" y="1800664"/>
                </a:cubicBezTo>
                <a:cubicBezTo>
                  <a:pt x="1899138" y="1781907"/>
                  <a:pt x="1931499" y="1768304"/>
                  <a:pt x="1955409" y="1744394"/>
                </a:cubicBezTo>
                <a:cubicBezTo>
                  <a:pt x="2174579" y="1525224"/>
                  <a:pt x="1928366" y="1762240"/>
                  <a:pt x="2067951" y="1645920"/>
                </a:cubicBezTo>
                <a:cubicBezTo>
                  <a:pt x="2083235" y="1633184"/>
                  <a:pt x="2093601" y="1614753"/>
                  <a:pt x="2110154" y="1603717"/>
                </a:cubicBezTo>
                <a:cubicBezTo>
                  <a:pt x="2122492" y="1595492"/>
                  <a:pt x="2139094" y="1596281"/>
                  <a:pt x="2152357" y="1589649"/>
                </a:cubicBezTo>
                <a:cubicBezTo>
                  <a:pt x="2167479" y="1582088"/>
                  <a:pt x="2179880" y="1569902"/>
                  <a:pt x="2194560" y="1561514"/>
                </a:cubicBezTo>
                <a:cubicBezTo>
                  <a:pt x="2212768" y="1551109"/>
                  <a:pt x="2232623" y="1543783"/>
                  <a:pt x="2250831" y="1533378"/>
                </a:cubicBezTo>
                <a:cubicBezTo>
                  <a:pt x="2338033" y="1483548"/>
                  <a:pt x="2244285" y="1524755"/>
                  <a:pt x="2363372" y="1448972"/>
                </a:cubicBezTo>
                <a:cubicBezTo>
                  <a:pt x="2389910" y="1432084"/>
                  <a:pt x="2419643" y="1420837"/>
                  <a:pt x="2447778" y="1406769"/>
                </a:cubicBezTo>
                <a:cubicBezTo>
                  <a:pt x="2470616" y="1292579"/>
                  <a:pt x="2467016" y="1345215"/>
                  <a:pt x="2447778" y="1181686"/>
                </a:cubicBezTo>
                <a:cubicBezTo>
                  <a:pt x="2444445" y="1153358"/>
                  <a:pt x="2444049" y="1123864"/>
                  <a:pt x="2433711" y="1097280"/>
                </a:cubicBezTo>
                <a:cubicBezTo>
                  <a:pt x="2410909" y="1038645"/>
                  <a:pt x="2372671" y="986880"/>
                  <a:pt x="2349305" y="928467"/>
                </a:cubicBezTo>
                <a:cubicBezTo>
                  <a:pt x="2339926" y="905021"/>
                  <a:pt x="2334161" y="879783"/>
                  <a:pt x="2321169" y="858129"/>
                </a:cubicBezTo>
                <a:cubicBezTo>
                  <a:pt x="2305721" y="832382"/>
                  <a:pt x="2282117" y="812388"/>
                  <a:pt x="2264898" y="787790"/>
                </a:cubicBezTo>
                <a:cubicBezTo>
                  <a:pt x="2249218" y="765390"/>
                  <a:pt x="2239101" y="739326"/>
                  <a:pt x="2222695" y="717452"/>
                </a:cubicBezTo>
                <a:cubicBezTo>
                  <a:pt x="2204223" y="692823"/>
                  <a:pt x="2128168" y="629111"/>
                  <a:pt x="2110154" y="618978"/>
                </a:cubicBezTo>
                <a:cubicBezTo>
                  <a:pt x="2060770" y="591200"/>
                  <a:pt x="2007882" y="570018"/>
                  <a:pt x="1955409" y="548640"/>
                </a:cubicBezTo>
                <a:cubicBezTo>
                  <a:pt x="1866309" y="512340"/>
                  <a:pt x="1719038" y="475029"/>
                  <a:pt x="1631852" y="407963"/>
                </a:cubicBezTo>
                <a:cubicBezTo>
                  <a:pt x="1600314" y="383703"/>
                  <a:pt x="1575581" y="351692"/>
                  <a:pt x="1547446" y="323557"/>
                </a:cubicBezTo>
                <a:cubicBezTo>
                  <a:pt x="1533378" y="286043"/>
                  <a:pt x="1520652" y="247998"/>
                  <a:pt x="1505243" y="211015"/>
                </a:cubicBezTo>
                <a:cubicBezTo>
                  <a:pt x="1497177" y="191657"/>
                  <a:pt x="1479880" y="175531"/>
                  <a:pt x="1477108" y="154744"/>
                </a:cubicBezTo>
                <a:cubicBezTo>
                  <a:pt x="1470291" y="103615"/>
                  <a:pt x="1477108" y="51581"/>
                  <a:pt x="1477108" y="0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491" y="-113453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5D0F3AB-8380-4B62-A621-C5CF691AB05E}"/>
              </a:ext>
            </a:extLst>
          </p:cNvPr>
          <p:cNvSpPr/>
          <p:nvPr/>
        </p:nvSpPr>
        <p:spPr>
          <a:xfrm>
            <a:off x="-1" y="365124"/>
            <a:ext cx="2387356" cy="1865472"/>
          </a:xfrm>
          <a:prstGeom prst="homePlate">
            <a:avLst>
              <a:gd name="adj" fmla="val 46655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Сегменты потребителей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Пассажиры общественного транспорта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809C56F8-55C7-4E52-9994-EF7645DCA6C9}"/>
              </a:ext>
            </a:extLst>
          </p:cNvPr>
          <p:cNvSpPr/>
          <p:nvPr/>
        </p:nvSpPr>
        <p:spPr>
          <a:xfrm>
            <a:off x="940904" y="-14067"/>
            <a:ext cx="5844209" cy="6372665"/>
          </a:xfrm>
          <a:custGeom>
            <a:avLst/>
            <a:gdLst>
              <a:gd name="connsiteX0" fmla="*/ 0 w 5767754"/>
              <a:gd name="connsiteY0" fmla="*/ 6386733 h 6386733"/>
              <a:gd name="connsiteX1" fmla="*/ 84406 w 5767754"/>
              <a:gd name="connsiteY1" fmla="*/ 6302326 h 6386733"/>
              <a:gd name="connsiteX2" fmla="*/ 478301 w 5767754"/>
              <a:gd name="connsiteY2" fmla="*/ 5922499 h 6386733"/>
              <a:gd name="connsiteX3" fmla="*/ 520504 w 5767754"/>
              <a:gd name="connsiteY3" fmla="*/ 5894363 h 6386733"/>
              <a:gd name="connsiteX4" fmla="*/ 717452 w 5767754"/>
              <a:gd name="connsiteY4" fmla="*/ 5880296 h 6386733"/>
              <a:gd name="connsiteX5" fmla="*/ 1266092 w 5767754"/>
              <a:gd name="connsiteY5" fmla="*/ 5866228 h 6386733"/>
              <a:gd name="connsiteX6" fmla="*/ 1392701 w 5767754"/>
              <a:gd name="connsiteY6" fmla="*/ 5824025 h 6386733"/>
              <a:gd name="connsiteX7" fmla="*/ 1814732 w 5767754"/>
              <a:gd name="connsiteY7" fmla="*/ 5528603 h 6386733"/>
              <a:gd name="connsiteX8" fmla="*/ 1814732 w 5767754"/>
              <a:gd name="connsiteY8" fmla="*/ 4909625 h 6386733"/>
              <a:gd name="connsiteX9" fmla="*/ 1659988 w 5767754"/>
              <a:gd name="connsiteY9" fmla="*/ 4543865 h 6386733"/>
              <a:gd name="connsiteX10" fmla="*/ 1448972 w 5767754"/>
              <a:gd name="connsiteY10" fmla="*/ 4037428 h 6386733"/>
              <a:gd name="connsiteX11" fmla="*/ 1280160 w 5767754"/>
              <a:gd name="connsiteY11" fmla="*/ 3756074 h 6386733"/>
              <a:gd name="connsiteX12" fmla="*/ 1153551 w 5767754"/>
              <a:gd name="connsiteY12" fmla="*/ 3615397 h 6386733"/>
              <a:gd name="connsiteX13" fmla="*/ 745588 w 5767754"/>
              <a:gd name="connsiteY13" fmla="*/ 3404382 h 6386733"/>
              <a:gd name="connsiteX14" fmla="*/ 689317 w 5767754"/>
              <a:gd name="connsiteY14" fmla="*/ 3390314 h 6386733"/>
              <a:gd name="connsiteX15" fmla="*/ 647114 w 5767754"/>
              <a:gd name="connsiteY15" fmla="*/ 3348111 h 6386733"/>
              <a:gd name="connsiteX16" fmla="*/ 647114 w 5767754"/>
              <a:gd name="connsiteY16" fmla="*/ 3123028 h 6386733"/>
              <a:gd name="connsiteX17" fmla="*/ 773723 w 5767754"/>
              <a:gd name="connsiteY17" fmla="*/ 2996419 h 6386733"/>
              <a:gd name="connsiteX18" fmla="*/ 844061 w 5767754"/>
              <a:gd name="connsiteY18" fmla="*/ 2940148 h 6386733"/>
              <a:gd name="connsiteX19" fmla="*/ 1012874 w 5767754"/>
              <a:gd name="connsiteY19" fmla="*/ 2841674 h 6386733"/>
              <a:gd name="connsiteX20" fmla="*/ 1139483 w 5767754"/>
              <a:gd name="connsiteY20" fmla="*/ 2785403 h 6386733"/>
              <a:gd name="connsiteX21" fmla="*/ 1237957 w 5767754"/>
              <a:gd name="connsiteY21" fmla="*/ 2757268 h 6386733"/>
              <a:gd name="connsiteX22" fmla="*/ 1392701 w 5767754"/>
              <a:gd name="connsiteY22" fmla="*/ 2729133 h 6386733"/>
              <a:gd name="connsiteX23" fmla="*/ 1941341 w 5767754"/>
              <a:gd name="connsiteY23" fmla="*/ 2686930 h 6386733"/>
              <a:gd name="connsiteX24" fmla="*/ 3559126 w 5767754"/>
              <a:gd name="connsiteY24" fmla="*/ 2672862 h 6386733"/>
              <a:gd name="connsiteX25" fmla="*/ 3854548 w 5767754"/>
              <a:gd name="connsiteY25" fmla="*/ 2475914 h 6386733"/>
              <a:gd name="connsiteX26" fmla="*/ 3995224 w 5767754"/>
              <a:gd name="connsiteY26" fmla="*/ 2321170 h 6386733"/>
              <a:gd name="connsiteX27" fmla="*/ 4023360 w 5767754"/>
              <a:gd name="connsiteY27" fmla="*/ 2152357 h 6386733"/>
              <a:gd name="connsiteX28" fmla="*/ 4037428 w 5767754"/>
              <a:gd name="connsiteY28" fmla="*/ 1913206 h 6386733"/>
              <a:gd name="connsiteX29" fmla="*/ 4121834 w 5767754"/>
              <a:gd name="connsiteY29" fmla="*/ 1772530 h 6386733"/>
              <a:gd name="connsiteX30" fmla="*/ 4178104 w 5767754"/>
              <a:gd name="connsiteY30" fmla="*/ 1688123 h 6386733"/>
              <a:gd name="connsiteX31" fmla="*/ 4234375 w 5767754"/>
              <a:gd name="connsiteY31" fmla="*/ 1631853 h 6386733"/>
              <a:gd name="connsiteX32" fmla="*/ 4290646 w 5767754"/>
              <a:gd name="connsiteY32" fmla="*/ 1533379 h 6386733"/>
              <a:gd name="connsiteX33" fmla="*/ 4304714 w 5767754"/>
              <a:gd name="connsiteY33" fmla="*/ 1491176 h 6386733"/>
              <a:gd name="connsiteX34" fmla="*/ 4332849 w 5767754"/>
              <a:gd name="connsiteY34" fmla="*/ 1336431 h 6386733"/>
              <a:gd name="connsiteX35" fmla="*/ 4318781 w 5767754"/>
              <a:gd name="connsiteY35" fmla="*/ 1097280 h 6386733"/>
              <a:gd name="connsiteX36" fmla="*/ 4206240 w 5767754"/>
              <a:gd name="connsiteY36" fmla="*/ 731520 h 6386733"/>
              <a:gd name="connsiteX37" fmla="*/ 4178104 w 5767754"/>
              <a:gd name="connsiteY37" fmla="*/ 562708 h 6386733"/>
              <a:gd name="connsiteX38" fmla="*/ 4192172 w 5767754"/>
              <a:gd name="connsiteY38" fmla="*/ 436099 h 6386733"/>
              <a:gd name="connsiteX39" fmla="*/ 4248443 w 5767754"/>
              <a:gd name="connsiteY39" fmla="*/ 422031 h 6386733"/>
              <a:gd name="connsiteX40" fmla="*/ 4487594 w 5767754"/>
              <a:gd name="connsiteY40" fmla="*/ 393896 h 6386733"/>
              <a:gd name="connsiteX41" fmla="*/ 4754880 w 5767754"/>
              <a:gd name="connsiteY41" fmla="*/ 323557 h 6386733"/>
              <a:gd name="connsiteX42" fmla="*/ 5430129 w 5767754"/>
              <a:gd name="connsiteY42" fmla="*/ 267286 h 6386733"/>
              <a:gd name="connsiteX43" fmla="*/ 5486400 w 5767754"/>
              <a:gd name="connsiteY43" fmla="*/ 211016 h 6386733"/>
              <a:gd name="connsiteX44" fmla="*/ 5570806 w 5767754"/>
              <a:gd name="connsiteY44" fmla="*/ 140677 h 6386733"/>
              <a:gd name="connsiteX45" fmla="*/ 5613009 w 5767754"/>
              <a:gd name="connsiteY45" fmla="*/ 98474 h 6386733"/>
              <a:gd name="connsiteX46" fmla="*/ 5655212 w 5767754"/>
              <a:gd name="connsiteY46" fmla="*/ 84406 h 6386733"/>
              <a:gd name="connsiteX47" fmla="*/ 5725551 w 5767754"/>
              <a:gd name="connsiteY47" fmla="*/ 28136 h 6386733"/>
              <a:gd name="connsiteX48" fmla="*/ 5767754 w 5767754"/>
              <a:gd name="connsiteY48" fmla="*/ 0 h 63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7754" h="6386733">
                <a:moveTo>
                  <a:pt x="0" y="6386733"/>
                </a:moveTo>
                <a:cubicBezTo>
                  <a:pt x="28135" y="6358597"/>
                  <a:pt x="57711" y="6331831"/>
                  <a:pt x="84406" y="6302326"/>
                </a:cubicBezTo>
                <a:cubicBezTo>
                  <a:pt x="263961" y="6103870"/>
                  <a:pt x="254914" y="6071427"/>
                  <a:pt x="478301" y="5922499"/>
                </a:cubicBezTo>
                <a:cubicBezTo>
                  <a:pt x="492369" y="5913120"/>
                  <a:pt x="503854" y="5897301"/>
                  <a:pt x="520504" y="5894363"/>
                </a:cubicBezTo>
                <a:cubicBezTo>
                  <a:pt x="585319" y="5882925"/>
                  <a:pt x="651682" y="5882778"/>
                  <a:pt x="717452" y="5880296"/>
                </a:cubicBezTo>
                <a:cubicBezTo>
                  <a:pt x="900262" y="5873398"/>
                  <a:pt x="1083212" y="5870917"/>
                  <a:pt x="1266092" y="5866228"/>
                </a:cubicBezTo>
                <a:cubicBezTo>
                  <a:pt x="1308295" y="5852160"/>
                  <a:pt x="1353449" y="5844960"/>
                  <a:pt x="1392701" y="5824025"/>
                </a:cubicBezTo>
                <a:cubicBezTo>
                  <a:pt x="1653344" y="5685016"/>
                  <a:pt x="1641926" y="5682209"/>
                  <a:pt x="1814732" y="5528603"/>
                </a:cubicBezTo>
                <a:cubicBezTo>
                  <a:pt x="1889768" y="5278484"/>
                  <a:pt x="1904256" y="5293300"/>
                  <a:pt x="1814732" y="4909625"/>
                </a:cubicBezTo>
                <a:cubicBezTo>
                  <a:pt x="1784651" y="4780705"/>
                  <a:pt x="1709154" y="4666779"/>
                  <a:pt x="1659988" y="4543865"/>
                </a:cubicBezTo>
                <a:cubicBezTo>
                  <a:pt x="1558191" y="4289371"/>
                  <a:pt x="1562581" y="4239399"/>
                  <a:pt x="1448972" y="4037428"/>
                </a:cubicBezTo>
                <a:cubicBezTo>
                  <a:pt x="1395352" y="3942103"/>
                  <a:pt x="1353325" y="3837369"/>
                  <a:pt x="1280160" y="3756074"/>
                </a:cubicBezTo>
                <a:cubicBezTo>
                  <a:pt x="1237957" y="3709182"/>
                  <a:pt x="1203158" y="3654374"/>
                  <a:pt x="1153551" y="3615397"/>
                </a:cubicBezTo>
                <a:cubicBezTo>
                  <a:pt x="954888" y="3459305"/>
                  <a:pt x="936085" y="3458810"/>
                  <a:pt x="745588" y="3404382"/>
                </a:cubicBezTo>
                <a:cubicBezTo>
                  <a:pt x="726998" y="3399070"/>
                  <a:pt x="708074" y="3395003"/>
                  <a:pt x="689317" y="3390314"/>
                </a:cubicBezTo>
                <a:cubicBezTo>
                  <a:pt x="675249" y="3376246"/>
                  <a:pt x="657658" y="3364982"/>
                  <a:pt x="647114" y="3348111"/>
                </a:cubicBezTo>
                <a:cubicBezTo>
                  <a:pt x="603913" y="3278990"/>
                  <a:pt x="605313" y="3199030"/>
                  <a:pt x="647114" y="3123028"/>
                </a:cubicBezTo>
                <a:cubicBezTo>
                  <a:pt x="675877" y="3070732"/>
                  <a:pt x="727118" y="3033704"/>
                  <a:pt x="773723" y="2996419"/>
                </a:cubicBezTo>
                <a:cubicBezTo>
                  <a:pt x="797169" y="2977662"/>
                  <a:pt x="819374" y="2957239"/>
                  <a:pt x="844061" y="2940148"/>
                </a:cubicBezTo>
                <a:cubicBezTo>
                  <a:pt x="902671" y="2899572"/>
                  <a:pt x="951032" y="2870217"/>
                  <a:pt x="1012874" y="2841674"/>
                </a:cubicBezTo>
                <a:cubicBezTo>
                  <a:pt x="1054807" y="2822320"/>
                  <a:pt x="1096240" y="2801619"/>
                  <a:pt x="1139483" y="2785403"/>
                </a:cubicBezTo>
                <a:cubicBezTo>
                  <a:pt x="1171448" y="2773416"/>
                  <a:pt x="1204632" y="2764674"/>
                  <a:pt x="1237957" y="2757268"/>
                </a:cubicBezTo>
                <a:cubicBezTo>
                  <a:pt x="1289136" y="2745895"/>
                  <a:pt x="1340932" y="2737416"/>
                  <a:pt x="1392701" y="2729133"/>
                </a:cubicBezTo>
                <a:cubicBezTo>
                  <a:pt x="1627278" y="2691601"/>
                  <a:pt x="1662296" y="2690916"/>
                  <a:pt x="1941341" y="2686930"/>
                </a:cubicBezTo>
                <a:lnTo>
                  <a:pt x="3559126" y="2672862"/>
                </a:lnTo>
                <a:cubicBezTo>
                  <a:pt x="3758431" y="2555624"/>
                  <a:pt x="3750866" y="2587002"/>
                  <a:pt x="3854548" y="2475914"/>
                </a:cubicBezTo>
                <a:cubicBezTo>
                  <a:pt x="3902112" y="2424952"/>
                  <a:pt x="3948332" y="2372751"/>
                  <a:pt x="3995224" y="2321170"/>
                </a:cubicBezTo>
                <a:cubicBezTo>
                  <a:pt x="4020526" y="2245264"/>
                  <a:pt x="4013937" y="2274857"/>
                  <a:pt x="4023360" y="2152357"/>
                </a:cubicBezTo>
                <a:cubicBezTo>
                  <a:pt x="4029485" y="2072737"/>
                  <a:pt x="4017387" y="1990505"/>
                  <a:pt x="4037428" y="1913206"/>
                </a:cubicBezTo>
                <a:cubicBezTo>
                  <a:pt x="4051152" y="1860271"/>
                  <a:pt x="4092851" y="1818903"/>
                  <a:pt x="4121834" y="1772530"/>
                </a:cubicBezTo>
                <a:cubicBezTo>
                  <a:pt x="4139756" y="1743855"/>
                  <a:pt x="4154193" y="1712033"/>
                  <a:pt x="4178104" y="1688123"/>
                </a:cubicBezTo>
                <a:cubicBezTo>
                  <a:pt x="4196861" y="1669366"/>
                  <a:pt x="4218773" y="1653306"/>
                  <a:pt x="4234375" y="1631853"/>
                </a:cubicBezTo>
                <a:cubicBezTo>
                  <a:pt x="4256611" y="1601278"/>
                  <a:pt x="4273739" y="1567194"/>
                  <a:pt x="4290646" y="1533379"/>
                </a:cubicBezTo>
                <a:cubicBezTo>
                  <a:pt x="4297278" y="1520116"/>
                  <a:pt x="4300640" y="1505434"/>
                  <a:pt x="4304714" y="1491176"/>
                </a:cubicBezTo>
                <a:cubicBezTo>
                  <a:pt x="4323663" y="1424853"/>
                  <a:pt x="4321465" y="1416115"/>
                  <a:pt x="4332849" y="1336431"/>
                </a:cubicBezTo>
                <a:cubicBezTo>
                  <a:pt x="4328160" y="1256714"/>
                  <a:pt x="4335140" y="1175441"/>
                  <a:pt x="4318781" y="1097280"/>
                </a:cubicBezTo>
                <a:cubicBezTo>
                  <a:pt x="4292649" y="972425"/>
                  <a:pt x="4227211" y="857345"/>
                  <a:pt x="4206240" y="731520"/>
                </a:cubicBezTo>
                <a:lnTo>
                  <a:pt x="4178104" y="562708"/>
                </a:lnTo>
                <a:cubicBezTo>
                  <a:pt x="4182793" y="520505"/>
                  <a:pt x="4173182" y="474079"/>
                  <a:pt x="4192172" y="436099"/>
                </a:cubicBezTo>
                <a:cubicBezTo>
                  <a:pt x="4200819" y="418806"/>
                  <a:pt x="4229421" y="425490"/>
                  <a:pt x="4248443" y="422031"/>
                </a:cubicBezTo>
                <a:cubicBezTo>
                  <a:pt x="4324468" y="408208"/>
                  <a:pt x="4412136" y="401441"/>
                  <a:pt x="4487594" y="393896"/>
                </a:cubicBezTo>
                <a:cubicBezTo>
                  <a:pt x="4576689" y="370450"/>
                  <a:pt x="4663297" y="333574"/>
                  <a:pt x="4754880" y="323557"/>
                </a:cubicBezTo>
                <a:cubicBezTo>
                  <a:pt x="4767735" y="322151"/>
                  <a:pt x="5263174" y="410390"/>
                  <a:pt x="5430129" y="267286"/>
                </a:cubicBezTo>
                <a:cubicBezTo>
                  <a:pt x="5450269" y="250023"/>
                  <a:pt x="5467643" y="229773"/>
                  <a:pt x="5486400" y="211016"/>
                </a:cubicBezTo>
                <a:cubicBezTo>
                  <a:pt x="5513133" y="130820"/>
                  <a:pt x="5478732" y="198224"/>
                  <a:pt x="5570806" y="140677"/>
                </a:cubicBezTo>
                <a:cubicBezTo>
                  <a:pt x="5587677" y="130133"/>
                  <a:pt x="5596456" y="109510"/>
                  <a:pt x="5613009" y="98474"/>
                </a:cubicBezTo>
                <a:cubicBezTo>
                  <a:pt x="5625347" y="90249"/>
                  <a:pt x="5641949" y="91038"/>
                  <a:pt x="5655212" y="84406"/>
                </a:cubicBezTo>
                <a:cubicBezTo>
                  <a:pt x="5712940" y="55542"/>
                  <a:pt x="5681938" y="63027"/>
                  <a:pt x="5725551" y="28136"/>
                </a:cubicBezTo>
                <a:cubicBezTo>
                  <a:pt x="5738753" y="17574"/>
                  <a:pt x="5753686" y="9379"/>
                  <a:pt x="5767754" y="0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E9C2112C-CE97-438B-BB80-80B0E98626CA}"/>
              </a:ext>
            </a:extLst>
          </p:cNvPr>
          <p:cNvSpPr/>
          <p:nvPr/>
        </p:nvSpPr>
        <p:spPr>
          <a:xfrm>
            <a:off x="2387355" y="401644"/>
            <a:ext cx="2924551" cy="1865472"/>
          </a:xfrm>
          <a:prstGeom prst="homePlate">
            <a:avLst>
              <a:gd name="adj" fmla="val 57541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Проблема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вентиляционной системы в общественном транспорте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99409FAB-D5E4-41E7-97C7-77CBA32BA0C4}"/>
              </a:ext>
            </a:extLst>
          </p:cNvPr>
          <p:cNvSpPr/>
          <p:nvPr/>
        </p:nvSpPr>
        <p:spPr>
          <a:xfrm>
            <a:off x="5311906" y="423612"/>
            <a:ext cx="3303245" cy="1865472"/>
          </a:xfrm>
          <a:prstGeom prst="homePlate">
            <a:avLst>
              <a:gd name="adj" fmla="val 64328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Уникальная ценность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Улучшенная система фильтрации и регулирование оптимальной температуры воздуха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1BE03968-8C13-42C8-B45F-920DE0488DFC}"/>
              </a:ext>
            </a:extLst>
          </p:cNvPr>
          <p:cNvSpPr/>
          <p:nvPr/>
        </p:nvSpPr>
        <p:spPr>
          <a:xfrm>
            <a:off x="-1" y="3525223"/>
            <a:ext cx="2588456" cy="1865472"/>
          </a:xfrm>
          <a:prstGeom prst="homePlate">
            <a:avLst>
              <a:gd name="adj" fmla="val 28131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Каналы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 в Телеграмм и ВК, а также оповещение о нашем продукте в новостях по телевидению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0D696C7B-BFEC-4124-8C63-7E48CC964E2D}"/>
              </a:ext>
            </a:extLst>
          </p:cNvPr>
          <p:cNvSpPr/>
          <p:nvPr/>
        </p:nvSpPr>
        <p:spPr>
          <a:xfrm>
            <a:off x="8615151" y="423612"/>
            <a:ext cx="2339873" cy="1920084"/>
          </a:xfrm>
          <a:prstGeom prst="homePlate">
            <a:avLst>
              <a:gd name="adj" fmla="val 32755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Решение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идею и концепцию проекта, создать прототип продукта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1DF80B9D-01ED-422E-A242-4C30EBA6C35C}"/>
              </a:ext>
            </a:extLst>
          </p:cNvPr>
          <p:cNvSpPr/>
          <p:nvPr/>
        </p:nvSpPr>
        <p:spPr>
          <a:xfrm>
            <a:off x="2588455" y="3535799"/>
            <a:ext cx="2582773" cy="1865472"/>
          </a:xfrm>
          <a:prstGeom prst="homePlate">
            <a:avLst>
              <a:gd name="adj" fmla="val 35672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Потоки прибыли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Продажа нашего продукта Правительству, а также получение прибыли за счет патента нашей идеи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C4B855EF-41D3-42B2-9B5B-3014C2474C6D}"/>
              </a:ext>
            </a:extLst>
          </p:cNvPr>
          <p:cNvSpPr/>
          <p:nvPr/>
        </p:nvSpPr>
        <p:spPr>
          <a:xfrm>
            <a:off x="5171228" y="3516197"/>
            <a:ext cx="3955645" cy="1865472"/>
          </a:xfrm>
          <a:prstGeom prst="homePlate">
            <a:avLst>
              <a:gd name="adj" fmla="val 2209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Структура издержек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Финансовые параметры на один товар: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Труба 4 метра диаметр 100мм = 350 руб.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Фильтр нулевого сопротивления 100мм = 1 000 руб.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Система кондиционирования = 30 000 руб.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Решетка 25см*25см = 350 руб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1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A0A8010D-F935-4A07-98C0-46796D8CCB09}"/>
              </a:ext>
            </a:extLst>
          </p:cNvPr>
          <p:cNvSpPr/>
          <p:nvPr/>
        </p:nvSpPr>
        <p:spPr>
          <a:xfrm>
            <a:off x="9146267" y="3525223"/>
            <a:ext cx="2582773" cy="1865472"/>
          </a:xfrm>
          <a:prstGeom prst="homePlate">
            <a:avLst>
              <a:gd name="adj" fmla="val 35672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Ключевые метрики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Количественные: прибыль, доля рынка.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Маркетинговая воронка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AAARRR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активация,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виральность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6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Clr>
                <a:srgbClr val="000000"/>
              </a:buClr>
              <a:buSzPts val="3000"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ea typeface="Raleway SemiBold"/>
                <a:cs typeface="Raleway SemiBold"/>
                <a:sym typeface="Raleway SemiBold"/>
              </a:rPr>
              <a:t>ТЕКУЩИЕ РЕЗУЛЬТАТЫ</a:t>
            </a: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 panose="020B0604020202020204" charset="-52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68" y="70751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pic>
        <p:nvPicPr>
          <p:cNvPr id="7" name="video5330083980890880138">
            <a:hlinkClick r:id="" action="ppaction://media"/>
            <a:extLst>
              <a:ext uri="{FF2B5EF4-FFF2-40B4-BE49-F238E27FC236}">
                <a16:creationId xmlns:a16="http://schemas.microsoft.com/office/drawing/2014/main" id="{3BBABF5F-D50E-4DC1-873D-41ECDE90CC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961" t="16668" r="8908" b="6795"/>
          <a:stretch/>
        </p:blipFill>
        <p:spPr>
          <a:xfrm>
            <a:off x="283702" y="612814"/>
            <a:ext cx="5812298" cy="3078108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D2806-F08E-4A36-AE9A-DC71CBD2ACE1}"/>
              </a:ext>
            </a:extLst>
          </p:cNvPr>
          <p:cNvSpPr txBox="1"/>
          <p:nvPr/>
        </p:nvSpPr>
        <p:spPr>
          <a:xfrm>
            <a:off x="689485" y="4165402"/>
            <a:ext cx="401466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данный момент мы проработали наш проект, как только  могли в силу наших знаний в этой области. И мы создали прототип нашего продукта в 3D формате.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B20D7-CD65-4174-83FD-32015BFFD2AB}"/>
              </a:ext>
            </a:extLst>
          </p:cNvPr>
          <p:cNvSpPr txBox="1"/>
          <p:nvPr/>
        </p:nvSpPr>
        <p:spPr>
          <a:xfrm>
            <a:off x="6290740" y="1071656"/>
            <a:ext cx="515202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В отличие от продуктов- конкурентов, которые имеют узкий профиль направленности, наш продукт – это самая удобная и улучшенная система фильтрации, с помощью которой будут убираться неприятные запахи и лучше регулироваться концентрация чистого воздуха и температуры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9009C-C64F-45D4-A4CD-BDF135D5AF78}"/>
              </a:ext>
            </a:extLst>
          </p:cNvPr>
          <p:cNvSpPr txBox="1"/>
          <p:nvPr/>
        </p:nvSpPr>
        <p:spPr>
          <a:xfrm>
            <a:off x="6418106" y="4165402"/>
            <a:ext cx="489728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Основной технический параметр, который дает нашему продукту преимущество в сравнение с конкурентами, это большой забор воздуха и его фильтрация. Это помогает быстрой смене воздуха в транспорте.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BFF6B903-0F5C-4E7F-BC88-5F8B23E65B99}"/>
              </a:ext>
            </a:extLst>
          </p:cNvPr>
          <p:cNvSpPr/>
          <p:nvPr/>
        </p:nvSpPr>
        <p:spPr>
          <a:xfrm>
            <a:off x="5393634" y="4466832"/>
            <a:ext cx="630218" cy="874468"/>
          </a:xfrm>
          <a:prstGeom prst="chevron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C9C4CE13-5AE0-48B0-9218-2BF2E5482003}"/>
              </a:ext>
            </a:extLst>
          </p:cNvPr>
          <p:cNvSpPr/>
          <p:nvPr/>
        </p:nvSpPr>
        <p:spPr>
          <a:xfrm rot="5400000">
            <a:off x="8587714" y="3084293"/>
            <a:ext cx="630218" cy="874468"/>
          </a:xfrm>
          <a:prstGeom prst="chevron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709647" cy="637416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000000"/>
              </a:buClr>
              <a:buSzPts val="3000"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ea typeface="Raleway SemiBold"/>
                <a:cs typeface="Raleway SemiBold"/>
                <a:sym typeface="Raleway SemiBold"/>
              </a:rPr>
              <a:t>ПЛАНЫ РАЗВИТИЯ ПРОДУКТА</a:t>
            </a: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en-US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564" y="5255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43AA018-08B4-4917-A068-6F634BC61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236408"/>
              </p:ext>
            </p:extLst>
          </p:nvPr>
        </p:nvGraphicFramePr>
        <p:xfrm>
          <a:off x="103190" y="2288876"/>
          <a:ext cx="5586446" cy="2873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808">
                  <a:extLst>
                    <a:ext uri="{9D8B030D-6E8A-4147-A177-3AD203B41FA5}">
                      <a16:colId xmlns:a16="http://schemas.microsoft.com/office/drawing/2014/main" val="2397986487"/>
                    </a:ext>
                  </a:extLst>
                </a:gridCol>
                <a:gridCol w="836427">
                  <a:extLst>
                    <a:ext uri="{9D8B030D-6E8A-4147-A177-3AD203B41FA5}">
                      <a16:colId xmlns:a16="http://schemas.microsoft.com/office/drawing/2014/main" val="342172015"/>
                    </a:ext>
                  </a:extLst>
                </a:gridCol>
                <a:gridCol w="705895">
                  <a:extLst>
                    <a:ext uri="{9D8B030D-6E8A-4147-A177-3AD203B41FA5}">
                      <a16:colId xmlns:a16="http://schemas.microsoft.com/office/drawing/2014/main" val="3646292809"/>
                    </a:ext>
                  </a:extLst>
                </a:gridCol>
                <a:gridCol w="1120717">
                  <a:extLst>
                    <a:ext uri="{9D8B030D-6E8A-4147-A177-3AD203B41FA5}">
                      <a16:colId xmlns:a16="http://schemas.microsoft.com/office/drawing/2014/main" val="966026475"/>
                    </a:ext>
                  </a:extLst>
                </a:gridCol>
                <a:gridCol w="922252">
                  <a:extLst>
                    <a:ext uri="{9D8B030D-6E8A-4147-A177-3AD203B41FA5}">
                      <a16:colId xmlns:a16="http://schemas.microsoft.com/office/drawing/2014/main" val="1294641204"/>
                    </a:ext>
                  </a:extLst>
                </a:gridCol>
                <a:gridCol w="1124347">
                  <a:extLst>
                    <a:ext uri="{9D8B030D-6E8A-4147-A177-3AD203B41FA5}">
                      <a16:colId xmlns:a16="http://schemas.microsoft.com/office/drawing/2014/main" val="260217605"/>
                    </a:ext>
                  </a:extLst>
                </a:gridCol>
              </a:tblGrid>
              <a:tr h="78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Явление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Интенсивность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Температура 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Температура 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Дождь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Снег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effectLst/>
                        </a:rPr>
                        <a:t>Ветер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61796152"/>
                  </a:ext>
                </a:extLst>
              </a:tr>
              <a:tr h="1004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Сильная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Возможно, попадание воды в воздуховод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Возможно, попадание снега в воздуховод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Попадания чрезмерного потока воздуха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532025"/>
                  </a:ext>
                </a:extLst>
              </a:tr>
              <a:tr h="463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Возможны проблемы в работе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Возможны проблемы в работе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 салоне, возможно, будет ветрено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91576"/>
                  </a:ext>
                </a:extLst>
              </a:tr>
              <a:tr h="46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Слабая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66901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E411241-D461-4585-9BC1-DF3725FD0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32395"/>
              </p:ext>
            </p:extLst>
          </p:nvPr>
        </p:nvGraphicFramePr>
        <p:xfrm>
          <a:off x="330624" y="5501380"/>
          <a:ext cx="5005097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96">
                  <a:extLst>
                    <a:ext uri="{9D8B030D-6E8A-4147-A177-3AD203B41FA5}">
                      <a16:colId xmlns:a16="http://schemas.microsoft.com/office/drawing/2014/main" val="609845841"/>
                    </a:ext>
                  </a:extLst>
                </a:gridCol>
                <a:gridCol w="1623113">
                  <a:extLst>
                    <a:ext uri="{9D8B030D-6E8A-4147-A177-3AD203B41FA5}">
                      <a16:colId xmlns:a16="http://schemas.microsoft.com/office/drawing/2014/main" val="2250807927"/>
                    </a:ext>
                  </a:extLst>
                </a:gridCol>
                <a:gridCol w="1699988">
                  <a:extLst>
                    <a:ext uri="{9D8B030D-6E8A-4147-A177-3AD203B41FA5}">
                      <a16:colId xmlns:a16="http://schemas.microsoft.com/office/drawing/2014/main" val="451894206"/>
                    </a:ext>
                  </a:extLst>
                </a:gridCol>
              </a:tblGrid>
              <a:tr h="38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Уровень риска низкий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Уровень риска средний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Уровень риска высокий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40727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48D5652-60F6-4BE9-BE2E-F2A84A1A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3" y="994013"/>
            <a:ext cx="656710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B17C8A7-1EE7-4CEA-8C16-AC1D1852D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47712"/>
              </p:ext>
            </p:extLst>
          </p:nvPr>
        </p:nvGraphicFramePr>
        <p:xfrm>
          <a:off x="6071893" y="1287229"/>
          <a:ext cx="5410723" cy="4863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860">
                  <a:extLst>
                    <a:ext uri="{9D8B030D-6E8A-4147-A177-3AD203B41FA5}">
                      <a16:colId xmlns:a16="http://schemas.microsoft.com/office/drawing/2014/main" val="625564017"/>
                    </a:ext>
                  </a:extLst>
                </a:gridCol>
                <a:gridCol w="426871">
                  <a:extLst>
                    <a:ext uri="{9D8B030D-6E8A-4147-A177-3AD203B41FA5}">
                      <a16:colId xmlns:a16="http://schemas.microsoft.com/office/drawing/2014/main" val="488854123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1835638998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3321414357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3560914661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725883967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2853805789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530049245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179610381"/>
                    </a:ext>
                  </a:extLst>
                </a:gridCol>
                <a:gridCol w="427374">
                  <a:extLst>
                    <a:ext uri="{9D8B030D-6E8A-4147-A177-3AD203B41FA5}">
                      <a16:colId xmlns:a16="http://schemas.microsoft.com/office/drawing/2014/main" val="4101431048"/>
                    </a:ext>
                  </a:extLst>
                </a:gridCol>
              </a:tblGrid>
              <a:tr h="39415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915499"/>
                  </a:ext>
                </a:extLst>
              </a:tr>
              <a:tr h="19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Q3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Q4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Q4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26249594"/>
                  </a:ext>
                </a:extLst>
              </a:tr>
              <a:tr h="191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1.Разработка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2828649"/>
                  </a:ext>
                </a:extLst>
              </a:tr>
              <a:tr h="394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Подготовка ТЗ и разработка стратегии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38111913"/>
                  </a:ext>
                </a:extLst>
              </a:tr>
              <a:tr h="394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Определение и постановка задач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7316718"/>
                  </a:ext>
                </a:extLst>
              </a:tr>
              <a:tr h="800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Разработка и оптимизация функционала оборудования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54368110"/>
                  </a:ext>
                </a:extLst>
              </a:tr>
              <a:tr h="191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2. Тестовый контроль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30616314"/>
                  </a:ext>
                </a:extLst>
              </a:tr>
              <a:tr h="933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Позитивная проверка, оценка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ожидаемого результата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46474104"/>
                  </a:ext>
                </a:extLst>
              </a:tr>
              <a:tr h="191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Запуск пробной серии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30289724"/>
                  </a:ext>
                </a:extLst>
              </a:tr>
              <a:tr h="191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3. Выход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16020"/>
                  </a:ext>
                </a:extLst>
              </a:tr>
              <a:tr h="394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Запуск проекта на федеральном уровне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70984"/>
                  </a:ext>
                </a:extLst>
              </a:tr>
              <a:tr h="597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Оптимизация функционала и доработка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6" marR="67416" marT="0" marB="0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51159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CFCEFB-D34B-4357-AABC-EC97FC90B807}"/>
              </a:ext>
            </a:extLst>
          </p:cNvPr>
          <p:cNvCxnSpPr>
            <a:cxnSpLocks/>
          </p:cNvCxnSpPr>
          <p:nvPr/>
        </p:nvCxnSpPr>
        <p:spPr>
          <a:xfrm>
            <a:off x="5844081" y="994013"/>
            <a:ext cx="0" cy="5380154"/>
          </a:xfrm>
          <a:prstGeom prst="line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F84AF5F-0403-41C9-AC10-4B946D433A1C}"/>
              </a:ext>
            </a:extLst>
          </p:cNvPr>
          <p:cNvSpPr/>
          <p:nvPr/>
        </p:nvSpPr>
        <p:spPr>
          <a:xfrm>
            <a:off x="113316" y="630310"/>
            <a:ext cx="5439714" cy="11151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latin typeface="Bahnschrift" panose="020B0502040204020203" pitchFamily="34" charset="0"/>
              </a:rPr>
              <a:t>Этап реализации</a:t>
            </a:r>
          </a:p>
          <a:p>
            <a:r>
              <a:rPr lang="ru-RU" sz="1200" dirty="0">
                <a:latin typeface="Bahnschrift" panose="020B0502040204020203" pitchFamily="34" charset="0"/>
              </a:rPr>
              <a:t>• Обеспечение команды профессиональными сотрудниками</a:t>
            </a:r>
          </a:p>
          <a:p>
            <a:r>
              <a:rPr lang="ru-RU" sz="1200" dirty="0">
                <a:latin typeface="Bahnschrift" panose="020B0502040204020203" pitchFamily="34" charset="0"/>
              </a:rPr>
              <a:t>• • Разработка и тестирование системы фильтрации</a:t>
            </a:r>
          </a:p>
          <a:p>
            <a:r>
              <a:rPr lang="ru-RU" sz="1200" dirty="0">
                <a:latin typeface="Bahnschrift" panose="020B0502040204020203" pitchFamily="34" charset="0"/>
              </a:rPr>
              <a:t>Этап завершения</a:t>
            </a:r>
          </a:p>
          <a:p>
            <a:r>
              <a:rPr lang="ru-RU" sz="1200" dirty="0">
                <a:latin typeface="Bahnschrift" panose="020B0502040204020203" pitchFamily="34" charset="0"/>
              </a:rPr>
              <a:t>• Финальная проверка выполненной работы</a:t>
            </a:r>
          </a:p>
          <a:p>
            <a:r>
              <a:rPr lang="ru-RU" sz="1200" dirty="0">
                <a:latin typeface="Bahnschrift" panose="020B0502040204020203" pitchFamily="34" charset="0"/>
              </a:rPr>
              <a:t>• • Запуск продукта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BB66632F-6277-44A6-A880-EEC8F426BFF0}"/>
              </a:ext>
            </a:extLst>
          </p:cNvPr>
          <p:cNvCxnSpPr>
            <a:cxnSpLocks/>
          </p:cNvCxnSpPr>
          <p:nvPr/>
        </p:nvCxnSpPr>
        <p:spPr>
          <a:xfrm>
            <a:off x="6071893" y="483833"/>
            <a:ext cx="4324752" cy="609745"/>
          </a:xfrm>
          <a:prstGeom prst="bentConnector3">
            <a:avLst>
              <a:gd name="adj1" fmla="val 99947"/>
            </a:avLst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8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3A40-D157-4A44-BF91-CE6BFB63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E988C-B524-4DAF-A33E-FEA5F973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14068"/>
            <a:ext cx="11709647" cy="637416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/>
          <a:lstStyle/>
          <a:p>
            <a:pPr marL="0" indent="0">
              <a:buClr>
                <a:srgbClr val="000000"/>
              </a:buClr>
              <a:buSzPts val="3000"/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SemiBold"/>
                <a:ea typeface="Raleway SemiBold"/>
                <a:cs typeface="Raleway SemiBold"/>
                <a:sym typeface="Raleway SemiBold"/>
              </a:rPr>
              <a:t>КОМАНДА СТАРТАПА</a:t>
            </a: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indent="0">
              <a:buClr>
                <a:srgbClr val="000000"/>
              </a:buClr>
              <a:buSzPts val="3000"/>
              <a:buNone/>
            </a:pP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</a:p>
          <a:p>
            <a:pPr marL="0" indent="0">
              <a:buClr>
                <a:srgbClr val="000000"/>
              </a:buClr>
              <a:buSzPts val="3000"/>
              <a:buNone/>
            </a:pPr>
            <a:endParaRPr lang="en-US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921E8-2A7A-4047-AD15-1286841D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568" y="70751"/>
            <a:ext cx="957155" cy="9571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E25C7C-D79A-4E9F-A795-472F512955F5}"/>
              </a:ext>
            </a:extLst>
          </p:cNvPr>
          <p:cNvSpPr/>
          <p:nvPr/>
        </p:nvSpPr>
        <p:spPr>
          <a:xfrm>
            <a:off x="9852770" y="6417917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thrax Sb" panose="020B0707020201080204" pitchFamily="34" charset="0"/>
              </a:rPr>
              <a:t>Технологии Будущего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thrax Sb" panose="020B0707020201080204" pitchFamily="34" charset="0"/>
              <a:sym typeface="Helvetica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0903C9C0-4EFD-4D62-AEDE-CF8253F99C3B}"/>
              </a:ext>
            </a:extLst>
          </p:cNvPr>
          <p:cNvSpPr/>
          <p:nvPr/>
        </p:nvSpPr>
        <p:spPr>
          <a:xfrm>
            <a:off x="660277" y="524754"/>
            <a:ext cx="3969486" cy="2389687"/>
          </a:xfrm>
          <a:prstGeom prst="pen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92D05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Лидер проекта 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Дагирова Тамила </a:t>
            </a:r>
            <a:r>
              <a:rPr lang="ru-RU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Мусаевна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9" name="Пятиугольник 8">
            <a:extLst>
              <a:ext uri="{FF2B5EF4-FFF2-40B4-BE49-F238E27FC236}">
                <a16:creationId xmlns:a16="http://schemas.microsoft.com/office/drawing/2014/main" id="{CF33B75C-F03E-4BD1-8152-03F98823699D}"/>
              </a:ext>
            </a:extLst>
          </p:cNvPr>
          <p:cNvSpPr/>
          <p:nvPr/>
        </p:nvSpPr>
        <p:spPr>
          <a:xfrm>
            <a:off x="6339529" y="510463"/>
            <a:ext cx="3969485" cy="2389687"/>
          </a:xfrm>
          <a:prstGeom prst="pen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rgbClr val="000000"/>
              </a:buClr>
              <a:buSzPts val="3000"/>
              <a:buNone/>
            </a:pPr>
            <a:r>
              <a:rPr lang="ru-RU" dirty="0">
                <a:solidFill>
                  <a:srgbClr val="92D05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Администратор проекта </a:t>
            </a:r>
          </a:p>
          <a:p>
            <a:pPr marL="0" indent="0" algn="ctr">
              <a:buClr>
                <a:srgbClr val="000000"/>
              </a:buClr>
              <a:buSzPts val="3000"/>
              <a:buNone/>
            </a:pP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Морозова Ольга Дмитриевна </a:t>
            </a: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id="{DA752E0E-E1C1-4E03-BA55-1F6EAFA764A0}"/>
              </a:ext>
            </a:extLst>
          </p:cNvPr>
          <p:cNvSpPr/>
          <p:nvPr/>
        </p:nvSpPr>
        <p:spPr>
          <a:xfrm>
            <a:off x="6339529" y="3442426"/>
            <a:ext cx="3969486" cy="2375396"/>
          </a:xfrm>
          <a:prstGeom prst="pen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3000"/>
            </a:pPr>
            <a:r>
              <a:rPr lang="ru-RU" dirty="0">
                <a:solidFill>
                  <a:srgbClr val="92D05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Производитель 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Большакова Дарья Сергеевна</a:t>
            </a:r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id="{A467CE0B-065A-47F6-B7D0-B1CE8A7F9B25}"/>
              </a:ext>
            </a:extLst>
          </p:cNvPr>
          <p:cNvSpPr/>
          <p:nvPr/>
        </p:nvSpPr>
        <p:spPr>
          <a:xfrm>
            <a:off x="660277" y="3429000"/>
            <a:ext cx="3969486" cy="2416540"/>
          </a:xfrm>
          <a:prstGeom prst="pentag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ts val="3000"/>
            </a:pPr>
            <a:r>
              <a:rPr lang="ru-RU" dirty="0">
                <a:solidFill>
                  <a:srgbClr val="92D05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Предприниматель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</a:p>
          <a:p>
            <a:pPr algn="ctr">
              <a:buClr>
                <a:srgbClr val="000000"/>
              </a:buClr>
              <a:buSzPts val="3000"/>
            </a:pPr>
            <a:r>
              <a:rPr lang="ru-RU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Достай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Айлан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Аясовна</a:t>
            </a:r>
            <a:r>
              <a:rPr lang="ru-RU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</a:p>
          <a:p>
            <a:pPr>
              <a:buClr>
                <a:srgbClr val="000000"/>
              </a:buClr>
              <a:buSzPts val="3000"/>
            </a:pPr>
            <a:endParaRPr lang="ru-RU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1FD43A-0139-46C8-9D3F-8EE7171FC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8042" y="1864496"/>
            <a:ext cx="2533209" cy="253320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210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1084</Words>
  <Application>Microsoft Office PowerPoint</Application>
  <PresentationFormat>Широкоэкранный</PresentationFormat>
  <Paragraphs>335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Bahnschrift</vt:lpstr>
      <vt:lpstr>Bahnschrift SemiBold</vt:lpstr>
      <vt:lpstr>Bahnschrift SemiBold SemiConden</vt:lpstr>
      <vt:lpstr>Calibri</vt:lpstr>
      <vt:lpstr>Calibri Light</vt:lpstr>
      <vt:lpstr>Conthrax Sb</vt:lpstr>
      <vt:lpstr>Engravers MT</vt:lpstr>
      <vt:lpstr>Gilroy-ExtraBold</vt:lpstr>
      <vt:lpstr>Helvetica</vt:lpstr>
      <vt:lpstr>Raleway</vt:lpstr>
      <vt:lpstr>Raleway SemiBold</vt:lpstr>
      <vt:lpstr>Roboto</vt:lpstr>
      <vt:lpstr>Times New Roman</vt:lpstr>
      <vt:lpstr>Тема Office</vt:lpstr>
      <vt:lpstr>   Технологии Будущего  АКСЕЛЕРАТОР </vt:lpstr>
      <vt:lpstr> </vt:lpstr>
      <vt:lpstr> </vt:lpstr>
      <vt:lpstr> </vt:lpstr>
      <vt:lpstr> </vt:lpstr>
      <vt:lpstr> </vt:lpstr>
      <vt:lpstr> </vt:lpstr>
      <vt:lpstr> </vt:lpstr>
      <vt:lpstr> </vt:lpstr>
      <vt:lpstr>                ГОСУДАРСТВЕННЫЙ УНИВЕРСИТЕТ              УПРАВЛЕНИЯ              ОСНОВАН В 1919 ГОДУ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Будущего   АКСЕЛЕРАТОР</dc:title>
  <dc:creator>Дагирова Тамила Мусаевна</dc:creator>
  <cp:lastModifiedBy>Студент</cp:lastModifiedBy>
  <cp:revision>41</cp:revision>
  <dcterms:created xsi:type="dcterms:W3CDTF">2023-11-10T11:23:37Z</dcterms:created>
  <dcterms:modified xsi:type="dcterms:W3CDTF">2023-11-18T12:44:24Z</dcterms:modified>
</cp:coreProperties>
</file>