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9" r:id="rId6"/>
    <p:sldId id="269" r:id="rId7"/>
    <p:sldId id="262" r:id="rId8"/>
    <p:sldId id="271" r:id="rId9"/>
    <p:sldId id="275" r:id="rId10"/>
    <p:sldId id="274" r:id="rId11"/>
    <p:sldId id="263" r:id="rId12"/>
    <p:sldId id="273" r:id="rId13"/>
    <p:sldId id="265" r:id="rId14"/>
    <p:sldId id="264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14067"/>
    <a:srgbClr val="3F3F3F"/>
    <a:srgbClr val="014E7D"/>
    <a:srgbClr val="013657"/>
    <a:srgbClr val="01456F"/>
    <a:srgbClr val="014B79"/>
    <a:srgbClr val="0937C9"/>
    <a:srgbClr val="002774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86" autoAdjust="0"/>
    <p:restoredTop sz="94641" autoAdjust="0"/>
  </p:normalViewPr>
  <p:slideViewPr>
    <p:cSldViewPr snapToGrid="0" showGuides="1">
      <p:cViewPr varScale="1">
        <p:scale>
          <a:sx n="78" d="100"/>
          <a:sy n="78" d="100"/>
        </p:scale>
        <p:origin x="451" y="62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4074" y="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Специалисты, ищущие работу на H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ead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</a:rPr>
              <a:t>Hunter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 в первой половине 2022 года</a:t>
            </a:r>
          </a:p>
        </c:rich>
      </c:tx>
      <c:layout>
        <c:manualLayout>
          <c:xMode val="edge"/>
          <c:yMode val="edge"/>
          <c:x val="0.12204293799212598"/>
          <c:y val="7.031249567467423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Специалисты, ищущие работу на HeadHunter в первой половине 2022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DA2-4286-843E-D0CC9E7B60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DA2-4286-843E-D0CC9E7B60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DA2-4286-843E-D0CC9E7B6083}"/>
              </c:ext>
            </c:extLst>
          </c:dPt>
          <c:dLbls>
            <c:dLbl>
              <c:idx val="0"/>
              <c:layout>
                <c:manualLayout>
                  <c:x val="4.0625000000000001E-2"/>
                  <c:y val="6.32812461072067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A2-4286-843E-D0CC9E7B6083}"/>
                </c:ext>
              </c:extLst>
            </c:dLbl>
            <c:dLbl>
              <c:idx val="1"/>
              <c:layout>
                <c:manualLayout>
                  <c:x val="4.2187499999999885E-2"/>
                  <c:y val="-2.34374985582247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A2-4286-843E-D0CC9E7B6083}"/>
                </c:ext>
              </c:extLst>
            </c:dLbl>
            <c:dLbl>
              <c:idx val="2"/>
              <c:layout>
                <c:manualLayout>
                  <c:x val="-1.4062500000000014E-2"/>
                  <c:y val="-0.117187492791123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154BAFB-B4B0-4956-94CE-5957A236E728}" type="CATEGORYNAME">
                      <a:rPr lang="ru-RU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
</a:t>
                    </a:r>
                    <a:fld id="{C7BB64C9-3986-46A1-89DC-D37B95E5791C}" type="PERCENTAGE">
                      <a:rPr lang="ru-RU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DA2-4286-843E-D0CC9E7B608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Отсутствие опыта работы и с опытом 1-3 года</c:v>
                </c:pt>
                <c:pt idx="1">
                  <c:v>Опыт работы от 6 лет и выше</c:v>
                </c:pt>
                <c:pt idx="2">
                  <c:v>Опыт работы 3-6 года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0.17</c:v>
                </c:pt>
                <c:pt idx="1">
                  <c:v>0.28999999999999998</c:v>
                </c:pt>
                <c:pt idx="2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A2-4286-843E-D0CC9E7B608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9FCB9F-9216-417F-9BD4-A342FB3AE3FA}" type="datetime1">
              <a:rPr lang="ru-RU" smtClean="0"/>
              <a:t>18.11.2022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006FF-93FE-4EE6-BEDD-84A3AA0BC492}" type="datetime1">
              <a:rPr lang="ru-RU" smtClean="0"/>
              <a:pPr/>
              <a:t>18.11.2022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5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80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394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69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6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93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06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ПОДЗАГОЛОВОК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Объект 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Прямоугольный треугольник 10">
            <a:extLst>
              <a:ext uri="{FF2B5EF4-FFF2-40B4-BE49-F238E27FC236}">
                <a16:creationId xmlns:a16="http://schemas.microsoft.com/office/drawing/2014/main" id="{ED37F377-8A2B-4717-9BE8-74D809D3C464}"/>
              </a:ext>
            </a:extLst>
          </p:cNvPr>
          <p:cNvSpPr/>
          <p:nvPr userDrawn="1"/>
        </p:nvSpPr>
        <p:spPr>
          <a:xfrm flipV="1">
            <a:off x="0" y="-9531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адпись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адпись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3" name="Заголовок 1" title="Название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Заголовок 1" title="Название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17" name="Надпись 16">
            <a:extLst>
              <a:ext uri="{FF2B5EF4-FFF2-40B4-BE49-F238E27FC236}">
                <a16:creationId xmlns:a16="http://schemas.microsoft.com/office/drawing/2014/main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19" name="Заголовок 1" title="Название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 3" title="Пункты маркированного списка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5" title="Пункты маркированного списка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24" name="Текст 4" title="Подзаголовок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4" name="Текст 4" title="Подзаголовок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текст здесь</a:t>
            </a:r>
          </a:p>
        </p:txBody>
      </p:sp>
      <p:sp>
        <p:nvSpPr>
          <p:cNvPr id="20" name="Диаграмма 2" title="Диаграмма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аблица 11" title="Таблица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7" name="Текст 4" title="Подзаголовок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Рисунок 31" title="Изображение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 title="Название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Добавьте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Веб-сайт компании</a:t>
            </a:r>
          </a:p>
        </p:txBody>
      </p:sp>
      <p:sp>
        <p:nvSpPr>
          <p:cNvPr id="14" name="Фигура 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5" name="Фигура 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9" name="Фигура 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0" name="Фигура 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0C1F24-AAFA-4A50-BA73-BD97903EDC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" r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" name="Шестиугольник 17" descr="Сплошной темный шестиугольник в центре изображения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>
            <a:off x="2616110" y="2388914"/>
            <a:ext cx="2514273" cy="2080172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2000" dirty="0">
                <a:latin typeface="Cascadia Mono ExtraLight" panose="020B0609020000020004" pitchFamily="49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Капибары с </a:t>
            </a:r>
            <a:r>
              <a:rPr lang="ru-RU" sz="2000" dirty="0" err="1">
                <a:latin typeface="Cascadia Mono ExtraLight" panose="020B0609020000020004" pitchFamily="49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Карбонарой</a:t>
            </a:r>
            <a:endParaRPr lang="ru-RU" sz="2000" dirty="0">
              <a:latin typeface="Cascadia Mono ExtraLight" panose="020B0609020000020004" pitchFamily="49" charset="0"/>
              <a:ea typeface="Cascadia Mono ExtraLight" panose="020B0609020000020004" pitchFamily="49" charset="0"/>
              <a:cs typeface="Cascadia Mono ExtraLight" panose="020B0609020000020004" pitchFamily="49" charset="0"/>
            </a:endParaRPr>
          </a:p>
        </p:txBody>
      </p:sp>
      <p:grpSp>
        <p:nvGrpSpPr>
          <p:cNvPr id="19" name="Группа 18" descr="Название и логотип компании, группа информации&#10;">
            <a:extLst>
              <a:ext uri="{FF2B5EF4-FFF2-40B4-BE49-F238E27FC236}">
                <a16:creationId xmlns:a16="http://schemas.microsoft.com/office/drawing/2014/main" id="{5B07AEC6-55AE-4E18-BEEA-A226E87C7897}"/>
              </a:ext>
            </a:extLst>
          </p:cNvPr>
          <p:cNvGrpSpPr/>
          <p:nvPr/>
        </p:nvGrpSpPr>
        <p:grpSpPr>
          <a:xfrm>
            <a:off x="4945652" y="4831027"/>
            <a:ext cx="1742269" cy="1428031"/>
            <a:chOff x="1309734" y="4564414"/>
            <a:chExt cx="1742269" cy="1428031"/>
          </a:xfrm>
        </p:grpSpPr>
        <p:sp>
          <p:nvSpPr>
            <p:cNvPr id="20" name="Надпись 19">
              <a:extLst>
                <a:ext uri="{FF2B5EF4-FFF2-40B4-BE49-F238E27FC236}">
                  <a16:creationId xmlns:a16="http://schemas.microsoft.com/office/drawing/2014/main" id="{94DF2E04-7632-4FED-B0BF-8FB243D982A3}"/>
                </a:ext>
              </a:extLst>
            </p:cNvPr>
            <p:cNvSpPr txBox="1"/>
            <p:nvPr/>
          </p:nvSpPr>
          <p:spPr>
            <a:xfrm>
              <a:off x="1309734" y="4564414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endParaRPr lang="ru-RU" sz="60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Надпись 20">
              <a:extLst>
                <a:ext uri="{FF2B5EF4-FFF2-40B4-BE49-F238E27FC236}">
                  <a16:creationId xmlns:a16="http://schemas.microsoft.com/office/drawing/2014/main" id="{FC9A1C71-347B-44A9-88B4-692D9731582D}"/>
                </a:ext>
              </a:extLst>
            </p:cNvPr>
            <p:cNvSpPr txBox="1"/>
            <p:nvPr/>
          </p:nvSpPr>
          <p:spPr>
            <a:xfrm>
              <a:off x="2867272" y="568466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endParaRPr lang="ru-RU" sz="1400" dirty="0">
                <a:solidFill>
                  <a:schemeClr val="bg1"/>
                </a:solidFill>
                <a:cs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4937" y="2537929"/>
            <a:ext cx="4853573" cy="161625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Свободный кейс</a:t>
            </a:r>
            <a:br>
              <a:rPr lang="en-US" dirty="0"/>
            </a:br>
            <a:br>
              <a:rPr lang="ru-RU" dirty="0"/>
            </a:br>
            <a:r>
              <a:rPr lang="en-US" dirty="0"/>
              <a:t>Zero Line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69D4BCF2-C773-495F-A4D5-860FB6A2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9" y="129541"/>
            <a:ext cx="8333222" cy="939798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tx1"/>
                </a:solidFill>
              </a:rPr>
              <a:t>Команда проекта</a:t>
            </a:r>
            <a:endParaRPr lang="ru-RU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E5AECF-0FC2-9990-53AE-5BF331EED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27" y="1177874"/>
            <a:ext cx="2095582" cy="21426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962409-E79D-397E-99E0-1009AC9FB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317" y="1177873"/>
            <a:ext cx="2175888" cy="2142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31548-2399-18C5-9F2E-73355DC9FEBD}"/>
              </a:ext>
            </a:extLst>
          </p:cNvPr>
          <p:cNvSpPr txBox="1"/>
          <p:nvPr/>
        </p:nvSpPr>
        <p:spPr>
          <a:xfrm>
            <a:off x="410260" y="3363133"/>
            <a:ext cx="1442721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Александр -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Дизайнер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47951-2E5C-18BA-B6CA-5248A9282CDA}"/>
              </a:ext>
            </a:extLst>
          </p:cNvPr>
          <p:cNvSpPr txBox="1"/>
          <p:nvPr/>
        </p:nvSpPr>
        <p:spPr>
          <a:xfrm>
            <a:off x="4534734" y="3363133"/>
            <a:ext cx="1442721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Юлия -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Менеджер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049F42-B80C-2A00-AF52-CE97AFEE2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562" y="3703341"/>
            <a:ext cx="2030626" cy="2105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914602-06C1-219D-20E9-30ADEF3EA6EB}"/>
              </a:ext>
            </a:extLst>
          </p:cNvPr>
          <p:cNvSpPr txBox="1"/>
          <p:nvPr/>
        </p:nvSpPr>
        <p:spPr>
          <a:xfrm>
            <a:off x="2440514" y="5866711"/>
            <a:ext cx="1442721" cy="92333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Аким -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Front-end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- разработчик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7138D4-2EDE-BCD2-3D83-5125F122C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525" y="3658092"/>
            <a:ext cx="2120310" cy="2168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B95C08-56FE-3D17-8AF5-167FD4799704}"/>
              </a:ext>
            </a:extLst>
          </p:cNvPr>
          <p:cNvSpPr txBox="1"/>
          <p:nvPr/>
        </p:nvSpPr>
        <p:spPr>
          <a:xfrm>
            <a:off x="6584286" y="5866711"/>
            <a:ext cx="1442721" cy="92333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Артём -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Back-end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- разработчик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9CC8CA-43F6-1CAA-8B77-FB77B9376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8376" y="1177873"/>
            <a:ext cx="2120310" cy="2195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74D282-F6E6-E4D5-DA50-7CA7171553C0}"/>
              </a:ext>
            </a:extLst>
          </p:cNvPr>
          <p:cNvSpPr txBox="1"/>
          <p:nvPr/>
        </p:nvSpPr>
        <p:spPr>
          <a:xfrm>
            <a:off x="8419732" y="3429000"/>
            <a:ext cx="1442721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Артёма -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Маркетолог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A22909-56FA-47C6-16F4-95793D140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5438" y="3658092"/>
            <a:ext cx="2095582" cy="21828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DF1640-05C6-14F8-BB34-17D1F04BF574}"/>
              </a:ext>
            </a:extLst>
          </p:cNvPr>
          <p:cNvSpPr txBox="1"/>
          <p:nvPr/>
        </p:nvSpPr>
        <p:spPr>
          <a:xfrm>
            <a:off x="10452378" y="5903501"/>
            <a:ext cx="1442721" cy="92333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Александр -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Back-end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- разработчик</a:t>
            </a:r>
          </a:p>
        </p:txBody>
      </p:sp>
    </p:spTree>
    <p:extLst>
      <p:ext uri="{BB962C8B-B14F-4D97-AF65-F5344CB8AC3E}">
        <p14:creationId xmlns:p14="http://schemas.microsoft.com/office/powerpoint/2010/main" val="2009224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490FC1-A8A8-CE34-1659-AFE53B79E5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668" r="17668"/>
          <a:stretch>
            <a:fillRect/>
          </a:stretch>
        </p:blipFill>
        <p:spPr/>
      </p:pic>
      <p:sp>
        <p:nvSpPr>
          <p:cNvPr id="22" name="Надпись 21">
            <a:extLst>
              <a:ext uri="{FF2B5EF4-FFF2-40B4-BE49-F238E27FC236}">
                <a16:creationId xmlns:a16="http://schemas.microsoft.com/office/drawing/2014/main" id="{D6E86452-6AEA-4380-9682-AB26317ADB62}"/>
              </a:ext>
            </a:extLst>
          </p:cNvPr>
          <p:cNvSpPr txBox="1"/>
          <p:nvPr/>
        </p:nvSpPr>
        <p:spPr>
          <a:xfrm>
            <a:off x="2955851" y="3803380"/>
            <a:ext cx="84624" cy="171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ru-RU" sz="1400" dirty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2006" y="2397814"/>
            <a:ext cx="4853573" cy="161625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Благодарим вас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Zero Line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E632F8-0D1E-FDD2-06E0-C3A0F7C69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723" y="3437272"/>
            <a:ext cx="472481" cy="16162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60B698-3A1B-E6F5-FEB5-5F35792B9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726" y="2397814"/>
            <a:ext cx="2517866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5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93" y="1578380"/>
            <a:ext cx="4315747" cy="3701240"/>
          </a:xfrm>
        </p:spPr>
        <p:txBody>
          <a:bodyPr rtlCol="0">
            <a:normAutofit/>
          </a:bodyPr>
          <a:lstStyle/>
          <a:p>
            <a:pPr marL="0" lvl="0" indent="0" algn="just" rtl="0">
              <a:buNone/>
            </a:pPr>
            <a:r>
              <a:rPr lang="ru-RU" sz="2200" dirty="0"/>
              <a:t>Сложность обучения</a:t>
            </a:r>
            <a:r>
              <a:rPr lang="en-US" sz="2200" dirty="0"/>
              <a:t> </a:t>
            </a:r>
            <a:r>
              <a:rPr lang="ru-RU" sz="2200" dirty="0"/>
              <a:t>цифровым технологиям студентам и начинающим разработчикам, из-за отсутствия представлений о работе в сфере </a:t>
            </a:r>
            <a:r>
              <a:rPr lang="en-US" sz="2200" dirty="0"/>
              <a:t>it </a:t>
            </a:r>
            <a:r>
              <a:rPr lang="ru-RU" sz="2200" dirty="0"/>
              <a:t>, связанные с недостатком опыта и практически отсутствием</a:t>
            </a:r>
            <a:r>
              <a:rPr lang="en-US" sz="2200" dirty="0"/>
              <a:t> </a:t>
            </a:r>
            <a:r>
              <a:rPr lang="ru-RU" sz="2200" dirty="0"/>
              <a:t>возможностей его получения (т.к. отсутствует опыт работы)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93" y="0"/>
            <a:ext cx="7342622" cy="1215566"/>
          </a:xfrm>
        </p:spPr>
        <p:txBody>
          <a:bodyPr rtlCol="0" anchor="b">
            <a:normAutofit/>
          </a:bodyPr>
          <a:lstStyle/>
          <a:p>
            <a:pPr rtl="0"/>
            <a:r>
              <a:rPr lang="ru-RU" dirty="0"/>
              <a:t>Актуальность</a:t>
            </a:r>
            <a:endParaRPr lang="ru-RU" b="0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8699F50C-BE38-4BD0-BA84-9B090E1F2B9B}" type="slidenum">
              <a:rPr lang="ru-RU" smtClean="0"/>
              <a:pPr rtl="0">
                <a:spcAft>
                  <a:spcPts val="600"/>
                </a:spcAft>
              </a:pPr>
              <a:t>2</a:t>
            </a:fld>
            <a:endParaRPr lang="ru-RU"/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D094F996-9575-048D-9CD6-D33B450331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2420852"/>
              </p:ext>
            </p:extLst>
          </p:nvPr>
        </p:nvGraphicFramePr>
        <p:xfrm>
          <a:off x="4538980" y="14393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 anchor="ctr">
            <a:normAutofit/>
          </a:bodyPr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>
              <a:spcAft>
                <a:spcPts val="600"/>
              </a:spcAft>
            </a:pPr>
            <a:fld id="{8699F50C-BE38-4BD0-BA84-9B090E1F2B9B}" type="slidenum">
              <a:rPr lang="ru-RU" smtClean="0">
                <a:solidFill>
                  <a:schemeClr val="bg2"/>
                </a:solidFill>
              </a:rPr>
              <a:pPr rtl="0">
                <a:spcAft>
                  <a:spcPts val="600"/>
                </a:spcAft>
              </a:pPr>
              <a:t>3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48891"/>
            <a:ext cx="8333222" cy="1147969"/>
          </a:xfrm>
        </p:spPr>
        <p:txBody>
          <a:bodyPr rtlCol="0" anchor="b">
            <a:normAutofit/>
          </a:bodyPr>
          <a:lstStyle/>
          <a:p>
            <a:pPr rtl="0"/>
            <a:r>
              <a:rPr lang="ru-RU" dirty="0"/>
              <a:t>Целевая аудитория</a:t>
            </a:r>
            <a:endParaRPr lang="ru-RU" b="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995EFEE-5DFA-ED9D-D21E-B6CBD2B77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601" y="48891"/>
            <a:ext cx="914479" cy="708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2CE3A46-8A29-B243-75D7-5F22F0C28B96}"/>
              </a:ext>
            </a:extLst>
          </p:cNvPr>
          <p:cNvSpPr txBox="1"/>
          <p:nvPr/>
        </p:nvSpPr>
        <p:spPr>
          <a:xfrm>
            <a:off x="7332709" y="1278037"/>
            <a:ext cx="42761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Выводы из проблемного интервью:</a:t>
            </a:r>
          </a:p>
          <a:p>
            <a:pPr algn="ctr"/>
            <a:endParaRPr lang="ru-RU" sz="2400" b="1" dirty="0"/>
          </a:p>
          <a:p>
            <a:pPr marL="342900" indent="-342900">
              <a:buAutoNum type="arabicPeriod"/>
            </a:pPr>
            <a:r>
              <a:rPr lang="ru-RU" dirty="0"/>
              <a:t>Каждый из претендентов имел </a:t>
            </a:r>
            <a:r>
              <a:rPr lang="ru-RU" b="1" dirty="0">
                <a:solidFill>
                  <a:schemeClr val="accent1"/>
                </a:solidFill>
              </a:rPr>
              <a:t>проблемы</a:t>
            </a:r>
            <a:r>
              <a:rPr lang="ru-RU" dirty="0"/>
              <a:t>(вне зависимости от возраста) </a:t>
            </a:r>
            <a:r>
              <a:rPr lang="ru-RU" b="1" dirty="0">
                <a:solidFill>
                  <a:schemeClr val="accent1"/>
                </a:solidFill>
              </a:rPr>
              <a:t>при трудоустройстве</a:t>
            </a:r>
            <a:r>
              <a:rPr lang="ru-RU" dirty="0"/>
              <a:t>, из-за большой конкуренции рынка.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Есть</a:t>
            </a:r>
            <a:r>
              <a:rPr lang="ru-RU" b="1" dirty="0">
                <a:solidFill>
                  <a:schemeClr val="accent1"/>
                </a:solidFill>
              </a:rPr>
              <a:t> возможность получения знаний</a:t>
            </a:r>
            <a:r>
              <a:rPr lang="ru-RU" dirty="0">
                <a:solidFill>
                  <a:schemeClr val="accent1"/>
                </a:solidFill>
              </a:rPr>
              <a:t> из открытых источников в интернете, </a:t>
            </a:r>
            <a:r>
              <a:rPr lang="ru-RU" b="1" dirty="0">
                <a:solidFill>
                  <a:schemeClr val="accent1"/>
                </a:solidFill>
              </a:rPr>
              <a:t>но</a:t>
            </a:r>
            <a:r>
              <a:rPr lang="ru-RU" dirty="0">
                <a:solidFill>
                  <a:schemeClr val="accent1"/>
                </a:solidFill>
              </a:rPr>
              <a:t> было бы удобнее, </a:t>
            </a:r>
            <a:r>
              <a:rPr lang="ru-RU" b="1" dirty="0">
                <a:solidFill>
                  <a:schemeClr val="accent1"/>
                </a:solidFill>
              </a:rPr>
              <a:t>если бы они находились в одном месте</a:t>
            </a:r>
          </a:p>
          <a:p>
            <a:pPr marL="342900" indent="-342900">
              <a:buAutoNum type="arabicPeriod"/>
            </a:pPr>
            <a:endParaRPr lang="ru-RU" b="1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ru-RU" dirty="0"/>
              <a:t>Самый </a:t>
            </a:r>
            <a:r>
              <a:rPr lang="ru-RU" b="1" dirty="0">
                <a:solidFill>
                  <a:schemeClr val="accent1"/>
                </a:solidFill>
              </a:rPr>
              <a:t>эффективный</a:t>
            </a:r>
            <a:r>
              <a:rPr lang="ru-RU" dirty="0"/>
              <a:t> и востребованный </a:t>
            </a:r>
            <a:r>
              <a:rPr lang="ru-RU" b="1" dirty="0">
                <a:solidFill>
                  <a:schemeClr val="accent1"/>
                </a:solidFill>
              </a:rPr>
              <a:t>способ</a:t>
            </a:r>
            <a:r>
              <a:rPr lang="ru-RU" dirty="0"/>
              <a:t> </a:t>
            </a:r>
            <a:r>
              <a:rPr lang="ru-RU" b="1" dirty="0">
                <a:solidFill>
                  <a:schemeClr val="accent1"/>
                </a:solidFill>
              </a:rPr>
              <a:t>получения-онлайн формат</a:t>
            </a:r>
            <a:r>
              <a:rPr lang="ru-RU" dirty="0"/>
              <a:t>, с упором на практическую часть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1092647-71F0-A4D4-4653-83042AB54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85" y="1326542"/>
            <a:ext cx="7024815" cy="463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-342465"/>
            <a:ext cx="8333222" cy="1147969"/>
          </a:xfrm>
        </p:spPr>
        <p:txBody>
          <a:bodyPr rtlCol="0"/>
          <a:lstStyle/>
          <a:p>
            <a:pPr rtl="0"/>
            <a:r>
              <a:rPr lang="ru-RU" b="0" dirty="0"/>
              <a:t> Конкурентный анализ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228214-87DB-4B3A-BD81-9A709A69BA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4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4CA39-E559-CF44-EB89-F53CB8749AA9}"/>
              </a:ext>
            </a:extLst>
          </p:cNvPr>
          <p:cNvSpPr txBox="1"/>
          <p:nvPr/>
        </p:nvSpPr>
        <p:spPr>
          <a:xfrm>
            <a:off x="518678" y="1025527"/>
            <a:ext cx="6565796" cy="120032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ru-RU" b="1" dirty="0"/>
              <a:t>Преимущество(уникальность):</a:t>
            </a:r>
          </a:p>
          <a:p>
            <a:r>
              <a:rPr lang="ru-RU" dirty="0"/>
              <a:t>В отличии от данных платформ, мы будем </a:t>
            </a:r>
            <a:r>
              <a:rPr lang="ru-RU" b="1" dirty="0">
                <a:solidFill>
                  <a:schemeClr val="accent1"/>
                </a:solidFill>
              </a:rPr>
              <a:t>помогать при будущем трудоустройстве</a:t>
            </a:r>
            <a:r>
              <a:rPr lang="ru-RU" dirty="0"/>
              <a:t>, посредством наработки портфолио за счёт решения блоков задач, предоставляемых </a:t>
            </a:r>
            <a:r>
              <a:rPr lang="en-US" dirty="0"/>
              <a:t>it-</a:t>
            </a:r>
            <a:r>
              <a:rPr lang="ru-RU" dirty="0"/>
              <a:t>компаний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A9177A-349A-17FC-C985-364F4CD17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209028"/>
            <a:ext cx="891617" cy="596476"/>
          </a:xfrm>
          <a:prstGeom prst="rect">
            <a:avLst/>
          </a:prstGeom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FAE41E5A-5E01-444F-EF5F-8C5A1E033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25828"/>
              </p:ext>
            </p:extLst>
          </p:nvPr>
        </p:nvGraphicFramePr>
        <p:xfrm>
          <a:off x="434340" y="2445879"/>
          <a:ext cx="9784079" cy="4108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403">
                  <a:extLst>
                    <a:ext uri="{9D8B030D-6E8A-4147-A177-3AD203B41FA5}">
                      <a16:colId xmlns:a16="http://schemas.microsoft.com/office/drawing/2014/main" val="1455522638"/>
                    </a:ext>
                  </a:extLst>
                </a:gridCol>
                <a:gridCol w="1537738">
                  <a:extLst>
                    <a:ext uri="{9D8B030D-6E8A-4147-A177-3AD203B41FA5}">
                      <a16:colId xmlns:a16="http://schemas.microsoft.com/office/drawing/2014/main" val="910035951"/>
                    </a:ext>
                  </a:extLst>
                </a:gridCol>
                <a:gridCol w="1831915">
                  <a:extLst>
                    <a:ext uri="{9D8B030D-6E8A-4147-A177-3AD203B41FA5}">
                      <a16:colId xmlns:a16="http://schemas.microsoft.com/office/drawing/2014/main" val="1220594985"/>
                    </a:ext>
                  </a:extLst>
                </a:gridCol>
                <a:gridCol w="1979003">
                  <a:extLst>
                    <a:ext uri="{9D8B030D-6E8A-4147-A177-3AD203B41FA5}">
                      <a16:colId xmlns:a16="http://schemas.microsoft.com/office/drawing/2014/main" val="1186543518"/>
                    </a:ext>
                  </a:extLst>
                </a:gridCol>
                <a:gridCol w="1421816">
                  <a:extLst>
                    <a:ext uri="{9D8B030D-6E8A-4147-A177-3AD203B41FA5}">
                      <a16:colId xmlns:a16="http://schemas.microsoft.com/office/drawing/2014/main" val="4028555927"/>
                    </a:ext>
                  </a:extLst>
                </a:gridCol>
                <a:gridCol w="1373204">
                  <a:extLst>
                    <a:ext uri="{9D8B030D-6E8A-4147-A177-3AD203B41FA5}">
                      <a16:colId xmlns:a16="http://schemas.microsoft.com/office/drawing/2014/main" val="2722553922"/>
                    </a:ext>
                  </a:extLst>
                </a:gridCol>
              </a:tblGrid>
              <a:tr h="9197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Помощь в поиске работы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Финансовая доступность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Отечественная разработка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2"/>
                          </a:solidFill>
                        </a:rPr>
                        <a:t>Наработка портфолио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Простая структура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388312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Codewars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183549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HackerRank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440493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CodlineGame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724363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LeetCode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051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TopCoder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461389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/>
                        <a:t>Project Euler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164426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Skillbox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335121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/>
                        <a:t>Zero Line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184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42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E86A40E-4954-D96A-4173-CF390FEE4C2C}"/>
              </a:ext>
            </a:extLst>
          </p:cNvPr>
          <p:cNvSpPr/>
          <p:nvPr/>
        </p:nvSpPr>
        <p:spPr>
          <a:xfrm>
            <a:off x="2573694" y="3157553"/>
            <a:ext cx="2565919" cy="19687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FA8BB4-0679-88DF-A193-8CBC589625EE}"/>
              </a:ext>
            </a:extLst>
          </p:cNvPr>
          <p:cNvSpPr/>
          <p:nvPr/>
        </p:nvSpPr>
        <p:spPr>
          <a:xfrm>
            <a:off x="4354286" y="4612635"/>
            <a:ext cx="6288833" cy="18869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94D652E-89BC-1F33-5F5F-51384E4B9FA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5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E1A0DF6-5764-D632-1FEE-910137D6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58" y="-82152"/>
            <a:ext cx="8333222" cy="1147969"/>
          </a:xfrm>
        </p:spPr>
        <p:txBody>
          <a:bodyPr/>
          <a:lstStyle/>
          <a:p>
            <a:r>
              <a:rPr lang="ru-RU" dirty="0"/>
              <a:t>Прототип дизайна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0B4AB90-10A6-0A5E-D397-BFDBDEF34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04" y="1293084"/>
            <a:ext cx="3529130" cy="52458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DA1BD9-A0F9-9F47-4CF5-3FD5D478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275" y="220965"/>
            <a:ext cx="891617" cy="5417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623BA2-E23A-B880-3C74-E5C166491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392" y="1745395"/>
            <a:ext cx="6929751" cy="416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E59B7EB-3052-F667-932A-7E44FADB2FC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6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D16457D-64F9-BB21-68BA-1B98D923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Прототип </a:t>
            </a:r>
            <a:r>
              <a:rPr lang="en-US" dirty="0"/>
              <a:t>c</a:t>
            </a:r>
            <a:r>
              <a:rPr lang="ru-RU" dirty="0" err="1"/>
              <a:t>айта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58994DC-738B-894A-D5E8-3B10D78AA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530" y="1940126"/>
            <a:ext cx="6009941" cy="38330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2DDC07-66C8-5039-8070-FA47764F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379" y="0"/>
            <a:ext cx="1257409" cy="10211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6F75B4-E339-DDFF-3C88-CA080240F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641" y="1330325"/>
            <a:ext cx="4453330" cy="25049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D4A9DD-7209-F8A5-6117-7F8B254BC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641" y="4143974"/>
            <a:ext cx="4453330" cy="25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04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C8FBA6A-0F0E-E918-3B5D-8567AC276B4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7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A8EE160-399A-D394-0865-D4676D2F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89" y="483504"/>
            <a:ext cx="8333222" cy="1147969"/>
          </a:xfrm>
        </p:spPr>
        <p:txBody>
          <a:bodyPr/>
          <a:lstStyle/>
          <a:p>
            <a:r>
              <a:rPr lang="ru-RU" dirty="0"/>
              <a:t>Стек решения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99EFBC7-1DCD-B0D4-AE45-2929707A5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174" y="2340198"/>
            <a:ext cx="10835122" cy="450503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Видеозвонки/чаты:</a:t>
            </a:r>
            <a:endParaRPr lang="en-US" b="1" dirty="0"/>
          </a:p>
          <a:p>
            <a:r>
              <a:rPr lang="en-US" dirty="0"/>
              <a:t>Discord</a:t>
            </a:r>
          </a:p>
          <a:p>
            <a:r>
              <a:rPr lang="en-US" dirty="0"/>
              <a:t>Zoom</a:t>
            </a:r>
          </a:p>
          <a:p>
            <a:r>
              <a:rPr lang="en-US" dirty="0"/>
              <a:t>Team Speak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B8143-7264-89D0-DB78-4EA4E154DC8A}"/>
              </a:ext>
            </a:extLst>
          </p:cNvPr>
          <p:cNvSpPr txBox="1"/>
          <p:nvPr/>
        </p:nvSpPr>
        <p:spPr>
          <a:xfrm>
            <a:off x="6627203" y="2372910"/>
            <a:ext cx="485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400" b="1" dirty="0"/>
              <a:t>Библиотеки  (</a:t>
            </a:r>
            <a:r>
              <a:rPr lang="en-US" sz="2400" b="1" dirty="0"/>
              <a:t>Open Source):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 ORM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 Fiber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F368CE-4F6F-82C5-186A-A4A1CFBC9D61}"/>
              </a:ext>
            </a:extLst>
          </p:cNvPr>
          <p:cNvSpPr txBox="1"/>
          <p:nvPr/>
        </p:nvSpPr>
        <p:spPr>
          <a:xfrm flipH="1">
            <a:off x="1866900" y="4889496"/>
            <a:ext cx="585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latin typeface="Bahnschrift SemiBold SemiConden" panose="020B0502040204020203" pitchFamily="34" charset="0"/>
                <a:ea typeface="Segoe UI Black" panose="020B0A02040204020203" pitchFamily="34" charset="0"/>
              </a:rPr>
              <a:t>Frontend: ReactJS Backend: Python</a:t>
            </a:r>
            <a:endParaRPr lang="ru-RU" sz="2800" b="1" dirty="0">
              <a:latin typeface="Bahnschrift SemiBold SemiConden" panose="020B05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11EE4F-FED7-DBB1-0DCA-586A3DB6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7612" y="136525"/>
            <a:ext cx="662997" cy="5944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02C668-1F65-89F9-9D6D-0799B33FE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61" y="2010347"/>
            <a:ext cx="1036891" cy="11479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3912F3-D97D-467D-F8DB-DDEAA9793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166" y="1893521"/>
            <a:ext cx="1691037" cy="10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6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3">
            <a:extLst>
              <a:ext uri="{FF2B5EF4-FFF2-40B4-BE49-F238E27FC236}">
                <a16:creationId xmlns:a16="http://schemas.microsoft.com/office/drawing/2014/main" id="{F64048FA-1C7E-4BEF-8273-A6490A221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53" y="0"/>
            <a:ext cx="8333222" cy="1147969"/>
          </a:xfrm>
        </p:spPr>
        <p:txBody>
          <a:bodyPr rtlCol="0">
            <a:normAutofit/>
          </a:bodyPr>
          <a:lstStyle/>
          <a:p>
            <a:pPr rtl="0"/>
            <a:r>
              <a:rPr lang="ru-RU" b="0" dirty="0"/>
              <a:t>Бизнес-модель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53D90E-F2EA-4BA1-ACBD-9D3D0EB22C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8</a:t>
            </a:fld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027578B-092E-1167-9FD4-183C2E0F8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581" y="179109"/>
            <a:ext cx="891617" cy="590589"/>
          </a:xfrm>
          <a:prstGeom prst="rect">
            <a:avLst/>
          </a:prstGeom>
        </p:spPr>
      </p:pic>
      <p:graphicFrame>
        <p:nvGraphicFramePr>
          <p:cNvPr id="9" name="Таблица 10">
            <a:extLst>
              <a:ext uri="{FF2B5EF4-FFF2-40B4-BE49-F238E27FC236}">
                <a16:creationId xmlns:a16="http://schemas.microsoft.com/office/drawing/2014/main" id="{B894B45E-4C90-31EE-2D74-17A589346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604529"/>
              </p:ext>
            </p:extLst>
          </p:nvPr>
        </p:nvGraphicFramePr>
        <p:xfrm>
          <a:off x="421168" y="1147969"/>
          <a:ext cx="10616718" cy="4439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8906">
                  <a:extLst>
                    <a:ext uri="{9D8B030D-6E8A-4147-A177-3AD203B41FA5}">
                      <a16:colId xmlns:a16="http://schemas.microsoft.com/office/drawing/2014/main" val="3030876396"/>
                    </a:ext>
                  </a:extLst>
                </a:gridCol>
                <a:gridCol w="2495673">
                  <a:extLst>
                    <a:ext uri="{9D8B030D-6E8A-4147-A177-3AD203B41FA5}">
                      <a16:colId xmlns:a16="http://schemas.microsoft.com/office/drawing/2014/main" val="4202898499"/>
                    </a:ext>
                  </a:extLst>
                </a:gridCol>
                <a:gridCol w="2428567">
                  <a:extLst>
                    <a:ext uri="{9D8B030D-6E8A-4147-A177-3AD203B41FA5}">
                      <a16:colId xmlns:a16="http://schemas.microsoft.com/office/drawing/2014/main" val="4087370771"/>
                    </a:ext>
                  </a:extLst>
                </a:gridCol>
                <a:gridCol w="2153572">
                  <a:extLst>
                    <a:ext uri="{9D8B030D-6E8A-4147-A177-3AD203B41FA5}">
                      <a16:colId xmlns:a16="http://schemas.microsoft.com/office/drawing/2014/main" val="1451707660"/>
                    </a:ext>
                  </a:extLst>
                </a:gridCol>
              </a:tblGrid>
              <a:tr h="44377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Доход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Прибыль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685578"/>
                  </a:ext>
                </a:extLst>
              </a:tr>
              <a:tr h="1072499">
                <a:tc>
                  <a:txBody>
                    <a:bodyPr/>
                    <a:lstStyle/>
                    <a:p>
                      <a:r>
                        <a:rPr lang="ru-RU" dirty="0"/>
                        <a:t>Подписочная модель пользователя</a:t>
                      </a:r>
                    </a:p>
                    <a:p>
                      <a:r>
                        <a:rPr lang="ru-RU" dirty="0"/>
                        <a:t>3 месяц/6 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1)2500*60*2 =300 000</a:t>
                      </a:r>
                    </a:p>
                    <a:p>
                      <a:r>
                        <a:rPr lang="ru-RU" dirty="0"/>
                        <a:t>    30*5*2500=375 000</a:t>
                      </a:r>
                    </a:p>
                    <a:p>
                      <a:r>
                        <a:rPr lang="ru-RU" dirty="0"/>
                        <a:t>    40*2500=100 000</a:t>
                      </a:r>
                    </a:p>
                    <a:p>
                      <a:r>
                        <a:rPr lang="ru-RU" dirty="0"/>
                        <a:t>2)4000*25 = 100 000</a:t>
                      </a:r>
                    </a:p>
                    <a:p>
                      <a:r>
                        <a:rPr lang="ru-RU" dirty="0"/>
                        <a:t>    4000*5*10=200 000</a:t>
                      </a:r>
                    </a:p>
                    <a:p>
                      <a:r>
                        <a:rPr lang="ru-RU" dirty="0"/>
                        <a:t>     4000*15=  60 000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656493"/>
                  </a:ext>
                </a:extLst>
              </a:tr>
              <a:tr h="1072499">
                <a:tc>
                  <a:txBody>
                    <a:bodyPr/>
                    <a:lstStyle/>
                    <a:p>
                      <a:r>
                        <a:rPr lang="ru-RU" dirty="0"/>
                        <a:t>Плата представителей компаний за размещение задач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7500*3*6=135 000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461093"/>
                  </a:ext>
                </a:extLst>
              </a:tr>
              <a:tr h="750749">
                <a:tc>
                  <a:txBody>
                    <a:bodyPr/>
                    <a:lstStyle/>
                    <a:p>
                      <a:r>
                        <a:rPr lang="ru-RU" dirty="0"/>
                        <a:t>Запуск рекламы в соц. сетях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120 000 рублей</a:t>
                      </a:r>
                    </a:p>
                    <a:p>
                      <a:r>
                        <a:rPr lang="ru-RU" dirty="0"/>
                        <a:t>250 000 рублей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676006"/>
                  </a:ext>
                </a:extLst>
              </a:tr>
              <a:tr h="434958">
                <a:tc>
                  <a:txBody>
                    <a:bodyPr/>
                    <a:lstStyle/>
                    <a:p>
                      <a:r>
                        <a:rPr lang="ru-RU" dirty="0"/>
                        <a:t>Издержки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300 000 рублей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1743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4EED32-C875-650E-7E59-C9DA76EEDC62}"/>
              </a:ext>
            </a:extLst>
          </p:cNvPr>
          <p:cNvSpPr txBox="1"/>
          <p:nvPr/>
        </p:nvSpPr>
        <p:spPr>
          <a:xfrm>
            <a:off x="687568" y="5617686"/>
            <a:ext cx="68567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Примерно ожидаемый обхват-70-100 человек за первый месяц(</a:t>
            </a:r>
            <a:r>
              <a:rPr lang="en-US" dirty="0"/>
              <a:t>Q</a:t>
            </a:r>
            <a:r>
              <a:rPr lang="ru-RU" dirty="0"/>
              <a:t>ч)</a:t>
            </a:r>
          </a:p>
          <a:p>
            <a:r>
              <a:rPr lang="ru-RU" dirty="0"/>
              <a:t>Стоимость подписки за 3 месяца-2500(</a:t>
            </a:r>
            <a:r>
              <a:rPr lang="en-US" dirty="0"/>
              <a:t>S</a:t>
            </a:r>
            <a:r>
              <a:rPr lang="ru-RU" dirty="0"/>
              <a:t>м);</a:t>
            </a:r>
          </a:p>
          <a:p>
            <a:r>
              <a:rPr lang="ru-RU" dirty="0"/>
              <a:t>За 6 месяцев-4000</a:t>
            </a:r>
            <a:r>
              <a:rPr lang="en-US" dirty="0"/>
              <a:t>(S</a:t>
            </a:r>
            <a:r>
              <a:rPr lang="ru-RU" dirty="0"/>
              <a:t>пм)</a:t>
            </a:r>
          </a:p>
          <a:p>
            <a:r>
              <a:rPr lang="ru-RU" dirty="0"/>
              <a:t>Плата представителей(</a:t>
            </a:r>
            <a:r>
              <a:rPr lang="en-US" dirty="0"/>
              <a:t>Q</a:t>
            </a:r>
            <a:r>
              <a:rPr lang="ru-RU" dirty="0" err="1"/>
              <a:t>пр</a:t>
            </a:r>
            <a:r>
              <a:rPr lang="ru-RU" dirty="0"/>
              <a:t>) компаний в месяц – 1500(</a:t>
            </a:r>
            <a:r>
              <a:rPr lang="en-US" dirty="0"/>
              <a:t>S</a:t>
            </a:r>
            <a:r>
              <a:rPr lang="ru-RU"/>
              <a:t>пр)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70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C8D594-D5DD-E4E2-1214-12209FBD7D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097" r="13097"/>
          <a:stretch>
            <a:fillRect/>
          </a:stretch>
        </p:blipFill>
        <p:spPr>
          <a:xfrm>
            <a:off x="6096000" y="1435100"/>
            <a:ext cx="6021821" cy="5422900"/>
          </a:xfr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95DA0AD8-FDAD-3CC5-059C-8F8E88038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2628900"/>
            <a:ext cx="6400364" cy="372745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Студенческий стартап </a:t>
            </a:r>
            <a:r>
              <a:rPr lang="ru-RU" dirty="0"/>
              <a:t>( разработка; регистрация</a:t>
            </a:r>
          </a:p>
          <a:p>
            <a:pPr marL="0" indent="0">
              <a:buNone/>
            </a:pPr>
            <a:r>
              <a:rPr lang="ru-RU" dirty="0"/>
              <a:t> ЭВМ; разработка бизнес-плана)</a:t>
            </a:r>
          </a:p>
          <a:p>
            <a:r>
              <a:rPr lang="ru-RU" b="1" dirty="0">
                <a:solidFill>
                  <a:schemeClr val="accent1"/>
                </a:solidFill>
              </a:rPr>
              <a:t>Старт </a:t>
            </a:r>
            <a:r>
              <a:rPr lang="ru-RU" dirty="0"/>
              <a:t>(разработка </a:t>
            </a:r>
            <a:r>
              <a:rPr lang="en-US" dirty="0"/>
              <a:t>MVP</a:t>
            </a:r>
            <a:r>
              <a:rPr lang="ru-RU" dirty="0"/>
              <a:t>; привлечение 2-3</a:t>
            </a:r>
          </a:p>
          <a:p>
            <a:pPr marL="0" indent="0">
              <a:buNone/>
            </a:pPr>
            <a:r>
              <a:rPr lang="ru-RU" dirty="0"/>
              <a:t> компаний)</a:t>
            </a:r>
          </a:p>
          <a:p>
            <a:r>
              <a:rPr lang="ru-RU" b="1" dirty="0">
                <a:solidFill>
                  <a:schemeClr val="accent1"/>
                </a:solidFill>
              </a:rPr>
              <a:t>Выход на рынок </a:t>
            </a:r>
            <a:r>
              <a:rPr lang="ru-RU" dirty="0"/>
              <a:t>(Запуск рекламы в соц. сетях; выход на поток</a:t>
            </a:r>
          </a:p>
          <a:p>
            <a:pPr marL="0" indent="0">
              <a:buNone/>
            </a:pPr>
            <a:r>
              <a:rPr lang="ru-RU" dirty="0"/>
              <a:t>продаж)</a:t>
            </a:r>
          </a:p>
          <a:p>
            <a:r>
              <a:rPr lang="ru-RU" b="1" dirty="0">
                <a:solidFill>
                  <a:schemeClr val="accent1"/>
                </a:solidFill>
              </a:rPr>
              <a:t>Заключение большего количества договоров с компаниями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в случае набора за год 2000-3000 постоянных пользователей</a:t>
            </a:r>
          </a:p>
          <a:p>
            <a:pPr marL="0" indent="0">
              <a:buNone/>
            </a:pPr>
            <a:r>
              <a:rPr lang="ru-RU" dirty="0"/>
              <a:t>и привлечение их соц. сетей для рекламы</a:t>
            </a:r>
          </a:p>
          <a:p>
            <a:r>
              <a:rPr lang="ru-RU" b="1" dirty="0">
                <a:solidFill>
                  <a:schemeClr val="accent1"/>
                </a:solidFill>
              </a:rPr>
              <a:t>Приём</a:t>
            </a:r>
            <a:r>
              <a:rPr lang="ru-RU" dirty="0"/>
              <a:t> большего количества </a:t>
            </a:r>
            <a:r>
              <a:rPr lang="ru-RU" b="1" dirty="0">
                <a:solidFill>
                  <a:schemeClr val="accent1"/>
                </a:solidFill>
              </a:rPr>
              <a:t>модераторов</a:t>
            </a:r>
            <a:r>
              <a:rPr lang="ru-RU" dirty="0"/>
              <a:t> и </a:t>
            </a:r>
            <a:r>
              <a:rPr lang="ru-RU" b="1" dirty="0">
                <a:solidFill>
                  <a:schemeClr val="accent1"/>
                </a:solidFill>
              </a:rPr>
              <a:t>наставников</a:t>
            </a:r>
            <a:r>
              <a:rPr lang="ru-RU" dirty="0"/>
              <a:t>.</a:t>
            </a:r>
          </a:p>
          <a:p>
            <a:r>
              <a:rPr lang="ru-RU" b="1" dirty="0">
                <a:solidFill>
                  <a:schemeClr val="accent1"/>
                </a:solidFill>
              </a:rPr>
              <a:t>Закупка</a:t>
            </a:r>
            <a:r>
              <a:rPr lang="ru-RU" dirty="0"/>
              <a:t> нового </a:t>
            </a:r>
            <a:r>
              <a:rPr lang="ru-RU" b="1" dirty="0">
                <a:solidFill>
                  <a:schemeClr val="accent1"/>
                </a:solidFill>
              </a:rPr>
              <a:t>ПО</a:t>
            </a:r>
            <a:r>
              <a:rPr lang="ru-RU" dirty="0"/>
              <a:t> и новых </a:t>
            </a:r>
            <a:r>
              <a:rPr lang="ru-RU" b="1" dirty="0">
                <a:solidFill>
                  <a:schemeClr val="accent1"/>
                </a:solidFill>
              </a:rPr>
              <a:t>аппаратных частей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D9B47ED-2C31-E462-34DF-51969434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997143"/>
            <a:ext cx="7342622" cy="1215566"/>
          </a:xfrm>
        </p:spPr>
        <p:txBody>
          <a:bodyPr/>
          <a:lstStyle/>
          <a:p>
            <a:r>
              <a:rPr lang="ru-RU" dirty="0"/>
              <a:t>Масштабируемость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F9A5A78-EEA2-4D65-630D-3556DB1DAA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9</a:t>
            </a:fld>
            <a:endParaRPr lang="ru-RU" noProof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EA062C-2F8C-B2B5-E198-49F380939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592" y="296430"/>
            <a:ext cx="830606" cy="6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657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06_TF00951641.potx" id="{D61D9B98-77EB-4AFD-A5C1-4C81238E65A1}" vid="{ED9A72C6-E22F-4D0A-8A23-0B9FD3BEF39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9AA90D-A39D-4F83-B1BD-92099B1CAD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4D15D6-87BC-477C-8E91-9F90829C2FC8}">
  <ds:schemaRefs>
    <ds:schemaRef ds:uri="http://purl.org/dc/dcmitype/"/>
    <ds:schemaRef ds:uri="http://schemas.microsoft.com/sharepoint/v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http://purl.org/dc/terms/"/>
    <ds:schemaRef ds:uri="http://schemas.openxmlformats.org/package/2006/metadata/core-properties"/>
    <ds:schemaRef ds:uri="6dc4bcd6-49db-4c07-9060-8acfc67cef9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19A80A7-0DD1-4CF4-ABD5-362A6549C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Светлая презентация с шестиугольником</Template>
  <TotalTime>785</TotalTime>
  <Words>478</Words>
  <Application>Microsoft Office PowerPoint</Application>
  <PresentationFormat>Широкоэкранный</PresentationFormat>
  <Paragraphs>151</Paragraphs>
  <Slides>11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Bahnschrift SemiBold SemiConden</vt:lpstr>
      <vt:lpstr>Calibri</vt:lpstr>
      <vt:lpstr>Calibri Light</vt:lpstr>
      <vt:lpstr>Cascadia Mono ExtraLight</vt:lpstr>
      <vt:lpstr>Gill Sans SemiBold</vt:lpstr>
      <vt:lpstr>Times New Roman</vt:lpstr>
      <vt:lpstr>Тема Office</vt:lpstr>
      <vt:lpstr>Свободный кейс  Zero Line</vt:lpstr>
      <vt:lpstr>Актуальность</vt:lpstr>
      <vt:lpstr>Целевая аудитория</vt:lpstr>
      <vt:lpstr> Конкурентный анализ</vt:lpstr>
      <vt:lpstr>Прототип дизайна</vt:lpstr>
      <vt:lpstr>Прототип cайта</vt:lpstr>
      <vt:lpstr>Стек решения</vt:lpstr>
      <vt:lpstr>Бизнес-модель</vt:lpstr>
      <vt:lpstr>Масштабируемость</vt:lpstr>
      <vt:lpstr>Команда проекта</vt:lpstr>
      <vt:lpstr>Благодарим вас  Zero 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Свободный кейс</dc:title>
  <dc:creator>1</dc:creator>
  <cp:lastModifiedBy>1</cp:lastModifiedBy>
  <cp:revision>10</cp:revision>
  <dcterms:created xsi:type="dcterms:W3CDTF">2022-10-20T11:07:59Z</dcterms:created>
  <dcterms:modified xsi:type="dcterms:W3CDTF">2022-11-18T10:52:43Z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