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3" r:id="rId3"/>
    <p:sldId id="304" r:id="rId4"/>
    <p:sldId id="305" r:id="rId5"/>
    <p:sldId id="306" r:id="rId6"/>
    <p:sldId id="314" r:id="rId7"/>
    <p:sldId id="308" r:id="rId8"/>
    <p:sldId id="309" r:id="rId9"/>
    <p:sldId id="310" r:id="rId10"/>
    <p:sldId id="311" r:id="rId11"/>
    <p:sldId id="297" r:id="rId12"/>
    <p:sldId id="312" r:id="rId13"/>
    <p:sldId id="290" r:id="rId14"/>
    <p:sldId id="284" r:id="rId15"/>
    <p:sldId id="293" r:id="rId16"/>
    <p:sldId id="30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13"/>
    <a:srgbClr val="FF5050"/>
    <a:srgbClr val="CC0000"/>
    <a:srgbClr val="ED5B4C"/>
    <a:srgbClr val="FED650"/>
    <a:srgbClr val="21E9C5"/>
    <a:srgbClr val="FFFFCC"/>
    <a:srgbClr val="FF6908"/>
    <a:srgbClr val="3A3839"/>
    <a:srgbClr val="F5A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1386" autoAdjust="0"/>
  </p:normalViewPr>
  <p:slideViewPr>
    <p:cSldViewPr snapToGrid="0">
      <p:cViewPr varScale="1">
        <p:scale>
          <a:sx n="79" d="100"/>
          <a:sy n="79" d="100"/>
        </p:scale>
        <p:origin x="8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85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D4C-453F-9897-31E50BCB439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4C-453F-9897-31E50BCB4393}"/>
              </c:ext>
            </c:extLst>
          </c:dPt>
          <c:dPt>
            <c:idx val="2"/>
            <c:bubble3D val="0"/>
            <c:spPr>
              <a:solidFill>
                <a:srgbClr val="C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4C-453F-9897-31E50BCB43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6B-4ED0-B705-7AAA33E385CC}"/>
              </c:ext>
            </c:extLst>
          </c:dPt>
          <c:cat>
            <c:strRef>
              <c:f>Лист1!$A$2:$A$5</c:f>
              <c:strCache>
                <c:ptCount val="4"/>
                <c:pt idx="0">
                  <c:v>Более 2 - х раз</c:v>
                </c:pt>
                <c:pt idx="1">
                  <c:v>2 раза</c:v>
                </c:pt>
                <c:pt idx="2">
                  <c:v>1 раз</c:v>
                </c:pt>
                <c:pt idx="3">
                  <c:v>Не проветривают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6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C-453F-9897-31E50BCB4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plosion val="3"/>
            <c:spPr>
              <a:solidFill>
                <a:srgbClr val="FF851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E-4E06-B354-48C8458F914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5E-4E06-B354-48C8458F914D}"/>
              </c:ext>
            </c:extLst>
          </c:dPt>
          <c:dPt>
            <c:idx val="2"/>
            <c:bubble3D val="0"/>
            <c:spPr>
              <a:solidFill>
                <a:srgbClr val="CC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5E-4E06-B354-48C8458F91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5E-4E06-B354-48C8458F914D}"/>
              </c:ext>
            </c:extLst>
          </c:dPt>
          <c:cat>
            <c:strRef>
              <c:f>Лист1!$A$2:$A$5</c:f>
              <c:strCache>
                <c:ptCount val="2"/>
                <c:pt idx="0">
                  <c:v>Установлен</c:v>
                </c:pt>
                <c:pt idx="1">
                  <c:v>Не установлен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5E-4E06-B354-48C8458F9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4F12-A6C0-4C90-A379-BC453E77D3DC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021C5-0602-46F6-A60A-7025CB09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9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5005E-6103-E1D9-640A-A3C23D12E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818D22-4357-2D03-0FF2-5F66AC329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8C42E-2100-E315-3920-DDC6D538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9B7B6-2EF9-4F1E-24FE-9689BBE2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FAC08-C186-31FF-233F-194F185C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5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4D92E-54EF-471D-CA22-37CDB8F2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E1AA92-9E3A-B8F6-FF8D-18DD70AD9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831D2-23A8-575D-EA95-B4C3DB9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32C26-B134-1669-B417-0BCF551D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4C8CF8-E496-9F2D-99B9-8759401D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8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52F85F-754D-5E29-6081-E63D6243E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C27047-745A-8663-29F8-599F58816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0756F-480C-B419-9D4E-69950F2CD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179908-66DB-8512-60E1-54C1C774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89180-2A76-4E03-5472-CE91AFEB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5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4BEF0-3DDC-E60F-6CD5-6883AC30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C5C16-E8E7-F3A2-C221-A6B0E8B62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2E2EF-AF3C-0FC4-BA5A-5E70A361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DA6E0-55C3-2AF0-C360-093EDDDC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744996-9592-A48A-A083-F8B00052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5BD6B-E4B0-3ED9-6194-CD77C78D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C1FF58-0AED-349C-A437-23B1E5F7C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A343D0-7410-CEC1-5BCA-C873903B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3DBC83-142C-8B26-0E9A-BEFCE633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C1804-EE10-9717-D116-296F59FA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5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10E3A-48E9-91D5-CA75-1801F536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AD7CA-95B6-F404-53E5-5280CA5D7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258D3B-DEF7-E846-C19C-B120FED72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E1DBC3-B999-90D6-1D45-6255EDDE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ADE48-0776-EDB7-85DE-14D9D840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266294-129C-7081-9368-77708D03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5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49902-0311-82D6-6B66-2385E309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5DB241-80A7-2DD9-74CD-4DC7C2048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9D4BC-E783-8209-B846-50D7B045D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6068AE-D1CA-11D2-A754-01A2E5BCB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0BACF4-9EDB-EF37-0193-6BEAC00F6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3DE160-3C5E-5411-C21C-FFD4B2DD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917F9E-1767-CED7-0A0B-7BC38BE4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80E9E8-F45B-369A-DF68-3297E2A8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5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CEE83-F104-3BC6-F04A-6723D3AA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4A612D-1E50-D89D-0B2C-5F7E7243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91932E-6291-4A92-E0C0-3AC9345D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C1D7C4-4F6E-11A4-651F-49A7F872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BE01C1-95EA-F967-49DB-1820FE7A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61F362-740C-91CC-F696-CB3C7EDE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C8F38B-07E3-6625-F536-7763762E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0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16D7D-7908-B423-1A22-C572B462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2FCD2-997B-B2D7-41A8-4405DB097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1E3E4D-0117-6238-1ABD-487499C75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F8AC39-AA95-82B7-3C4B-E3C04E87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ECDFCA-AF21-74DC-CFC3-F9113FAB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53935-9A8C-7216-90B5-3FC0063C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1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4A0AA-B00B-2877-CB7D-7BFB8C84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0A236F-39A6-CBFE-3EAE-BA2665C07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068F58-E3D2-929A-334A-950836244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5E3905-8BF9-72E8-0141-27A94698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01CFD3-03E2-B660-3116-BC4CA2086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6FDA80-A4A7-F5FF-D30D-724AFD25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9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E1F07-3A7C-591A-FD5F-1B442CE1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3FEF0C-3F05-EEBD-9D39-E4BAE1AA4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E6E3C5-D6A9-94EB-517A-262E9A9D3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629D-62F0-411A-8FDD-0FA8C7BD4672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F87FD-7814-49B5-CC13-B251997E4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2C8AA-DC1C-5AFA-046D-875A3965C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7.jpg"/><Relationship Id="rId7" Type="http://schemas.openxmlformats.org/officeDocument/2006/relationships/image" Target="../media/image1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6784523-5EBF-4F58-6739-262684A5050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DNS\Downloads\1920х10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6" name="Google Shape;106;p1"/>
          <p:cNvSpPr txBox="1"/>
          <p:nvPr/>
        </p:nvSpPr>
        <p:spPr bwMode="auto">
          <a:xfrm>
            <a:off x="337772" y="4125212"/>
            <a:ext cx="7847941" cy="272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fontScale="92500" lnSpcReduction="20000"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r>
              <a:rPr lang="ru-RU" sz="3800" b="1" i="0" u="none" strike="noStrike" cap="none" dirty="0">
                <a:solidFill>
                  <a:schemeClr val="bg1"/>
                </a:solidFill>
                <a:latin typeface="Gilroy"/>
              </a:rPr>
              <a:t>Разработка принципиально новых и инновационных технических решений и оборудования в области вентиляции жилых и общественных зданий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endParaRPr lang="ru-RU" sz="3800" b="1" dirty="0">
              <a:solidFill>
                <a:schemeClr val="bg1"/>
              </a:solidFill>
              <a:latin typeface="Gilroy"/>
            </a:endParaRPr>
          </a:p>
          <a:p>
            <a:pPr>
              <a:lnSpc>
                <a:spcPct val="150000"/>
              </a:lnSpc>
              <a:buClr>
                <a:srgbClr val="8F00FF"/>
              </a:buClr>
              <a:buSzPts val="2300"/>
              <a:defRPr/>
            </a:pPr>
            <a:r>
              <a:rPr lang="ru-RU" sz="23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Лидер команды:</a:t>
            </a:r>
            <a:r>
              <a:rPr lang="ru-RU" sz="2300" dirty="0">
                <a:solidFill>
                  <a:schemeClr val="bg1"/>
                </a:solidFill>
              </a:rPr>
              <a:t> </a:t>
            </a:r>
            <a:r>
              <a:rPr lang="ru-RU" sz="23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Питинова Дарья</a:t>
            </a:r>
            <a:endParaRPr lang="ru-RU" sz="1800" dirty="0"/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dirty="0">
              <a:solidFill>
                <a:schemeClr val="bg1"/>
              </a:solidFill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300"/>
              <a:buFont typeface="Arial"/>
              <a:buNone/>
              <a:defRPr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232385311" name="TextBox 1005318372"/>
          <p:cNvSpPr txBox="1"/>
          <p:nvPr/>
        </p:nvSpPr>
        <p:spPr bwMode="auto">
          <a:xfrm>
            <a:off x="479376" y="1340767"/>
            <a:ext cx="9480735" cy="79283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lnSpc>
                <a:spcPct val="114999"/>
              </a:lnSpc>
              <a:buClr>
                <a:srgbClr val="1B1B1B"/>
              </a:buClr>
              <a:buSzPts val="2300"/>
              <a:defRPr/>
            </a:pPr>
            <a:r>
              <a:rPr lang="en-US" sz="2000" b="0" i="0" u="none" strike="noStrike" cap="none" spc="0" dirty="0">
                <a:solidFill>
                  <a:schemeClr val="bg1"/>
                </a:solidFill>
                <a:latin typeface="Arial"/>
                <a:cs typeface="Arial"/>
              </a:rPr>
              <a:t>МЕЖВУЗОВСКАЯ АКСЕЛЕРАЦИОННАЯ ПРОГРАММА</a:t>
            </a:r>
            <a:endParaRPr sz="2000" dirty="0">
              <a:solidFill>
                <a:schemeClr val="bg1"/>
              </a:solidFill>
            </a:endParaRPr>
          </a:p>
          <a:p>
            <a:pPr algn="ctr">
              <a:lnSpc>
                <a:spcPct val="114999"/>
              </a:lnSpc>
              <a:buClr>
                <a:srgbClr val="1B1B1B"/>
              </a:buClr>
              <a:buSzPts val="2300"/>
              <a:defRPr/>
            </a:pPr>
            <a:r>
              <a:rPr lang="ru-RU" sz="2000" b="1" i="0" u="none" strike="noStrike" cap="none" spc="0" dirty="0">
                <a:solidFill>
                  <a:schemeClr val="bg1"/>
                </a:solidFill>
                <a:latin typeface="Arial"/>
                <a:cs typeface="Arial"/>
              </a:rPr>
              <a:t>АКСЕЛЕРАТОР ХОУМНЕТ</a:t>
            </a:r>
            <a:endParaRPr sz="2000" b="1" i="0" u="none" strike="noStrike" cap="none" spc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27" name="Picture 3" descr="C:\Users\DNS\Downloads\image_2024-04-15_16-31-46.png"/>
          <p:cNvPicPr>
            <a:picLocks noChangeAspect="1" noChangeArrowheads="1"/>
          </p:cNvPicPr>
          <p:nvPr/>
        </p:nvPicPr>
        <p:blipFill>
          <a:blip r:embed="rId3"/>
          <a:srcRect r="20185" b="2557"/>
          <a:stretch/>
        </p:blipFill>
        <p:spPr bwMode="auto">
          <a:xfrm>
            <a:off x="8399599" y="-5542"/>
            <a:ext cx="3791744" cy="6858000"/>
          </a:xfrm>
          <a:prstGeom prst="rect">
            <a:avLst/>
          </a:prstGeom>
          <a:noFill/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3BC63BEB-0572-CD7F-6698-8F31AF8AFB0B}"/>
              </a:ext>
            </a:extLst>
          </p:cNvPr>
          <p:cNvSpPr/>
          <p:nvPr/>
        </p:nvSpPr>
        <p:spPr>
          <a:xfrm>
            <a:off x="2628332" y="7250345"/>
            <a:ext cx="6480000" cy="540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0DED47-39A4-7854-EB2B-D1C4B6D80784}"/>
              </a:ext>
            </a:extLst>
          </p:cNvPr>
          <p:cNvSpPr txBox="1"/>
          <p:nvPr/>
        </p:nvSpPr>
        <p:spPr>
          <a:xfrm>
            <a:off x="399284" y="7964231"/>
            <a:ext cx="2354433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>
                <a:ln w="25400">
                  <a:solidFill>
                    <a:schemeClr val="tx1"/>
                  </a:solidFill>
                </a:ln>
                <a:noFill/>
              </a:rPr>
              <a:t>АКСЕЛЕРАТОР</a:t>
            </a:r>
            <a:r>
              <a:rPr lang="ru-RU" sz="15000" b="1" dirty="0">
                <a:ln w="25400">
                  <a:solidFill>
                    <a:schemeClr val="accent1"/>
                  </a:solidFill>
                </a:ln>
                <a:noFill/>
              </a:rPr>
              <a:t> </a:t>
            </a:r>
            <a:r>
              <a:rPr lang="ru-RU" sz="15000" b="1" dirty="0" err="1">
                <a:ln w="25400">
                  <a:solidFill>
                    <a:schemeClr val="tx1"/>
                  </a:solidFill>
                </a:ln>
                <a:noFill/>
              </a:rPr>
              <a:t>АКСЕЛЕРАТОР</a:t>
            </a:r>
            <a:endParaRPr lang="ru-RU" sz="15000" b="1" dirty="0">
              <a:ln w="254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EF6A7-B9F4-6876-3357-B9F7DC13E154}"/>
              </a:ext>
            </a:extLst>
          </p:cNvPr>
          <p:cNvSpPr txBox="1"/>
          <p:nvPr/>
        </p:nvSpPr>
        <p:spPr>
          <a:xfrm>
            <a:off x="-11413842" y="10099251"/>
            <a:ext cx="2350322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 dirty="0"/>
              <a:t>INDOOR AIR TECHNOLOGIES	INDOOR AIR TECHNOLOGIES</a:t>
            </a:r>
            <a:endParaRPr lang="ru-RU" sz="7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C9957-8442-BBFE-DC37-8C80EAE8E356}"/>
              </a:ext>
            </a:extLst>
          </p:cNvPr>
          <p:cNvSpPr txBox="1"/>
          <p:nvPr/>
        </p:nvSpPr>
        <p:spPr>
          <a:xfrm>
            <a:off x="-11551973" y="6959630"/>
            <a:ext cx="2350322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 dirty="0"/>
              <a:t>INDOOR AIR TECHNOLOGIES	INDOOR AIR TECHNOLOGIES</a:t>
            </a:r>
            <a:endParaRPr lang="ru-RU" sz="75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67868-BAF4-50C0-BA9B-128574D69AB6}"/>
              </a:ext>
            </a:extLst>
          </p:cNvPr>
          <p:cNvSpPr txBox="1"/>
          <p:nvPr/>
        </p:nvSpPr>
        <p:spPr>
          <a:xfrm>
            <a:off x="337773" y="11127594"/>
            <a:ext cx="2354433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>
                <a:ln w="25400">
                  <a:solidFill>
                    <a:schemeClr val="tx1"/>
                  </a:solidFill>
                </a:ln>
                <a:noFill/>
              </a:rPr>
              <a:t>АКСЕЛЕРАТОР </a:t>
            </a:r>
            <a:r>
              <a:rPr lang="ru-RU" sz="15000" b="1" dirty="0" err="1">
                <a:ln w="25400">
                  <a:solidFill>
                    <a:schemeClr val="tx1"/>
                  </a:solidFill>
                </a:ln>
                <a:noFill/>
              </a:rPr>
              <a:t>АКСЕЛЕРАТОР</a:t>
            </a:r>
            <a:endParaRPr lang="ru-RU" sz="15000" b="1" dirty="0">
              <a:ln w="2540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EF3DFB-B1C5-4512-65E1-E5178EECB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12482" r="10492" b="15518"/>
          <a:stretch>
            <a:fillRect/>
          </a:stretch>
        </p:blipFill>
        <p:spPr>
          <a:xfrm>
            <a:off x="3107551" y="9186153"/>
            <a:ext cx="2760782" cy="3464192"/>
          </a:xfrm>
          <a:custGeom>
            <a:avLst/>
            <a:gdLst>
              <a:gd name="connsiteX0" fmla="*/ 1334432 w 2760782"/>
              <a:gd name="connsiteY0" fmla="*/ 0 h 3464192"/>
              <a:gd name="connsiteX1" fmla="*/ 1484574 w 2760782"/>
              <a:gd name="connsiteY1" fmla="*/ 34123 h 3464192"/>
              <a:gd name="connsiteX2" fmla="*/ 1641541 w 2760782"/>
              <a:gd name="connsiteY2" fmla="*/ 143318 h 3464192"/>
              <a:gd name="connsiteX3" fmla="*/ 1716611 w 2760782"/>
              <a:gd name="connsiteY3" fmla="*/ 307109 h 3464192"/>
              <a:gd name="connsiteX4" fmla="*/ 1730261 w 2760782"/>
              <a:gd name="connsiteY4" fmla="*/ 409479 h 3464192"/>
              <a:gd name="connsiteX5" fmla="*/ 1689313 w 2760782"/>
              <a:gd name="connsiteY5" fmla="*/ 593744 h 3464192"/>
              <a:gd name="connsiteX6" fmla="*/ 1723436 w 2760782"/>
              <a:gd name="connsiteY6" fmla="*/ 621043 h 3464192"/>
              <a:gd name="connsiteX7" fmla="*/ 1675664 w 2760782"/>
              <a:gd name="connsiteY7" fmla="*/ 805308 h 3464192"/>
              <a:gd name="connsiteX8" fmla="*/ 1614242 w 2760782"/>
              <a:gd name="connsiteY8" fmla="*/ 941801 h 3464192"/>
              <a:gd name="connsiteX9" fmla="*/ 1593768 w 2760782"/>
              <a:gd name="connsiteY9" fmla="*/ 1003223 h 3464192"/>
              <a:gd name="connsiteX10" fmla="*/ 1580119 w 2760782"/>
              <a:gd name="connsiteY10" fmla="*/ 1146541 h 3464192"/>
              <a:gd name="connsiteX11" fmla="*/ 1641541 w 2760782"/>
              <a:gd name="connsiteY11" fmla="*/ 1167015 h 3464192"/>
              <a:gd name="connsiteX12" fmla="*/ 1832631 w 2760782"/>
              <a:gd name="connsiteY12" fmla="*/ 1276209 h 3464192"/>
              <a:gd name="connsiteX13" fmla="*/ 1880403 w 2760782"/>
              <a:gd name="connsiteY13" fmla="*/ 1323981 h 3464192"/>
              <a:gd name="connsiteX14" fmla="*/ 2003247 w 2760782"/>
              <a:gd name="connsiteY14" fmla="*/ 1364929 h 3464192"/>
              <a:gd name="connsiteX15" fmla="*/ 2201161 w 2760782"/>
              <a:gd name="connsiteY15" fmla="*/ 1501422 h 3464192"/>
              <a:gd name="connsiteX16" fmla="*/ 2310356 w 2760782"/>
              <a:gd name="connsiteY16" fmla="*/ 1590143 h 3464192"/>
              <a:gd name="connsiteX17" fmla="*/ 2610640 w 2760782"/>
              <a:gd name="connsiteY17" fmla="*/ 2061043 h 3464192"/>
              <a:gd name="connsiteX18" fmla="*/ 2713010 w 2760782"/>
              <a:gd name="connsiteY18" fmla="*/ 2354503 h 3464192"/>
              <a:gd name="connsiteX19" fmla="*/ 2740308 w 2760782"/>
              <a:gd name="connsiteY19" fmla="*/ 2470522 h 3464192"/>
              <a:gd name="connsiteX20" fmla="*/ 2760782 w 2760782"/>
              <a:gd name="connsiteY20" fmla="*/ 2757157 h 3464192"/>
              <a:gd name="connsiteX21" fmla="*/ 2726659 w 2760782"/>
              <a:gd name="connsiteY21" fmla="*/ 3036967 h 3464192"/>
              <a:gd name="connsiteX22" fmla="*/ 2426375 w 2760782"/>
              <a:gd name="connsiteY22" fmla="*/ 3446446 h 3464192"/>
              <a:gd name="connsiteX23" fmla="*/ 2430178 w 2760782"/>
              <a:gd name="connsiteY23" fmla="*/ 3464192 h 3464192"/>
              <a:gd name="connsiteX24" fmla="*/ 2429511 w 2760782"/>
              <a:gd name="connsiteY24" fmla="*/ 3464163 h 3464192"/>
              <a:gd name="connsiteX25" fmla="*/ 74123 w 2760782"/>
              <a:gd name="connsiteY25" fmla="*/ 2287699 h 3464192"/>
              <a:gd name="connsiteX26" fmla="*/ 0 w 2760782"/>
              <a:gd name="connsiteY26" fmla="*/ 2186024 h 3464192"/>
              <a:gd name="connsiteX27" fmla="*/ 3626 w 2760782"/>
              <a:gd name="connsiteY27" fmla="*/ 2149763 h 3464192"/>
              <a:gd name="connsiteX28" fmla="*/ 303910 w 2760782"/>
              <a:gd name="connsiteY28" fmla="*/ 1610617 h 3464192"/>
              <a:gd name="connsiteX29" fmla="*/ 372157 w 2760782"/>
              <a:gd name="connsiteY29" fmla="*/ 1562844 h 3464192"/>
              <a:gd name="connsiteX30" fmla="*/ 720213 w 2760782"/>
              <a:gd name="connsiteY30" fmla="*/ 1364929 h 3464192"/>
              <a:gd name="connsiteX31" fmla="*/ 843057 w 2760782"/>
              <a:gd name="connsiteY31" fmla="*/ 1310332 h 3464192"/>
              <a:gd name="connsiteX32" fmla="*/ 904479 w 2760782"/>
              <a:gd name="connsiteY32" fmla="*/ 1207963 h 3464192"/>
              <a:gd name="connsiteX33" fmla="*/ 1020498 w 2760782"/>
              <a:gd name="connsiteY33" fmla="*/ 1194313 h 3464192"/>
              <a:gd name="connsiteX34" fmla="*/ 1047797 w 2760782"/>
              <a:gd name="connsiteY34" fmla="*/ 1016872 h 3464192"/>
              <a:gd name="connsiteX35" fmla="*/ 986375 w 2760782"/>
              <a:gd name="connsiteY35" fmla="*/ 832607 h 3464192"/>
              <a:gd name="connsiteX36" fmla="*/ 931778 w 2760782"/>
              <a:gd name="connsiteY36" fmla="*/ 771185 h 3464192"/>
              <a:gd name="connsiteX37" fmla="*/ 904479 w 2760782"/>
              <a:gd name="connsiteY37" fmla="*/ 661991 h 3464192"/>
              <a:gd name="connsiteX38" fmla="*/ 904479 w 2760782"/>
              <a:gd name="connsiteY38" fmla="*/ 614218 h 3464192"/>
              <a:gd name="connsiteX39" fmla="*/ 938602 w 2760782"/>
              <a:gd name="connsiteY39" fmla="*/ 607394 h 3464192"/>
              <a:gd name="connsiteX40" fmla="*/ 904479 w 2760782"/>
              <a:gd name="connsiteY40" fmla="*/ 443602 h 3464192"/>
              <a:gd name="connsiteX41" fmla="*/ 904479 w 2760782"/>
              <a:gd name="connsiteY41" fmla="*/ 279810 h 3464192"/>
              <a:gd name="connsiteX42" fmla="*/ 1013674 w 2760782"/>
              <a:gd name="connsiteY42" fmla="*/ 116019 h 3464192"/>
              <a:gd name="connsiteX43" fmla="*/ 1204763 w 2760782"/>
              <a:gd name="connsiteY43" fmla="*/ 13649 h 346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0782" h="3464192">
                <a:moveTo>
                  <a:pt x="1334432" y="0"/>
                </a:moveTo>
                <a:lnTo>
                  <a:pt x="1484574" y="34123"/>
                </a:lnTo>
                <a:lnTo>
                  <a:pt x="1641541" y="143318"/>
                </a:lnTo>
                <a:lnTo>
                  <a:pt x="1716611" y="307109"/>
                </a:lnTo>
                <a:lnTo>
                  <a:pt x="1730261" y="409479"/>
                </a:lnTo>
                <a:lnTo>
                  <a:pt x="1689313" y="593744"/>
                </a:lnTo>
                <a:lnTo>
                  <a:pt x="1723436" y="621043"/>
                </a:lnTo>
                <a:lnTo>
                  <a:pt x="1675664" y="805308"/>
                </a:lnTo>
                <a:lnTo>
                  <a:pt x="1614242" y="941801"/>
                </a:lnTo>
                <a:lnTo>
                  <a:pt x="1593768" y="1003223"/>
                </a:lnTo>
                <a:lnTo>
                  <a:pt x="1580119" y="1146541"/>
                </a:lnTo>
                <a:lnTo>
                  <a:pt x="1641541" y="1167015"/>
                </a:lnTo>
                <a:lnTo>
                  <a:pt x="1832631" y="1276209"/>
                </a:lnTo>
                <a:lnTo>
                  <a:pt x="1880403" y="1323981"/>
                </a:lnTo>
                <a:lnTo>
                  <a:pt x="2003247" y="1364929"/>
                </a:lnTo>
                <a:lnTo>
                  <a:pt x="2201161" y="1501422"/>
                </a:lnTo>
                <a:lnTo>
                  <a:pt x="2310356" y="1590143"/>
                </a:lnTo>
                <a:lnTo>
                  <a:pt x="2610640" y="2061043"/>
                </a:lnTo>
                <a:lnTo>
                  <a:pt x="2713010" y="2354503"/>
                </a:lnTo>
                <a:lnTo>
                  <a:pt x="2740308" y="2470522"/>
                </a:lnTo>
                <a:lnTo>
                  <a:pt x="2760782" y="2757157"/>
                </a:lnTo>
                <a:lnTo>
                  <a:pt x="2726659" y="3036967"/>
                </a:lnTo>
                <a:lnTo>
                  <a:pt x="2426375" y="3446446"/>
                </a:lnTo>
                <a:lnTo>
                  <a:pt x="2430178" y="3464192"/>
                </a:lnTo>
                <a:lnTo>
                  <a:pt x="2429511" y="3464163"/>
                </a:lnTo>
                <a:cubicBezTo>
                  <a:pt x="1449237" y="3381203"/>
                  <a:pt x="598150" y="2934083"/>
                  <a:pt x="74123" y="2287699"/>
                </a:cubicBezTo>
                <a:lnTo>
                  <a:pt x="0" y="2186024"/>
                </a:lnTo>
                <a:lnTo>
                  <a:pt x="3626" y="2149763"/>
                </a:lnTo>
                <a:lnTo>
                  <a:pt x="303910" y="1610617"/>
                </a:lnTo>
                <a:lnTo>
                  <a:pt x="372157" y="1562844"/>
                </a:lnTo>
                <a:lnTo>
                  <a:pt x="720213" y="1364929"/>
                </a:lnTo>
                <a:lnTo>
                  <a:pt x="843057" y="1310332"/>
                </a:lnTo>
                <a:lnTo>
                  <a:pt x="904479" y="1207963"/>
                </a:lnTo>
                <a:lnTo>
                  <a:pt x="1020498" y="1194313"/>
                </a:lnTo>
                <a:lnTo>
                  <a:pt x="1047797" y="1016872"/>
                </a:lnTo>
                <a:lnTo>
                  <a:pt x="986375" y="832607"/>
                </a:lnTo>
                <a:lnTo>
                  <a:pt x="931778" y="771185"/>
                </a:lnTo>
                <a:lnTo>
                  <a:pt x="904479" y="661991"/>
                </a:lnTo>
                <a:lnTo>
                  <a:pt x="904479" y="614218"/>
                </a:lnTo>
                <a:lnTo>
                  <a:pt x="938602" y="607394"/>
                </a:lnTo>
                <a:lnTo>
                  <a:pt x="904479" y="443602"/>
                </a:lnTo>
                <a:lnTo>
                  <a:pt x="904479" y="279810"/>
                </a:lnTo>
                <a:lnTo>
                  <a:pt x="1013674" y="116019"/>
                </a:lnTo>
                <a:lnTo>
                  <a:pt x="1204763" y="13649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08BEDC-B10F-8274-6BC4-7F7F21C22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3" t="39289" r="25457" b="11378"/>
          <a:stretch>
            <a:fillRect/>
          </a:stretch>
        </p:blipFill>
        <p:spPr>
          <a:xfrm>
            <a:off x="5868333" y="9186152"/>
            <a:ext cx="2689196" cy="3474724"/>
          </a:xfrm>
          <a:custGeom>
            <a:avLst/>
            <a:gdLst>
              <a:gd name="connsiteX0" fmla="*/ 1483826 w 2689196"/>
              <a:gd name="connsiteY0" fmla="*/ 0 h 3474724"/>
              <a:gd name="connsiteX1" fmla="*/ 1684174 w 2689196"/>
              <a:gd name="connsiteY1" fmla="*/ 75131 h 3474724"/>
              <a:gd name="connsiteX2" fmla="*/ 1821913 w 2689196"/>
              <a:gd name="connsiteY2" fmla="*/ 281739 h 3474724"/>
              <a:gd name="connsiteX3" fmla="*/ 2003478 w 2689196"/>
              <a:gd name="connsiteY3" fmla="*/ 788870 h 3474724"/>
              <a:gd name="connsiteX4" fmla="*/ 2122434 w 2689196"/>
              <a:gd name="connsiteY4" fmla="*/ 1101913 h 3474724"/>
              <a:gd name="connsiteX5" fmla="*/ 2216348 w 2689196"/>
              <a:gd name="connsiteY5" fmla="*/ 1414957 h 3474724"/>
              <a:gd name="connsiteX6" fmla="*/ 2272696 w 2689196"/>
              <a:gd name="connsiteY6" fmla="*/ 1515131 h 3474724"/>
              <a:gd name="connsiteX7" fmla="*/ 2285217 w 2689196"/>
              <a:gd name="connsiteY7" fmla="*/ 1602783 h 3474724"/>
              <a:gd name="connsiteX8" fmla="*/ 2404174 w 2689196"/>
              <a:gd name="connsiteY8" fmla="*/ 1684174 h 3474724"/>
              <a:gd name="connsiteX9" fmla="*/ 2504348 w 2689196"/>
              <a:gd name="connsiteY9" fmla="*/ 1809391 h 3474724"/>
              <a:gd name="connsiteX10" fmla="*/ 2592000 w 2689196"/>
              <a:gd name="connsiteY10" fmla="*/ 2047305 h 3474724"/>
              <a:gd name="connsiteX11" fmla="*/ 2689196 w 2689196"/>
              <a:gd name="connsiteY11" fmla="*/ 2284220 h 3474724"/>
              <a:gd name="connsiteX12" fmla="*/ 2686659 w 2689196"/>
              <a:gd name="connsiteY12" fmla="*/ 2287700 h 3474724"/>
              <a:gd name="connsiteX13" fmla="*/ 331271 w 2689196"/>
              <a:gd name="connsiteY13" fmla="*/ 3464164 h 3474724"/>
              <a:gd name="connsiteX14" fmla="*/ 80331 w 2689196"/>
              <a:gd name="connsiteY14" fmla="*/ 3474724 h 3474724"/>
              <a:gd name="connsiteX15" fmla="*/ 43826 w 2689196"/>
              <a:gd name="connsiteY15" fmla="*/ 3343305 h 3474724"/>
              <a:gd name="connsiteX16" fmla="*/ 75130 w 2689196"/>
              <a:gd name="connsiteY16" fmla="*/ 3111652 h 3474724"/>
              <a:gd name="connsiteX17" fmla="*/ 12522 w 2689196"/>
              <a:gd name="connsiteY17" fmla="*/ 3005218 h 3474724"/>
              <a:gd name="connsiteX18" fmla="*/ 0 w 2689196"/>
              <a:gd name="connsiteY18" fmla="*/ 2823652 h 3474724"/>
              <a:gd name="connsiteX19" fmla="*/ 37565 w 2689196"/>
              <a:gd name="connsiteY19" fmla="*/ 2592000 h 3474724"/>
              <a:gd name="connsiteX20" fmla="*/ 93913 w 2689196"/>
              <a:gd name="connsiteY20" fmla="*/ 2310261 h 3474724"/>
              <a:gd name="connsiteX21" fmla="*/ 156522 w 2689196"/>
              <a:gd name="connsiteY21" fmla="*/ 2247652 h 3474724"/>
              <a:gd name="connsiteX22" fmla="*/ 306783 w 2689196"/>
              <a:gd name="connsiteY22" fmla="*/ 1865739 h 3474724"/>
              <a:gd name="connsiteX23" fmla="*/ 413217 w 2689196"/>
              <a:gd name="connsiteY23" fmla="*/ 1671652 h 3474724"/>
              <a:gd name="connsiteX24" fmla="*/ 544696 w 2689196"/>
              <a:gd name="connsiteY24" fmla="*/ 1590261 h 3474724"/>
              <a:gd name="connsiteX25" fmla="*/ 601043 w 2689196"/>
              <a:gd name="connsiteY25" fmla="*/ 1565218 h 3474724"/>
              <a:gd name="connsiteX26" fmla="*/ 569739 w 2689196"/>
              <a:gd name="connsiteY26" fmla="*/ 1515131 h 3474724"/>
              <a:gd name="connsiteX27" fmla="*/ 657391 w 2689196"/>
              <a:gd name="connsiteY27" fmla="*/ 1352348 h 3474724"/>
              <a:gd name="connsiteX28" fmla="*/ 801391 w 2689196"/>
              <a:gd name="connsiteY28" fmla="*/ 1033044 h 3474724"/>
              <a:gd name="connsiteX29" fmla="*/ 907826 w 2689196"/>
              <a:gd name="connsiteY29" fmla="*/ 619826 h 3474724"/>
              <a:gd name="connsiteX30" fmla="*/ 1020522 w 2689196"/>
              <a:gd name="connsiteY30" fmla="*/ 256696 h 3474724"/>
              <a:gd name="connsiteX31" fmla="*/ 1058087 w 2689196"/>
              <a:gd name="connsiteY31" fmla="*/ 175304 h 3474724"/>
              <a:gd name="connsiteX32" fmla="*/ 1220869 w 2689196"/>
              <a:gd name="connsiteY32" fmla="*/ 37565 h 3474724"/>
              <a:gd name="connsiteX33" fmla="*/ 1352348 w 2689196"/>
              <a:gd name="connsiteY33" fmla="*/ 6261 h 347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689196" h="3474724">
                <a:moveTo>
                  <a:pt x="1483826" y="0"/>
                </a:moveTo>
                <a:lnTo>
                  <a:pt x="1684174" y="75131"/>
                </a:lnTo>
                <a:lnTo>
                  <a:pt x="1821913" y="281739"/>
                </a:lnTo>
                <a:lnTo>
                  <a:pt x="2003478" y="788870"/>
                </a:lnTo>
                <a:lnTo>
                  <a:pt x="2122434" y="1101913"/>
                </a:lnTo>
                <a:lnTo>
                  <a:pt x="2216348" y="1414957"/>
                </a:lnTo>
                <a:lnTo>
                  <a:pt x="2272696" y="1515131"/>
                </a:lnTo>
                <a:lnTo>
                  <a:pt x="2285217" y="1602783"/>
                </a:lnTo>
                <a:lnTo>
                  <a:pt x="2404174" y="1684174"/>
                </a:lnTo>
                <a:lnTo>
                  <a:pt x="2504348" y="1809391"/>
                </a:lnTo>
                <a:lnTo>
                  <a:pt x="2592000" y="2047305"/>
                </a:lnTo>
                <a:lnTo>
                  <a:pt x="2689196" y="2284220"/>
                </a:lnTo>
                <a:lnTo>
                  <a:pt x="2686659" y="2287700"/>
                </a:lnTo>
                <a:cubicBezTo>
                  <a:pt x="2162633" y="2934084"/>
                  <a:pt x="1311545" y="3381204"/>
                  <a:pt x="331271" y="3464164"/>
                </a:cubicBezTo>
                <a:lnTo>
                  <a:pt x="80331" y="3474724"/>
                </a:lnTo>
                <a:lnTo>
                  <a:pt x="43826" y="3343305"/>
                </a:lnTo>
                <a:lnTo>
                  <a:pt x="75130" y="3111652"/>
                </a:lnTo>
                <a:lnTo>
                  <a:pt x="12522" y="3005218"/>
                </a:lnTo>
                <a:lnTo>
                  <a:pt x="0" y="2823652"/>
                </a:lnTo>
                <a:lnTo>
                  <a:pt x="37565" y="2592000"/>
                </a:lnTo>
                <a:lnTo>
                  <a:pt x="93913" y="2310261"/>
                </a:lnTo>
                <a:lnTo>
                  <a:pt x="156522" y="2247652"/>
                </a:lnTo>
                <a:lnTo>
                  <a:pt x="306783" y="1865739"/>
                </a:lnTo>
                <a:lnTo>
                  <a:pt x="413217" y="1671652"/>
                </a:lnTo>
                <a:lnTo>
                  <a:pt x="544696" y="1590261"/>
                </a:lnTo>
                <a:lnTo>
                  <a:pt x="601043" y="1565218"/>
                </a:lnTo>
                <a:lnTo>
                  <a:pt x="569739" y="1515131"/>
                </a:lnTo>
                <a:lnTo>
                  <a:pt x="657391" y="1352348"/>
                </a:lnTo>
                <a:lnTo>
                  <a:pt x="801391" y="1033044"/>
                </a:lnTo>
                <a:lnTo>
                  <a:pt x="907826" y="619826"/>
                </a:lnTo>
                <a:lnTo>
                  <a:pt x="1020522" y="256696"/>
                </a:lnTo>
                <a:lnTo>
                  <a:pt x="1058087" y="175304"/>
                </a:lnTo>
                <a:lnTo>
                  <a:pt x="1220869" y="37565"/>
                </a:lnTo>
                <a:lnTo>
                  <a:pt x="1352348" y="6261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5915B6-CF8D-9A6C-A575-1C496FF6483F}"/>
              </a:ext>
            </a:extLst>
          </p:cNvPr>
          <p:cNvSpPr txBox="1"/>
          <p:nvPr/>
        </p:nvSpPr>
        <p:spPr>
          <a:xfrm>
            <a:off x="2172210" y="2437298"/>
            <a:ext cx="6095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INDOOR AIR TECHNOLOGIES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023 L 0.97422 -0.00047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46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9655 0.0067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81" y="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96224 -2.59259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97461 0.00023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B40A2C-C938-D190-CF4D-583C8604E2B9}"/>
              </a:ext>
            </a:extLst>
          </p:cNvPr>
          <p:cNvSpPr txBox="1"/>
          <p:nvPr/>
        </p:nvSpPr>
        <p:spPr>
          <a:xfrm>
            <a:off x="3955236" y="78219"/>
            <a:ext cx="4147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Aptos" panose="020B0004020202020204" pitchFamily="34" charset="0"/>
              </a:rPr>
              <a:t>Бизнес-модель Юнит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111EE-7E55-6097-B37D-2E05C1007D54}"/>
              </a:ext>
            </a:extLst>
          </p:cNvPr>
          <p:cNvSpPr txBox="1"/>
          <p:nvPr/>
        </p:nvSpPr>
        <p:spPr>
          <a:xfrm>
            <a:off x="4704640" y="795957"/>
            <a:ext cx="264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Производственный цех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C0299F-4A2F-51DD-3B8D-5360920AB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442" y="1559938"/>
            <a:ext cx="1914880" cy="962350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58695A0-8870-FB6A-075D-F1C6F3B7771C}"/>
              </a:ext>
            </a:extLst>
          </p:cNvPr>
          <p:cNvCxnSpPr>
            <a:cxnSpLocks/>
            <a:stCxn id="6" idx="2"/>
            <a:endCxn id="6154" idx="0"/>
          </p:cNvCxnSpPr>
          <p:nvPr/>
        </p:nvCxnSpPr>
        <p:spPr>
          <a:xfrm flipH="1">
            <a:off x="6028881" y="2522288"/>
            <a:ext cx="1" cy="1173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BD126D2-CD60-B2B6-DC91-A49EACB42E0F}"/>
              </a:ext>
            </a:extLst>
          </p:cNvPr>
          <p:cNvCxnSpPr>
            <a:cxnSpLocks/>
            <a:stCxn id="6154" idx="3"/>
            <a:endCxn id="6152" idx="1"/>
          </p:cNvCxnSpPr>
          <p:nvPr/>
        </p:nvCxnSpPr>
        <p:spPr>
          <a:xfrm flipV="1">
            <a:off x="6928881" y="4596233"/>
            <a:ext cx="2208241" cy="11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4376ED1-B03A-16EA-F675-E2EE877AF1F7}"/>
              </a:ext>
            </a:extLst>
          </p:cNvPr>
          <p:cNvCxnSpPr>
            <a:cxnSpLocks/>
            <a:stCxn id="6" idx="1"/>
            <a:endCxn id="6148" idx="3"/>
          </p:cNvCxnSpPr>
          <p:nvPr/>
        </p:nvCxnSpPr>
        <p:spPr>
          <a:xfrm flipH="1">
            <a:off x="3237038" y="2041113"/>
            <a:ext cx="1834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3499B08-B451-4988-47C7-F38A0FE9DC2F}"/>
              </a:ext>
            </a:extLst>
          </p:cNvPr>
          <p:cNvCxnSpPr>
            <a:cxnSpLocks/>
            <a:stCxn id="6" idx="3"/>
            <a:endCxn id="6150" idx="1"/>
          </p:cNvCxnSpPr>
          <p:nvPr/>
        </p:nvCxnSpPr>
        <p:spPr>
          <a:xfrm>
            <a:off x="6986322" y="2041113"/>
            <a:ext cx="21515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>
            <a:extLst>
              <a:ext uri="{FF2B5EF4-FFF2-40B4-BE49-F238E27FC236}">
                <a16:creationId xmlns:a16="http://schemas.microsoft.com/office/drawing/2014/main" id="{8CF937E7-B4AD-C89F-F945-F40566D3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38" y="114111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2E03B056-D1C2-E897-C236-757389422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842" y="1383367"/>
            <a:ext cx="1800000" cy="13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93621257-FE78-FA41-9101-6E3BFE5E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122" y="3717833"/>
            <a:ext cx="1800720" cy="17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DDD69540-74FA-8F1F-4665-02F98305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81" y="3696232"/>
            <a:ext cx="1800000" cy="18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7FD2E6A4-9C83-74CC-4594-CE86F3E1EEE1}"/>
              </a:ext>
            </a:extLst>
          </p:cNvPr>
          <p:cNvCxnSpPr>
            <a:cxnSpLocks/>
            <a:stCxn id="6150" idx="2"/>
            <a:endCxn id="6152" idx="0"/>
          </p:cNvCxnSpPr>
          <p:nvPr/>
        </p:nvCxnSpPr>
        <p:spPr>
          <a:xfrm flipH="1">
            <a:off x="10037482" y="2698859"/>
            <a:ext cx="360" cy="1018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Picture 12">
            <a:extLst>
              <a:ext uri="{FF2B5EF4-FFF2-40B4-BE49-F238E27FC236}">
                <a16:creationId xmlns:a16="http://schemas.microsoft.com/office/drawing/2014/main" id="{6C1DAE24-B283-F54D-6B98-72603522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38" y="369623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113662B5-DCD6-2952-9710-1F47AB4B80F3}"/>
              </a:ext>
            </a:extLst>
          </p:cNvPr>
          <p:cNvCxnSpPr>
            <a:cxnSpLocks/>
            <a:stCxn id="6148" idx="2"/>
            <a:endCxn id="6156" idx="0"/>
          </p:cNvCxnSpPr>
          <p:nvPr/>
        </p:nvCxnSpPr>
        <p:spPr>
          <a:xfrm>
            <a:off x="2337038" y="2941113"/>
            <a:ext cx="0" cy="755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6A96271-335B-7517-C841-DBD9AE215EF5}"/>
              </a:ext>
            </a:extLst>
          </p:cNvPr>
          <p:cNvSpPr txBox="1"/>
          <p:nvPr/>
        </p:nvSpPr>
        <p:spPr>
          <a:xfrm>
            <a:off x="983946" y="795957"/>
            <a:ext cx="27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Проектировочная фирма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EBA128-D354-6CCC-39CA-AC4F05E132AA}"/>
              </a:ext>
            </a:extLst>
          </p:cNvPr>
          <p:cNvSpPr txBox="1"/>
          <p:nvPr/>
        </p:nvSpPr>
        <p:spPr>
          <a:xfrm>
            <a:off x="1349388" y="5514897"/>
            <a:ext cx="19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Постройка здания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1D6F3D-FDEF-295F-29AD-1525E8AF3150}"/>
              </a:ext>
            </a:extLst>
          </p:cNvPr>
          <p:cNvSpPr txBox="1"/>
          <p:nvPr/>
        </p:nvSpPr>
        <p:spPr>
          <a:xfrm>
            <a:off x="8618000" y="795957"/>
            <a:ext cx="283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Маркетплейсы и магазины</a:t>
            </a:r>
          </a:p>
        </p:txBody>
      </p:sp>
      <p:sp>
        <p:nvSpPr>
          <p:cNvPr id="6147" name="TextBox 6146">
            <a:extLst>
              <a:ext uri="{FF2B5EF4-FFF2-40B4-BE49-F238E27FC236}">
                <a16:creationId xmlns:a16="http://schemas.microsoft.com/office/drawing/2014/main" id="{8A068009-2BA2-7C16-D680-73FFE15F9650}"/>
              </a:ext>
            </a:extLst>
          </p:cNvPr>
          <p:cNvSpPr txBox="1"/>
          <p:nvPr/>
        </p:nvSpPr>
        <p:spPr>
          <a:xfrm>
            <a:off x="4717628" y="5519586"/>
            <a:ext cx="248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Размещение товара на </a:t>
            </a:r>
          </a:p>
          <a:p>
            <a:pPr algn="ctr"/>
            <a:r>
              <a:rPr lang="ru-RU" dirty="0"/>
              <a:t>собственном сайте</a:t>
            </a:r>
          </a:p>
        </p:txBody>
      </p:sp>
      <p:sp>
        <p:nvSpPr>
          <p:cNvPr id="6161" name="TextBox 6160">
            <a:extLst>
              <a:ext uri="{FF2B5EF4-FFF2-40B4-BE49-F238E27FC236}">
                <a16:creationId xmlns:a16="http://schemas.microsoft.com/office/drawing/2014/main" id="{4BB8F0A5-66F9-C8B4-B6B1-925281B25AF5}"/>
              </a:ext>
            </a:extLst>
          </p:cNvPr>
          <p:cNvSpPr txBox="1"/>
          <p:nvPr/>
        </p:nvSpPr>
        <p:spPr>
          <a:xfrm>
            <a:off x="8557732" y="5535651"/>
            <a:ext cx="247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Конечный потребитель</a:t>
            </a:r>
          </a:p>
        </p:txBody>
      </p:sp>
      <p:cxnSp>
        <p:nvCxnSpPr>
          <p:cNvPr id="6180" name="Соединитель: уступ 6179">
            <a:extLst>
              <a:ext uri="{FF2B5EF4-FFF2-40B4-BE49-F238E27FC236}">
                <a16:creationId xmlns:a16="http://schemas.microsoft.com/office/drawing/2014/main" id="{1CA30DA6-14F7-37E6-8F66-E4C4DE32C727}"/>
              </a:ext>
            </a:extLst>
          </p:cNvPr>
          <p:cNvCxnSpPr>
            <a:cxnSpLocks/>
            <a:stCxn id="6156" idx="3"/>
            <a:endCxn id="6152" idx="3"/>
          </p:cNvCxnSpPr>
          <p:nvPr/>
        </p:nvCxnSpPr>
        <p:spPr>
          <a:xfrm>
            <a:off x="3237038" y="4596233"/>
            <a:ext cx="7700804" cy="12700"/>
          </a:xfrm>
          <a:prstGeom prst="bentConnector5">
            <a:avLst>
              <a:gd name="adj1" fmla="val 11740"/>
              <a:gd name="adj2" fmla="val 15916535"/>
              <a:gd name="adj3" fmla="val 10296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6" name="TextBox 6185">
            <a:extLst>
              <a:ext uri="{FF2B5EF4-FFF2-40B4-BE49-F238E27FC236}">
                <a16:creationId xmlns:a16="http://schemas.microsoft.com/office/drawing/2014/main" id="{64D829ED-28C7-F77E-32CA-02EAE1DD1F29}"/>
              </a:ext>
            </a:extLst>
          </p:cNvPr>
          <p:cNvSpPr txBox="1"/>
          <p:nvPr/>
        </p:nvSpPr>
        <p:spPr>
          <a:xfrm>
            <a:off x="3550259" y="1706610"/>
            <a:ext cx="117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 р.</a:t>
            </a:r>
          </a:p>
        </p:txBody>
      </p:sp>
      <p:sp>
        <p:nvSpPr>
          <p:cNvPr id="6187" name="TextBox 6186">
            <a:extLst>
              <a:ext uri="{FF2B5EF4-FFF2-40B4-BE49-F238E27FC236}">
                <a16:creationId xmlns:a16="http://schemas.microsoft.com/office/drawing/2014/main" id="{C48BF295-A779-4A83-CEC4-23345161B241}"/>
              </a:ext>
            </a:extLst>
          </p:cNvPr>
          <p:cNvSpPr txBox="1"/>
          <p:nvPr/>
        </p:nvSpPr>
        <p:spPr>
          <a:xfrm>
            <a:off x="7433223" y="1699967"/>
            <a:ext cx="117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 р.</a:t>
            </a:r>
          </a:p>
        </p:txBody>
      </p:sp>
      <p:sp>
        <p:nvSpPr>
          <p:cNvPr id="6188" name="TextBox 6187">
            <a:extLst>
              <a:ext uri="{FF2B5EF4-FFF2-40B4-BE49-F238E27FC236}">
                <a16:creationId xmlns:a16="http://schemas.microsoft.com/office/drawing/2014/main" id="{9C3C472E-C325-5EA0-FFB7-CA1C27F29C6F}"/>
              </a:ext>
            </a:extLst>
          </p:cNvPr>
          <p:cNvSpPr txBox="1"/>
          <p:nvPr/>
        </p:nvSpPr>
        <p:spPr>
          <a:xfrm rot="16200000">
            <a:off x="5223369" y="2874210"/>
            <a:ext cx="117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 р.</a:t>
            </a:r>
          </a:p>
        </p:txBody>
      </p:sp>
      <p:sp>
        <p:nvSpPr>
          <p:cNvPr id="6189" name="TextBox 6188">
            <a:extLst>
              <a:ext uri="{FF2B5EF4-FFF2-40B4-BE49-F238E27FC236}">
                <a16:creationId xmlns:a16="http://schemas.microsoft.com/office/drawing/2014/main" id="{996E4618-D375-1403-0F8C-29E8DCD11F3D}"/>
              </a:ext>
            </a:extLst>
          </p:cNvPr>
          <p:cNvSpPr txBox="1"/>
          <p:nvPr/>
        </p:nvSpPr>
        <p:spPr>
          <a:xfrm>
            <a:off x="6962153" y="4250027"/>
            <a:ext cx="199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3000р. + доставка</a:t>
            </a:r>
          </a:p>
        </p:txBody>
      </p:sp>
      <p:sp>
        <p:nvSpPr>
          <p:cNvPr id="6190" name="TextBox 6189">
            <a:extLst>
              <a:ext uri="{FF2B5EF4-FFF2-40B4-BE49-F238E27FC236}">
                <a16:creationId xmlns:a16="http://schemas.microsoft.com/office/drawing/2014/main" id="{43D03CC0-31A8-6554-4757-63C444ED63B7}"/>
              </a:ext>
            </a:extLst>
          </p:cNvPr>
          <p:cNvSpPr txBox="1"/>
          <p:nvPr/>
        </p:nvSpPr>
        <p:spPr>
          <a:xfrm>
            <a:off x="3991038" y="6205921"/>
            <a:ext cx="746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Стоимость помещения в которую будет входить стоимость продукта</a:t>
            </a:r>
          </a:p>
        </p:txBody>
      </p:sp>
      <p:sp>
        <p:nvSpPr>
          <p:cNvPr id="6191" name="TextBox 6190">
            <a:extLst>
              <a:ext uri="{FF2B5EF4-FFF2-40B4-BE49-F238E27FC236}">
                <a16:creationId xmlns:a16="http://schemas.microsoft.com/office/drawing/2014/main" id="{74629EE5-551A-C647-F63C-A4AF8617EB31}"/>
              </a:ext>
            </a:extLst>
          </p:cNvPr>
          <p:cNvSpPr txBox="1"/>
          <p:nvPr/>
        </p:nvSpPr>
        <p:spPr>
          <a:xfrm>
            <a:off x="7996351" y="2622637"/>
            <a:ext cx="207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3000р. + наценка маркетплейса или магазина</a:t>
            </a:r>
          </a:p>
        </p:txBody>
      </p:sp>
      <p:grpSp>
        <p:nvGrpSpPr>
          <p:cNvPr id="8" name="Google Shape;118;p2">
            <a:extLst>
              <a:ext uri="{FF2B5EF4-FFF2-40B4-BE49-F238E27FC236}">
                <a16:creationId xmlns:a16="http://schemas.microsoft.com/office/drawing/2014/main" id="{67CDEAAC-671D-CD10-B0CD-6C91CBFBF91A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9" name="Google Shape;119;p2">
              <a:extLst>
                <a:ext uri="{FF2B5EF4-FFF2-40B4-BE49-F238E27FC236}">
                  <a16:creationId xmlns:a16="http://schemas.microsoft.com/office/drawing/2014/main" id="{CD9DF22A-7F0C-E377-8FC2-1496447EB5AF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0" name="Google Shape;120;p2">
              <a:extLst>
                <a:ext uri="{FF2B5EF4-FFF2-40B4-BE49-F238E27FC236}">
                  <a16:creationId xmlns:a16="http://schemas.microsoft.com/office/drawing/2014/main" id="{D9ABFB1E-B90E-DDF1-3FE2-15FAFA7FADA0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8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9BEAF1A7-6574-D6F6-BB1A-0246FCCB64D0}"/>
              </a:ext>
            </a:extLst>
          </p:cNvPr>
          <p:cNvSpPr/>
          <p:nvPr/>
        </p:nvSpPr>
        <p:spPr>
          <a:xfrm>
            <a:off x="12929954" y="324502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5F9C334-E2A3-25CD-1A23-46087768969E}"/>
              </a:ext>
            </a:extLst>
          </p:cNvPr>
          <p:cNvSpPr/>
          <p:nvPr/>
        </p:nvSpPr>
        <p:spPr>
          <a:xfrm>
            <a:off x="12246082" y="2112765"/>
            <a:ext cx="1725744" cy="868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Выявление проблемы</a:t>
            </a:r>
          </a:p>
          <a:p>
            <a:pPr algn="ctr"/>
            <a:r>
              <a:rPr lang="ru-RU" dirty="0"/>
              <a:t>( 20.02.24 )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9E507DE-B433-C42D-898B-3466584510B9}"/>
              </a:ext>
            </a:extLst>
          </p:cNvPr>
          <p:cNvCxnSpPr>
            <a:cxnSpLocks/>
            <a:stCxn id="3" idx="0"/>
            <a:endCxn id="5" idx="2"/>
          </p:cNvCxnSpPr>
          <p:nvPr/>
        </p:nvCxnSpPr>
        <p:spPr>
          <a:xfrm flipH="1" flipV="1">
            <a:off x="13108954" y="2981758"/>
            <a:ext cx="1000" cy="263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97CEED5-65B1-54D6-C913-1F8B0AFF9E4C}"/>
              </a:ext>
            </a:extLst>
          </p:cNvPr>
          <p:cNvCxnSpPr>
            <a:cxnSpLocks/>
            <a:stCxn id="3" idx="6"/>
            <a:endCxn id="16" idx="2"/>
          </p:cNvCxnSpPr>
          <p:nvPr/>
        </p:nvCxnSpPr>
        <p:spPr>
          <a:xfrm flipV="1">
            <a:off x="13289954" y="3419716"/>
            <a:ext cx="626421" cy="5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7929A7B5-9573-415D-6437-5F30FD669A26}"/>
              </a:ext>
            </a:extLst>
          </p:cNvPr>
          <p:cNvSpPr/>
          <p:nvPr/>
        </p:nvSpPr>
        <p:spPr>
          <a:xfrm>
            <a:off x="19834901" y="3243694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AD92BEA-E7AD-406D-552D-AC07641BF5C7}"/>
              </a:ext>
            </a:extLst>
          </p:cNvPr>
          <p:cNvSpPr/>
          <p:nvPr/>
        </p:nvSpPr>
        <p:spPr>
          <a:xfrm>
            <a:off x="17862059" y="323839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712B81D-3D84-6DC7-8BA3-A00F16A11E91}"/>
              </a:ext>
            </a:extLst>
          </p:cNvPr>
          <p:cNvSpPr/>
          <p:nvPr/>
        </p:nvSpPr>
        <p:spPr>
          <a:xfrm>
            <a:off x="13916375" y="3239716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07812E4-0A6C-C51D-51BF-49CCD08206C0}"/>
              </a:ext>
            </a:extLst>
          </p:cNvPr>
          <p:cNvSpPr/>
          <p:nvPr/>
        </p:nvSpPr>
        <p:spPr>
          <a:xfrm>
            <a:off x="12962396" y="1154299"/>
            <a:ext cx="2300400" cy="868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Изучение научной литературы</a:t>
            </a:r>
          </a:p>
          <a:p>
            <a:pPr algn="ctr"/>
            <a:r>
              <a:rPr lang="ru-RU" dirty="0"/>
              <a:t>( 26.02.24 )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381A4F1-3B64-4BDA-4A42-0DADEF186DD5}"/>
              </a:ext>
            </a:extLst>
          </p:cNvPr>
          <p:cNvSpPr/>
          <p:nvPr/>
        </p:nvSpPr>
        <p:spPr>
          <a:xfrm>
            <a:off x="16892157" y="655111"/>
            <a:ext cx="2299803" cy="11138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Рекомендательное письмо от ООО «ВЕНТИЛЯЦИЯ»</a:t>
            </a:r>
          </a:p>
          <a:p>
            <a:pPr algn="ctr"/>
            <a:r>
              <a:rPr lang="ru-RU" dirty="0"/>
              <a:t>( 20.04.24 )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95ABD21-D488-10A4-3D24-3D2C0F0B3124}"/>
              </a:ext>
            </a:extLst>
          </p:cNvPr>
          <p:cNvSpPr/>
          <p:nvPr/>
        </p:nvSpPr>
        <p:spPr>
          <a:xfrm>
            <a:off x="18865000" y="1770303"/>
            <a:ext cx="2299802" cy="116550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Рекомендательное письмо от ООО «ВИД»</a:t>
            </a:r>
          </a:p>
          <a:p>
            <a:pPr algn="ctr"/>
            <a:r>
              <a:rPr lang="ru-RU" dirty="0"/>
              <a:t>( 23.04.24 )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1665C94-CD50-D7B4-972F-D1B81BF3034F}"/>
              </a:ext>
            </a:extLst>
          </p:cNvPr>
          <p:cNvCxnSpPr>
            <a:cxnSpLocks/>
            <a:stCxn id="16" idx="0"/>
            <a:endCxn id="18" idx="2"/>
          </p:cNvCxnSpPr>
          <p:nvPr/>
        </p:nvCxnSpPr>
        <p:spPr>
          <a:xfrm flipV="1">
            <a:off x="14096375" y="2023292"/>
            <a:ext cx="16221" cy="12164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049ACE3-6AAC-571F-8D3F-D60F83792D2C}"/>
              </a:ext>
            </a:extLst>
          </p:cNvPr>
          <p:cNvCxnSpPr>
            <a:cxnSpLocks/>
            <a:stCxn id="14" idx="0"/>
            <a:endCxn id="19" idx="2"/>
          </p:cNvCxnSpPr>
          <p:nvPr/>
        </p:nvCxnSpPr>
        <p:spPr>
          <a:xfrm flipV="1">
            <a:off x="18042059" y="1768978"/>
            <a:ext cx="0" cy="1469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C1553FC-3F68-E605-0123-541303A104E3}"/>
              </a:ext>
            </a:extLst>
          </p:cNvPr>
          <p:cNvCxnSpPr>
            <a:cxnSpLocks/>
            <a:stCxn id="12" idx="0"/>
            <a:endCxn id="21" idx="2"/>
          </p:cNvCxnSpPr>
          <p:nvPr/>
        </p:nvCxnSpPr>
        <p:spPr>
          <a:xfrm flipV="1">
            <a:off x="20014901" y="2935806"/>
            <a:ext cx="0" cy="30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48997831-0E0A-CC8C-072E-BBDD8E056EFF}"/>
              </a:ext>
            </a:extLst>
          </p:cNvPr>
          <p:cNvSpPr/>
          <p:nvPr/>
        </p:nvSpPr>
        <p:spPr>
          <a:xfrm>
            <a:off x="18848480" y="3247672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C0C4110-3E73-AE2A-9565-C86649D36361}"/>
              </a:ext>
            </a:extLst>
          </p:cNvPr>
          <p:cNvSpPr/>
          <p:nvPr/>
        </p:nvSpPr>
        <p:spPr>
          <a:xfrm>
            <a:off x="14902796" y="3241042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17F77E0-E885-D08B-10A6-90D1B56D1704}"/>
              </a:ext>
            </a:extLst>
          </p:cNvPr>
          <p:cNvSpPr/>
          <p:nvPr/>
        </p:nvSpPr>
        <p:spPr>
          <a:xfrm>
            <a:off x="13949481" y="5017545"/>
            <a:ext cx="2299803" cy="7764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конкурентов</a:t>
            </a:r>
          </a:p>
          <a:p>
            <a:pPr algn="ctr"/>
            <a:r>
              <a:rPr lang="ru-RU" dirty="0"/>
              <a:t>( 15.04.24 ) 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76FC676-A245-D7A9-8067-279D45FA8335}"/>
              </a:ext>
            </a:extLst>
          </p:cNvPr>
          <p:cNvCxnSpPr>
            <a:cxnSpLocks/>
            <a:stCxn id="26" idx="4"/>
            <a:endCxn id="27" idx="0"/>
          </p:cNvCxnSpPr>
          <p:nvPr/>
        </p:nvCxnSpPr>
        <p:spPr>
          <a:xfrm>
            <a:off x="15082796" y="3601042"/>
            <a:ext cx="16587" cy="1416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B007BDD-A266-3E9C-EC91-D273AB16C18D}"/>
              </a:ext>
            </a:extLst>
          </p:cNvPr>
          <p:cNvSpPr/>
          <p:nvPr/>
        </p:nvSpPr>
        <p:spPr>
          <a:xfrm>
            <a:off x="17882308" y="5009587"/>
            <a:ext cx="2299803" cy="7764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опроса</a:t>
            </a:r>
          </a:p>
          <a:p>
            <a:pPr algn="ctr"/>
            <a:r>
              <a:rPr lang="ru-RU" dirty="0"/>
              <a:t>( 22.04.24 )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2CAF9F5-56AD-0C7D-7286-453D098F604E}"/>
              </a:ext>
            </a:extLst>
          </p:cNvPr>
          <p:cNvCxnSpPr>
            <a:cxnSpLocks/>
            <a:stCxn id="25" idx="4"/>
            <a:endCxn id="29" idx="0"/>
          </p:cNvCxnSpPr>
          <p:nvPr/>
        </p:nvCxnSpPr>
        <p:spPr>
          <a:xfrm>
            <a:off x="19028480" y="3607672"/>
            <a:ext cx="3730" cy="1401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6FBAB72-F180-BA3A-6F3E-6AB96B349165}"/>
              </a:ext>
            </a:extLst>
          </p:cNvPr>
          <p:cNvCxnSpPr>
            <a:cxnSpLocks/>
            <a:stCxn id="16" idx="6"/>
            <a:endCxn id="26" idx="2"/>
          </p:cNvCxnSpPr>
          <p:nvPr/>
        </p:nvCxnSpPr>
        <p:spPr>
          <a:xfrm>
            <a:off x="14276375" y="3419716"/>
            <a:ext cx="626421" cy="1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2FAD4E9-03E5-81F8-094E-16B6EB93477B}"/>
              </a:ext>
            </a:extLst>
          </p:cNvPr>
          <p:cNvCxnSpPr>
            <a:cxnSpLocks/>
            <a:stCxn id="26" idx="6"/>
            <a:endCxn id="14" idx="2"/>
          </p:cNvCxnSpPr>
          <p:nvPr/>
        </p:nvCxnSpPr>
        <p:spPr>
          <a:xfrm flipV="1">
            <a:off x="15262796" y="3418390"/>
            <a:ext cx="2599263" cy="2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AD90A19-CEB6-2BF9-BF61-9F3301ECE390}"/>
              </a:ext>
            </a:extLst>
          </p:cNvPr>
          <p:cNvCxnSpPr>
            <a:cxnSpLocks/>
            <a:stCxn id="14" idx="6"/>
            <a:endCxn id="25" idx="2"/>
          </p:cNvCxnSpPr>
          <p:nvPr/>
        </p:nvCxnSpPr>
        <p:spPr>
          <a:xfrm>
            <a:off x="18222059" y="3418390"/>
            <a:ext cx="626421" cy="9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C99CA2EF-0136-F2A7-C4B2-66A0F71EF25E}"/>
              </a:ext>
            </a:extLst>
          </p:cNvPr>
          <p:cNvCxnSpPr>
            <a:cxnSpLocks/>
            <a:stCxn id="25" idx="6"/>
            <a:endCxn id="12" idx="2"/>
          </p:cNvCxnSpPr>
          <p:nvPr/>
        </p:nvCxnSpPr>
        <p:spPr>
          <a:xfrm flipV="1">
            <a:off x="19208480" y="3423694"/>
            <a:ext cx="626421" cy="3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2C678842-2A59-31AD-9A6F-75ADDAFBE437}"/>
              </a:ext>
            </a:extLst>
          </p:cNvPr>
          <p:cNvSpPr/>
          <p:nvPr/>
        </p:nvSpPr>
        <p:spPr>
          <a:xfrm>
            <a:off x="16875638" y="3246346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6AC0A04-E027-3296-126A-2AFEBBE8CCA2}"/>
              </a:ext>
            </a:extLst>
          </p:cNvPr>
          <p:cNvSpPr/>
          <p:nvPr/>
        </p:nvSpPr>
        <p:spPr>
          <a:xfrm>
            <a:off x="15900865" y="4025186"/>
            <a:ext cx="2299802" cy="7764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рынка</a:t>
            </a:r>
          </a:p>
          <a:p>
            <a:pPr algn="ctr"/>
            <a:r>
              <a:rPr lang="ru-RU" dirty="0"/>
              <a:t>( 19.04.24 )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A3A6CC8B-5C69-22B9-0CA3-2E1D98600457}"/>
              </a:ext>
            </a:extLst>
          </p:cNvPr>
          <p:cNvCxnSpPr>
            <a:cxnSpLocks/>
            <a:stCxn id="35" idx="4"/>
            <a:endCxn id="36" idx="0"/>
          </p:cNvCxnSpPr>
          <p:nvPr/>
        </p:nvCxnSpPr>
        <p:spPr>
          <a:xfrm flipH="1">
            <a:off x="17050766" y="3606346"/>
            <a:ext cx="4872" cy="418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4966D774-B55F-FD24-756B-CD264361DD3C}"/>
              </a:ext>
            </a:extLst>
          </p:cNvPr>
          <p:cNvSpPr/>
          <p:nvPr/>
        </p:nvSpPr>
        <p:spPr>
          <a:xfrm>
            <a:off x="15889217" y="3242368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3AB40F1E-9446-1580-B38F-581228C0395C}"/>
              </a:ext>
            </a:extLst>
          </p:cNvPr>
          <p:cNvSpPr/>
          <p:nvPr/>
        </p:nvSpPr>
        <p:spPr>
          <a:xfrm>
            <a:off x="14919316" y="2023291"/>
            <a:ext cx="2299802" cy="9178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проекта опытного образца</a:t>
            </a:r>
          </a:p>
          <a:p>
            <a:pPr algn="ctr"/>
            <a:r>
              <a:rPr lang="ru-RU" dirty="0"/>
              <a:t>( 18.03.24 )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2FBB2EED-973B-9BF6-A2A9-B3CB2E746E84}"/>
              </a:ext>
            </a:extLst>
          </p:cNvPr>
          <p:cNvCxnSpPr>
            <a:cxnSpLocks/>
            <a:stCxn id="38" idx="0"/>
            <a:endCxn id="39" idx="2"/>
          </p:cNvCxnSpPr>
          <p:nvPr/>
        </p:nvCxnSpPr>
        <p:spPr>
          <a:xfrm flipV="1">
            <a:off x="16069217" y="2941112"/>
            <a:ext cx="0" cy="301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4BBBBA5C-A88E-291E-D934-6494FBF94EBB}"/>
              </a:ext>
            </a:extLst>
          </p:cNvPr>
          <p:cNvSpPr/>
          <p:nvPr/>
        </p:nvSpPr>
        <p:spPr>
          <a:xfrm>
            <a:off x="22794167" y="324900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15906CA0-663D-1349-CB6A-9F01E91470F2}"/>
              </a:ext>
            </a:extLst>
          </p:cNvPr>
          <p:cNvCxnSpPr>
            <a:cxnSpLocks/>
            <a:stCxn id="12" idx="6"/>
            <a:endCxn id="41" idx="2"/>
          </p:cNvCxnSpPr>
          <p:nvPr/>
        </p:nvCxnSpPr>
        <p:spPr>
          <a:xfrm>
            <a:off x="20194901" y="3423694"/>
            <a:ext cx="2599266" cy="5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18CD97C6-61D7-EFED-3BB2-3045A9E7AF03}"/>
              </a:ext>
            </a:extLst>
          </p:cNvPr>
          <p:cNvSpPr/>
          <p:nvPr/>
        </p:nvSpPr>
        <p:spPr>
          <a:xfrm>
            <a:off x="21815135" y="5009585"/>
            <a:ext cx="2299803" cy="115633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Завершение проекта, подача заявки на патент</a:t>
            </a:r>
          </a:p>
          <a:p>
            <a:pPr algn="ctr"/>
            <a:r>
              <a:rPr lang="ru-RU" dirty="0"/>
              <a:t>( 30.09.24 )</a:t>
            </a: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D97D30F5-B840-49EB-2BB0-27A493A090D3}"/>
              </a:ext>
            </a:extLst>
          </p:cNvPr>
          <p:cNvCxnSpPr>
            <a:cxnSpLocks/>
            <a:stCxn id="41" idx="4"/>
            <a:endCxn id="43" idx="0"/>
          </p:cNvCxnSpPr>
          <p:nvPr/>
        </p:nvCxnSpPr>
        <p:spPr>
          <a:xfrm flipH="1">
            <a:off x="22965037" y="3609000"/>
            <a:ext cx="9130" cy="1400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id="{424BEC03-21E3-5F42-E335-9D52B3073849}"/>
              </a:ext>
            </a:extLst>
          </p:cNvPr>
          <p:cNvSpPr/>
          <p:nvPr/>
        </p:nvSpPr>
        <p:spPr>
          <a:xfrm>
            <a:off x="20821322" y="3235738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FD6CF5D9-CE70-31C4-1F3D-8CDC546CAD93}"/>
              </a:ext>
            </a:extLst>
          </p:cNvPr>
          <p:cNvSpPr/>
          <p:nvPr/>
        </p:nvSpPr>
        <p:spPr>
          <a:xfrm>
            <a:off x="19858421" y="4025186"/>
            <a:ext cx="2299802" cy="8744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опытного образца</a:t>
            </a:r>
          </a:p>
          <a:p>
            <a:pPr algn="ctr"/>
            <a:r>
              <a:rPr lang="ru-RU" dirty="0"/>
              <a:t>( 30.07.24)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E8D33D25-235A-4EF5-9E68-0C9A4EDAB3C9}"/>
              </a:ext>
            </a:extLst>
          </p:cNvPr>
          <p:cNvCxnSpPr>
            <a:cxnSpLocks/>
            <a:stCxn id="45" idx="4"/>
            <a:endCxn id="46" idx="0"/>
          </p:cNvCxnSpPr>
          <p:nvPr/>
        </p:nvCxnSpPr>
        <p:spPr>
          <a:xfrm>
            <a:off x="21001322" y="3595738"/>
            <a:ext cx="7000" cy="429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>
            <a:extLst>
              <a:ext uri="{FF2B5EF4-FFF2-40B4-BE49-F238E27FC236}">
                <a16:creationId xmlns:a16="http://schemas.microsoft.com/office/drawing/2014/main" id="{9A5E74C0-EA1C-5778-0397-F724182821D7}"/>
              </a:ext>
            </a:extLst>
          </p:cNvPr>
          <p:cNvSpPr/>
          <p:nvPr/>
        </p:nvSpPr>
        <p:spPr>
          <a:xfrm>
            <a:off x="21807743" y="3237064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6A5D0123-DEC5-C3DC-2E62-EAF04118DA73}"/>
              </a:ext>
            </a:extLst>
          </p:cNvPr>
          <p:cNvSpPr/>
          <p:nvPr/>
        </p:nvSpPr>
        <p:spPr>
          <a:xfrm>
            <a:off x="20840188" y="890010"/>
            <a:ext cx="2299802" cy="8781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испытаний</a:t>
            </a:r>
          </a:p>
          <a:p>
            <a:pPr algn="ctr"/>
            <a:r>
              <a:rPr lang="ru-RU" dirty="0"/>
              <a:t>( 15.09.24 )</a:t>
            </a: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F1A75C63-2EEC-52F1-8F8D-03BF0A54DACA}"/>
              </a:ext>
            </a:extLst>
          </p:cNvPr>
          <p:cNvCxnSpPr>
            <a:cxnSpLocks/>
            <a:stCxn id="48" idx="0"/>
            <a:endCxn id="50" idx="2"/>
          </p:cNvCxnSpPr>
          <p:nvPr/>
        </p:nvCxnSpPr>
        <p:spPr>
          <a:xfrm flipV="1">
            <a:off x="21987743" y="1768192"/>
            <a:ext cx="2346" cy="1468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D38AA09-3010-3124-CB76-A0397F14FA62}"/>
              </a:ext>
            </a:extLst>
          </p:cNvPr>
          <p:cNvSpPr txBox="1"/>
          <p:nvPr/>
        </p:nvSpPr>
        <p:spPr>
          <a:xfrm>
            <a:off x="13387482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BCA1C6-0038-796D-F67B-BA896F3912A7}"/>
              </a:ext>
            </a:extLst>
          </p:cNvPr>
          <p:cNvSpPr txBox="1"/>
          <p:nvPr/>
        </p:nvSpPr>
        <p:spPr>
          <a:xfrm>
            <a:off x="14414696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2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F720D7-BE11-6249-41ED-E6101DB3093B}"/>
              </a:ext>
            </a:extLst>
          </p:cNvPr>
          <p:cNvSpPr txBox="1"/>
          <p:nvPr/>
        </p:nvSpPr>
        <p:spPr>
          <a:xfrm>
            <a:off x="15442428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3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601622E-B46A-7780-67A2-C8856925DCB4}"/>
              </a:ext>
            </a:extLst>
          </p:cNvPr>
          <p:cNvSpPr txBox="1"/>
          <p:nvPr/>
        </p:nvSpPr>
        <p:spPr>
          <a:xfrm>
            <a:off x="16395831" y="295407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4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06CC8A-0221-1D2E-6246-15E02C0D7CB4}"/>
              </a:ext>
            </a:extLst>
          </p:cNvPr>
          <p:cNvSpPr txBox="1"/>
          <p:nvPr/>
        </p:nvSpPr>
        <p:spPr>
          <a:xfrm>
            <a:off x="17373221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5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FD1D2EF-9288-8463-C4E8-9A91D4F37E8F}"/>
              </a:ext>
            </a:extLst>
          </p:cNvPr>
          <p:cNvSpPr txBox="1"/>
          <p:nvPr/>
        </p:nvSpPr>
        <p:spPr>
          <a:xfrm>
            <a:off x="18356889" y="2981759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6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69F7FA8-1844-4927-5268-CEC053F74426}"/>
              </a:ext>
            </a:extLst>
          </p:cNvPr>
          <p:cNvSpPr txBox="1"/>
          <p:nvPr/>
        </p:nvSpPr>
        <p:spPr>
          <a:xfrm>
            <a:off x="19344074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7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8A9CA4E-8851-6C25-500B-14CD370B0C73}"/>
              </a:ext>
            </a:extLst>
          </p:cNvPr>
          <p:cNvSpPr txBox="1"/>
          <p:nvPr/>
        </p:nvSpPr>
        <p:spPr>
          <a:xfrm>
            <a:off x="20368403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8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144" name="TextBox 6143">
            <a:extLst>
              <a:ext uri="{FF2B5EF4-FFF2-40B4-BE49-F238E27FC236}">
                <a16:creationId xmlns:a16="http://schemas.microsoft.com/office/drawing/2014/main" id="{4CA3A608-A1B6-B12E-6DF1-BE4EE6380312}"/>
              </a:ext>
            </a:extLst>
          </p:cNvPr>
          <p:cNvSpPr txBox="1"/>
          <p:nvPr/>
        </p:nvSpPr>
        <p:spPr>
          <a:xfrm>
            <a:off x="21313545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9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145" name="TextBox 6144">
            <a:extLst>
              <a:ext uri="{FF2B5EF4-FFF2-40B4-BE49-F238E27FC236}">
                <a16:creationId xmlns:a16="http://schemas.microsoft.com/office/drawing/2014/main" id="{50D9AC67-7990-EF24-6C03-68E8D927D105}"/>
              </a:ext>
            </a:extLst>
          </p:cNvPr>
          <p:cNvSpPr txBox="1"/>
          <p:nvPr/>
        </p:nvSpPr>
        <p:spPr>
          <a:xfrm>
            <a:off x="22208351" y="2969446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10</a:t>
            </a:r>
            <a:endParaRPr lang="ru-RU" sz="2400" dirty="0">
              <a:latin typeface="Aptos" panose="020B0004020202020204" pitchFamily="34" charset="0"/>
            </a:endParaRPr>
          </a:p>
        </p:txBody>
      </p:sp>
      <p:cxnSp>
        <p:nvCxnSpPr>
          <p:cNvPr id="6146" name="Прямая соединительная линия 6145">
            <a:extLst>
              <a:ext uri="{FF2B5EF4-FFF2-40B4-BE49-F238E27FC236}">
                <a16:creationId xmlns:a16="http://schemas.microsoft.com/office/drawing/2014/main" id="{67E381FB-93B5-2C5D-80A9-C5575FDB8594}"/>
              </a:ext>
            </a:extLst>
          </p:cNvPr>
          <p:cNvCxnSpPr>
            <a:cxnSpLocks/>
          </p:cNvCxnSpPr>
          <p:nvPr/>
        </p:nvCxnSpPr>
        <p:spPr>
          <a:xfrm flipV="1">
            <a:off x="20718179" y="2890366"/>
            <a:ext cx="0" cy="11348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964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8F9C37-1A89-B6F5-7A84-93C4D64D1C36}"/>
              </a:ext>
            </a:extLst>
          </p:cNvPr>
          <p:cNvSpPr txBox="1"/>
          <p:nvPr/>
        </p:nvSpPr>
        <p:spPr>
          <a:xfrm>
            <a:off x="4146588" y="-15686"/>
            <a:ext cx="3898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ptos" panose="020B0004020202020204" pitchFamily="34" charset="0"/>
              </a:rPr>
              <a:t>Текущие результаты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784FB37-F9CA-1214-9081-93A221423B07}"/>
              </a:ext>
            </a:extLst>
          </p:cNvPr>
          <p:cNvSpPr/>
          <p:nvPr/>
        </p:nvSpPr>
        <p:spPr>
          <a:xfrm>
            <a:off x="902938" y="324502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188D2D3-1D50-C7E9-D87B-ADF48417A9C4}"/>
              </a:ext>
            </a:extLst>
          </p:cNvPr>
          <p:cNvSpPr/>
          <p:nvPr/>
        </p:nvSpPr>
        <p:spPr>
          <a:xfrm>
            <a:off x="219066" y="2112765"/>
            <a:ext cx="1725744" cy="868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Выявление проблемы</a:t>
            </a:r>
          </a:p>
          <a:p>
            <a:pPr algn="ctr"/>
            <a:r>
              <a:rPr lang="ru-RU" dirty="0"/>
              <a:t>( 20.02.24 )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55C4D6C-72F8-EE4B-56F4-0710EDC8E21E}"/>
              </a:ext>
            </a:extLst>
          </p:cNvPr>
          <p:cNvCxnSpPr>
            <a:cxnSpLocks/>
            <a:stCxn id="5" idx="0"/>
            <a:endCxn id="23" idx="2"/>
          </p:cNvCxnSpPr>
          <p:nvPr/>
        </p:nvCxnSpPr>
        <p:spPr>
          <a:xfrm flipH="1" flipV="1">
            <a:off x="1081938" y="2981758"/>
            <a:ext cx="1000" cy="263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233EA34-DB85-4736-AF86-2EAB2B8AACBA}"/>
              </a:ext>
            </a:extLst>
          </p:cNvPr>
          <p:cNvCxnSpPr>
            <a:cxnSpLocks/>
            <a:stCxn id="5" idx="6"/>
            <a:endCxn id="43" idx="2"/>
          </p:cNvCxnSpPr>
          <p:nvPr/>
        </p:nvCxnSpPr>
        <p:spPr>
          <a:xfrm flipV="1">
            <a:off x="1262938" y="3419716"/>
            <a:ext cx="626421" cy="5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350C0641-BE59-F139-80CD-38D8A9D7D0D3}"/>
              </a:ext>
            </a:extLst>
          </p:cNvPr>
          <p:cNvSpPr/>
          <p:nvPr/>
        </p:nvSpPr>
        <p:spPr>
          <a:xfrm>
            <a:off x="7807885" y="3243694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CADC4584-38F8-FAD4-A1F6-44BC682EA72B}"/>
              </a:ext>
            </a:extLst>
          </p:cNvPr>
          <p:cNvSpPr/>
          <p:nvPr/>
        </p:nvSpPr>
        <p:spPr>
          <a:xfrm>
            <a:off x="5835043" y="323839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582F20CF-C389-7373-97F4-A338FBC968CC}"/>
              </a:ext>
            </a:extLst>
          </p:cNvPr>
          <p:cNvSpPr/>
          <p:nvPr/>
        </p:nvSpPr>
        <p:spPr>
          <a:xfrm>
            <a:off x="1889359" y="3239716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30B10A0F-15E8-4EED-DF95-BFACA506F549}"/>
              </a:ext>
            </a:extLst>
          </p:cNvPr>
          <p:cNvSpPr/>
          <p:nvPr/>
        </p:nvSpPr>
        <p:spPr>
          <a:xfrm>
            <a:off x="935380" y="1154299"/>
            <a:ext cx="2300400" cy="868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Изучение научной литературы</a:t>
            </a:r>
          </a:p>
          <a:p>
            <a:pPr algn="ctr"/>
            <a:r>
              <a:rPr lang="ru-RU" dirty="0"/>
              <a:t>( 26.02.24 )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8A651DCE-DED8-0BB8-560D-D420E75FB9E1}"/>
              </a:ext>
            </a:extLst>
          </p:cNvPr>
          <p:cNvSpPr/>
          <p:nvPr/>
        </p:nvSpPr>
        <p:spPr>
          <a:xfrm>
            <a:off x="4865141" y="655111"/>
            <a:ext cx="2299803" cy="11138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Рекомендательное письмо от ООО «ВЕНТИЛЯЦИЯ»</a:t>
            </a:r>
          </a:p>
          <a:p>
            <a:pPr algn="ctr"/>
            <a:r>
              <a:rPr lang="ru-RU" dirty="0"/>
              <a:t>( 20.04.24 )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0463D7D1-93CE-08AC-E644-EDFE769861E9}"/>
              </a:ext>
            </a:extLst>
          </p:cNvPr>
          <p:cNvSpPr/>
          <p:nvPr/>
        </p:nvSpPr>
        <p:spPr>
          <a:xfrm>
            <a:off x="6837984" y="1770303"/>
            <a:ext cx="2299802" cy="116550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Рекомендательное письмо от ООО «ВИД»</a:t>
            </a:r>
          </a:p>
          <a:p>
            <a:pPr algn="ctr"/>
            <a:r>
              <a:rPr lang="ru-RU" dirty="0"/>
              <a:t>( 23.04.24 )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FD46A264-A453-1841-E232-A0E43FA3304D}"/>
              </a:ext>
            </a:extLst>
          </p:cNvPr>
          <p:cNvCxnSpPr>
            <a:cxnSpLocks/>
            <a:stCxn id="43" idx="0"/>
            <a:endCxn id="48" idx="2"/>
          </p:cNvCxnSpPr>
          <p:nvPr/>
        </p:nvCxnSpPr>
        <p:spPr>
          <a:xfrm flipV="1">
            <a:off x="2069359" y="2023292"/>
            <a:ext cx="16221" cy="12164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CE9F973C-7FCA-6D7B-0D62-622E228BABA9}"/>
              </a:ext>
            </a:extLst>
          </p:cNvPr>
          <p:cNvCxnSpPr>
            <a:cxnSpLocks/>
            <a:stCxn id="42" idx="0"/>
            <a:endCxn id="49" idx="2"/>
          </p:cNvCxnSpPr>
          <p:nvPr/>
        </p:nvCxnSpPr>
        <p:spPr>
          <a:xfrm flipV="1">
            <a:off x="6015043" y="1768978"/>
            <a:ext cx="0" cy="1469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0EF12945-B74E-9858-E208-EE4D1457252D}"/>
              </a:ext>
            </a:extLst>
          </p:cNvPr>
          <p:cNvCxnSpPr>
            <a:cxnSpLocks/>
            <a:stCxn id="41" idx="0"/>
            <a:endCxn id="50" idx="2"/>
          </p:cNvCxnSpPr>
          <p:nvPr/>
        </p:nvCxnSpPr>
        <p:spPr>
          <a:xfrm flipV="1">
            <a:off x="7987885" y="2935806"/>
            <a:ext cx="0" cy="30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>
            <a:extLst>
              <a:ext uri="{FF2B5EF4-FFF2-40B4-BE49-F238E27FC236}">
                <a16:creationId xmlns:a16="http://schemas.microsoft.com/office/drawing/2014/main" id="{649A0CD2-B022-0F07-1C9C-A9268D8C8529}"/>
              </a:ext>
            </a:extLst>
          </p:cNvPr>
          <p:cNvSpPr/>
          <p:nvPr/>
        </p:nvSpPr>
        <p:spPr>
          <a:xfrm>
            <a:off x="6821464" y="3247672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81A799A8-7E4F-7835-0F60-F89580CB4B58}"/>
              </a:ext>
            </a:extLst>
          </p:cNvPr>
          <p:cNvSpPr/>
          <p:nvPr/>
        </p:nvSpPr>
        <p:spPr>
          <a:xfrm>
            <a:off x="2875780" y="3241042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3466B0B5-A4A5-3309-E8B6-46E069F9E288}"/>
              </a:ext>
            </a:extLst>
          </p:cNvPr>
          <p:cNvSpPr/>
          <p:nvPr/>
        </p:nvSpPr>
        <p:spPr>
          <a:xfrm>
            <a:off x="1922465" y="5017545"/>
            <a:ext cx="2299803" cy="7764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конкурентов</a:t>
            </a:r>
          </a:p>
          <a:p>
            <a:pPr algn="ctr"/>
            <a:r>
              <a:rPr lang="ru-RU" dirty="0"/>
              <a:t>( 15.04.24 ) </a:t>
            </a:r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2EBC7E62-3F82-A388-7630-2DEAC5B64B3E}"/>
              </a:ext>
            </a:extLst>
          </p:cNvPr>
          <p:cNvCxnSpPr>
            <a:cxnSpLocks/>
            <a:stCxn id="69" idx="4"/>
            <a:endCxn id="73" idx="0"/>
          </p:cNvCxnSpPr>
          <p:nvPr/>
        </p:nvCxnSpPr>
        <p:spPr>
          <a:xfrm>
            <a:off x="3055780" y="3601042"/>
            <a:ext cx="16587" cy="1416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D757F21F-208F-950A-58E6-DA1587BA9B3C}"/>
              </a:ext>
            </a:extLst>
          </p:cNvPr>
          <p:cNvSpPr/>
          <p:nvPr/>
        </p:nvSpPr>
        <p:spPr>
          <a:xfrm>
            <a:off x="5855292" y="5009587"/>
            <a:ext cx="2299803" cy="7764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опроса</a:t>
            </a:r>
          </a:p>
          <a:p>
            <a:pPr algn="ctr"/>
            <a:r>
              <a:rPr lang="ru-RU" dirty="0"/>
              <a:t>( 22.04.24 )</a:t>
            </a:r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3FC1A01E-B3C5-2CD5-E3C3-96DF2B2CAD2F}"/>
              </a:ext>
            </a:extLst>
          </p:cNvPr>
          <p:cNvCxnSpPr>
            <a:cxnSpLocks/>
            <a:stCxn id="68" idx="4"/>
            <a:endCxn id="79" idx="0"/>
          </p:cNvCxnSpPr>
          <p:nvPr/>
        </p:nvCxnSpPr>
        <p:spPr>
          <a:xfrm>
            <a:off x="7001464" y="3607672"/>
            <a:ext cx="3730" cy="1401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737D2FAC-1C32-C65F-7160-AE4D89F09628}"/>
              </a:ext>
            </a:extLst>
          </p:cNvPr>
          <p:cNvCxnSpPr>
            <a:cxnSpLocks/>
            <a:stCxn id="43" idx="6"/>
            <a:endCxn id="69" idx="2"/>
          </p:cNvCxnSpPr>
          <p:nvPr/>
        </p:nvCxnSpPr>
        <p:spPr>
          <a:xfrm>
            <a:off x="2249359" y="3419716"/>
            <a:ext cx="626421" cy="1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2808901D-D8BE-8132-690C-BE8BBC89E9A2}"/>
              </a:ext>
            </a:extLst>
          </p:cNvPr>
          <p:cNvCxnSpPr>
            <a:cxnSpLocks/>
            <a:stCxn id="69" idx="6"/>
            <a:endCxn id="42" idx="2"/>
          </p:cNvCxnSpPr>
          <p:nvPr/>
        </p:nvCxnSpPr>
        <p:spPr>
          <a:xfrm flipV="1">
            <a:off x="3235780" y="3418390"/>
            <a:ext cx="2599263" cy="2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E4013707-7C8F-5968-BAAE-92BB35C91783}"/>
              </a:ext>
            </a:extLst>
          </p:cNvPr>
          <p:cNvCxnSpPr>
            <a:cxnSpLocks/>
            <a:stCxn id="42" idx="6"/>
            <a:endCxn id="68" idx="2"/>
          </p:cNvCxnSpPr>
          <p:nvPr/>
        </p:nvCxnSpPr>
        <p:spPr>
          <a:xfrm>
            <a:off x="6195043" y="3418390"/>
            <a:ext cx="626421" cy="9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AB12400B-3A41-3B52-9414-9CF1706EE77A}"/>
              </a:ext>
            </a:extLst>
          </p:cNvPr>
          <p:cNvCxnSpPr>
            <a:cxnSpLocks/>
            <a:stCxn id="68" idx="6"/>
            <a:endCxn id="41" idx="2"/>
          </p:cNvCxnSpPr>
          <p:nvPr/>
        </p:nvCxnSpPr>
        <p:spPr>
          <a:xfrm flipV="1">
            <a:off x="7181464" y="3423694"/>
            <a:ext cx="626421" cy="3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Овал 127">
            <a:extLst>
              <a:ext uri="{FF2B5EF4-FFF2-40B4-BE49-F238E27FC236}">
                <a16:creationId xmlns:a16="http://schemas.microsoft.com/office/drawing/2014/main" id="{45972D53-6D3C-B481-4D06-2C59739ED08E}"/>
              </a:ext>
            </a:extLst>
          </p:cNvPr>
          <p:cNvSpPr/>
          <p:nvPr/>
        </p:nvSpPr>
        <p:spPr>
          <a:xfrm>
            <a:off x="4848622" y="3246346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14B600DB-0D78-2F6E-D683-1A745622BFDF}"/>
              </a:ext>
            </a:extLst>
          </p:cNvPr>
          <p:cNvSpPr/>
          <p:nvPr/>
        </p:nvSpPr>
        <p:spPr>
          <a:xfrm>
            <a:off x="3873849" y="4025186"/>
            <a:ext cx="2299802" cy="7764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рынка</a:t>
            </a:r>
          </a:p>
          <a:p>
            <a:pPr algn="ctr"/>
            <a:r>
              <a:rPr lang="ru-RU" dirty="0"/>
              <a:t>( 19.04.24 )</a:t>
            </a:r>
          </a:p>
        </p:txBody>
      </p: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8CB94A3F-AB10-2BBA-E589-A7C09434DE95}"/>
              </a:ext>
            </a:extLst>
          </p:cNvPr>
          <p:cNvCxnSpPr>
            <a:cxnSpLocks/>
            <a:stCxn id="128" idx="4"/>
            <a:endCxn id="132" idx="0"/>
          </p:cNvCxnSpPr>
          <p:nvPr/>
        </p:nvCxnSpPr>
        <p:spPr>
          <a:xfrm flipH="1">
            <a:off x="5023750" y="3606346"/>
            <a:ext cx="4872" cy="418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Овал 160">
            <a:extLst>
              <a:ext uri="{FF2B5EF4-FFF2-40B4-BE49-F238E27FC236}">
                <a16:creationId xmlns:a16="http://schemas.microsoft.com/office/drawing/2014/main" id="{CA3E8DC9-4019-0969-A4FD-3FE24D3682AE}"/>
              </a:ext>
            </a:extLst>
          </p:cNvPr>
          <p:cNvSpPr/>
          <p:nvPr/>
        </p:nvSpPr>
        <p:spPr>
          <a:xfrm>
            <a:off x="3862201" y="3242368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: скругленные углы 163">
            <a:extLst>
              <a:ext uri="{FF2B5EF4-FFF2-40B4-BE49-F238E27FC236}">
                <a16:creationId xmlns:a16="http://schemas.microsoft.com/office/drawing/2014/main" id="{ED888798-6034-A12E-B129-5F861DAF1021}"/>
              </a:ext>
            </a:extLst>
          </p:cNvPr>
          <p:cNvSpPr/>
          <p:nvPr/>
        </p:nvSpPr>
        <p:spPr>
          <a:xfrm>
            <a:off x="2892300" y="2023291"/>
            <a:ext cx="2299802" cy="9178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проекта опытного образца</a:t>
            </a:r>
          </a:p>
          <a:p>
            <a:pPr algn="ctr"/>
            <a:r>
              <a:rPr lang="ru-RU" dirty="0"/>
              <a:t>( 18.03.24 )</a:t>
            </a:r>
          </a:p>
        </p:txBody>
      </p:sp>
      <p:cxnSp>
        <p:nvCxnSpPr>
          <p:cNvPr id="166" name="Прямая со стрелкой 165">
            <a:extLst>
              <a:ext uri="{FF2B5EF4-FFF2-40B4-BE49-F238E27FC236}">
                <a16:creationId xmlns:a16="http://schemas.microsoft.com/office/drawing/2014/main" id="{2486BCA3-564E-BE95-5850-208740D341FE}"/>
              </a:ext>
            </a:extLst>
          </p:cNvPr>
          <p:cNvCxnSpPr>
            <a:cxnSpLocks/>
            <a:stCxn id="161" idx="0"/>
            <a:endCxn id="164" idx="2"/>
          </p:cNvCxnSpPr>
          <p:nvPr/>
        </p:nvCxnSpPr>
        <p:spPr>
          <a:xfrm flipV="1">
            <a:off x="4042201" y="2941112"/>
            <a:ext cx="0" cy="301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Овал 169">
            <a:extLst>
              <a:ext uri="{FF2B5EF4-FFF2-40B4-BE49-F238E27FC236}">
                <a16:creationId xmlns:a16="http://schemas.microsoft.com/office/drawing/2014/main" id="{2BFC7FFC-B837-D47F-7B98-206BF656028A}"/>
              </a:ext>
            </a:extLst>
          </p:cNvPr>
          <p:cNvSpPr/>
          <p:nvPr/>
        </p:nvSpPr>
        <p:spPr>
          <a:xfrm>
            <a:off x="10767151" y="324900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1" name="Прямая соединительная линия 170">
            <a:extLst>
              <a:ext uri="{FF2B5EF4-FFF2-40B4-BE49-F238E27FC236}">
                <a16:creationId xmlns:a16="http://schemas.microsoft.com/office/drawing/2014/main" id="{37673C64-D490-94A2-8920-80C57659907A}"/>
              </a:ext>
            </a:extLst>
          </p:cNvPr>
          <p:cNvCxnSpPr>
            <a:cxnSpLocks/>
            <a:stCxn id="41" idx="6"/>
            <a:endCxn id="170" idx="2"/>
          </p:cNvCxnSpPr>
          <p:nvPr/>
        </p:nvCxnSpPr>
        <p:spPr>
          <a:xfrm>
            <a:off x="8167885" y="3423694"/>
            <a:ext cx="2599266" cy="5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Прямоугольник: скругленные углы 173">
            <a:extLst>
              <a:ext uri="{FF2B5EF4-FFF2-40B4-BE49-F238E27FC236}">
                <a16:creationId xmlns:a16="http://schemas.microsoft.com/office/drawing/2014/main" id="{18751D89-C67E-A5E4-CAC7-7F30635D6057}"/>
              </a:ext>
            </a:extLst>
          </p:cNvPr>
          <p:cNvSpPr/>
          <p:nvPr/>
        </p:nvSpPr>
        <p:spPr>
          <a:xfrm>
            <a:off x="9788119" y="5009585"/>
            <a:ext cx="2299803" cy="115633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Завершение проекта, подача заявки на патент</a:t>
            </a:r>
          </a:p>
          <a:p>
            <a:pPr algn="ctr"/>
            <a:r>
              <a:rPr lang="ru-RU" dirty="0"/>
              <a:t>( 30.09.24 )</a:t>
            </a:r>
          </a:p>
        </p:txBody>
      </p:sp>
      <p:cxnSp>
        <p:nvCxnSpPr>
          <p:cNvPr id="176" name="Прямая со стрелкой 175">
            <a:extLst>
              <a:ext uri="{FF2B5EF4-FFF2-40B4-BE49-F238E27FC236}">
                <a16:creationId xmlns:a16="http://schemas.microsoft.com/office/drawing/2014/main" id="{7E19D170-9FAA-FF61-57C2-8AFB33F3827E}"/>
              </a:ext>
            </a:extLst>
          </p:cNvPr>
          <p:cNvCxnSpPr>
            <a:cxnSpLocks/>
            <a:stCxn id="170" idx="4"/>
            <a:endCxn id="174" idx="0"/>
          </p:cNvCxnSpPr>
          <p:nvPr/>
        </p:nvCxnSpPr>
        <p:spPr>
          <a:xfrm flipH="1">
            <a:off x="10938021" y="3609000"/>
            <a:ext cx="9130" cy="1400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oogle Shape;118;p2">
            <a:extLst>
              <a:ext uri="{FF2B5EF4-FFF2-40B4-BE49-F238E27FC236}">
                <a16:creationId xmlns:a16="http://schemas.microsoft.com/office/drawing/2014/main" id="{8EBA0265-0B0A-35D2-2B12-4C1E729BBD9D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3" name="Google Shape;119;p2">
              <a:extLst>
                <a:ext uri="{FF2B5EF4-FFF2-40B4-BE49-F238E27FC236}">
                  <a16:creationId xmlns:a16="http://schemas.microsoft.com/office/drawing/2014/main" id="{679EE8F5-DF0E-A64E-088A-CEF0F86B4DE1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0;p2">
              <a:extLst>
                <a:ext uri="{FF2B5EF4-FFF2-40B4-BE49-F238E27FC236}">
                  <a16:creationId xmlns:a16="http://schemas.microsoft.com/office/drawing/2014/main" id="{3FB66A60-60C0-DFB2-6ACA-2300C5CD1E14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9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  <p:sp>
        <p:nvSpPr>
          <p:cNvPr id="7" name="Овал 6">
            <a:extLst>
              <a:ext uri="{FF2B5EF4-FFF2-40B4-BE49-F238E27FC236}">
                <a16:creationId xmlns:a16="http://schemas.microsoft.com/office/drawing/2014/main" id="{921741D5-F7CC-11F8-12EB-CEFE076A90AB}"/>
              </a:ext>
            </a:extLst>
          </p:cNvPr>
          <p:cNvSpPr/>
          <p:nvPr/>
        </p:nvSpPr>
        <p:spPr>
          <a:xfrm>
            <a:off x="8794306" y="3235738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C895964-83A4-1217-7C21-715AE6020A8F}"/>
              </a:ext>
            </a:extLst>
          </p:cNvPr>
          <p:cNvSpPr/>
          <p:nvPr/>
        </p:nvSpPr>
        <p:spPr>
          <a:xfrm>
            <a:off x="7831405" y="4025186"/>
            <a:ext cx="2299802" cy="8744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опытного образца</a:t>
            </a:r>
          </a:p>
          <a:p>
            <a:pPr algn="ctr"/>
            <a:r>
              <a:rPr lang="ru-RU" dirty="0"/>
              <a:t>( 30.07.24)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6B24D7E-0982-270E-5541-887486D9F771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>
            <a:off x="8974306" y="3595738"/>
            <a:ext cx="7000" cy="429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вал 95">
            <a:extLst>
              <a:ext uri="{FF2B5EF4-FFF2-40B4-BE49-F238E27FC236}">
                <a16:creationId xmlns:a16="http://schemas.microsoft.com/office/drawing/2014/main" id="{F40469ED-3F6E-90E5-18A8-15A34AC91634}"/>
              </a:ext>
            </a:extLst>
          </p:cNvPr>
          <p:cNvSpPr/>
          <p:nvPr/>
        </p:nvSpPr>
        <p:spPr>
          <a:xfrm>
            <a:off x="9780727" y="3237064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: скругленные углы 96">
            <a:extLst>
              <a:ext uri="{FF2B5EF4-FFF2-40B4-BE49-F238E27FC236}">
                <a16:creationId xmlns:a16="http://schemas.microsoft.com/office/drawing/2014/main" id="{00353FDE-FCF6-99EE-B7D5-27AC77608106}"/>
              </a:ext>
            </a:extLst>
          </p:cNvPr>
          <p:cNvSpPr/>
          <p:nvPr/>
        </p:nvSpPr>
        <p:spPr>
          <a:xfrm>
            <a:off x="8813172" y="890010"/>
            <a:ext cx="2299802" cy="8781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испытаний</a:t>
            </a:r>
          </a:p>
          <a:p>
            <a:pPr algn="ctr"/>
            <a:r>
              <a:rPr lang="ru-RU" dirty="0"/>
              <a:t>( 15.09.24 )</a:t>
            </a:r>
          </a:p>
        </p:txBody>
      </p: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3D952AAA-3C68-1C30-F0C0-FF5390988524}"/>
              </a:ext>
            </a:extLst>
          </p:cNvPr>
          <p:cNvCxnSpPr>
            <a:cxnSpLocks/>
            <a:stCxn id="96" idx="0"/>
            <a:endCxn id="97" idx="2"/>
          </p:cNvCxnSpPr>
          <p:nvPr/>
        </p:nvCxnSpPr>
        <p:spPr>
          <a:xfrm flipV="1">
            <a:off x="9960727" y="1768192"/>
            <a:ext cx="2346" cy="1468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71C9A53A-EF64-A0F7-FE0A-AA6AEF8CF931}"/>
              </a:ext>
            </a:extLst>
          </p:cNvPr>
          <p:cNvSpPr txBox="1"/>
          <p:nvPr/>
        </p:nvSpPr>
        <p:spPr>
          <a:xfrm>
            <a:off x="1360466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B1ECD9F-E65F-CB0A-EAB2-9B7D1C57E46E}"/>
              </a:ext>
            </a:extLst>
          </p:cNvPr>
          <p:cNvSpPr txBox="1"/>
          <p:nvPr/>
        </p:nvSpPr>
        <p:spPr>
          <a:xfrm>
            <a:off x="2387680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2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9CCF731-8F86-8D96-B40D-82966CC99146}"/>
              </a:ext>
            </a:extLst>
          </p:cNvPr>
          <p:cNvSpPr txBox="1"/>
          <p:nvPr/>
        </p:nvSpPr>
        <p:spPr>
          <a:xfrm>
            <a:off x="3415412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3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D008740-4E7E-75FD-D43F-E55D3A76A01E}"/>
              </a:ext>
            </a:extLst>
          </p:cNvPr>
          <p:cNvSpPr txBox="1"/>
          <p:nvPr/>
        </p:nvSpPr>
        <p:spPr>
          <a:xfrm>
            <a:off x="4368815" y="295407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4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CE937A2-56FC-5D1D-49DA-59249856B4C7}"/>
              </a:ext>
            </a:extLst>
          </p:cNvPr>
          <p:cNvSpPr txBox="1"/>
          <p:nvPr/>
        </p:nvSpPr>
        <p:spPr>
          <a:xfrm>
            <a:off x="5346205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5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2C5015C-ACBA-C06E-788E-66D22C3830EB}"/>
              </a:ext>
            </a:extLst>
          </p:cNvPr>
          <p:cNvSpPr txBox="1"/>
          <p:nvPr/>
        </p:nvSpPr>
        <p:spPr>
          <a:xfrm>
            <a:off x="6329873" y="2981759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6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9B725E1-73DC-15AD-EC3A-76B2F70CAFFD}"/>
              </a:ext>
            </a:extLst>
          </p:cNvPr>
          <p:cNvSpPr txBox="1"/>
          <p:nvPr/>
        </p:nvSpPr>
        <p:spPr>
          <a:xfrm>
            <a:off x="7317058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7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8073942-13DF-1545-E47B-8D8BFAFA6D3E}"/>
              </a:ext>
            </a:extLst>
          </p:cNvPr>
          <p:cNvSpPr txBox="1"/>
          <p:nvPr/>
        </p:nvSpPr>
        <p:spPr>
          <a:xfrm>
            <a:off x="8341387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8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E96D61B-B21A-16DF-0A4C-58641F3809E7}"/>
              </a:ext>
            </a:extLst>
          </p:cNvPr>
          <p:cNvSpPr txBox="1"/>
          <p:nvPr/>
        </p:nvSpPr>
        <p:spPr>
          <a:xfrm>
            <a:off x="9286529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9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2DD546A-6D4D-3B63-043C-9AE2E57F23CB}"/>
              </a:ext>
            </a:extLst>
          </p:cNvPr>
          <p:cNvSpPr txBox="1"/>
          <p:nvPr/>
        </p:nvSpPr>
        <p:spPr>
          <a:xfrm>
            <a:off x="10181335" y="2969446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10</a:t>
            </a:r>
            <a:endParaRPr lang="ru-RU" sz="2400" dirty="0">
              <a:latin typeface="Aptos" panose="020B0004020202020204" pitchFamily="34" charset="0"/>
            </a:endParaRPr>
          </a:p>
        </p:txBody>
      </p:sp>
      <p:pic>
        <p:nvPicPr>
          <p:cNvPr id="178" name="Рисунок 177">
            <a:extLst>
              <a:ext uri="{FF2B5EF4-FFF2-40B4-BE49-F238E27FC236}">
                <a16:creationId xmlns:a16="http://schemas.microsoft.com/office/drawing/2014/main" id="{E0BE0CF1-BF6A-9DD7-653E-9DECE9B1A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121" y="0"/>
            <a:ext cx="4946650" cy="685800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FE6C304-70F0-7C7A-26BE-D550585137FB}"/>
              </a:ext>
            </a:extLst>
          </p:cNvPr>
          <p:cNvCxnSpPr>
            <a:cxnSpLocks/>
          </p:cNvCxnSpPr>
          <p:nvPr/>
        </p:nvCxnSpPr>
        <p:spPr>
          <a:xfrm flipV="1">
            <a:off x="8691163" y="2890366"/>
            <a:ext cx="0" cy="11348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82D433-48AC-6018-F3C2-EE9F0081D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12293602" y="0"/>
            <a:ext cx="4750075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75A893-5796-3A7B-17A4-5D8257FC470D}"/>
              </a:ext>
            </a:extLst>
          </p:cNvPr>
          <p:cNvSpPr txBox="1"/>
          <p:nvPr/>
        </p:nvSpPr>
        <p:spPr>
          <a:xfrm>
            <a:off x="-6828775" y="795957"/>
            <a:ext cx="264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Производственный цех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704912-04A3-6C21-FAAB-51A0EC853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61973" y="1559938"/>
            <a:ext cx="1914880" cy="962350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C53617B-37D6-A582-9B27-99B07DCEBF2C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 flipH="1">
            <a:off x="-5504534" y="2522288"/>
            <a:ext cx="1" cy="1173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C8B816C-EE46-3DCB-DD7D-8A553084A00E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 flipV="1">
            <a:off x="-4604534" y="4596233"/>
            <a:ext cx="2208241" cy="11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F3E30F1-E775-B9C7-67B9-EBC0497FCC08}"/>
              </a:ext>
            </a:extLst>
          </p:cNvPr>
          <p:cNvCxnSpPr>
            <a:cxnSpLocks/>
            <a:stCxn id="12" idx="1"/>
            <a:endCxn id="17" idx="3"/>
          </p:cNvCxnSpPr>
          <p:nvPr/>
        </p:nvCxnSpPr>
        <p:spPr>
          <a:xfrm flipH="1">
            <a:off x="-8296377" y="2041113"/>
            <a:ext cx="1834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6839DED-9F62-B189-CBF9-FDB44932C357}"/>
              </a:ext>
            </a:extLst>
          </p:cNvPr>
          <p:cNvCxnSpPr>
            <a:cxnSpLocks/>
            <a:stCxn id="12" idx="3"/>
            <a:endCxn id="18" idx="1"/>
          </p:cNvCxnSpPr>
          <p:nvPr/>
        </p:nvCxnSpPr>
        <p:spPr>
          <a:xfrm>
            <a:off x="-4547093" y="2041113"/>
            <a:ext cx="21515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>
            <a:extLst>
              <a:ext uri="{FF2B5EF4-FFF2-40B4-BE49-F238E27FC236}">
                <a16:creationId xmlns:a16="http://schemas.microsoft.com/office/drawing/2014/main" id="{87FEC206-3E88-FF9C-5375-229ECF153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6377" y="114111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6219E4F2-AE5F-44A8-5167-6B2CDF8A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573" y="1383367"/>
            <a:ext cx="1800000" cy="13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4AEC4F93-A9BF-0493-3BB0-5E7E229C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293" y="3717833"/>
            <a:ext cx="1800720" cy="17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B288E1E7-6CF7-D2C2-1BAE-63D2C256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4534" y="3696232"/>
            <a:ext cx="1800000" cy="18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021349C-7295-9611-2397-023C13A2FD4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-1495933" y="2698859"/>
            <a:ext cx="360" cy="1018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2">
            <a:extLst>
              <a:ext uri="{FF2B5EF4-FFF2-40B4-BE49-F238E27FC236}">
                <a16:creationId xmlns:a16="http://schemas.microsoft.com/office/drawing/2014/main" id="{21771EB8-EF8D-4D9B-CBF1-C081D010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6377" y="369623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885D85BA-DD2D-DA41-BBC5-812449A3DECA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-9196377" y="2941113"/>
            <a:ext cx="0" cy="755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D6E379-DA29-4FCF-5407-C319E32B6EA1}"/>
              </a:ext>
            </a:extLst>
          </p:cNvPr>
          <p:cNvSpPr txBox="1"/>
          <p:nvPr/>
        </p:nvSpPr>
        <p:spPr>
          <a:xfrm>
            <a:off x="-10549469" y="795957"/>
            <a:ext cx="27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Проектировочная фирма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4E31D5-1A89-BE80-578C-DCE223177EDB}"/>
              </a:ext>
            </a:extLst>
          </p:cNvPr>
          <p:cNvSpPr txBox="1"/>
          <p:nvPr/>
        </p:nvSpPr>
        <p:spPr>
          <a:xfrm>
            <a:off x="-10184027" y="5514897"/>
            <a:ext cx="19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Постройка здания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CA2F49-29A1-26D1-A2C9-63D968EFB404}"/>
              </a:ext>
            </a:extLst>
          </p:cNvPr>
          <p:cNvSpPr txBox="1"/>
          <p:nvPr/>
        </p:nvSpPr>
        <p:spPr>
          <a:xfrm>
            <a:off x="-2915415" y="795957"/>
            <a:ext cx="283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Маркетплейсы и магазины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762865-2017-0719-67D7-A177FB8EC3FF}"/>
              </a:ext>
            </a:extLst>
          </p:cNvPr>
          <p:cNvSpPr txBox="1"/>
          <p:nvPr/>
        </p:nvSpPr>
        <p:spPr>
          <a:xfrm>
            <a:off x="-6815787" y="5519586"/>
            <a:ext cx="248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Размещение товара на </a:t>
            </a:r>
          </a:p>
          <a:p>
            <a:pPr algn="ctr"/>
            <a:r>
              <a:rPr lang="ru-RU" dirty="0"/>
              <a:t>собственном сайте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68DF3C-46DE-91B3-C42A-5FB21BF24E1B}"/>
              </a:ext>
            </a:extLst>
          </p:cNvPr>
          <p:cNvSpPr txBox="1"/>
          <p:nvPr/>
        </p:nvSpPr>
        <p:spPr>
          <a:xfrm>
            <a:off x="-2975683" y="5535651"/>
            <a:ext cx="247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Конечный потребитель</a:t>
            </a:r>
          </a:p>
        </p:txBody>
      </p: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id="{D0743F66-122A-1C5C-0DCB-0FDBE9C4D868}"/>
              </a:ext>
            </a:extLst>
          </p:cNvPr>
          <p:cNvCxnSpPr>
            <a:cxnSpLocks/>
            <a:stCxn id="24" idx="3"/>
            <a:endCxn id="19" idx="3"/>
          </p:cNvCxnSpPr>
          <p:nvPr/>
        </p:nvCxnSpPr>
        <p:spPr>
          <a:xfrm>
            <a:off x="-8296377" y="4596233"/>
            <a:ext cx="7700804" cy="12700"/>
          </a:xfrm>
          <a:prstGeom prst="bentConnector5">
            <a:avLst>
              <a:gd name="adj1" fmla="val 11740"/>
              <a:gd name="adj2" fmla="val 15916535"/>
              <a:gd name="adj3" fmla="val 10296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9B6B4D0-4139-CC01-E467-B7FD16C49B93}"/>
              </a:ext>
            </a:extLst>
          </p:cNvPr>
          <p:cNvSpPr txBox="1"/>
          <p:nvPr/>
        </p:nvSpPr>
        <p:spPr>
          <a:xfrm>
            <a:off x="-7983156" y="1706610"/>
            <a:ext cx="117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 р.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137597-D241-DFDC-9A84-D90E44D71A57}"/>
              </a:ext>
            </a:extLst>
          </p:cNvPr>
          <p:cNvSpPr txBox="1"/>
          <p:nvPr/>
        </p:nvSpPr>
        <p:spPr>
          <a:xfrm>
            <a:off x="-4100192" y="1699967"/>
            <a:ext cx="117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 р.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A362D5-1704-3A21-FF74-ABD90AFD6B67}"/>
              </a:ext>
            </a:extLst>
          </p:cNvPr>
          <p:cNvSpPr txBox="1"/>
          <p:nvPr/>
        </p:nvSpPr>
        <p:spPr>
          <a:xfrm rot="16200000">
            <a:off x="-6310046" y="2874210"/>
            <a:ext cx="117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 р.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F78DE4-4009-7D02-303E-1611AC693AE1}"/>
              </a:ext>
            </a:extLst>
          </p:cNvPr>
          <p:cNvSpPr txBox="1"/>
          <p:nvPr/>
        </p:nvSpPr>
        <p:spPr>
          <a:xfrm>
            <a:off x="-4571262" y="4250027"/>
            <a:ext cx="199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3000р. + доставка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A6A17E-A22F-A667-8BE0-6B655ED55157}"/>
              </a:ext>
            </a:extLst>
          </p:cNvPr>
          <p:cNvSpPr txBox="1"/>
          <p:nvPr/>
        </p:nvSpPr>
        <p:spPr>
          <a:xfrm>
            <a:off x="-7542377" y="6205921"/>
            <a:ext cx="746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Стоимость помещения в которую будет входить стоимость продукта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E8FD0C-44C0-86A7-2F89-2ACC57B79462}"/>
              </a:ext>
            </a:extLst>
          </p:cNvPr>
          <p:cNvSpPr txBox="1"/>
          <p:nvPr/>
        </p:nvSpPr>
        <p:spPr>
          <a:xfrm>
            <a:off x="-3537064" y="2622637"/>
            <a:ext cx="207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 3000р. + наценка маркетплейса или магазина</a:t>
            </a:r>
          </a:p>
        </p:txBody>
      </p:sp>
    </p:spTree>
    <p:extLst>
      <p:ext uri="{BB962C8B-B14F-4D97-AF65-F5344CB8AC3E}">
        <p14:creationId xmlns:p14="http://schemas.microsoft.com/office/powerpoint/2010/main" val="3169685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8;p2">
            <a:extLst>
              <a:ext uri="{FF2B5EF4-FFF2-40B4-BE49-F238E27FC236}">
                <a16:creationId xmlns:a16="http://schemas.microsoft.com/office/drawing/2014/main" id="{8EBA0265-0B0A-35D2-2B12-4C1E729BBD9D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3" name="Google Shape;119;p2">
              <a:extLst>
                <a:ext uri="{FF2B5EF4-FFF2-40B4-BE49-F238E27FC236}">
                  <a16:creationId xmlns:a16="http://schemas.microsoft.com/office/drawing/2014/main" id="{679EE8F5-DF0E-A64E-088A-CEF0F86B4DE1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0;p2">
              <a:extLst>
                <a:ext uri="{FF2B5EF4-FFF2-40B4-BE49-F238E27FC236}">
                  <a16:creationId xmlns:a16="http://schemas.microsoft.com/office/drawing/2014/main" id="{3FB66A60-60C0-DFB2-6ACA-2300C5CD1E14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9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  <p:pic>
        <p:nvPicPr>
          <p:cNvPr id="178" name="Рисунок 177">
            <a:extLst>
              <a:ext uri="{FF2B5EF4-FFF2-40B4-BE49-F238E27FC236}">
                <a16:creationId xmlns:a16="http://schemas.microsoft.com/office/drawing/2014/main" id="{E0BE0CF1-BF6A-9DD7-653E-9DECE9B1A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88" y="0"/>
            <a:ext cx="494665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7E212C-5EAE-BC8B-BC45-8E1CF0D60F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/>
          <a:stretch/>
        </p:blipFill>
        <p:spPr>
          <a:xfrm>
            <a:off x="967269" y="0"/>
            <a:ext cx="4750075" cy="6858000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CD76FD45-E245-6B79-67A9-6548738745A5}"/>
              </a:ext>
            </a:extLst>
          </p:cNvPr>
          <p:cNvSpPr/>
          <p:nvPr/>
        </p:nvSpPr>
        <p:spPr>
          <a:xfrm>
            <a:off x="-11184984" y="324502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2802C7-30F2-28C5-39FD-52DB5BE703E3}"/>
              </a:ext>
            </a:extLst>
          </p:cNvPr>
          <p:cNvSpPr/>
          <p:nvPr/>
        </p:nvSpPr>
        <p:spPr>
          <a:xfrm>
            <a:off x="-11868856" y="2112765"/>
            <a:ext cx="1725744" cy="868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Выявление проблемы</a:t>
            </a:r>
          </a:p>
          <a:p>
            <a:pPr algn="ctr"/>
            <a:r>
              <a:rPr lang="ru-RU" dirty="0"/>
              <a:t>( 20.02.24 )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FCDBCD9-4C62-6E73-5FC0-31773C1F7120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H="1" flipV="1">
            <a:off x="-11005984" y="2981758"/>
            <a:ext cx="1000" cy="263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5F97B8-3199-8AA7-0B29-17CA3BB82915}"/>
              </a:ext>
            </a:extLst>
          </p:cNvPr>
          <p:cNvCxnSpPr>
            <a:cxnSpLocks/>
            <a:stCxn id="11" idx="6"/>
            <a:endCxn id="17" idx="2"/>
          </p:cNvCxnSpPr>
          <p:nvPr/>
        </p:nvCxnSpPr>
        <p:spPr>
          <a:xfrm flipV="1">
            <a:off x="-10824984" y="3419716"/>
            <a:ext cx="626421" cy="5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76257917-500A-BC39-A00F-1F01C3CB9665}"/>
              </a:ext>
            </a:extLst>
          </p:cNvPr>
          <p:cNvSpPr/>
          <p:nvPr/>
        </p:nvSpPr>
        <p:spPr>
          <a:xfrm>
            <a:off x="-4280037" y="3243694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42740CC-8C29-0711-4633-4AA8E9AEF7B9}"/>
              </a:ext>
            </a:extLst>
          </p:cNvPr>
          <p:cNvSpPr/>
          <p:nvPr/>
        </p:nvSpPr>
        <p:spPr>
          <a:xfrm>
            <a:off x="-6252879" y="323839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78B724B-6420-E228-36F5-D684E6BF0423}"/>
              </a:ext>
            </a:extLst>
          </p:cNvPr>
          <p:cNvSpPr/>
          <p:nvPr/>
        </p:nvSpPr>
        <p:spPr>
          <a:xfrm>
            <a:off x="-10198563" y="3239716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D82216A-8896-966A-6619-7D5AFA4E7E9C}"/>
              </a:ext>
            </a:extLst>
          </p:cNvPr>
          <p:cNvSpPr/>
          <p:nvPr/>
        </p:nvSpPr>
        <p:spPr>
          <a:xfrm>
            <a:off x="-11152542" y="1154299"/>
            <a:ext cx="2300400" cy="8689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Изучение научной литературы</a:t>
            </a:r>
          </a:p>
          <a:p>
            <a:pPr algn="ctr"/>
            <a:r>
              <a:rPr lang="ru-RU" dirty="0"/>
              <a:t>( 26.02.24 )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64570D7-D605-BDCE-4CB9-B0261B7A3B14}"/>
              </a:ext>
            </a:extLst>
          </p:cNvPr>
          <p:cNvSpPr/>
          <p:nvPr/>
        </p:nvSpPr>
        <p:spPr>
          <a:xfrm>
            <a:off x="-7222781" y="655111"/>
            <a:ext cx="2299803" cy="11138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Рекомендательное письмо от ООО «ВЕНТИЛЯЦИЯ»</a:t>
            </a:r>
          </a:p>
          <a:p>
            <a:pPr algn="ctr"/>
            <a:r>
              <a:rPr lang="ru-RU" dirty="0"/>
              <a:t>( 20.04.24 )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6CF92DF-9930-B96D-713B-14053C76568A}"/>
              </a:ext>
            </a:extLst>
          </p:cNvPr>
          <p:cNvSpPr/>
          <p:nvPr/>
        </p:nvSpPr>
        <p:spPr>
          <a:xfrm>
            <a:off x="-5249938" y="1770303"/>
            <a:ext cx="2299802" cy="116550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Рекомендательное письмо от ООО «ВИД»</a:t>
            </a:r>
          </a:p>
          <a:p>
            <a:pPr algn="ctr"/>
            <a:r>
              <a:rPr lang="ru-RU" dirty="0"/>
              <a:t>( 23.04.24 )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6DE137A-2E37-7B59-BC6B-AA46A54AE3F1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-10018563" y="2023292"/>
            <a:ext cx="16221" cy="12164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9CD9476-29E8-8039-B69C-221BF5E5C625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flipV="1">
            <a:off x="-6072879" y="1768978"/>
            <a:ext cx="0" cy="1469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1853AE1-A1C5-0CD3-D597-BE55AA8DA076}"/>
              </a:ext>
            </a:extLst>
          </p:cNvPr>
          <p:cNvCxnSpPr>
            <a:cxnSpLocks/>
            <a:stCxn id="15" idx="0"/>
            <a:endCxn id="20" idx="2"/>
          </p:cNvCxnSpPr>
          <p:nvPr/>
        </p:nvCxnSpPr>
        <p:spPr>
          <a:xfrm flipV="1">
            <a:off x="-4100037" y="2935806"/>
            <a:ext cx="0" cy="30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1757C00B-4370-E1FF-B778-FFEDE771EFB3}"/>
              </a:ext>
            </a:extLst>
          </p:cNvPr>
          <p:cNvSpPr/>
          <p:nvPr/>
        </p:nvSpPr>
        <p:spPr>
          <a:xfrm>
            <a:off x="-5266458" y="3247672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BA44F85-140F-AFBD-DE10-E814EE3CD353}"/>
              </a:ext>
            </a:extLst>
          </p:cNvPr>
          <p:cNvSpPr/>
          <p:nvPr/>
        </p:nvSpPr>
        <p:spPr>
          <a:xfrm>
            <a:off x="-9212142" y="3241042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2A9E4C78-D171-11AB-CF4A-3840FED61DB6}"/>
              </a:ext>
            </a:extLst>
          </p:cNvPr>
          <p:cNvSpPr/>
          <p:nvPr/>
        </p:nvSpPr>
        <p:spPr>
          <a:xfrm>
            <a:off x="-10165457" y="5017545"/>
            <a:ext cx="2299803" cy="7764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конкурентов</a:t>
            </a:r>
          </a:p>
          <a:p>
            <a:pPr algn="ctr"/>
            <a:r>
              <a:rPr lang="ru-RU" dirty="0"/>
              <a:t>( 15.04.24 ) 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9DFD5335-6206-0981-F6CC-CD74269E558F}"/>
              </a:ext>
            </a:extLst>
          </p:cNvPr>
          <p:cNvCxnSpPr>
            <a:cxnSpLocks/>
            <a:stCxn id="28" idx="4"/>
            <a:endCxn id="29" idx="0"/>
          </p:cNvCxnSpPr>
          <p:nvPr/>
        </p:nvCxnSpPr>
        <p:spPr>
          <a:xfrm>
            <a:off x="-9032142" y="3601042"/>
            <a:ext cx="16587" cy="1416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7CFD5B7-4AD6-41CC-25D9-CCDFA1AEAABA}"/>
              </a:ext>
            </a:extLst>
          </p:cNvPr>
          <p:cNvSpPr/>
          <p:nvPr/>
        </p:nvSpPr>
        <p:spPr>
          <a:xfrm>
            <a:off x="-6232630" y="5009587"/>
            <a:ext cx="2299803" cy="7764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опроса</a:t>
            </a:r>
          </a:p>
          <a:p>
            <a:pPr algn="ctr"/>
            <a:r>
              <a:rPr lang="ru-RU" dirty="0"/>
              <a:t>( 22.04.24 )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7D23735-A3F8-E254-5CE4-0E4797FD55C0}"/>
              </a:ext>
            </a:extLst>
          </p:cNvPr>
          <p:cNvCxnSpPr>
            <a:cxnSpLocks/>
            <a:stCxn id="27" idx="4"/>
            <a:endCxn id="31" idx="0"/>
          </p:cNvCxnSpPr>
          <p:nvPr/>
        </p:nvCxnSpPr>
        <p:spPr>
          <a:xfrm>
            <a:off x="-5086458" y="3607672"/>
            <a:ext cx="3730" cy="1401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8B5D73F-7111-5745-6DC9-49866C86E026}"/>
              </a:ext>
            </a:extLst>
          </p:cNvPr>
          <p:cNvCxnSpPr>
            <a:cxnSpLocks/>
            <a:stCxn id="17" idx="6"/>
            <a:endCxn id="28" idx="2"/>
          </p:cNvCxnSpPr>
          <p:nvPr/>
        </p:nvCxnSpPr>
        <p:spPr>
          <a:xfrm>
            <a:off x="-9838563" y="3419716"/>
            <a:ext cx="626421" cy="1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F22C22C-43BA-E222-D043-8F2A84CDEB7D}"/>
              </a:ext>
            </a:extLst>
          </p:cNvPr>
          <p:cNvCxnSpPr>
            <a:cxnSpLocks/>
            <a:stCxn id="28" idx="6"/>
            <a:endCxn id="16" idx="2"/>
          </p:cNvCxnSpPr>
          <p:nvPr/>
        </p:nvCxnSpPr>
        <p:spPr>
          <a:xfrm flipV="1">
            <a:off x="-8852142" y="3418390"/>
            <a:ext cx="2599263" cy="2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AB5F8A2-2501-BF16-7758-6C3F1B39E07D}"/>
              </a:ext>
            </a:extLst>
          </p:cNvPr>
          <p:cNvCxnSpPr>
            <a:cxnSpLocks/>
            <a:stCxn id="16" idx="6"/>
            <a:endCxn id="27" idx="2"/>
          </p:cNvCxnSpPr>
          <p:nvPr/>
        </p:nvCxnSpPr>
        <p:spPr>
          <a:xfrm>
            <a:off x="-5892879" y="3418390"/>
            <a:ext cx="626421" cy="9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DF915B4F-8510-0B98-1FB4-742BB10B11BD}"/>
              </a:ext>
            </a:extLst>
          </p:cNvPr>
          <p:cNvCxnSpPr>
            <a:cxnSpLocks/>
            <a:stCxn id="27" idx="6"/>
            <a:endCxn id="15" idx="2"/>
          </p:cNvCxnSpPr>
          <p:nvPr/>
        </p:nvCxnSpPr>
        <p:spPr>
          <a:xfrm flipV="1">
            <a:off x="-4906458" y="3423694"/>
            <a:ext cx="626421" cy="3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>
                <a16:creationId xmlns:a16="http://schemas.microsoft.com/office/drawing/2014/main" id="{7D05030A-5A41-52CC-D356-DF98DA766952}"/>
              </a:ext>
            </a:extLst>
          </p:cNvPr>
          <p:cNvSpPr/>
          <p:nvPr/>
        </p:nvSpPr>
        <p:spPr>
          <a:xfrm>
            <a:off x="-7239300" y="3246346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3C45A436-B4BD-33B0-178E-B512A6CB8223}"/>
              </a:ext>
            </a:extLst>
          </p:cNvPr>
          <p:cNvSpPr/>
          <p:nvPr/>
        </p:nvSpPr>
        <p:spPr>
          <a:xfrm>
            <a:off x="-8214073" y="4025186"/>
            <a:ext cx="2299802" cy="7764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рынка</a:t>
            </a:r>
          </a:p>
          <a:p>
            <a:pPr algn="ctr"/>
            <a:r>
              <a:rPr lang="ru-RU" dirty="0"/>
              <a:t>( 19.04.24 )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578B2A82-D765-F763-BBD4-C8523869AA62}"/>
              </a:ext>
            </a:extLst>
          </p:cNvPr>
          <p:cNvCxnSpPr>
            <a:cxnSpLocks/>
            <a:stCxn id="37" idx="4"/>
            <a:endCxn id="39" idx="0"/>
          </p:cNvCxnSpPr>
          <p:nvPr/>
        </p:nvCxnSpPr>
        <p:spPr>
          <a:xfrm flipH="1">
            <a:off x="-7064172" y="3606346"/>
            <a:ext cx="4872" cy="418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>
            <a:extLst>
              <a:ext uri="{FF2B5EF4-FFF2-40B4-BE49-F238E27FC236}">
                <a16:creationId xmlns:a16="http://schemas.microsoft.com/office/drawing/2014/main" id="{715C597B-4CEB-334F-6AA3-99A0CD0A2A3C}"/>
              </a:ext>
            </a:extLst>
          </p:cNvPr>
          <p:cNvSpPr/>
          <p:nvPr/>
        </p:nvSpPr>
        <p:spPr>
          <a:xfrm>
            <a:off x="-8225721" y="3242368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C245863A-DE27-1C16-65A9-B58FD9DEE43C}"/>
              </a:ext>
            </a:extLst>
          </p:cNvPr>
          <p:cNvSpPr/>
          <p:nvPr/>
        </p:nvSpPr>
        <p:spPr>
          <a:xfrm>
            <a:off x="-9195622" y="2023291"/>
            <a:ext cx="2299802" cy="9178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проекта опытного образца</a:t>
            </a:r>
          </a:p>
          <a:p>
            <a:pPr algn="ctr"/>
            <a:r>
              <a:rPr lang="ru-RU" dirty="0"/>
              <a:t>( 18.03.24 )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898965F8-51C1-430B-3E8D-632EC68521F0}"/>
              </a:ext>
            </a:extLst>
          </p:cNvPr>
          <p:cNvCxnSpPr>
            <a:cxnSpLocks/>
            <a:stCxn id="44" idx="0"/>
            <a:endCxn id="45" idx="2"/>
          </p:cNvCxnSpPr>
          <p:nvPr/>
        </p:nvCxnSpPr>
        <p:spPr>
          <a:xfrm flipV="1">
            <a:off x="-8045721" y="2941112"/>
            <a:ext cx="0" cy="301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>
            <a:extLst>
              <a:ext uri="{FF2B5EF4-FFF2-40B4-BE49-F238E27FC236}">
                <a16:creationId xmlns:a16="http://schemas.microsoft.com/office/drawing/2014/main" id="{0970D3F0-7622-1611-8915-3CFE2BC42E64}"/>
              </a:ext>
            </a:extLst>
          </p:cNvPr>
          <p:cNvSpPr/>
          <p:nvPr/>
        </p:nvSpPr>
        <p:spPr>
          <a:xfrm>
            <a:off x="-1320771" y="3249000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52F4E9A0-5C6B-C3D7-0A25-397A9341665A}"/>
              </a:ext>
            </a:extLst>
          </p:cNvPr>
          <p:cNvCxnSpPr>
            <a:cxnSpLocks/>
            <a:stCxn id="15" idx="6"/>
            <a:endCxn id="47" idx="2"/>
          </p:cNvCxnSpPr>
          <p:nvPr/>
        </p:nvCxnSpPr>
        <p:spPr>
          <a:xfrm>
            <a:off x="-3920037" y="3423694"/>
            <a:ext cx="2599266" cy="5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68AC4F09-F52E-F6BD-5E8D-EFE2BE6C1AA9}"/>
              </a:ext>
            </a:extLst>
          </p:cNvPr>
          <p:cNvSpPr/>
          <p:nvPr/>
        </p:nvSpPr>
        <p:spPr>
          <a:xfrm>
            <a:off x="-2299803" y="5009585"/>
            <a:ext cx="2299803" cy="115633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Завершение проекта, подача заявки на патент</a:t>
            </a:r>
          </a:p>
          <a:p>
            <a:pPr algn="ctr"/>
            <a:r>
              <a:rPr lang="ru-RU" dirty="0"/>
              <a:t>( 30.09.24 )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907FF825-FD73-AF59-4338-1F01C06915A3}"/>
              </a:ext>
            </a:extLst>
          </p:cNvPr>
          <p:cNvCxnSpPr>
            <a:cxnSpLocks/>
            <a:stCxn id="47" idx="4"/>
            <a:endCxn id="52" idx="0"/>
          </p:cNvCxnSpPr>
          <p:nvPr/>
        </p:nvCxnSpPr>
        <p:spPr>
          <a:xfrm flipH="1">
            <a:off x="-1149901" y="3609000"/>
            <a:ext cx="9130" cy="1400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>
            <a:extLst>
              <a:ext uri="{FF2B5EF4-FFF2-40B4-BE49-F238E27FC236}">
                <a16:creationId xmlns:a16="http://schemas.microsoft.com/office/drawing/2014/main" id="{BF392F08-50B0-CF5D-F6E2-2FC364063053}"/>
              </a:ext>
            </a:extLst>
          </p:cNvPr>
          <p:cNvSpPr/>
          <p:nvPr/>
        </p:nvSpPr>
        <p:spPr>
          <a:xfrm>
            <a:off x="-3293616" y="3235738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2F0070AB-CBA5-0A12-B6BD-980E3C0D31FE}"/>
              </a:ext>
            </a:extLst>
          </p:cNvPr>
          <p:cNvSpPr/>
          <p:nvPr/>
        </p:nvSpPr>
        <p:spPr>
          <a:xfrm>
            <a:off x="-4256517" y="4025186"/>
            <a:ext cx="2299802" cy="8744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опытного образца</a:t>
            </a:r>
          </a:p>
          <a:p>
            <a:pPr algn="ctr"/>
            <a:r>
              <a:rPr lang="ru-RU" dirty="0"/>
              <a:t>( 30.07.24)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45F78B30-0787-198A-E77E-A369B96BF590}"/>
              </a:ext>
            </a:extLst>
          </p:cNvPr>
          <p:cNvCxnSpPr>
            <a:cxnSpLocks/>
            <a:stCxn id="55" idx="4"/>
            <a:endCxn id="56" idx="0"/>
          </p:cNvCxnSpPr>
          <p:nvPr/>
        </p:nvCxnSpPr>
        <p:spPr>
          <a:xfrm>
            <a:off x="-3113616" y="3595738"/>
            <a:ext cx="7000" cy="429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>
            <a:extLst>
              <a:ext uri="{FF2B5EF4-FFF2-40B4-BE49-F238E27FC236}">
                <a16:creationId xmlns:a16="http://schemas.microsoft.com/office/drawing/2014/main" id="{D25A75B6-DAFD-E2EF-C7C7-5E134127D561}"/>
              </a:ext>
            </a:extLst>
          </p:cNvPr>
          <p:cNvSpPr/>
          <p:nvPr/>
        </p:nvSpPr>
        <p:spPr>
          <a:xfrm>
            <a:off x="-2307195" y="3237064"/>
            <a:ext cx="360000" cy="3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BAA06BD0-BDA8-3A2D-2B3F-53AD4B0EDFCA}"/>
              </a:ext>
            </a:extLst>
          </p:cNvPr>
          <p:cNvSpPr/>
          <p:nvPr/>
        </p:nvSpPr>
        <p:spPr>
          <a:xfrm>
            <a:off x="-3274750" y="890010"/>
            <a:ext cx="2299802" cy="8781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испытаний</a:t>
            </a:r>
          </a:p>
          <a:p>
            <a:pPr algn="ctr"/>
            <a:r>
              <a:rPr lang="ru-RU" dirty="0"/>
              <a:t>( 15.09.24 )</a:t>
            </a:r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6583476E-8025-367D-F5C5-6F5DE0F62D78}"/>
              </a:ext>
            </a:extLst>
          </p:cNvPr>
          <p:cNvCxnSpPr>
            <a:cxnSpLocks/>
            <a:stCxn id="59" idx="0"/>
            <a:endCxn id="60" idx="2"/>
          </p:cNvCxnSpPr>
          <p:nvPr/>
        </p:nvCxnSpPr>
        <p:spPr>
          <a:xfrm flipV="1">
            <a:off x="-2127195" y="1768192"/>
            <a:ext cx="2346" cy="1468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59E2ADB-1E05-C694-B66F-D5E0247BE6A8}"/>
              </a:ext>
            </a:extLst>
          </p:cNvPr>
          <p:cNvSpPr txBox="1"/>
          <p:nvPr/>
        </p:nvSpPr>
        <p:spPr>
          <a:xfrm>
            <a:off x="-10727456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83C667-9685-BB40-FCDA-585CA8BB25EE}"/>
              </a:ext>
            </a:extLst>
          </p:cNvPr>
          <p:cNvSpPr txBox="1"/>
          <p:nvPr/>
        </p:nvSpPr>
        <p:spPr>
          <a:xfrm>
            <a:off x="-9700242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2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4C222F6-E3E3-830C-8BEC-CDBA9053D733}"/>
              </a:ext>
            </a:extLst>
          </p:cNvPr>
          <p:cNvSpPr txBox="1"/>
          <p:nvPr/>
        </p:nvSpPr>
        <p:spPr>
          <a:xfrm>
            <a:off x="-8672510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3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2FFA594-4290-4630-7E97-DDB7CE8B0C2C}"/>
              </a:ext>
            </a:extLst>
          </p:cNvPr>
          <p:cNvSpPr txBox="1"/>
          <p:nvPr/>
        </p:nvSpPr>
        <p:spPr>
          <a:xfrm>
            <a:off x="-7719107" y="295407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4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4078DB4-AFEA-22EF-6740-38EEDE6FA37F}"/>
              </a:ext>
            </a:extLst>
          </p:cNvPr>
          <p:cNvSpPr txBox="1"/>
          <p:nvPr/>
        </p:nvSpPr>
        <p:spPr>
          <a:xfrm>
            <a:off x="-6741717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5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BB7934-5059-643E-A8CE-9FBAF74DBA37}"/>
              </a:ext>
            </a:extLst>
          </p:cNvPr>
          <p:cNvSpPr txBox="1"/>
          <p:nvPr/>
        </p:nvSpPr>
        <p:spPr>
          <a:xfrm>
            <a:off x="-5758049" y="2981759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6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5E3B0A5-D6BB-868A-757E-3A17FB8D0D7A}"/>
              </a:ext>
            </a:extLst>
          </p:cNvPr>
          <p:cNvSpPr txBox="1"/>
          <p:nvPr/>
        </p:nvSpPr>
        <p:spPr>
          <a:xfrm>
            <a:off x="-4770864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7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EACFCBA-5B85-E728-A8C3-74718D98CD1C}"/>
              </a:ext>
            </a:extLst>
          </p:cNvPr>
          <p:cNvSpPr txBox="1"/>
          <p:nvPr/>
        </p:nvSpPr>
        <p:spPr>
          <a:xfrm>
            <a:off x="-3746535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8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4FBA683-FB06-3852-CCD2-905B8427A2DD}"/>
              </a:ext>
            </a:extLst>
          </p:cNvPr>
          <p:cNvSpPr txBox="1"/>
          <p:nvPr/>
        </p:nvSpPr>
        <p:spPr>
          <a:xfrm>
            <a:off x="-2801393" y="296070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9</a:t>
            </a:r>
            <a:endParaRPr lang="ru-RU" sz="2400" dirty="0">
              <a:latin typeface="Aptos" panose="020B00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EB3F459-875F-723E-F111-15AEAB31AED2}"/>
              </a:ext>
            </a:extLst>
          </p:cNvPr>
          <p:cNvSpPr txBox="1"/>
          <p:nvPr/>
        </p:nvSpPr>
        <p:spPr>
          <a:xfrm>
            <a:off x="-1906587" y="2969446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10</a:t>
            </a:r>
            <a:endParaRPr lang="ru-RU" sz="2400" dirty="0">
              <a:latin typeface="Aptos" panose="020B0004020202020204" pitchFamily="34" charset="0"/>
            </a:endParaRP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752A84D0-A3F4-2863-14C4-4DC11608AE94}"/>
              </a:ext>
            </a:extLst>
          </p:cNvPr>
          <p:cNvCxnSpPr>
            <a:cxnSpLocks/>
          </p:cNvCxnSpPr>
          <p:nvPr/>
        </p:nvCxnSpPr>
        <p:spPr>
          <a:xfrm flipV="1">
            <a:off x="-3396759" y="2890366"/>
            <a:ext cx="0" cy="11348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28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92F4BC-EAA4-5B6F-CE0E-1C07A0C3F19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C4ACEBB-8392-371B-5EF7-17CE708CA51B}"/>
              </a:ext>
            </a:extLst>
          </p:cNvPr>
          <p:cNvSpPr/>
          <p:nvPr/>
        </p:nvSpPr>
        <p:spPr>
          <a:xfrm>
            <a:off x="2628332" y="590625"/>
            <a:ext cx="6480000" cy="540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14D0D-FFB6-28FE-21FC-A413159EC831}"/>
              </a:ext>
            </a:extLst>
          </p:cNvPr>
          <p:cNvSpPr txBox="1"/>
          <p:nvPr/>
        </p:nvSpPr>
        <p:spPr>
          <a:xfrm>
            <a:off x="399284" y="1293980"/>
            <a:ext cx="2354433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>
                <a:ln w="25400">
                  <a:solidFill>
                    <a:schemeClr val="tx1"/>
                  </a:solidFill>
                </a:ln>
                <a:noFill/>
              </a:rPr>
              <a:t>АКСЕЛЕРАТОР</a:t>
            </a:r>
            <a:r>
              <a:rPr lang="ru-RU" sz="15000" b="1" dirty="0">
                <a:ln w="25400">
                  <a:solidFill>
                    <a:schemeClr val="accent1"/>
                  </a:solidFill>
                </a:ln>
                <a:noFill/>
              </a:rPr>
              <a:t> </a:t>
            </a:r>
            <a:r>
              <a:rPr lang="ru-RU" sz="15000" b="1" dirty="0" err="1">
                <a:ln w="25400">
                  <a:solidFill>
                    <a:schemeClr val="tx1"/>
                  </a:solidFill>
                </a:ln>
                <a:noFill/>
              </a:rPr>
              <a:t>АКСЕЛЕРАТОР</a:t>
            </a:r>
            <a:endParaRPr lang="ru-RU" sz="15000" b="1" dirty="0">
              <a:ln w="254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1307B-41AB-0DEF-3F6C-1F54A271E75D}"/>
              </a:ext>
            </a:extLst>
          </p:cNvPr>
          <p:cNvSpPr txBox="1"/>
          <p:nvPr/>
        </p:nvSpPr>
        <p:spPr>
          <a:xfrm>
            <a:off x="-11413842" y="3429000"/>
            <a:ext cx="2350322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 dirty="0"/>
              <a:t>INDOOR AIR TECHNOLOGIES	INDOOR AIR TECHNOLOGIES</a:t>
            </a:r>
            <a:endParaRPr lang="ru-RU" sz="7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7E2888-BB21-164F-656E-E7F617970D41}"/>
              </a:ext>
            </a:extLst>
          </p:cNvPr>
          <p:cNvSpPr txBox="1"/>
          <p:nvPr/>
        </p:nvSpPr>
        <p:spPr>
          <a:xfrm>
            <a:off x="-11551973" y="289379"/>
            <a:ext cx="2350322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 dirty="0"/>
              <a:t>INDOOR AIR TECHNOLOGIES	INDOOR AIR TECHNOLOGIES</a:t>
            </a:r>
            <a:endParaRPr lang="ru-RU" sz="7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C04A2A-C026-B835-9F2E-7357868780D9}"/>
              </a:ext>
            </a:extLst>
          </p:cNvPr>
          <p:cNvSpPr txBox="1"/>
          <p:nvPr/>
        </p:nvSpPr>
        <p:spPr>
          <a:xfrm>
            <a:off x="337773" y="4457343"/>
            <a:ext cx="2354433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>
                <a:ln w="25400">
                  <a:solidFill>
                    <a:schemeClr val="tx1"/>
                  </a:solidFill>
                </a:ln>
                <a:noFill/>
              </a:rPr>
              <a:t>АКСЕЛЕРАТОР </a:t>
            </a:r>
            <a:r>
              <a:rPr lang="ru-RU" sz="15000" b="1" dirty="0" err="1">
                <a:ln w="25400">
                  <a:solidFill>
                    <a:schemeClr val="tx1"/>
                  </a:solidFill>
                </a:ln>
                <a:noFill/>
              </a:rPr>
              <a:t>АКСЕЛЕРАТОР</a:t>
            </a:r>
            <a:endParaRPr lang="ru-RU" sz="15000" b="1" dirty="0">
              <a:ln w="2540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3B2C30-2C56-BC73-6584-5D08F0C65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12482" r="10492" b="15518"/>
          <a:stretch>
            <a:fillRect/>
          </a:stretch>
        </p:blipFill>
        <p:spPr>
          <a:xfrm>
            <a:off x="3107551" y="2515902"/>
            <a:ext cx="2760782" cy="3464192"/>
          </a:xfrm>
          <a:custGeom>
            <a:avLst/>
            <a:gdLst>
              <a:gd name="connsiteX0" fmla="*/ 1334432 w 2760782"/>
              <a:gd name="connsiteY0" fmla="*/ 0 h 3464192"/>
              <a:gd name="connsiteX1" fmla="*/ 1484574 w 2760782"/>
              <a:gd name="connsiteY1" fmla="*/ 34123 h 3464192"/>
              <a:gd name="connsiteX2" fmla="*/ 1641541 w 2760782"/>
              <a:gd name="connsiteY2" fmla="*/ 143318 h 3464192"/>
              <a:gd name="connsiteX3" fmla="*/ 1716611 w 2760782"/>
              <a:gd name="connsiteY3" fmla="*/ 307109 h 3464192"/>
              <a:gd name="connsiteX4" fmla="*/ 1730261 w 2760782"/>
              <a:gd name="connsiteY4" fmla="*/ 409479 h 3464192"/>
              <a:gd name="connsiteX5" fmla="*/ 1689313 w 2760782"/>
              <a:gd name="connsiteY5" fmla="*/ 593744 h 3464192"/>
              <a:gd name="connsiteX6" fmla="*/ 1723436 w 2760782"/>
              <a:gd name="connsiteY6" fmla="*/ 621043 h 3464192"/>
              <a:gd name="connsiteX7" fmla="*/ 1675664 w 2760782"/>
              <a:gd name="connsiteY7" fmla="*/ 805308 h 3464192"/>
              <a:gd name="connsiteX8" fmla="*/ 1614242 w 2760782"/>
              <a:gd name="connsiteY8" fmla="*/ 941801 h 3464192"/>
              <a:gd name="connsiteX9" fmla="*/ 1593768 w 2760782"/>
              <a:gd name="connsiteY9" fmla="*/ 1003223 h 3464192"/>
              <a:gd name="connsiteX10" fmla="*/ 1580119 w 2760782"/>
              <a:gd name="connsiteY10" fmla="*/ 1146541 h 3464192"/>
              <a:gd name="connsiteX11" fmla="*/ 1641541 w 2760782"/>
              <a:gd name="connsiteY11" fmla="*/ 1167015 h 3464192"/>
              <a:gd name="connsiteX12" fmla="*/ 1832631 w 2760782"/>
              <a:gd name="connsiteY12" fmla="*/ 1276209 h 3464192"/>
              <a:gd name="connsiteX13" fmla="*/ 1880403 w 2760782"/>
              <a:gd name="connsiteY13" fmla="*/ 1323981 h 3464192"/>
              <a:gd name="connsiteX14" fmla="*/ 2003247 w 2760782"/>
              <a:gd name="connsiteY14" fmla="*/ 1364929 h 3464192"/>
              <a:gd name="connsiteX15" fmla="*/ 2201161 w 2760782"/>
              <a:gd name="connsiteY15" fmla="*/ 1501422 h 3464192"/>
              <a:gd name="connsiteX16" fmla="*/ 2310356 w 2760782"/>
              <a:gd name="connsiteY16" fmla="*/ 1590143 h 3464192"/>
              <a:gd name="connsiteX17" fmla="*/ 2610640 w 2760782"/>
              <a:gd name="connsiteY17" fmla="*/ 2061043 h 3464192"/>
              <a:gd name="connsiteX18" fmla="*/ 2713010 w 2760782"/>
              <a:gd name="connsiteY18" fmla="*/ 2354503 h 3464192"/>
              <a:gd name="connsiteX19" fmla="*/ 2740308 w 2760782"/>
              <a:gd name="connsiteY19" fmla="*/ 2470522 h 3464192"/>
              <a:gd name="connsiteX20" fmla="*/ 2760782 w 2760782"/>
              <a:gd name="connsiteY20" fmla="*/ 2757157 h 3464192"/>
              <a:gd name="connsiteX21" fmla="*/ 2726659 w 2760782"/>
              <a:gd name="connsiteY21" fmla="*/ 3036967 h 3464192"/>
              <a:gd name="connsiteX22" fmla="*/ 2426375 w 2760782"/>
              <a:gd name="connsiteY22" fmla="*/ 3446446 h 3464192"/>
              <a:gd name="connsiteX23" fmla="*/ 2430178 w 2760782"/>
              <a:gd name="connsiteY23" fmla="*/ 3464192 h 3464192"/>
              <a:gd name="connsiteX24" fmla="*/ 2429511 w 2760782"/>
              <a:gd name="connsiteY24" fmla="*/ 3464163 h 3464192"/>
              <a:gd name="connsiteX25" fmla="*/ 74123 w 2760782"/>
              <a:gd name="connsiteY25" fmla="*/ 2287699 h 3464192"/>
              <a:gd name="connsiteX26" fmla="*/ 0 w 2760782"/>
              <a:gd name="connsiteY26" fmla="*/ 2186024 h 3464192"/>
              <a:gd name="connsiteX27" fmla="*/ 3626 w 2760782"/>
              <a:gd name="connsiteY27" fmla="*/ 2149763 h 3464192"/>
              <a:gd name="connsiteX28" fmla="*/ 303910 w 2760782"/>
              <a:gd name="connsiteY28" fmla="*/ 1610617 h 3464192"/>
              <a:gd name="connsiteX29" fmla="*/ 372157 w 2760782"/>
              <a:gd name="connsiteY29" fmla="*/ 1562844 h 3464192"/>
              <a:gd name="connsiteX30" fmla="*/ 720213 w 2760782"/>
              <a:gd name="connsiteY30" fmla="*/ 1364929 h 3464192"/>
              <a:gd name="connsiteX31" fmla="*/ 843057 w 2760782"/>
              <a:gd name="connsiteY31" fmla="*/ 1310332 h 3464192"/>
              <a:gd name="connsiteX32" fmla="*/ 904479 w 2760782"/>
              <a:gd name="connsiteY32" fmla="*/ 1207963 h 3464192"/>
              <a:gd name="connsiteX33" fmla="*/ 1020498 w 2760782"/>
              <a:gd name="connsiteY33" fmla="*/ 1194313 h 3464192"/>
              <a:gd name="connsiteX34" fmla="*/ 1047797 w 2760782"/>
              <a:gd name="connsiteY34" fmla="*/ 1016872 h 3464192"/>
              <a:gd name="connsiteX35" fmla="*/ 986375 w 2760782"/>
              <a:gd name="connsiteY35" fmla="*/ 832607 h 3464192"/>
              <a:gd name="connsiteX36" fmla="*/ 931778 w 2760782"/>
              <a:gd name="connsiteY36" fmla="*/ 771185 h 3464192"/>
              <a:gd name="connsiteX37" fmla="*/ 904479 w 2760782"/>
              <a:gd name="connsiteY37" fmla="*/ 661991 h 3464192"/>
              <a:gd name="connsiteX38" fmla="*/ 904479 w 2760782"/>
              <a:gd name="connsiteY38" fmla="*/ 614218 h 3464192"/>
              <a:gd name="connsiteX39" fmla="*/ 938602 w 2760782"/>
              <a:gd name="connsiteY39" fmla="*/ 607394 h 3464192"/>
              <a:gd name="connsiteX40" fmla="*/ 904479 w 2760782"/>
              <a:gd name="connsiteY40" fmla="*/ 443602 h 3464192"/>
              <a:gd name="connsiteX41" fmla="*/ 904479 w 2760782"/>
              <a:gd name="connsiteY41" fmla="*/ 279810 h 3464192"/>
              <a:gd name="connsiteX42" fmla="*/ 1013674 w 2760782"/>
              <a:gd name="connsiteY42" fmla="*/ 116019 h 3464192"/>
              <a:gd name="connsiteX43" fmla="*/ 1204763 w 2760782"/>
              <a:gd name="connsiteY43" fmla="*/ 13649 h 346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0782" h="3464192">
                <a:moveTo>
                  <a:pt x="1334432" y="0"/>
                </a:moveTo>
                <a:lnTo>
                  <a:pt x="1484574" y="34123"/>
                </a:lnTo>
                <a:lnTo>
                  <a:pt x="1641541" y="143318"/>
                </a:lnTo>
                <a:lnTo>
                  <a:pt x="1716611" y="307109"/>
                </a:lnTo>
                <a:lnTo>
                  <a:pt x="1730261" y="409479"/>
                </a:lnTo>
                <a:lnTo>
                  <a:pt x="1689313" y="593744"/>
                </a:lnTo>
                <a:lnTo>
                  <a:pt x="1723436" y="621043"/>
                </a:lnTo>
                <a:lnTo>
                  <a:pt x="1675664" y="805308"/>
                </a:lnTo>
                <a:lnTo>
                  <a:pt x="1614242" y="941801"/>
                </a:lnTo>
                <a:lnTo>
                  <a:pt x="1593768" y="1003223"/>
                </a:lnTo>
                <a:lnTo>
                  <a:pt x="1580119" y="1146541"/>
                </a:lnTo>
                <a:lnTo>
                  <a:pt x="1641541" y="1167015"/>
                </a:lnTo>
                <a:lnTo>
                  <a:pt x="1832631" y="1276209"/>
                </a:lnTo>
                <a:lnTo>
                  <a:pt x="1880403" y="1323981"/>
                </a:lnTo>
                <a:lnTo>
                  <a:pt x="2003247" y="1364929"/>
                </a:lnTo>
                <a:lnTo>
                  <a:pt x="2201161" y="1501422"/>
                </a:lnTo>
                <a:lnTo>
                  <a:pt x="2310356" y="1590143"/>
                </a:lnTo>
                <a:lnTo>
                  <a:pt x="2610640" y="2061043"/>
                </a:lnTo>
                <a:lnTo>
                  <a:pt x="2713010" y="2354503"/>
                </a:lnTo>
                <a:lnTo>
                  <a:pt x="2740308" y="2470522"/>
                </a:lnTo>
                <a:lnTo>
                  <a:pt x="2760782" y="2757157"/>
                </a:lnTo>
                <a:lnTo>
                  <a:pt x="2726659" y="3036967"/>
                </a:lnTo>
                <a:lnTo>
                  <a:pt x="2426375" y="3446446"/>
                </a:lnTo>
                <a:lnTo>
                  <a:pt x="2430178" y="3464192"/>
                </a:lnTo>
                <a:lnTo>
                  <a:pt x="2429511" y="3464163"/>
                </a:lnTo>
                <a:cubicBezTo>
                  <a:pt x="1449237" y="3381203"/>
                  <a:pt x="598150" y="2934083"/>
                  <a:pt x="74123" y="2287699"/>
                </a:cubicBezTo>
                <a:lnTo>
                  <a:pt x="0" y="2186024"/>
                </a:lnTo>
                <a:lnTo>
                  <a:pt x="3626" y="2149763"/>
                </a:lnTo>
                <a:lnTo>
                  <a:pt x="303910" y="1610617"/>
                </a:lnTo>
                <a:lnTo>
                  <a:pt x="372157" y="1562844"/>
                </a:lnTo>
                <a:lnTo>
                  <a:pt x="720213" y="1364929"/>
                </a:lnTo>
                <a:lnTo>
                  <a:pt x="843057" y="1310332"/>
                </a:lnTo>
                <a:lnTo>
                  <a:pt x="904479" y="1207963"/>
                </a:lnTo>
                <a:lnTo>
                  <a:pt x="1020498" y="1194313"/>
                </a:lnTo>
                <a:lnTo>
                  <a:pt x="1047797" y="1016872"/>
                </a:lnTo>
                <a:lnTo>
                  <a:pt x="986375" y="832607"/>
                </a:lnTo>
                <a:lnTo>
                  <a:pt x="931778" y="771185"/>
                </a:lnTo>
                <a:lnTo>
                  <a:pt x="904479" y="661991"/>
                </a:lnTo>
                <a:lnTo>
                  <a:pt x="904479" y="614218"/>
                </a:lnTo>
                <a:lnTo>
                  <a:pt x="938602" y="607394"/>
                </a:lnTo>
                <a:lnTo>
                  <a:pt x="904479" y="443602"/>
                </a:lnTo>
                <a:lnTo>
                  <a:pt x="904479" y="279810"/>
                </a:lnTo>
                <a:lnTo>
                  <a:pt x="1013674" y="116019"/>
                </a:lnTo>
                <a:lnTo>
                  <a:pt x="1204763" y="13649"/>
                </a:lnTo>
                <a:close/>
              </a:path>
            </a:pathLst>
          </a:cu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B8A583-7004-2929-0CFC-A0F8643DC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3" t="39289" r="25457" b="11378"/>
          <a:stretch>
            <a:fillRect/>
          </a:stretch>
        </p:blipFill>
        <p:spPr>
          <a:xfrm>
            <a:off x="5868333" y="2515901"/>
            <a:ext cx="2689196" cy="3474724"/>
          </a:xfrm>
          <a:custGeom>
            <a:avLst/>
            <a:gdLst>
              <a:gd name="connsiteX0" fmla="*/ 1483826 w 2689196"/>
              <a:gd name="connsiteY0" fmla="*/ 0 h 3474724"/>
              <a:gd name="connsiteX1" fmla="*/ 1684174 w 2689196"/>
              <a:gd name="connsiteY1" fmla="*/ 75131 h 3474724"/>
              <a:gd name="connsiteX2" fmla="*/ 1821913 w 2689196"/>
              <a:gd name="connsiteY2" fmla="*/ 281739 h 3474724"/>
              <a:gd name="connsiteX3" fmla="*/ 2003478 w 2689196"/>
              <a:gd name="connsiteY3" fmla="*/ 788870 h 3474724"/>
              <a:gd name="connsiteX4" fmla="*/ 2122434 w 2689196"/>
              <a:gd name="connsiteY4" fmla="*/ 1101913 h 3474724"/>
              <a:gd name="connsiteX5" fmla="*/ 2216348 w 2689196"/>
              <a:gd name="connsiteY5" fmla="*/ 1414957 h 3474724"/>
              <a:gd name="connsiteX6" fmla="*/ 2272696 w 2689196"/>
              <a:gd name="connsiteY6" fmla="*/ 1515131 h 3474724"/>
              <a:gd name="connsiteX7" fmla="*/ 2285217 w 2689196"/>
              <a:gd name="connsiteY7" fmla="*/ 1602783 h 3474724"/>
              <a:gd name="connsiteX8" fmla="*/ 2404174 w 2689196"/>
              <a:gd name="connsiteY8" fmla="*/ 1684174 h 3474724"/>
              <a:gd name="connsiteX9" fmla="*/ 2504348 w 2689196"/>
              <a:gd name="connsiteY9" fmla="*/ 1809391 h 3474724"/>
              <a:gd name="connsiteX10" fmla="*/ 2592000 w 2689196"/>
              <a:gd name="connsiteY10" fmla="*/ 2047305 h 3474724"/>
              <a:gd name="connsiteX11" fmla="*/ 2689196 w 2689196"/>
              <a:gd name="connsiteY11" fmla="*/ 2284220 h 3474724"/>
              <a:gd name="connsiteX12" fmla="*/ 2686659 w 2689196"/>
              <a:gd name="connsiteY12" fmla="*/ 2287700 h 3474724"/>
              <a:gd name="connsiteX13" fmla="*/ 331271 w 2689196"/>
              <a:gd name="connsiteY13" fmla="*/ 3464164 h 3474724"/>
              <a:gd name="connsiteX14" fmla="*/ 80331 w 2689196"/>
              <a:gd name="connsiteY14" fmla="*/ 3474724 h 3474724"/>
              <a:gd name="connsiteX15" fmla="*/ 43826 w 2689196"/>
              <a:gd name="connsiteY15" fmla="*/ 3343305 h 3474724"/>
              <a:gd name="connsiteX16" fmla="*/ 75130 w 2689196"/>
              <a:gd name="connsiteY16" fmla="*/ 3111652 h 3474724"/>
              <a:gd name="connsiteX17" fmla="*/ 12522 w 2689196"/>
              <a:gd name="connsiteY17" fmla="*/ 3005218 h 3474724"/>
              <a:gd name="connsiteX18" fmla="*/ 0 w 2689196"/>
              <a:gd name="connsiteY18" fmla="*/ 2823652 h 3474724"/>
              <a:gd name="connsiteX19" fmla="*/ 37565 w 2689196"/>
              <a:gd name="connsiteY19" fmla="*/ 2592000 h 3474724"/>
              <a:gd name="connsiteX20" fmla="*/ 93913 w 2689196"/>
              <a:gd name="connsiteY20" fmla="*/ 2310261 h 3474724"/>
              <a:gd name="connsiteX21" fmla="*/ 156522 w 2689196"/>
              <a:gd name="connsiteY21" fmla="*/ 2247652 h 3474724"/>
              <a:gd name="connsiteX22" fmla="*/ 306783 w 2689196"/>
              <a:gd name="connsiteY22" fmla="*/ 1865739 h 3474724"/>
              <a:gd name="connsiteX23" fmla="*/ 413217 w 2689196"/>
              <a:gd name="connsiteY23" fmla="*/ 1671652 h 3474724"/>
              <a:gd name="connsiteX24" fmla="*/ 544696 w 2689196"/>
              <a:gd name="connsiteY24" fmla="*/ 1590261 h 3474724"/>
              <a:gd name="connsiteX25" fmla="*/ 601043 w 2689196"/>
              <a:gd name="connsiteY25" fmla="*/ 1565218 h 3474724"/>
              <a:gd name="connsiteX26" fmla="*/ 569739 w 2689196"/>
              <a:gd name="connsiteY26" fmla="*/ 1515131 h 3474724"/>
              <a:gd name="connsiteX27" fmla="*/ 657391 w 2689196"/>
              <a:gd name="connsiteY27" fmla="*/ 1352348 h 3474724"/>
              <a:gd name="connsiteX28" fmla="*/ 801391 w 2689196"/>
              <a:gd name="connsiteY28" fmla="*/ 1033044 h 3474724"/>
              <a:gd name="connsiteX29" fmla="*/ 907826 w 2689196"/>
              <a:gd name="connsiteY29" fmla="*/ 619826 h 3474724"/>
              <a:gd name="connsiteX30" fmla="*/ 1020522 w 2689196"/>
              <a:gd name="connsiteY30" fmla="*/ 256696 h 3474724"/>
              <a:gd name="connsiteX31" fmla="*/ 1058087 w 2689196"/>
              <a:gd name="connsiteY31" fmla="*/ 175304 h 3474724"/>
              <a:gd name="connsiteX32" fmla="*/ 1220869 w 2689196"/>
              <a:gd name="connsiteY32" fmla="*/ 37565 h 3474724"/>
              <a:gd name="connsiteX33" fmla="*/ 1352348 w 2689196"/>
              <a:gd name="connsiteY33" fmla="*/ 6261 h 347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689196" h="3474724">
                <a:moveTo>
                  <a:pt x="1483826" y="0"/>
                </a:moveTo>
                <a:lnTo>
                  <a:pt x="1684174" y="75131"/>
                </a:lnTo>
                <a:lnTo>
                  <a:pt x="1821913" y="281739"/>
                </a:lnTo>
                <a:lnTo>
                  <a:pt x="2003478" y="788870"/>
                </a:lnTo>
                <a:lnTo>
                  <a:pt x="2122434" y="1101913"/>
                </a:lnTo>
                <a:lnTo>
                  <a:pt x="2216348" y="1414957"/>
                </a:lnTo>
                <a:lnTo>
                  <a:pt x="2272696" y="1515131"/>
                </a:lnTo>
                <a:lnTo>
                  <a:pt x="2285217" y="1602783"/>
                </a:lnTo>
                <a:lnTo>
                  <a:pt x="2404174" y="1684174"/>
                </a:lnTo>
                <a:lnTo>
                  <a:pt x="2504348" y="1809391"/>
                </a:lnTo>
                <a:lnTo>
                  <a:pt x="2592000" y="2047305"/>
                </a:lnTo>
                <a:lnTo>
                  <a:pt x="2689196" y="2284220"/>
                </a:lnTo>
                <a:lnTo>
                  <a:pt x="2686659" y="2287700"/>
                </a:lnTo>
                <a:cubicBezTo>
                  <a:pt x="2162633" y="2934084"/>
                  <a:pt x="1311545" y="3381204"/>
                  <a:pt x="331271" y="3464164"/>
                </a:cubicBezTo>
                <a:lnTo>
                  <a:pt x="80331" y="3474724"/>
                </a:lnTo>
                <a:lnTo>
                  <a:pt x="43826" y="3343305"/>
                </a:lnTo>
                <a:lnTo>
                  <a:pt x="75130" y="3111652"/>
                </a:lnTo>
                <a:lnTo>
                  <a:pt x="12522" y="3005218"/>
                </a:lnTo>
                <a:lnTo>
                  <a:pt x="0" y="2823652"/>
                </a:lnTo>
                <a:lnTo>
                  <a:pt x="37565" y="2592000"/>
                </a:lnTo>
                <a:lnTo>
                  <a:pt x="93913" y="2310261"/>
                </a:lnTo>
                <a:lnTo>
                  <a:pt x="156522" y="2247652"/>
                </a:lnTo>
                <a:lnTo>
                  <a:pt x="306783" y="1865739"/>
                </a:lnTo>
                <a:lnTo>
                  <a:pt x="413217" y="1671652"/>
                </a:lnTo>
                <a:lnTo>
                  <a:pt x="544696" y="1590261"/>
                </a:lnTo>
                <a:lnTo>
                  <a:pt x="601043" y="1565218"/>
                </a:lnTo>
                <a:lnTo>
                  <a:pt x="569739" y="1515131"/>
                </a:lnTo>
                <a:lnTo>
                  <a:pt x="657391" y="1352348"/>
                </a:lnTo>
                <a:lnTo>
                  <a:pt x="801391" y="1033044"/>
                </a:lnTo>
                <a:lnTo>
                  <a:pt x="907826" y="619826"/>
                </a:lnTo>
                <a:lnTo>
                  <a:pt x="1020522" y="256696"/>
                </a:lnTo>
                <a:lnTo>
                  <a:pt x="1058087" y="175304"/>
                </a:lnTo>
                <a:lnTo>
                  <a:pt x="1220869" y="37565"/>
                </a:lnTo>
                <a:lnTo>
                  <a:pt x="1352348" y="626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3307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023 L 0.97422 -0.0004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46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9806E-17 -3.7037E-6 L -0.9655 0.0067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20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96224 2.59259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97461 0.00023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1982C8-6E77-5A29-1686-8FF74B33E87D}"/>
              </a:ext>
            </a:extLst>
          </p:cNvPr>
          <p:cNvSpPr/>
          <p:nvPr/>
        </p:nvSpPr>
        <p:spPr>
          <a:xfrm>
            <a:off x="0" y="0"/>
            <a:ext cx="12192000" cy="3698240"/>
          </a:xfrm>
          <a:prstGeom prst="rect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A748E214-BBCE-1DF2-F92A-701F10814922}"/>
              </a:ext>
            </a:extLst>
          </p:cNvPr>
          <p:cNvSpPr/>
          <p:nvPr/>
        </p:nvSpPr>
        <p:spPr>
          <a:xfrm>
            <a:off x="1279144" y="1538240"/>
            <a:ext cx="4320000" cy="432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64A18-A74D-86CD-B30E-70AE72317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2482" r="10492" b="3335"/>
          <a:stretch>
            <a:fillRect/>
          </a:stretch>
        </p:blipFill>
        <p:spPr>
          <a:xfrm>
            <a:off x="1999144" y="1807878"/>
            <a:ext cx="2880000" cy="4050362"/>
          </a:xfrm>
          <a:custGeom>
            <a:avLst/>
            <a:gdLst>
              <a:gd name="connsiteX0" fmla="*/ 1453650 w 2880000"/>
              <a:gd name="connsiteY0" fmla="*/ 0 h 4050362"/>
              <a:gd name="connsiteX1" fmla="*/ 1603792 w 2880000"/>
              <a:gd name="connsiteY1" fmla="*/ 34123 h 4050362"/>
              <a:gd name="connsiteX2" fmla="*/ 1760759 w 2880000"/>
              <a:gd name="connsiteY2" fmla="*/ 143318 h 4050362"/>
              <a:gd name="connsiteX3" fmla="*/ 1835829 w 2880000"/>
              <a:gd name="connsiteY3" fmla="*/ 307109 h 4050362"/>
              <a:gd name="connsiteX4" fmla="*/ 1849479 w 2880000"/>
              <a:gd name="connsiteY4" fmla="*/ 409479 h 4050362"/>
              <a:gd name="connsiteX5" fmla="*/ 1808531 w 2880000"/>
              <a:gd name="connsiteY5" fmla="*/ 593744 h 4050362"/>
              <a:gd name="connsiteX6" fmla="*/ 1842654 w 2880000"/>
              <a:gd name="connsiteY6" fmla="*/ 621043 h 4050362"/>
              <a:gd name="connsiteX7" fmla="*/ 1794882 w 2880000"/>
              <a:gd name="connsiteY7" fmla="*/ 805308 h 4050362"/>
              <a:gd name="connsiteX8" fmla="*/ 1733460 w 2880000"/>
              <a:gd name="connsiteY8" fmla="*/ 941801 h 4050362"/>
              <a:gd name="connsiteX9" fmla="*/ 1712986 w 2880000"/>
              <a:gd name="connsiteY9" fmla="*/ 1003223 h 4050362"/>
              <a:gd name="connsiteX10" fmla="*/ 1699337 w 2880000"/>
              <a:gd name="connsiteY10" fmla="*/ 1146541 h 4050362"/>
              <a:gd name="connsiteX11" fmla="*/ 1760759 w 2880000"/>
              <a:gd name="connsiteY11" fmla="*/ 1167015 h 4050362"/>
              <a:gd name="connsiteX12" fmla="*/ 1951849 w 2880000"/>
              <a:gd name="connsiteY12" fmla="*/ 1276209 h 4050362"/>
              <a:gd name="connsiteX13" fmla="*/ 1999621 w 2880000"/>
              <a:gd name="connsiteY13" fmla="*/ 1323981 h 4050362"/>
              <a:gd name="connsiteX14" fmla="*/ 2122465 w 2880000"/>
              <a:gd name="connsiteY14" fmla="*/ 1364929 h 4050362"/>
              <a:gd name="connsiteX15" fmla="*/ 2320379 w 2880000"/>
              <a:gd name="connsiteY15" fmla="*/ 1501422 h 4050362"/>
              <a:gd name="connsiteX16" fmla="*/ 2429574 w 2880000"/>
              <a:gd name="connsiteY16" fmla="*/ 1590143 h 4050362"/>
              <a:gd name="connsiteX17" fmla="*/ 2729858 w 2880000"/>
              <a:gd name="connsiteY17" fmla="*/ 2061043 h 4050362"/>
              <a:gd name="connsiteX18" fmla="*/ 2832228 w 2880000"/>
              <a:gd name="connsiteY18" fmla="*/ 2354503 h 4050362"/>
              <a:gd name="connsiteX19" fmla="*/ 2859526 w 2880000"/>
              <a:gd name="connsiteY19" fmla="*/ 2470522 h 4050362"/>
              <a:gd name="connsiteX20" fmla="*/ 2880000 w 2880000"/>
              <a:gd name="connsiteY20" fmla="*/ 2757157 h 4050362"/>
              <a:gd name="connsiteX21" fmla="*/ 2845877 w 2880000"/>
              <a:gd name="connsiteY21" fmla="*/ 3036967 h 4050362"/>
              <a:gd name="connsiteX22" fmla="*/ 2545593 w 2880000"/>
              <a:gd name="connsiteY22" fmla="*/ 3446446 h 4050362"/>
              <a:gd name="connsiteX23" fmla="*/ 2601913 w 2880000"/>
              <a:gd name="connsiteY23" fmla="*/ 3709271 h 4050362"/>
              <a:gd name="connsiteX24" fmla="*/ 2469584 w 2880000"/>
              <a:gd name="connsiteY24" fmla="*/ 3789662 h 4050362"/>
              <a:gd name="connsiteX25" fmla="*/ 1440000 w 2880000"/>
              <a:gd name="connsiteY25" fmla="*/ 4050362 h 4050362"/>
              <a:gd name="connsiteX26" fmla="*/ 599231 w 2880000"/>
              <a:gd name="connsiteY26" fmla="*/ 3880619 h 4050362"/>
              <a:gd name="connsiteX27" fmla="*/ 480591 w 2880000"/>
              <a:gd name="connsiteY27" fmla="*/ 3823467 h 4050362"/>
              <a:gd name="connsiteX28" fmla="*/ 470901 w 2880000"/>
              <a:gd name="connsiteY28" fmla="*/ 3671659 h 4050362"/>
              <a:gd name="connsiteX29" fmla="*/ 470901 w 2880000"/>
              <a:gd name="connsiteY29" fmla="*/ 3562465 h 4050362"/>
              <a:gd name="connsiteX30" fmla="*/ 34123 w 2880000"/>
              <a:gd name="connsiteY30" fmla="*/ 3071091 h 4050362"/>
              <a:gd name="connsiteX31" fmla="*/ 0 w 2880000"/>
              <a:gd name="connsiteY31" fmla="*/ 2907299 h 4050362"/>
              <a:gd name="connsiteX32" fmla="*/ 34123 w 2880000"/>
              <a:gd name="connsiteY32" fmla="*/ 2511470 h 4050362"/>
              <a:gd name="connsiteX33" fmla="*/ 116019 w 2880000"/>
              <a:gd name="connsiteY33" fmla="*/ 2218009 h 4050362"/>
              <a:gd name="connsiteX34" fmla="*/ 122844 w 2880000"/>
              <a:gd name="connsiteY34" fmla="*/ 2149763 h 4050362"/>
              <a:gd name="connsiteX35" fmla="*/ 423128 w 2880000"/>
              <a:gd name="connsiteY35" fmla="*/ 1610617 h 4050362"/>
              <a:gd name="connsiteX36" fmla="*/ 491375 w 2880000"/>
              <a:gd name="connsiteY36" fmla="*/ 1562844 h 4050362"/>
              <a:gd name="connsiteX37" fmla="*/ 839431 w 2880000"/>
              <a:gd name="connsiteY37" fmla="*/ 1364929 h 4050362"/>
              <a:gd name="connsiteX38" fmla="*/ 962275 w 2880000"/>
              <a:gd name="connsiteY38" fmla="*/ 1310332 h 4050362"/>
              <a:gd name="connsiteX39" fmla="*/ 1023697 w 2880000"/>
              <a:gd name="connsiteY39" fmla="*/ 1207963 h 4050362"/>
              <a:gd name="connsiteX40" fmla="*/ 1139716 w 2880000"/>
              <a:gd name="connsiteY40" fmla="*/ 1194313 h 4050362"/>
              <a:gd name="connsiteX41" fmla="*/ 1167015 w 2880000"/>
              <a:gd name="connsiteY41" fmla="*/ 1016872 h 4050362"/>
              <a:gd name="connsiteX42" fmla="*/ 1105593 w 2880000"/>
              <a:gd name="connsiteY42" fmla="*/ 832607 h 4050362"/>
              <a:gd name="connsiteX43" fmla="*/ 1050996 w 2880000"/>
              <a:gd name="connsiteY43" fmla="*/ 771185 h 4050362"/>
              <a:gd name="connsiteX44" fmla="*/ 1023697 w 2880000"/>
              <a:gd name="connsiteY44" fmla="*/ 661991 h 4050362"/>
              <a:gd name="connsiteX45" fmla="*/ 1023697 w 2880000"/>
              <a:gd name="connsiteY45" fmla="*/ 614218 h 4050362"/>
              <a:gd name="connsiteX46" fmla="*/ 1057820 w 2880000"/>
              <a:gd name="connsiteY46" fmla="*/ 607394 h 4050362"/>
              <a:gd name="connsiteX47" fmla="*/ 1023697 w 2880000"/>
              <a:gd name="connsiteY47" fmla="*/ 443602 h 4050362"/>
              <a:gd name="connsiteX48" fmla="*/ 1023697 w 2880000"/>
              <a:gd name="connsiteY48" fmla="*/ 279810 h 4050362"/>
              <a:gd name="connsiteX49" fmla="*/ 1132892 w 2880000"/>
              <a:gd name="connsiteY49" fmla="*/ 116019 h 4050362"/>
              <a:gd name="connsiteX50" fmla="*/ 1323981 w 2880000"/>
              <a:gd name="connsiteY50" fmla="*/ 13649 h 405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880000" h="4050362">
                <a:moveTo>
                  <a:pt x="1453650" y="0"/>
                </a:moveTo>
                <a:lnTo>
                  <a:pt x="1603792" y="34123"/>
                </a:lnTo>
                <a:lnTo>
                  <a:pt x="1760759" y="143318"/>
                </a:lnTo>
                <a:lnTo>
                  <a:pt x="1835829" y="307109"/>
                </a:lnTo>
                <a:lnTo>
                  <a:pt x="1849479" y="409479"/>
                </a:lnTo>
                <a:lnTo>
                  <a:pt x="1808531" y="593744"/>
                </a:lnTo>
                <a:lnTo>
                  <a:pt x="1842654" y="621043"/>
                </a:lnTo>
                <a:lnTo>
                  <a:pt x="1794882" y="805308"/>
                </a:lnTo>
                <a:lnTo>
                  <a:pt x="1733460" y="941801"/>
                </a:lnTo>
                <a:lnTo>
                  <a:pt x="1712986" y="1003223"/>
                </a:lnTo>
                <a:lnTo>
                  <a:pt x="1699337" y="1146541"/>
                </a:lnTo>
                <a:lnTo>
                  <a:pt x="1760759" y="1167015"/>
                </a:lnTo>
                <a:lnTo>
                  <a:pt x="1951849" y="1276209"/>
                </a:lnTo>
                <a:lnTo>
                  <a:pt x="1999621" y="1323981"/>
                </a:lnTo>
                <a:lnTo>
                  <a:pt x="2122465" y="1364929"/>
                </a:lnTo>
                <a:lnTo>
                  <a:pt x="2320379" y="1501422"/>
                </a:lnTo>
                <a:lnTo>
                  <a:pt x="2429574" y="1590143"/>
                </a:lnTo>
                <a:lnTo>
                  <a:pt x="2729858" y="2061043"/>
                </a:lnTo>
                <a:lnTo>
                  <a:pt x="2832228" y="2354503"/>
                </a:lnTo>
                <a:lnTo>
                  <a:pt x="2859526" y="2470522"/>
                </a:lnTo>
                <a:lnTo>
                  <a:pt x="2880000" y="2757157"/>
                </a:lnTo>
                <a:lnTo>
                  <a:pt x="2845877" y="3036967"/>
                </a:lnTo>
                <a:lnTo>
                  <a:pt x="2545593" y="3446446"/>
                </a:lnTo>
                <a:lnTo>
                  <a:pt x="2601913" y="3709271"/>
                </a:lnTo>
                <a:lnTo>
                  <a:pt x="2469584" y="3789662"/>
                </a:lnTo>
                <a:cubicBezTo>
                  <a:pt x="2163527" y="3955922"/>
                  <a:pt x="1812792" y="4050362"/>
                  <a:pt x="1440000" y="4050362"/>
                </a:cubicBezTo>
                <a:cubicBezTo>
                  <a:pt x="1141766" y="4050362"/>
                  <a:pt x="857650" y="3989921"/>
                  <a:pt x="599231" y="3880619"/>
                </a:cubicBezTo>
                <a:lnTo>
                  <a:pt x="480591" y="3823467"/>
                </a:lnTo>
                <a:lnTo>
                  <a:pt x="470901" y="3671659"/>
                </a:lnTo>
                <a:lnTo>
                  <a:pt x="470901" y="3562465"/>
                </a:lnTo>
                <a:lnTo>
                  <a:pt x="34123" y="3071091"/>
                </a:lnTo>
                <a:lnTo>
                  <a:pt x="0" y="2907299"/>
                </a:lnTo>
                <a:lnTo>
                  <a:pt x="34123" y="2511470"/>
                </a:lnTo>
                <a:lnTo>
                  <a:pt x="116019" y="2218009"/>
                </a:lnTo>
                <a:lnTo>
                  <a:pt x="122844" y="2149763"/>
                </a:lnTo>
                <a:lnTo>
                  <a:pt x="423128" y="1610617"/>
                </a:lnTo>
                <a:lnTo>
                  <a:pt x="491375" y="1562844"/>
                </a:lnTo>
                <a:lnTo>
                  <a:pt x="839431" y="1364929"/>
                </a:lnTo>
                <a:lnTo>
                  <a:pt x="962275" y="1310332"/>
                </a:lnTo>
                <a:lnTo>
                  <a:pt x="1023697" y="1207963"/>
                </a:lnTo>
                <a:lnTo>
                  <a:pt x="1139716" y="1194313"/>
                </a:lnTo>
                <a:lnTo>
                  <a:pt x="1167015" y="1016872"/>
                </a:lnTo>
                <a:lnTo>
                  <a:pt x="1105593" y="832607"/>
                </a:lnTo>
                <a:lnTo>
                  <a:pt x="1050996" y="771185"/>
                </a:lnTo>
                <a:lnTo>
                  <a:pt x="1023697" y="661991"/>
                </a:lnTo>
                <a:lnTo>
                  <a:pt x="1023697" y="614218"/>
                </a:lnTo>
                <a:lnTo>
                  <a:pt x="1057820" y="607394"/>
                </a:lnTo>
                <a:lnTo>
                  <a:pt x="1023697" y="443602"/>
                </a:lnTo>
                <a:lnTo>
                  <a:pt x="1023697" y="279810"/>
                </a:lnTo>
                <a:lnTo>
                  <a:pt x="1132892" y="116019"/>
                </a:lnTo>
                <a:lnTo>
                  <a:pt x="1323981" y="13649"/>
                </a:lnTo>
                <a:close/>
              </a:path>
            </a:pathLst>
          </a:cu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FB592A53-A910-A351-2ED0-5D5D06150C1F}"/>
              </a:ext>
            </a:extLst>
          </p:cNvPr>
          <p:cNvSpPr/>
          <p:nvPr/>
        </p:nvSpPr>
        <p:spPr>
          <a:xfrm>
            <a:off x="6878288" y="1538240"/>
            <a:ext cx="4320000" cy="432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81ACA-BCBF-608D-BC06-96385BD3E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3" t="39289" r="22079" b="3206"/>
          <a:stretch>
            <a:fillRect/>
          </a:stretch>
        </p:blipFill>
        <p:spPr>
          <a:xfrm>
            <a:off x="7692260" y="1807878"/>
            <a:ext cx="2867478" cy="4050362"/>
          </a:xfrm>
          <a:custGeom>
            <a:avLst/>
            <a:gdLst>
              <a:gd name="connsiteX0" fmla="*/ 1483826 w 2867478"/>
              <a:gd name="connsiteY0" fmla="*/ 0 h 4050362"/>
              <a:gd name="connsiteX1" fmla="*/ 1684174 w 2867478"/>
              <a:gd name="connsiteY1" fmla="*/ 75131 h 4050362"/>
              <a:gd name="connsiteX2" fmla="*/ 1821913 w 2867478"/>
              <a:gd name="connsiteY2" fmla="*/ 281739 h 4050362"/>
              <a:gd name="connsiteX3" fmla="*/ 2003478 w 2867478"/>
              <a:gd name="connsiteY3" fmla="*/ 788870 h 4050362"/>
              <a:gd name="connsiteX4" fmla="*/ 2122434 w 2867478"/>
              <a:gd name="connsiteY4" fmla="*/ 1101913 h 4050362"/>
              <a:gd name="connsiteX5" fmla="*/ 2216348 w 2867478"/>
              <a:gd name="connsiteY5" fmla="*/ 1414957 h 4050362"/>
              <a:gd name="connsiteX6" fmla="*/ 2272696 w 2867478"/>
              <a:gd name="connsiteY6" fmla="*/ 1515131 h 4050362"/>
              <a:gd name="connsiteX7" fmla="*/ 2285217 w 2867478"/>
              <a:gd name="connsiteY7" fmla="*/ 1602783 h 4050362"/>
              <a:gd name="connsiteX8" fmla="*/ 2404174 w 2867478"/>
              <a:gd name="connsiteY8" fmla="*/ 1684174 h 4050362"/>
              <a:gd name="connsiteX9" fmla="*/ 2504348 w 2867478"/>
              <a:gd name="connsiteY9" fmla="*/ 1809391 h 4050362"/>
              <a:gd name="connsiteX10" fmla="*/ 2592000 w 2867478"/>
              <a:gd name="connsiteY10" fmla="*/ 2047305 h 4050362"/>
              <a:gd name="connsiteX11" fmla="*/ 2692174 w 2867478"/>
              <a:gd name="connsiteY11" fmla="*/ 2291478 h 4050362"/>
              <a:gd name="connsiteX12" fmla="*/ 2742260 w 2867478"/>
              <a:gd name="connsiteY12" fmla="*/ 2335305 h 4050362"/>
              <a:gd name="connsiteX13" fmla="*/ 2729739 w 2867478"/>
              <a:gd name="connsiteY13" fmla="*/ 2422957 h 4050362"/>
              <a:gd name="connsiteX14" fmla="*/ 2836174 w 2867478"/>
              <a:gd name="connsiteY14" fmla="*/ 2679652 h 4050362"/>
              <a:gd name="connsiteX15" fmla="*/ 2848696 w 2867478"/>
              <a:gd name="connsiteY15" fmla="*/ 3030261 h 4050362"/>
              <a:gd name="connsiteX16" fmla="*/ 2867478 w 2867478"/>
              <a:gd name="connsiteY16" fmla="*/ 3299478 h 4050362"/>
              <a:gd name="connsiteX17" fmla="*/ 2852793 w 2867478"/>
              <a:gd name="connsiteY17" fmla="*/ 3428711 h 4050362"/>
              <a:gd name="connsiteX18" fmla="*/ 2711504 w 2867478"/>
              <a:gd name="connsiteY18" fmla="*/ 3557123 h 4050362"/>
              <a:gd name="connsiteX19" fmla="*/ 1337543 w 2867478"/>
              <a:gd name="connsiteY19" fmla="*/ 4050362 h 4050362"/>
              <a:gd name="connsiteX20" fmla="*/ 129867 w 2867478"/>
              <a:gd name="connsiteY20" fmla="*/ 3681468 h 4050362"/>
              <a:gd name="connsiteX21" fmla="*/ 124705 w 2867478"/>
              <a:gd name="connsiteY21" fmla="*/ 3677608 h 4050362"/>
              <a:gd name="connsiteX22" fmla="*/ 125217 w 2867478"/>
              <a:gd name="connsiteY22" fmla="*/ 3675131 h 4050362"/>
              <a:gd name="connsiteX23" fmla="*/ 106435 w 2867478"/>
              <a:gd name="connsiteY23" fmla="*/ 3568696 h 4050362"/>
              <a:gd name="connsiteX24" fmla="*/ 43826 w 2867478"/>
              <a:gd name="connsiteY24" fmla="*/ 3343305 h 4050362"/>
              <a:gd name="connsiteX25" fmla="*/ 75130 w 2867478"/>
              <a:gd name="connsiteY25" fmla="*/ 3111652 h 4050362"/>
              <a:gd name="connsiteX26" fmla="*/ 12522 w 2867478"/>
              <a:gd name="connsiteY26" fmla="*/ 3005218 h 4050362"/>
              <a:gd name="connsiteX27" fmla="*/ 0 w 2867478"/>
              <a:gd name="connsiteY27" fmla="*/ 2823652 h 4050362"/>
              <a:gd name="connsiteX28" fmla="*/ 37565 w 2867478"/>
              <a:gd name="connsiteY28" fmla="*/ 2592000 h 4050362"/>
              <a:gd name="connsiteX29" fmla="*/ 93913 w 2867478"/>
              <a:gd name="connsiteY29" fmla="*/ 2310261 h 4050362"/>
              <a:gd name="connsiteX30" fmla="*/ 156522 w 2867478"/>
              <a:gd name="connsiteY30" fmla="*/ 2247652 h 4050362"/>
              <a:gd name="connsiteX31" fmla="*/ 306783 w 2867478"/>
              <a:gd name="connsiteY31" fmla="*/ 1865739 h 4050362"/>
              <a:gd name="connsiteX32" fmla="*/ 413217 w 2867478"/>
              <a:gd name="connsiteY32" fmla="*/ 1671652 h 4050362"/>
              <a:gd name="connsiteX33" fmla="*/ 544696 w 2867478"/>
              <a:gd name="connsiteY33" fmla="*/ 1590261 h 4050362"/>
              <a:gd name="connsiteX34" fmla="*/ 601043 w 2867478"/>
              <a:gd name="connsiteY34" fmla="*/ 1565218 h 4050362"/>
              <a:gd name="connsiteX35" fmla="*/ 569739 w 2867478"/>
              <a:gd name="connsiteY35" fmla="*/ 1515131 h 4050362"/>
              <a:gd name="connsiteX36" fmla="*/ 657391 w 2867478"/>
              <a:gd name="connsiteY36" fmla="*/ 1352348 h 4050362"/>
              <a:gd name="connsiteX37" fmla="*/ 801391 w 2867478"/>
              <a:gd name="connsiteY37" fmla="*/ 1033044 h 4050362"/>
              <a:gd name="connsiteX38" fmla="*/ 907826 w 2867478"/>
              <a:gd name="connsiteY38" fmla="*/ 619826 h 4050362"/>
              <a:gd name="connsiteX39" fmla="*/ 1020522 w 2867478"/>
              <a:gd name="connsiteY39" fmla="*/ 256696 h 4050362"/>
              <a:gd name="connsiteX40" fmla="*/ 1058087 w 2867478"/>
              <a:gd name="connsiteY40" fmla="*/ 175304 h 4050362"/>
              <a:gd name="connsiteX41" fmla="*/ 1220869 w 2867478"/>
              <a:gd name="connsiteY41" fmla="*/ 37565 h 4050362"/>
              <a:gd name="connsiteX42" fmla="*/ 1352348 w 2867478"/>
              <a:gd name="connsiteY42" fmla="*/ 6261 h 405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867478" h="4050362">
                <a:moveTo>
                  <a:pt x="1483826" y="0"/>
                </a:moveTo>
                <a:lnTo>
                  <a:pt x="1684174" y="75131"/>
                </a:lnTo>
                <a:lnTo>
                  <a:pt x="1821913" y="281739"/>
                </a:lnTo>
                <a:lnTo>
                  <a:pt x="2003478" y="788870"/>
                </a:lnTo>
                <a:lnTo>
                  <a:pt x="2122434" y="1101913"/>
                </a:lnTo>
                <a:lnTo>
                  <a:pt x="2216348" y="1414957"/>
                </a:lnTo>
                <a:lnTo>
                  <a:pt x="2272696" y="1515131"/>
                </a:lnTo>
                <a:lnTo>
                  <a:pt x="2285217" y="1602783"/>
                </a:lnTo>
                <a:lnTo>
                  <a:pt x="2404174" y="1684174"/>
                </a:lnTo>
                <a:lnTo>
                  <a:pt x="2504348" y="1809391"/>
                </a:lnTo>
                <a:lnTo>
                  <a:pt x="2592000" y="2047305"/>
                </a:lnTo>
                <a:lnTo>
                  <a:pt x="2692174" y="2291478"/>
                </a:lnTo>
                <a:lnTo>
                  <a:pt x="2742260" y="2335305"/>
                </a:lnTo>
                <a:lnTo>
                  <a:pt x="2729739" y="2422957"/>
                </a:lnTo>
                <a:lnTo>
                  <a:pt x="2836174" y="2679652"/>
                </a:lnTo>
                <a:lnTo>
                  <a:pt x="2848696" y="3030261"/>
                </a:lnTo>
                <a:lnTo>
                  <a:pt x="2867478" y="3299478"/>
                </a:lnTo>
                <a:lnTo>
                  <a:pt x="2852793" y="3428711"/>
                </a:lnTo>
                <a:lnTo>
                  <a:pt x="2711504" y="3557123"/>
                </a:lnTo>
                <a:cubicBezTo>
                  <a:pt x="2338128" y="3865260"/>
                  <a:pt x="1859452" y="4050362"/>
                  <a:pt x="1337543" y="4050362"/>
                </a:cubicBezTo>
                <a:cubicBezTo>
                  <a:pt x="890192" y="4050362"/>
                  <a:pt x="474605" y="3914369"/>
                  <a:pt x="129867" y="3681468"/>
                </a:cubicBezTo>
                <a:lnTo>
                  <a:pt x="124705" y="3677608"/>
                </a:lnTo>
                <a:lnTo>
                  <a:pt x="125217" y="3675131"/>
                </a:lnTo>
                <a:lnTo>
                  <a:pt x="106435" y="3568696"/>
                </a:lnTo>
                <a:lnTo>
                  <a:pt x="43826" y="3343305"/>
                </a:lnTo>
                <a:lnTo>
                  <a:pt x="75130" y="3111652"/>
                </a:lnTo>
                <a:lnTo>
                  <a:pt x="12522" y="3005218"/>
                </a:lnTo>
                <a:lnTo>
                  <a:pt x="0" y="2823652"/>
                </a:lnTo>
                <a:lnTo>
                  <a:pt x="37565" y="2592000"/>
                </a:lnTo>
                <a:lnTo>
                  <a:pt x="93913" y="2310261"/>
                </a:lnTo>
                <a:lnTo>
                  <a:pt x="156522" y="2247652"/>
                </a:lnTo>
                <a:lnTo>
                  <a:pt x="306783" y="1865739"/>
                </a:lnTo>
                <a:lnTo>
                  <a:pt x="413217" y="1671652"/>
                </a:lnTo>
                <a:lnTo>
                  <a:pt x="544696" y="1590261"/>
                </a:lnTo>
                <a:lnTo>
                  <a:pt x="601043" y="1565218"/>
                </a:lnTo>
                <a:lnTo>
                  <a:pt x="569739" y="1515131"/>
                </a:lnTo>
                <a:lnTo>
                  <a:pt x="657391" y="1352348"/>
                </a:lnTo>
                <a:lnTo>
                  <a:pt x="801391" y="1033044"/>
                </a:lnTo>
                <a:lnTo>
                  <a:pt x="907826" y="619826"/>
                </a:lnTo>
                <a:lnTo>
                  <a:pt x="1020522" y="256696"/>
                </a:lnTo>
                <a:lnTo>
                  <a:pt x="1058087" y="175304"/>
                </a:lnTo>
                <a:lnTo>
                  <a:pt x="1220869" y="37565"/>
                </a:lnTo>
                <a:lnTo>
                  <a:pt x="1352348" y="6261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D1E381-79FD-9A21-AB97-000A76B4E20E}"/>
              </a:ext>
            </a:extLst>
          </p:cNvPr>
          <p:cNvSpPr txBox="1"/>
          <p:nvPr/>
        </p:nvSpPr>
        <p:spPr>
          <a:xfrm>
            <a:off x="2928330" y="-169791"/>
            <a:ext cx="68356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Команда 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3ACA0-6804-074B-05B6-93B0CBA7496E}"/>
              </a:ext>
            </a:extLst>
          </p:cNvPr>
          <p:cNvSpPr txBox="1"/>
          <p:nvPr/>
        </p:nvSpPr>
        <p:spPr>
          <a:xfrm>
            <a:off x="3841144" y="920098"/>
            <a:ext cx="5010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INDOOR AIR TECHNOLOGIES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1C790-897D-9B07-FE33-7100D0A315AB}"/>
              </a:ext>
            </a:extLst>
          </p:cNvPr>
          <p:cNvSpPr txBox="1"/>
          <p:nvPr/>
        </p:nvSpPr>
        <p:spPr>
          <a:xfrm>
            <a:off x="7888320" y="6858000"/>
            <a:ext cx="2475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Питинова Дарья</a:t>
            </a:r>
          </a:p>
          <a:p>
            <a:pPr algn="ctr"/>
            <a:r>
              <a:rPr lang="ru-RU" dirty="0"/>
              <a:t>Лидер проекта</a:t>
            </a:r>
          </a:p>
          <a:p>
            <a:pPr algn="ctr"/>
            <a:r>
              <a:rPr lang="ru-RU" dirty="0"/>
              <a:t>Дизайнер презентаций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34D513-2A6D-7E42-C351-F857138A2560}"/>
              </a:ext>
            </a:extLst>
          </p:cNvPr>
          <p:cNvSpPr txBox="1"/>
          <p:nvPr/>
        </p:nvSpPr>
        <p:spPr>
          <a:xfrm>
            <a:off x="2577946" y="6858000"/>
            <a:ext cx="1722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Рогуля Роман</a:t>
            </a:r>
          </a:p>
          <a:p>
            <a:pPr algn="ctr"/>
            <a:r>
              <a:rPr lang="ru-RU" dirty="0"/>
              <a:t>Генератор идей</a:t>
            </a:r>
          </a:p>
          <a:p>
            <a:pPr algn="ctr"/>
            <a:r>
              <a:rPr lang="ru-RU" dirty="0"/>
              <a:t>Спикер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CD2E22-855D-4DA4-C3D9-2831B75F721D}"/>
              </a:ext>
            </a:extLst>
          </p:cNvPr>
          <p:cNvSpPr txBox="1"/>
          <p:nvPr/>
        </p:nvSpPr>
        <p:spPr>
          <a:xfrm>
            <a:off x="-9360237" y="816383"/>
            <a:ext cx="957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Команда первокурсников, занимающаяся разработкой элементов вентиляционных систем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8" name="Google Shape;118;p2">
            <a:extLst>
              <a:ext uri="{FF2B5EF4-FFF2-40B4-BE49-F238E27FC236}">
                <a16:creationId xmlns:a16="http://schemas.microsoft.com/office/drawing/2014/main" id="{018E3CAB-5CC2-F5CC-0033-799C51C95F24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10" name="Google Shape;119;p2">
              <a:extLst>
                <a:ext uri="{FF2B5EF4-FFF2-40B4-BE49-F238E27FC236}">
                  <a16:creationId xmlns:a16="http://schemas.microsoft.com/office/drawing/2014/main" id="{837B2354-8D16-2E0F-3C48-89B5701C0648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4" name="Google Shape;120;p2">
              <a:extLst>
                <a:ext uri="{FF2B5EF4-FFF2-40B4-BE49-F238E27FC236}">
                  <a16:creationId xmlns:a16="http://schemas.microsoft.com/office/drawing/2014/main" id="{A157CD53-E128-7756-C69C-0202F391C307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10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351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1982C8-6E77-5A29-1686-8FF74B33E87D}"/>
              </a:ext>
            </a:extLst>
          </p:cNvPr>
          <p:cNvSpPr/>
          <p:nvPr/>
        </p:nvSpPr>
        <p:spPr>
          <a:xfrm>
            <a:off x="0" y="0"/>
            <a:ext cx="12192000" cy="3698240"/>
          </a:xfrm>
          <a:prstGeom prst="rect">
            <a:avLst/>
          </a:prstGeom>
          <a:solidFill>
            <a:srgbClr val="FF851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A748E214-BBCE-1DF2-F92A-701F10814922}"/>
              </a:ext>
            </a:extLst>
          </p:cNvPr>
          <p:cNvSpPr/>
          <p:nvPr/>
        </p:nvSpPr>
        <p:spPr>
          <a:xfrm>
            <a:off x="1279144" y="1538240"/>
            <a:ext cx="4320000" cy="432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64A18-A74D-86CD-B30E-70AE72317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2482" r="10492" b="3335"/>
          <a:stretch>
            <a:fillRect/>
          </a:stretch>
        </p:blipFill>
        <p:spPr>
          <a:xfrm>
            <a:off x="1999144" y="1807878"/>
            <a:ext cx="2880000" cy="4050362"/>
          </a:xfrm>
          <a:custGeom>
            <a:avLst/>
            <a:gdLst>
              <a:gd name="connsiteX0" fmla="*/ 1453650 w 2880000"/>
              <a:gd name="connsiteY0" fmla="*/ 0 h 4050362"/>
              <a:gd name="connsiteX1" fmla="*/ 1603792 w 2880000"/>
              <a:gd name="connsiteY1" fmla="*/ 34123 h 4050362"/>
              <a:gd name="connsiteX2" fmla="*/ 1760759 w 2880000"/>
              <a:gd name="connsiteY2" fmla="*/ 143318 h 4050362"/>
              <a:gd name="connsiteX3" fmla="*/ 1835829 w 2880000"/>
              <a:gd name="connsiteY3" fmla="*/ 307109 h 4050362"/>
              <a:gd name="connsiteX4" fmla="*/ 1849479 w 2880000"/>
              <a:gd name="connsiteY4" fmla="*/ 409479 h 4050362"/>
              <a:gd name="connsiteX5" fmla="*/ 1808531 w 2880000"/>
              <a:gd name="connsiteY5" fmla="*/ 593744 h 4050362"/>
              <a:gd name="connsiteX6" fmla="*/ 1842654 w 2880000"/>
              <a:gd name="connsiteY6" fmla="*/ 621043 h 4050362"/>
              <a:gd name="connsiteX7" fmla="*/ 1794882 w 2880000"/>
              <a:gd name="connsiteY7" fmla="*/ 805308 h 4050362"/>
              <a:gd name="connsiteX8" fmla="*/ 1733460 w 2880000"/>
              <a:gd name="connsiteY8" fmla="*/ 941801 h 4050362"/>
              <a:gd name="connsiteX9" fmla="*/ 1712986 w 2880000"/>
              <a:gd name="connsiteY9" fmla="*/ 1003223 h 4050362"/>
              <a:gd name="connsiteX10" fmla="*/ 1699337 w 2880000"/>
              <a:gd name="connsiteY10" fmla="*/ 1146541 h 4050362"/>
              <a:gd name="connsiteX11" fmla="*/ 1760759 w 2880000"/>
              <a:gd name="connsiteY11" fmla="*/ 1167015 h 4050362"/>
              <a:gd name="connsiteX12" fmla="*/ 1951849 w 2880000"/>
              <a:gd name="connsiteY12" fmla="*/ 1276209 h 4050362"/>
              <a:gd name="connsiteX13" fmla="*/ 1999621 w 2880000"/>
              <a:gd name="connsiteY13" fmla="*/ 1323981 h 4050362"/>
              <a:gd name="connsiteX14" fmla="*/ 2122465 w 2880000"/>
              <a:gd name="connsiteY14" fmla="*/ 1364929 h 4050362"/>
              <a:gd name="connsiteX15" fmla="*/ 2320379 w 2880000"/>
              <a:gd name="connsiteY15" fmla="*/ 1501422 h 4050362"/>
              <a:gd name="connsiteX16" fmla="*/ 2429574 w 2880000"/>
              <a:gd name="connsiteY16" fmla="*/ 1590143 h 4050362"/>
              <a:gd name="connsiteX17" fmla="*/ 2729858 w 2880000"/>
              <a:gd name="connsiteY17" fmla="*/ 2061043 h 4050362"/>
              <a:gd name="connsiteX18" fmla="*/ 2832228 w 2880000"/>
              <a:gd name="connsiteY18" fmla="*/ 2354503 h 4050362"/>
              <a:gd name="connsiteX19" fmla="*/ 2859526 w 2880000"/>
              <a:gd name="connsiteY19" fmla="*/ 2470522 h 4050362"/>
              <a:gd name="connsiteX20" fmla="*/ 2880000 w 2880000"/>
              <a:gd name="connsiteY20" fmla="*/ 2757157 h 4050362"/>
              <a:gd name="connsiteX21" fmla="*/ 2845877 w 2880000"/>
              <a:gd name="connsiteY21" fmla="*/ 3036967 h 4050362"/>
              <a:gd name="connsiteX22" fmla="*/ 2545593 w 2880000"/>
              <a:gd name="connsiteY22" fmla="*/ 3446446 h 4050362"/>
              <a:gd name="connsiteX23" fmla="*/ 2601913 w 2880000"/>
              <a:gd name="connsiteY23" fmla="*/ 3709271 h 4050362"/>
              <a:gd name="connsiteX24" fmla="*/ 2469584 w 2880000"/>
              <a:gd name="connsiteY24" fmla="*/ 3789662 h 4050362"/>
              <a:gd name="connsiteX25" fmla="*/ 1440000 w 2880000"/>
              <a:gd name="connsiteY25" fmla="*/ 4050362 h 4050362"/>
              <a:gd name="connsiteX26" fmla="*/ 599231 w 2880000"/>
              <a:gd name="connsiteY26" fmla="*/ 3880619 h 4050362"/>
              <a:gd name="connsiteX27" fmla="*/ 480591 w 2880000"/>
              <a:gd name="connsiteY27" fmla="*/ 3823467 h 4050362"/>
              <a:gd name="connsiteX28" fmla="*/ 470901 w 2880000"/>
              <a:gd name="connsiteY28" fmla="*/ 3671659 h 4050362"/>
              <a:gd name="connsiteX29" fmla="*/ 470901 w 2880000"/>
              <a:gd name="connsiteY29" fmla="*/ 3562465 h 4050362"/>
              <a:gd name="connsiteX30" fmla="*/ 34123 w 2880000"/>
              <a:gd name="connsiteY30" fmla="*/ 3071091 h 4050362"/>
              <a:gd name="connsiteX31" fmla="*/ 0 w 2880000"/>
              <a:gd name="connsiteY31" fmla="*/ 2907299 h 4050362"/>
              <a:gd name="connsiteX32" fmla="*/ 34123 w 2880000"/>
              <a:gd name="connsiteY32" fmla="*/ 2511470 h 4050362"/>
              <a:gd name="connsiteX33" fmla="*/ 116019 w 2880000"/>
              <a:gd name="connsiteY33" fmla="*/ 2218009 h 4050362"/>
              <a:gd name="connsiteX34" fmla="*/ 122844 w 2880000"/>
              <a:gd name="connsiteY34" fmla="*/ 2149763 h 4050362"/>
              <a:gd name="connsiteX35" fmla="*/ 423128 w 2880000"/>
              <a:gd name="connsiteY35" fmla="*/ 1610617 h 4050362"/>
              <a:gd name="connsiteX36" fmla="*/ 491375 w 2880000"/>
              <a:gd name="connsiteY36" fmla="*/ 1562844 h 4050362"/>
              <a:gd name="connsiteX37" fmla="*/ 839431 w 2880000"/>
              <a:gd name="connsiteY37" fmla="*/ 1364929 h 4050362"/>
              <a:gd name="connsiteX38" fmla="*/ 962275 w 2880000"/>
              <a:gd name="connsiteY38" fmla="*/ 1310332 h 4050362"/>
              <a:gd name="connsiteX39" fmla="*/ 1023697 w 2880000"/>
              <a:gd name="connsiteY39" fmla="*/ 1207963 h 4050362"/>
              <a:gd name="connsiteX40" fmla="*/ 1139716 w 2880000"/>
              <a:gd name="connsiteY40" fmla="*/ 1194313 h 4050362"/>
              <a:gd name="connsiteX41" fmla="*/ 1167015 w 2880000"/>
              <a:gd name="connsiteY41" fmla="*/ 1016872 h 4050362"/>
              <a:gd name="connsiteX42" fmla="*/ 1105593 w 2880000"/>
              <a:gd name="connsiteY42" fmla="*/ 832607 h 4050362"/>
              <a:gd name="connsiteX43" fmla="*/ 1050996 w 2880000"/>
              <a:gd name="connsiteY43" fmla="*/ 771185 h 4050362"/>
              <a:gd name="connsiteX44" fmla="*/ 1023697 w 2880000"/>
              <a:gd name="connsiteY44" fmla="*/ 661991 h 4050362"/>
              <a:gd name="connsiteX45" fmla="*/ 1023697 w 2880000"/>
              <a:gd name="connsiteY45" fmla="*/ 614218 h 4050362"/>
              <a:gd name="connsiteX46" fmla="*/ 1057820 w 2880000"/>
              <a:gd name="connsiteY46" fmla="*/ 607394 h 4050362"/>
              <a:gd name="connsiteX47" fmla="*/ 1023697 w 2880000"/>
              <a:gd name="connsiteY47" fmla="*/ 443602 h 4050362"/>
              <a:gd name="connsiteX48" fmla="*/ 1023697 w 2880000"/>
              <a:gd name="connsiteY48" fmla="*/ 279810 h 4050362"/>
              <a:gd name="connsiteX49" fmla="*/ 1132892 w 2880000"/>
              <a:gd name="connsiteY49" fmla="*/ 116019 h 4050362"/>
              <a:gd name="connsiteX50" fmla="*/ 1323981 w 2880000"/>
              <a:gd name="connsiteY50" fmla="*/ 13649 h 405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880000" h="4050362">
                <a:moveTo>
                  <a:pt x="1453650" y="0"/>
                </a:moveTo>
                <a:lnTo>
                  <a:pt x="1603792" y="34123"/>
                </a:lnTo>
                <a:lnTo>
                  <a:pt x="1760759" y="143318"/>
                </a:lnTo>
                <a:lnTo>
                  <a:pt x="1835829" y="307109"/>
                </a:lnTo>
                <a:lnTo>
                  <a:pt x="1849479" y="409479"/>
                </a:lnTo>
                <a:lnTo>
                  <a:pt x="1808531" y="593744"/>
                </a:lnTo>
                <a:lnTo>
                  <a:pt x="1842654" y="621043"/>
                </a:lnTo>
                <a:lnTo>
                  <a:pt x="1794882" y="805308"/>
                </a:lnTo>
                <a:lnTo>
                  <a:pt x="1733460" y="941801"/>
                </a:lnTo>
                <a:lnTo>
                  <a:pt x="1712986" y="1003223"/>
                </a:lnTo>
                <a:lnTo>
                  <a:pt x="1699337" y="1146541"/>
                </a:lnTo>
                <a:lnTo>
                  <a:pt x="1760759" y="1167015"/>
                </a:lnTo>
                <a:lnTo>
                  <a:pt x="1951849" y="1276209"/>
                </a:lnTo>
                <a:lnTo>
                  <a:pt x="1999621" y="1323981"/>
                </a:lnTo>
                <a:lnTo>
                  <a:pt x="2122465" y="1364929"/>
                </a:lnTo>
                <a:lnTo>
                  <a:pt x="2320379" y="1501422"/>
                </a:lnTo>
                <a:lnTo>
                  <a:pt x="2429574" y="1590143"/>
                </a:lnTo>
                <a:lnTo>
                  <a:pt x="2729858" y="2061043"/>
                </a:lnTo>
                <a:lnTo>
                  <a:pt x="2832228" y="2354503"/>
                </a:lnTo>
                <a:lnTo>
                  <a:pt x="2859526" y="2470522"/>
                </a:lnTo>
                <a:lnTo>
                  <a:pt x="2880000" y="2757157"/>
                </a:lnTo>
                <a:lnTo>
                  <a:pt x="2845877" y="3036967"/>
                </a:lnTo>
                <a:lnTo>
                  <a:pt x="2545593" y="3446446"/>
                </a:lnTo>
                <a:lnTo>
                  <a:pt x="2601913" y="3709271"/>
                </a:lnTo>
                <a:lnTo>
                  <a:pt x="2469584" y="3789662"/>
                </a:lnTo>
                <a:cubicBezTo>
                  <a:pt x="2163527" y="3955922"/>
                  <a:pt x="1812792" y="4050362"/>
                  <a:pt x="1440000" y="4050362"/>
                </a:cubicBezTo>
                <a:cubicBezTo>
                  <a:pt x="1141766" y="4050362"/>
                  <a:pt x="857650" y="3989921"/>
                  <a:pt x="599231" y="3880619"/>
                </a:cubicBezTo>
                <a:lnTo>
                  <a:pt x="480591" y="3823467"/>
                </a:lnTo>
                <a:lnTo>
                  <a:pt x="470901" y="3671659"/>
                </a:lnTo>
                <a:lnTo>
                  <a:pt x="470901" y="3562465"/>
                </a:lnTo>
                <a:lnTo>
                  <a:pt x="34123" y="3071091"/>
                </a:lnTo>
                <a:lnTo>
                  <a:pt x="0" y="2907299"/>
                </a:lnTo>
                <a:lnTo>
                  <a:pt x="34123" y="2511470"/>
                </a:lnTo>
                <a:lnTo>
                  <a:pt x="116019" y="2218009"/>
                </a:lnTo>
                <a:lnTo>
                  <a:pt x="122844" y="2149763"/>
                </a:lnTo>
                <a:lnTo>
                  <a:pt x="423128" y="1610617"/>
                </a:lnTo>
                <a:lnTo>
                  <a:pt x="491375" y="1562844"/>
                </a:lnTo>
                <a:lnTo>
                  <a:pt x="839431" y="1364929"/>
                </a:lnTo>
                <a:lnTo>
                  <a:pt x="962275" y="1310332"/>
                </a:lnTo>
                <a:lnTo>
                  <a:pt x="1023697" y="1207963"/>
                </a:lnTo>
                <a:lnTo>
                  <a:pt x="1139716" y="1194313"/>
                </a:lnTo>
                <a:lnTo>
                  <a:pt x="1167015" y="1016872"/>
                </a:lnTo>
                <a:lnTo>
                  <a:pt x="1105593" y="832607"/>
                </a:lnTo>
                <a:lnTo>
                  <a:pt x="1050996" y="771185"/>
                </a:lnTo>
                <a:lnTo>
                  <a:pt x="1023697" y="661991"/>
                </a:lnTo>
                <a:lnTo>
                  <a:pt x="1023697" y="614218"/>
                </a:lnTo>
                <a:lnTo>
                  <a:pt x="1057820" y="607394"/>
                </a:lnTo>
                <a:lnTo>
                  <a:pt x="1023697" y="443602"/>
                </a:lnTo>
                <a:lnTo>
                  <a:pt x="1023697" y="279810"/>
                </a:lnTo>
                <a:lnTo>
                  <a:pt x="1132892" y="116019"/>
                </a:lnTo>
                <a:lnTo>
                  <a:pt x="1323981" y="13649"/>
                </a:lnTo>
                <a:close/>
              </a:path>
            </a:pathLst>
          </a:cu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FB592A53-A910-A351-2ED0-5D5D06150C1F}"/>
              </a:ext>
            </a:extLst>
          </p:cNvPr>
          <p:cNvSpPr/>
          <p:nvPr/>
        </p:nvSpPr>
        <p:spPr>
          <a:xfrm>
            <a:off x="6878288" y="1538240"/>
            <a:ext cx="4320000" cy="432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81ACA-BCBF-608D-BC06-96385BD3E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3" t="39289" r="22079" b="3206"/>
          <a:stretch>
            <a:fillRect/>
          </a:stretch>
        </p:blipFill>
        <p:spPr>
          <a:xfrm>
            <a:off x="7692260" y="1807878"/>
            <a:ext cx="2867478" cy="4050362"/>
          </a:xfrm>
          <a:custGeom>
            <a:avLst/>
            <a:gdLst>
              <a:gd name="connsiteX0" fmla="*/ 1483826 w 2867478"/>
              <a:gd name="connsiteY0" fmla="*/ 0 h 4050362"/>
              <a:gd name="connsiteX1" fmla="*/ 1684174 w 2867478"/>
              <a:gd name="connsiteY1" fmla="*/ 75131 h 4050362"/>
              <a:gd name="connsiteX2" fmla="*/ 1821913 w 2867478"/>
              <a:gd name="connsiteY2" fmla="*/ 281739 h 4050362"/>
              <a:gd name="connsiteX3" fmla="*/ 2003478 w 2867478"/>
              <a:gd name="connsiteY3" fmla="*/ 788870 h 4050362"/>
              <a:gd name="connsiteX4" fmla="*/ 2122434 w 2867478"/>
              <a:gd name="connsiteY4" fmla="*/ 1101913 h 4050362"/>
              <a:gd name="connsiteX5" fmla="*/ 2216348 w 2867478"/>
              <a:gd name="connsiteY5" fmla="*/ 1414957 h 4050362"/>
              <a:gd name="connsiteX6" fmla="*/ 2272696 w 2867478"/>
              <a:gd name="connsiteY6" fmla="*/ 1515131 h 4050362"/>
              <a:gd name="connsiteX7" fmla="*/ 2285217 w 2867478"/>
              <a:gd name="connsiteY7" fmla="*/ 1602783 h 4050362"/>
              <a:gd name="connsiteX8" fmla="*/ 2404174 w 2867478"/>
              <a:gd name="connsiteY8" fmla="*/ 1684174 h 4050362"/>
              <a:gd name="connsiteX9" fmla="*/ 2504348 w 2867478"/>
              <a:gd name="connsiteY9" fmla="*/ 1809391 h 4050362"/>
              <a:gd name="connsiteX10" fmla="*/ 2592000 w 2867478"/>
              <a:gd name="connsiteY10" fmla="*/ 2047305 h 4050362"/>
              <a:gd name="connsiteX11" fmla="*/ 2692174 w 2867478"/>
              <a:gd name="connsiteY11" fmla="*/ 2291478 h 4050362"/>
              <a:gd name="connsiteX12" fmla="*/ 2742260 w 2867478"/>
              <a:gd name="connsiteY12" fmla="*/ 2335305 h 4050362"/>
              <a:gd name="connsiteX13" fmla="*/ 2729739 w 2867478"/>
              <a:gd name="connsiteY13" fmla="*/ 2422957 h 4050362"/>
              <a:gd name="connsiteX14" fmla="*/ 2836174 w 2867478"/>
              <a:gd name="connsiteY14" fmla="*/ 2679652 h 4050362"/>
              <a:gd name="connsiteX15" fmla="*/ 2848696 w 2867478"/>
              <a:gd name="connsiteY15" fmla="*/ 3030261 h 4050362"/>
              <a:gd name="connsiteX16" fmla="*/ 2867478 w 2867478"/>
              <a:gd name="connsiteY16" fmla="*/ 3299478 h 4050362"/>
              <a:gd name="connsiteX17" fmla="*/ 2852793 w 2867478"/>
              <a:gd name="connsiteY17" fmla="*/ 3428711 h 4050362"/>
              <a:gd name="connsiteX18" fmla="*/ 2711504 w 2867478"/>
              <a:gd name="connsiteY18" fmla="*/ 3557123 h 4050362"/>
              <a:gd name="connsiteX19" fmla="*/ 1337543 w 2867478"/>
              <a:gd name="connsiteY19" fmla="*/ 4050362 h 4050362"/>
              <a:gd name="connsiteX20" fmla="*/ 129867 w 2867478"/>
              <a:gd name="connsiteY20" fmla="*/ 3681468 h 4050362"/>
              <a:gd name="connsiteX21" fmla="*/ 124705 w 2867478"/>
              <a:gd name="connsiteY21" fmla="*/ 3677608 h 4050362"/>
              <a:gd name="connsiteX22" fmla="*/ 125217 w 2867478"/>
              <a:gd name="connsiteY22" fmla="*/ 3675131 h 4050362"/>
              <a:gd name="connsiteX23" fmla="*/ 106435 w 2867478"/>
              <a:gd name="connsiteY23" fmla="*/ 3568696 h 4050362"/>
              <a:gd name="connsiteX24" fmla="*/ 43826 w 2867478"/>
              <a:gd name="connsiteY24" fmla="*/ 3343305 h 4050362"/>
              <a:gd name="connsiteX25" fmla="*/ 75130 w 2867478"/>
              <a:gd name="connsiteY25" fmla="*/ 3111652 h 4050362"/>
              <a:gd name="connsiteX26" fmla="*/ 12522 w 2867478"/>
              <a:gd name="connsiteY26" fmla="*/ 3005218 h 4050362"/>
              <a:gd name="connsiteX27" fmla="*/ 0 w 2867478"/>
              <a:gd name="connsiteY27" fmla="*/ 2823652 h 4050362"/>
              <a:gd name="connsiteX28" fmla="*/ 37565 w 2867478"/>
              <a:gd name="connsiteY28" fmla="*/ 2592000 h 4050362"/>
              <a:gd name="connsiteX29" fmla="*/ 93913 w 2867478"/>
              <a:gd name="connsiteY29" fmla="*/ 2310261 h 4050362"/>
              <a:gd name="connsiteX30" fmla="*/ 156522 w 2867478"/>
              <a:gd name="connsiteY30" fmla="*/ 2247652 h 4050362"/>
              <a:gd name="connsiteX31" fmla="*/ 306783 w 2867478"/>
              <a:gd name="connsiteY31" fmla="*/ 1865739 h 4050362"/>
              <a:gd name="connsiteX32" fmla="*/ 413217 w 2867478"/>
              <a:gd name="connsiteY32" fmla="*/ 1671652 h 4050362"/>
              <a:gd name="connsiteX33" fmla="*/ 544696 w 2867478"/>
              <a:gd name="connsiteY33" fmla="*/ 1590261 h 4050362"/>
              <a:gd name="connsiteX34" fmla="*/ 601043 w 2867478"/>
              <a:gd name="connsiteY34" fmla="*/ 1565218 h 4050362"/>
              <a:gd name="connsiteX35" fmla="*/ 569739 w 2867478"/>
              <a:gd name="connsiteY35" fmla="*/ 1515131 h 4050362"/>
              <a:gd name="connsiteX36" fmla="*/ 657391 w 2867478"/>
              <a:gd name="connsiteY36" fmla="*/ 1352348 h 4050362"/>
              <a:gd name="connsiteX37" fmla="*/ 801391 w 2867478"/>
              <a:gd name="connsiteY37" fmla="*/ 1033044 h 4050362"/>
              <a:gd name="connsiteX38" fmla="*/ 907826 w 2867478"/>
              <a:gd name="connsiteY38" fmla="*/ 619826 h 4050362"/>
              <a:gd name="connsiteX39" fmla="*/ 1020522 w 2867478"/>
              <a:gd name="connsiteY39" fmla="*/ 256696 h 4050362"/>
              <a:gd name="connsiteX40" fmla="*/ 1058087 w 2867478"/>
              <a:gd name="connsiteY40" fmla="*/ 175304 h 4050362"/>
              <a:gd name="connsiteX41" fmla="*/ 1220869 w 2867478"/>
              <a:gd name="connsiteY41" fmla="*/ 37565 h 4050362"/>
              <a:gd name="connsiteX42" fmla="*/ 1352348 w 2867478"/>
              <a:gd name="connsiteY42" fmla="*/ 6261 h 405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867478" h="4050362">
                <a:moveTo>
                  <a:pt x="1483826" y="0"/>
                </a:moveTo>
                <a:lnTo>
                  <a:pt x="1684174" y="75131"/>
                </a:lnTo>
                <a:lnTo>
                  <a:pt x="1821913" y="281739"/>
                </a:lnTo>
                <a:lnTo>
                  <a:pt x="2003478" y="788870"/>
                </a:lnTo>
                <a:lnTo>
                  <a:pt x="2122434" y="1101913"/>
                </a:lnTo>
                <a:lnTo>
                  <a:pt x="2216348" y="1414957"/>
                </a:lnTo>
                <a:lnTo>
                  <a:pt x="2272696" y="1515131"/>
                </a:lnTo>
                <a:lnTo>
                  <a:pt x="2285217" y="1602783"/>
                </a:lnTo>
                <a:lnTo>
                  <a:pt x="2404174" y="1684174"/>
                </a:lnTo>
                <a:lnTo>
                  <a:pt x="2504348" y="1809391"/>
                </a:lnTo>
                <a:lnTo>
                  <a:pt x="2592000" y="2047305"/>
                </a:lnTo>
                <a:lnTo>
                  <a:pt x="2692174" y="2291478"/>
                </a:lnTo>
                <a:lnTo>
                  <a:pt x="2742260" y="2335305"/>
                </a:lnTo>
                <a:lnTo>
                  <a:pt x="2729739" y="2422957"/>
                </a:lnTo>
                <a:lnTo>
                  <a:pt x="2836174" y="2679652"/>
                </a:lnTo>
                <a:lnTo>
                  <a:pt x="2848696" y="3030261"/>
                </a:lnTo>
                <a:lnTo>
                  <a:pt x="2867478" y="3299478"/>
                </a:lnTo>
                <a:lnTo>
                  <a:pt x="2852793" y="3428711"/>
                </a:lnTo>
                <a:lnTo>
                  <a:pt x="2711504" y="3557123"/>
                </a:lnTo>
                <a:cubicBezTo>
                  <a:pt x="2338128" y="3865260"/>
                  <a:pt x="1859452" y="4050362"/>
                  <a:pt x="1337543" y="4050362"/>
                </a:cubicBezTo>
                <a:cubicBezTo>
                  <a:pt x="890192" y="4050362"/>
                  <a:pt x="474605" y="3914369"/>
                  <a:pt x="129867" y="3681468"/>
                </a:cubicBezTo>
                <a:lnTo>
                  <a:pt x="124705" y="3677608"/>
                </a:lnTo>
                <a:lnTo>
                  <a:pt x="125217" y="3675131"/>
                </a:lnTo>
                <a:lnTo>
                  <a:pt x="106435" y="3568696"/>
                </a:lnTo>
                <a:lnTo>
                  <a:pt x="43826" y="3343305"/>
                </a:lnTo>
                <a:lnTo>
                  <a:pt x="75130" y="3111652"/>
                </a:lnTo>
                <a:lnTo>
                  <a:pt x="12522" y="3005218"/>
                </a:lnTo>
                <a:lnTo>
                  <a:pt x="0" y="2823652"/>
                </a:lnTo>
                <a:lnTo>
                  <a:pt x="37565" y="2592000"/>
                </a:lnTo>
                <a:lnTo>
                  <a:pt x="93913" y="2310261"/>
                </a:lnTo>
                <a:lnTo>
                  <a:pt x="156522" y="2247652"/>
                </a:lnTo>
                <a:lnTo>
                  <a:pt x="306783" y="1865739"/>
                </a:lnTo>
                <a:lnTo>
                  <a:pt x="413217" y="1671652"/>
                </a:lnTo>
                <a:lnTo>
                  <a:pt x="544696" y="1590261"/>
                </a:lnTo>
                <a:lnTo>
                  <a:pt x="601043" y="1565218"/>
                </a:lnTo>
                <a:lnTo>
                  <a:pt x="569739" y="1515131"/>
                </a:lnTo>
                <a:lnTo>
                  <a:pt x="657391" y="1352348"/>
                </a:lnTo>
                <a:lnTo>
                  <a:pt x="801391" y="1033044"/>
                </a:lnTo>
                <a:lnTo>
                  <a:pt x="907826" y="619826"/>
                </a:lnTo>
                <a:lnTo>
                  <a:pt x="1020522" y="256696"/>
                </a:lnTo>
                <a:lnTo>
                  <a:pt x="1058087" y="175304"/>
                </a:lnTo>
                <a:lnTo>
                  <a:pt x="1220869" y="37565"/>
                </a:lnTo>
                <a:lnTo>
                  <a:pt x="1352348" y="6261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D1E381-79FD-9A21-AB97-000A76B4E20E}"/>
              </a:ext>
            </a:extLst>
          </p:cNvPr>
          <p:cNvSpPr txBox="1"/>
          <p:nvPr/>
        </p:nvSpPr>
        <p:spPr>
          <a:xfrm>
            <a:off x="2928330" y="-169791"/>
            <a:ext cx="68356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Команда 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3ACA0-6804-074B-05B6-93B0CBA7496E}"/>
              </a:ext>
            </a:extLst>
          </p:cNvPr>
          <p:cNvSpPr txBox="1"/>
          <p:nvPr/>
        </p:nvSpPr>
        <p:spPr>
          <a:xfrm>
            <a:off x="12192000" y="920098"/>
            <a:ext cx="5010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INDOOR AIR TECHNOLOGIES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B8FD0-8715-43E8-C860-66605AC6FE64}"/>
              </a:ext>
            </a:extLst>
          </p:cNvPr>
          <p:cNvSpPr txBox="1"/>
          <p:nvPr/>
        </p:nvSpPr>
        <p:spPr>
          <a:xfrm>
            <a:off x="1369141" y="816383"/>
            <a:ext cx="957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Команда первокурсников, занимающаяся разработкой элементов вентиляционных систем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1C790-897D-9B07-FE33-7100D0A315AB}"/>
              </a:ext>
            </a:extLst>
          </p:cNvPr>
          <p:cNvSpPr txBox="1"/>
          <p:nvPr/>
        </p:nvSpPr>
        <p:spPr>
          <a:xfrm>
            <a:off x="7888320" y="5911927"/>
            <a:ext cx="2475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Питинова Дарья</a:t>
            </a:r>
          </a:p>
          <a:p>
            <a:pPr algn="ctr"/>
            <a:r>
              <a:rPr lang="ru-RU" dirty="0"/>
              <a:t>Лидер проекта</a:t>
            </a:r>
          </a:p>
          <a:p>
            <a:pPr algn="ctr"/>
            <a:r>
              <a:rPr lang="ru-RU" dirty="0"/>
              <a:t>Дизайнер презентаций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34D513-2A6D-7E42-C351-F857138A2560}"/>
              </a:ext>
            </a:extLst>
          </p:cNvPr>
          <p:cNvSpPr txBox="1"/>
          <p:nvPr/>
        </p:nvSpPr>
        <p:spPr>
          <a:xfrm>
            <a:off x="2577946" y="5937902"/>
            <a:ext cx="1722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Рогуля Роман</a:t>
            </a:r>
          </a:p>
          <a:p>
            <a:pPr algn="ctr"/>
            <a:r>
              <a:rPr lang="ru-RU" dirty="0"/>
              <a:t>Генератор идей</a:t>
            </a:r>
          </a:p>
          <a:p>
            <a:pPr algn="ctr"/>
            <a:r>
              <a:rPr lang="ru-RU" dirty="0"/>
              <a:t>Спикер</a:t>
            </a:r>
          </a:p>
        </p:txBody>
      </p:sp>
      <p:grpSp>
        <p:nvGrpSpPr>
          <p:cNvPr id="18" name="Google Shape;118;p2">
            <a:extLst>
              <a:ext uri="{FF2B5EF4-FFF2-40B4-BE49-F238E27FC236}">
                <a16:creationId xmlns:a16="http://schemas.microsoft.com/office/drawing/2014/main" id="{0E67CA51-6EE0-F029-8999-9FBD32D11366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19" name="Google Shape;119;p2">
              <a:extLst>
                <a:ext uri="{FF2B5EF4-FFF2-40B4-BE49-F238E27FC236}">
                  <a16:creationId xmlns:a16="http://schemas.microsoft.com/office/drawing/2014/main" id="{DEE0E576-BA39-028F-5FF7-F56A2A4BFA8F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0" name="Google Shape;120;p2">
              <a:extLst>
                <a:ext uri="{FF2B5EF4-FFF2-40B4-BE49-F238E27FC236}">
                  <a16:creationId xmlns:a16="http://schemas.microsoft.com/office/drawing/2014/main" id="{AA98A6FC-B559-34C6-5FD8-0270CC7C1282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10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685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NS\Downloads\1920х1080 (1).jpg">
            <a:extLst>
              <a:ext uri="{FF2B5EF4-FFF2-40B4-BE49-F238E27FC236}">
                <a16:creationId xmlns:a16="http://schemas.microsoft.com/office/drawing/2014/main" id="{4FD6D011-3DF5-1FD8-51C2-9CAC60A1B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Google Shape;298;p10">
            <a:extLst>
              <a:ext uri="{FF2B5EF4-FFF2-40B4-BE49-F238E27FC236}">
                <a16:creationId xmlns:a16="http://schemas.microsoft.com/office/drawing/2014/main" id="{DF542EA5-83B8-6F69-D4B3-4B251B4785B2}"/>
              </a:ext>
            </a:extLst>
          </p:cNvPr>
          <p:cNvSpPr/>
          <p:nvPr/>
        </p:nvSpPr>
        <p:spPr bwMode="auto">
          <a:xfrm>
            <a:off x="6103137" y="1742787"/>
            <a:ext cx="6121524" cy="5131928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0" name="Google Shape;299;p10">
            <a:extLst>
              <a:ext uri="{FF2B5EF4-FFF2-40B4-BE49-F238E27FC236}">
                <a16:creationId xmlns:a16="http://schemas.microsoft.com/office/drawing/2014/main" id="{03D84D6D-6641-7F31-82B1-65C9330B682A}"/>
              </a:ext>
            </a:extLst>
          </p:cNvPr>
          <p:cNvSpPr/>
          <p:nvPr/>
        </p:nvSpPr>
        <p:spPr bwMode="auto">
          <a:xfrm>
            <a:off x="6103137" y="-6261"/>
            <a:ext cx="6121526" cy="1800326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1" name="Google Shape;122;p2">
            <a:extLst>
              <a:ext uri="{FF2B5EF4-FFF2-40B4-BE49-F238E27FC236}">
                <a16:creationId xmlns:a16="http://schemas.microsoft.com/office/drawing/2014/main" id="{1B6822F1-C4E8-2C8E-C0E6-041ADDC1D37D}"/>
              </a:ext>
            </a:extLst>
          </p:cNvPr>
          <p:cNvSpPr txBox="1"/>
          <p:nvPr/>
        </p:nvSpPr>
        <p:spPr bwMode="auto">
          <a:xfrm>
            <a:off x="420955" y="353951"/>
            <a:ext cx="6518934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КОНТАКТЫ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2" name="Google Shape;123;p2">
            <a:extLst>
              <a:ext uri="{FF2B5EF4-FFF2-40B4-BE49-F238E27FC236}">
                <a16:creationId xmlns:a16="http://schemas.microsoft.com/office/drawing/2014/main" id="{B577E265-CCDB-6BDB-657E-446F48F68037}"/>
              </a:ext>
            </a:extLst>
          </p:cNvPr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13" name="Google Shape;124;p2">
              <a:extLst>
                <a:ext uri="{FF2B5EF4-FFF2-40B4-BE49-F238E27FC236}">
                  <a16:creationId xmlns:a16="http://schemas.microsoft.com/office/drawing/2014/main" id="{863C58C5-B7D4-6656-1C06-BA94B086FD7B}"/>
                </a:ext>
              </a:extLst>
            </p:cNvPr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4" name="Google Shape;125;p2">
              <a:extLst>
                <a:ext uri="{FF2B5EF4-FFF2-40B4-BE49-F238E27FC236}">
                  <a16:creationId xmlns:a16="http://schemas.microsoft.com/office/drawing/2014/main" id="{25C45B66-8620-9BED-DC14-C1D81E10CA19}"/>
                </a:ext>
              </a:extLst>
            </p:cNvPr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5" name="Google Shape;126;p2">
              <a:extLst>
                <a:ext uri="{FF2B5EF4-FFF2-40B4-BE49-F238E27FC236}">
                  <a16:creationId xmlns:a16="http://schemas.microsoft.com/office/drawing/2014/main" id="{E4B36099-5666-7602-7E3A-877AFA6BDDAB}"/>
                </a:ext>
              </a:extLst>
            </p:cNvPr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6" name="Google Shape;127;p2">
              <a:extLst>
                <a:ext uri="{FF2B5EF4-FFF2-40B4-BE49-F238E27FC236}">
                  <a16:creationId xmlns:a16="http://schemas.microsoft.com/office/drawing/2014/main" id="{B82818E9-1EC8-AD02-5716-E69A6457EE1C}"/>
                </a:ext>
              </a:extLst>
            </p:cNvPr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7" name="Google Shape;128;p2">
              <a:extLst>
                <a:ext uri="{FF2B5EF4-FFF2-40B4-BE49-F238E27FC236}">
                  <a16:creationId xmlns:a16="http://schemas.microsoft.com/office/drawing/2014/main" id="{D8965BF4-43C6-7B95-3096-40FD52FE646F}"/>
                </a:ext>
              </a:extLst>
            </p:cNvPr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pic>
        <p:nvPicPr>
          <p:cNvPr id="18" name="Рисунок 17" descr="значки-03.png">
            <a:extLst>
              <a:ext uri="{FF2B5EF4-FFF2-40B4-BE49-F238E27FC236}">
                <a16:creationId xmlns:a16="http://schemas.microsoft.com/office/drawing/2014/main" id="{EBDDC59A-C287-9774-E873-9CB4F3576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1546" y="5085184"/>
            <a:ext cx="720000" cy="717575"/>
          </a:xfrm>
          <a:prstGeom prst="rect">
            <a:avLst/>
          </a:prstGeom>
        </p:spPr>
      </p:pic>
      <p:pic>
        <p:nvPicPr>
          <p:cNvPr id="19" name="Рисунок 18" descr="значки-05.png">
            <a:extLst>
              <a:ext uri="{FF2B5EF4-FFF2-40B4-BE49-F238E27FC236}">
                <a16:creationId xmlns:a16="http://schemas.microsoft.com/office/drawing/2014/main" id="{B3409B5C-8AEF-6B77-9B68-65C1915CD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1546" y="1268760"/>
            <a:ext cx="720000" cy="717575"/>
          </a:xfrm>
          <a:prstGeom prst="rect">
            <a:avLst/>
          </a:prstGeom>
        </p:spPr>
      </p:pic>
      <p:pic>
        <p:nvPicPr>
          <p:cNvPr id="20" name="Рисунок 19" descr="значки-06.png">
            <a:extLst>
              <a:ext uri="{FF2B5EF4-FFF2-40B4-BE49-F238E27FC236}">
                <a16:creationId xmlns:a16="http://schemas.microsoft.com/office/drawing/2014/main" id="{42886FB9-68C9-0C75-A46A-41C3CD272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426414" y="5085184"/>
            <a:ext cx="720000" cy="7175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F50A7E8-DD40-E650-D560-47DE618F9DA2}"/>
              </a:ext>
            </a:extLst>
          </p:cNvPr>
          <p:cNvSpPr txBox="1"/>
          <p:nvPr/>
        </p:nvSpPr>
        <p:spPr bwMode="auto">
          <a:xfrm>
            <a:off x="1220556" y="522920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TT Supermolot Neue DemiBold"/>
              </a:rPr>
              <a:t>dpitinova01@mail.ru</a:t>
            </a:r>
            <a:endParaRPr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C017E4-B572-9B9D-8C10-3BFB3411D9B3}"/>
              </a:ext>
            </a:extLst>
          </p:cNvPr>
          <p:cNvSpPr txBox="1"/>
          <p:nvPr/>
        </p:nvSpPr>
        <p:spPr bwMode="auto">
          <a:xfrm>
            <a:off x="1214646" y="141277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22D52"/>
                </a:solidFill>
                <a:latin typeface="TT Supermolot Neue DemiBold"/>
              </a:rPr>
              <a:t>@</a:t>
            </a:r>
            <a:r>
              <a:rPr lang="en-US" dirty="0">
                <a:latin typeface="TT Supermolot Neue DemiBold"/>
              </a:rPr>
              <a:t>etodashok</a:t>
            </a:r>
            <a:endParaRPr lang="ru-RU" sz="2000" dirty="0">
              <a:latin typeface="TT Supermolot Neue Demi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7614C6-4513-6C1D-8A83-A20DB8CB295D}"/>
              </a:ext>
            </a:extLst>
          </p:cNvPr>
          <p:cNvSpPr txBox="1"/>
          <p:nvPr/>
        </p:nvSpPr>
        <p:spPr bwMode="auto">
          <a:xfrm>
            <a:off x="4095424" y="522920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TT Supermolot Neue DemiBold"/>
              </a:rPr>
              <a:t>+7 (</a:t>
            </a:r>
            <a:r>
              <a:rPr lang="en-US" dirty="0">
                <a:latin typeface="TT Supermolot Neue DemiBold"/>
              </a:rPr>
              <a:t>919</a:t>
            </a:r>
            <a:r>
              <a:rPr lang="ru-RU" dirty="0">
                <a:latin typeface="TT Supermolot Neue DemiBold"/>
              </a:rPr>
              <a:t>) </a:t>
            </a:r>
            <a:r>
              <a:rPr lang="en-US" dirty="0">
                <a:latin typeface="TT Supermolot Neue DemiBold"/>
              </a:rPr>
              <a:t>224</a:t>
            </a:r>
            <a:r>
              <a:rPr lang="ru-RU" dirty="0">
                <a:latin typeface="TT Supermolot Neue DemiBold"/>
              </a:rPr>
              <a:t>-</a:t>
            </a:r>
            <a:r>
              <a:rPr lang="en-US" dirty="0">
                <a:latin typeface="TT Supermolot Neue DemiBold"/>
              </a:rPr>
              <a:t>98</a:t>
            </a:r>
            <a:r>
              <a:rPr lang="ru-RU" dirty="0">
                <a:latin typeface="TT Supermolot Neue DemiBold"/>
              </a:rPr>
              <a:t>-</a:t>
            </a:r>
            <a:r>
              <a:rPr lang="en-US" dirty="0">
                <a:latin typeface="TT Supermolot Neue DemiBold"/>
              </a:rPr>
              <a:t>50</a:t>
            </a:r>
            <a:endParaRPr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5D606A-5541-37A3-406F-761B50B9B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497689" y="1340768"/>
            <a:ext cx="608527" cy="6085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F305A3A-C6EB-1E97-A262-C3B843518891}"/>
              </a:ext>
            </a:extLst>
          </p:cNvPr>
          <p:cNvSpPr txBox="1"/>
          <p:nvPr/>
        </p:nvSpPr>
        <p:spPr bwMode="auto">
          <a:xfrm>
            <a:off x="4079776" y="1484784"/>
            <a:ext cx="267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22D52"/>
                </a:solidFill>
                <a:latin typeface="TT Supermolot Neue DemiBold"/>
              </a:rPr>
              <a:t>@</a:t>
            </a:r>
            <a:r>
              <a:rPr lang="en-US" dirty="0">
                <a:latin typeface="TT Supermolot Neue DemiBold"/>
              </a:rPr>
              <a:t>etodashok</a:t>
            </a:r>
            <a:endParaRPr lang="ru-RU" dirty="0">
              <a:solidFill>
                <a:srgbClr val="122D52"/>
              </a:solidFill>
              <a:latin typeface="TT Supermolot Neue DemiBold"/>
            </a:endParaRPr>
          </a:p>
        </p:txBody>
      </p:sp>
      <p:pic>
        <p:nvPicPr>
          <p:cNvPr id="28" name="Picture 3" descr="C:\Users\DNS\Downloads\image_2024-04-15_16-43-08.png">
            <a:extLst>
              <a:ext uri="{FF2B5EF4-FFF2-40B4-BE49-F238E27FC236}">
                <a16:creationId xmlns:a16="http://schemas.microsoft.com/office/drawing/2014/main" id="{E99AC3A6-8BD8-9B2C-6B2D-7C443420F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6384032" y="287190"/>
            <a:ext cx="5357731" cy="7049166"/>
          </a:xfrm>
          <a:prstGeom prst="rect">
            <a:avLst/>
          </a:prstGeom>
          <a:noFill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E06D880-74CF-6130-3C6C-8BDC6E35F0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7742" y="2281868"/>
            <a:ext cx="2202497" cy="235465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A90C13B-21FA-B178-E344-204213086E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03" y="2278569"/>
            <a:ext cx="2202497" cy="23612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40AFE8C-92CE-51F3-519E-7D248E7817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0440" y="3212592"/>
            <a:ext cx="549494" cy="5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3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C36D44-1540-8F36-68A6-4AA94CF1AEA4}"/>
              </a:ext>
            </a:extLst>
          </p:cNvPr>
          <p:cNvSpPr txBox="1"/>
          <p:nvPr/>
        </p:nvSpPr>
        <p:spPr>
          <a:xfrm>
            <a:off x="271130" y="1534637"/>
            <a:ext cx="72686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ptos" panose="020B0004020202020204" pitchFamily="34" charset="0"/>
              </a:rPr>
              <a:t>Мы разрабатываем клапан приточной вентиляции для многоквартирных домов, индивидуального жилищного строительства и других типов жилых помещений, чтобы он обеспечивал благоприятный микроклимат в помещениях.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ABA25C-2B00-52D6-FC01-4F577234B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90316" y="836478"/>
            <a:ext cx="6741368" cy="6741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21E2B2-06C8-ED6F-2D1B-E60A02C5715E}"/>
              </a:ext>
            </a:extLst>
          </p:cNvPr>
          <p:cNvSpPr txBox="1"/>
          <p:nvPr/>
        </p:nvSpPr>
        <p:spPr>
          <a:xfrm>
            <a:off x="271130" y="578838"/>
            <a:ext cx="8889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gradFill>
                  <a:gsLst>
                    <a:gs pos="11000">
                      <a:srgbClr val="CC0000"/>
                    </a:gs>
                    <a:gs pos="49000">
                      <a:srgbClr val="ED5B4C"/>
                    </a:gs>
                    <a:gs pos="77000">
                      <a:srgbClr val="FF8513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atin typeface="Aptos" panose="020B0004020202020204" pitchFamily="34" charset="0"/>
              </a:rPr>
              <a:t>Настрой свою </a:t>
            </a:r>
            <a:r>
              <a:rPr lang="ru-RU" sz="4000">
                <a:gradFill>
                  <a:gsLst>
                    <a:gs pos="11000">
                      <a:srgbClr val="CC0000"/>
                    </a:gs>
                    <a:gs pos="49000">
                      <a:srgbClr val="ED5B4C"/>
                    </a:gs>
                    <a:gs pos="77000">
                      <a:srgbClr val="FF8513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atin typeface="Aptos" panose="020B0004020202020204" pitchFamily="34" charset="0"/>
              </a:rPr>
              <a:t>идеальную атмосферу!</a:t>
            </a:r>
            <a:endParaRPr lang="ru-RU" sz="4000" dirty="0">
              <a:gradFill>
                <a:gsLst>
                  <a:gs pos="11000">
                    <a:srgbClr val="CC0000"/>
                  </a:gs>
                  <a:gs pos="49000">
                    <a:srgbClr val="ED5B4C"/>
                  </a:gs>
                  <a:gs pos="77000">
                    <a:srgbClr val="FF8513"/>
                  </a:gs>
                  <a:gs pos="9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</a:gra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67250-B9F3-B974-7773-D066698CF06B}"/>
              </a:ext>
            </a:extLst>
          </p:cNvPr>
          <p:cNvSpPr txBox="1"/>
          <p:nvPr/>
        </p:nvSpPr>
        <p:spPr>
          <a:xfrm>
            <a:off x="1168943" y="130948"/>
            <a:ext cx="5472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ptos" panose="020B0004020202020204" pitchFamily="34" charset="0"/>
              </a:rPr>
              <a:t>Введение в предметную область</a:t>
            </a:r>
          </a:p>
        </p:txBody>
      </p:sp>
      <p:grpSp>
        <p:nvGrpSpPr>
          <p:cNvPr id="6" name="Google Shape;118;p2">
            <a:extLst>
              <a:ext uri="{FF2B5EF4-FFF2-40B4-BE49-F238E27FC236}">
                <a16:creationId xmlns:a16="http://schemas.microsoft.com/office/drawing/2014/main" id="{4BFCDB9A-1C2E-3039-8DCF-AEBBC9A2BC0B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7" name="Google Shape;119;p2">
              <a:extLst>
                <a:ext uri="{FF2B5EF4-FFF2-40B4-BE49-F238E27FC236}">
                  <a16:creationId xmlns:a16="http://schemas.microsoft.com/office/drawing/2014/main" id="{76B096C0-FE78-1ED7-CDFD-6C9EE595850D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" name="Google Shape;120;p2">
              <a:extLst>
                <a:ext uri="{FF2B5EF4-FFF2-40B4-BE49-F238E27FC236}">
                  <a16:creationId xmlns:a16="http://schemas.microsoft.com/office/drawing/2014/main" id="{5B5EABFA-226E-955F-83AD-0F6FCE607BF9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2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88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FA88D5E-8AA2-538B-46F8-639791F43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784187"/>
              </p:ext>
            </p:extLst>
          </p:nvPr>
        </p:nvGraphicFramePr>
        <p:xfrm>
          <a:off x="1874520" y="729000"/>
          <a:ext cx="54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9C9D0ACE-28B4-9B15-A9B7-4791E058E76F}"/>
              </a:ext>
            </a:extLst>
          </p:cNvPr>
          <p:cNvSpPr/>
          <p:nvPr/>
        </p:nvSpPr>
        <p:spPr>
          <a:xfrm>
            <a:off x="-162046" y="-358815"/>
            <a:ext cx="12570107" cy="7558268"/>
          </a:xfrm>
          <a:custGeom>
            <a:avLst/>
            <a:gdLst>
              <a:gd name="connsiteX0" fmla="*/ 2604304 w 12570107"/>
              <a:gd name="connsiteY0" fmla="*/ 5208607 h 7558268"/>
              <a:gd name="connsiteX1" fmla="*/ 11575 w 12570107"/>
              <a:gd name="connsiteY1" fmla="*/ 6933235 h 7558268"/>
              <a:gd name="connsiteX2" fmla="*/ 0 w 12570107"/>
              <a:gd name="connsiteY2" fmla="*/ 7523544 h 7558268"/>
              <a:gd name="connsiteX3" fmla="*/ 12570107 w 12570107"/>
              <a:gd name="connsiteY3" fmla="*/ 7558268 h 7558268"/>
              <a:gd name="connsiteX4" fmla="*/ 12477509 w 12570107"/>
              <a:gd name="connsiteY4" fmla="*/ 23149 h 7558268"/>
              <a:gd name="connsiteX5" fmla="*/ 4791919 w 12570107"/>
              <a:gd name="connsiteY5" fmla="*/ 0 h 7558268"/>
              <a:gd name="connsiteX6" fmla="*/ 4722471 w 12570107"/>
              <a:gd name="connsiteY6" fmla="*/ 231493 h 7558268"/>
              <a:gd name="connsiteX7" fmla="*/ 4780345 w 12570107"/>
              <a:gd name="connsiteY7" fmla="*/ 266218 h 7558268"/>
              <a:gd name="connsiteX8" fmla="*/ 4734046 w 12570107"/>
              <a:gd name="connsiteY8" fmla="*/ 266218 h 7558268"/>
              <a:gd name="connsiteX9" fmla="*/ 4745621 w 12570107"/>
              <a:gd name="connsiteY9" fmla="*/ 1412111 h 7558268"/>
              <a:gd name="connsiteX10" fmla="*/ 6238755 w 12570107"/>
              <a:gd name="connsiteY10" fmla="*/ 2280212 h 7558268"/>
              <a:gd name="connsiteX11" fmla="*/ 6863788 w 12570107"/>
              <a:gd name="connsiteY11" fmla="*/ 3808071 h 7558268"/>
              <a:gd name="connsiteX12" fmla="*/ 6169307 w 12570107"/>
              <a:gd name="connsiteY12" fmla="*/ 5416952 h 7558268"/>
              <a:gd name="connsiteX13" fmla="*/ 4386805 w 12570107"/>
              <a:gd name="connsiteY13" fmla="*/ 5903088 h 7558268"/>
              <a:gd name="connsiteX14" fmla="*/ 3206188 w 12570107"/>
              <a:gd name="connsiteY14" fmla="*/ 5312780 h 7558268"/>
              <a:gd name="connsiteX15" fmla="*/ 2604304 w 12570107"/>
              <a:gd name="connsiteY15" fmla="*/ 5208607 h 755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570107" h="7558268">
                <a:moveTo>
                  <a:pt x="2604304" y="5208607"/>
                </a:moveTo>
                <a:lnTo>
                  <a:pt x="11575" y="6933235"/>
                </a:lnTo>
                <a:lnTo>
                  <a:pt x="0" y="7523544"/>
                </a:lnTo>
                <a:lnTo>
                  <a:pt x="12570107" y="7558268"/>
                </a:lnTo>
                <a:lnTo>
                  <a:pt x="12477509" y="23149"/>
                </a:lnTo>
                <a:lnTo>
                  <a:pt x="4791919" y="0"/>
                </a:lnTo>
                <a:lnTo>
                  <a:pt x="4722471" y="231493"/>
                </a:lnTo>
                <a:lnTo>
                  <a:pt x="4780345" y="266218"/>
                </a:lnTo>
                <a:lnTo>
                  <a:pt x="4734046" y="266218"/>
                </a:lnTo>
                <a:lnTo>
                  <a:pt x="4745621" y="1412111"/>
                </a:lnTo>
                <a:lnTo>
                  <a:pt x="6238755" y="2280212"/>
                </a:lnTo>
                <a:lnTo>
                  <a:pt x="6863788" y="3808071"/>
                </a:lnTo>
                <a:lnTo>
                  <a:pt x="6169307" y="5416952"/>
                </a:lnTo>
                <a:lnTo>
                  <a:pt x="4386805" y="5903088"/>
                </a:lnTo>
                <a:lnTo>
                  <a:pt x="3206188" y="5312780"/>
                </a:lnTo>
                <a:lnTo>
                  <a:pt x="2604304" y="5208607"/>
                </a:lnTo>
                <a:close/>
              </a:path>
            </a:pathLst>
          </a:custGeom>
          <a:solidFill>
            <a:srgbClr val="FF8513"/>
          </a:solidFill>
          <a:ln>
            <a:solidFill>
              <a:srgbClr val="FF85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E2123-8ACA-F77E-5194-6F6946B6466F}"/>
              </a:ext>
            </a:extLst>
          </p:cNvPr>
          <p:cNvSpPr txBox="1"/>
          <p:nvPr/>
        </p:nvSpPr>
        <p:spPr>
          <a:xfrm>
            <a:off x="2873041" y="2277910"/>
            <a:ext cx="34029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ptos" panose="020B0004020202020204" pitchFamily="34" charset="0"/>
              </a:rPr>
              <a:t>Количество проветриваний помещения в день согласно опросу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540340-E5B5-2A78-BA84-5C018B53658A}"/>
              </a:ext>
            </a:extLst>
          </p:cNvPr>
          <p:cNvSpPr txBox="1"/>
          <p:nvPr/>
        </p:nvSpPr>
        <p:spPr>
          <a:xfrm>
            <a:off x="250427" y="1705827"/>
            <a:ext cx="110639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ptos" panose="020B0004020202020204" pitchFamily="34" charset="0"/>
              </a:rPr>
              <a:t>1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Aptos" panose="020B0004020202020204" pitchFamily="34" charset="0"/>
              </a:rPr>
              <a:t>раз</a:t>
            </a:r>
          </a:p>
          <a:p>
            <a:r>
              <a:rPr lang="ru-RU" sz="3200" dirty="0">
                <a:solidFill>
                  <a:srgbClr val="C00000"/>
                </a:solidFill>
                <a:latin typeface="Aptos" panose="020B00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ptos" panose="020B0004020202020204" pitchFamily="34" charset="0"/>
              </a:rPr>
              <a:t>16%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55A91E-6377-D852-E7CD-38332A776767}"/>
              </a:ext>
            </a:extLst>
          </p:cNvPr>
          <p:cNvSpPr txBox="1"/>
          <p:nvPr/>
        </p:nvSpPr>
        <p:spPr>
          <a:xfrm>
            <a:off x="126194" y="3221276"/>
            <a:ext cx="1354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ptos" panose="020B0004020202020204" pitchFamily="34" charset="0"/>
              </a:rPr>
              <a:t>2 раза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Aptos" panose="020B0004020202020204" pitchFamily="34" charset="0"/>
              </a:rPr>
              <a:t>19%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AFA819-5636-2C73-1D36-FCC8394E3409}"/>
              </a:ext>
            </a:extLst>
          </p:cNvPr>
          <p:cNvSpPr txBox="1"/>
          <p:nvPr/>
        </p:nvSpPr>
        <p:spPr>
          <a:xfrm>
            <a:off x="191113" y="712798"/>
            <a:ext cx="3025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ptos" panose="020B0004020202020204" pitchFamily="34" charset="0"/>
              </a:rPr>
              <a:t>Не проветривают</a:t>
            </a:r>
          </a:p>
          <a:p>
            <a:pPr algn="ctr"/>
            <a:r>
              <a:rPr lang="ru-RU" sz="2800" dirty="0">
                <a:latin typeface="Aptos" panose="020B0004020202020204" pitchFamily="34" charset="0"/>
              </a:rPr>
              <a:t>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17DA9F-68D5-B7FD-08B9-0BAC886527FC}"/>
              </a:ext>
            </a:extLst>
          </p:cNvPr>
          <p:cNvSpPr txBox="1"/>
          <p:nvPr/>
        </p:nvSpPr>
        <p:spPr>
          <a:xfrm>
            <a:off x="26826" y="4353221"/>
            <a:ext cx="2356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8513"/>
                </a:solidFill>
                <a:latin typeface="Aptos" panose="020B0004020202020204" pitchFamily="34" charset="0"/>
              </a:rPr>
              <a:t>Более 2-х раз</a:t>
            </a:r>
          </a:p>
          <a:p>
            <a:pPr algn="ctr"/>
            <a:r>
              <a:rPr lang="ru-RU" sz="2800" dirty="0">
                <a:solidFill>
                  <a:srgbClr val="FF8513"/>
                </a:solidFill>
                <a:latin typeface="Aptos" panose="020B0004020202020204" pitchFamily="34" charset="0"/>
              </a:rPr>
              <a:t>66%</a:t>
            </a:r>
          </a:p>
        </p:txBody>
      </p:sp>
      <p:cxnSp>
        <p:nvCxnSpPr>
          <p:cNvPr id="36" name="Соединитель: уступ 35">
            <a:extLst>
              <a:ext uri="{FF2B5EF4-FFF2-40B4-BE49-F238E27FC236}">
                <a16:creationId xmlns:a16="http://schemas.microsoft.com/office/drawing/2014/main" id="{703CB421-5E84-163F-2472-189C3C4E15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5009" y="1885470"/>
            <a:ext cx="2967011" cy="380932"/>
          </a:xfrm>
          <a:prstGeom prst="bentConnector3">
            <a:avLst>
              <a:gd name="adj1" fmla="val 578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E3D34BA1-24E4-E568-89FA-8433DB41F2F3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5008" y="3221276"/>
            <a:ext cx="2505322" cy="52808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id="{9A5D2E4F-9ED0-161C-BFC7-AADAE5338AA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1114" y="634102"/>
            <a:ext cx="3979567" cy="616633"/>
          </a:xfrm>
          <a:prstGeom prst="bentConnector3">
            <a:avLst>
              <a:gd name="adj1" fmla="val 2616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F05C2A28-4F6D-9E17-8E6A-2E367E07762C}"/>
              </a:ext>
            </a:extLst>
          </p:cNvPr>
          <p:cNvCxnSpPr>
            <a:cxnSpLocks/>
          </p:cNvCxnSpPr>
          <p:nvPr/>
        </p:nvCxnSpPr>
        <p:spPr>
          <a:xfrm flipH="1" flipV="1">
            <a:off x="4170680" y="634103"/>
            <a:ext cx="403839" cy="270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: уступ 61">
            <a:extLst>
              <a:ext uri="{FF2B5EF4-FFF2-40B4-BE49-F238E27FC236}">
                <a16:creationId xmlns:a16="http://schemas.microsoft.com/office/drawing/2014/main" id="{11FB95F3-463F-7DF7-4C88-DA8A5F673AA3}"/>
              </a:ext>
            </a:extLst>
          </p:cNvPr>
          <p:cNvCxnSpPr>
            <a:cxnSpLocks/>
          </p:cNvCxnSpPr>
          <p:nvPr/>
        </p:nvCxnSpPr>
        <p:spPr>
          <a:xfrm rot="10800000">
            <a:off x="135008" y="4876441"/>
            <a:ext cx="3081296" cy="196314"/>
          </a:xfrm>
          <a:prstGeom prst="bentConnector3">
            <a:avLst>
              <a:gd name="adj1" fmla="val 307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3AD4F8B-9A19-D51E-A1BC-BC474D2F9C84}"/>
              </a:ext>
            </a:extLst>
          </p:cNvPr>
          <p:cNvSpPr txBox="1"/>
          <p:nvPr/>
        </p:nvSpPr>
        <p:spPr>
          <a:xfrm>
            <a:off x="6263086" y="564637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Из-за повышения уровня герметизации за счет плотности новых стеклопакетов и отсутствия щелей в дверных проемах нового поколения люди стали чаще проветривать помещения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4BBD687-2FD7-E41E-E68F-A35CF4CB011E}"/>
              </a:ext>
            </a:extLst>
          </p:cNvPr>
          <p:cNvSpPr txBox="1"/>
          <p:nvPr/>
        </p:nvSpPr>
        <p:spPr>
          <a:xfrm>
            <a:off x="6263086" y="3485318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Появилась необходимость разработки инженерных систем вентиляции с целью повышения воздухообмена в помещении для поддержания благоприятного микроклимата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C246407-B311-D882-B3C9-779F8FA1F769}"/>
              </a:ext>
            </a:extLst>
          </p:cNvPr>
          <p:cNvSpPr txBox="1"/>
          <p:nvPr/>
        </p:nvSpPr>
        <p:spPr>
          <a:xfrm>
            <a:off x="7981235" y="0"/>
            <a:ext cx="2659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Актуальность</a:t>
            </a:r>
          </a:p>
        </p:txBody>
      </p:sp>
      <p:grpSp>
        <p:nvGrpSpPr>
          <p:cNvPr id="2" name="Google Shape;118;p2">
            <a:extLst>
              <a:ext uri="{FF2B5EF4-FFF2-40B4-BE49-F238E27FC236}">
                <a16:creationId xmlns:a16="http://schemas.microsoft.com/office/drawing/2014/main" id="{9E4216B8-10F2-ABA6-D589-E7EFF5AD5004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CC0000"/>
          </a:solidFill>
        </p:grpSpPr>
        <p:sp>
          <p:nvSpPr>
            <p:cNvPr id="3" name="Google Shape;119;p2">
              <a:extLst>
                <a:ext uri="{FF2B5EF4-FFF2-40B4-BE49-F238E27FC236}">
                  <a16:creationId xmlns:a16="http://schemas.microsoft.com/office/drawing/2014/main" id="{34ED8A6F-6FEB-25A8-6A32-93CBD4AB6A52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chemeClr val="bg1"/>
                </a:solidFill>
                <a:highlight>
                  <a:srgbClr val="CC0000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4" name="Google Shape;120;p2">
              <a:extLst>
                <a:ext uri="{FF2B5EF4-FFF2-40B4-BE49-F238E27FC236}">
                  <a16:creationId xmlns:a16="http://schemas.microsoft.com/office/drawing/2014/main" id="{3C08B5F0-C4C7-DA89-D737-8DE86857E00A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chemeClr val="bg1"/>
                  </a:solidFill>
                  <a:highlight>
                    <a:srgbClr val="CC0000"/>
                  </a:highlight>
                </a:rPr>
                <a:t>3</a:t>
              </a:r>
              <a:endParaRPr dirty="0">
                <a:solidFill>
                  <a:schemeClr val="bg1"/>
                </a:solidFill>
                <a:highlight>
                  <a:srgbClr val="CC0000"/>
                </a:highlight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48B39CC-4AA5-857C-B2A4-922427F1DD0A}"/>
              </a:ext>
            </a:extLst>
          </p:cNvPr>
          <p:cNvSpPr txBox="1"/>
          <p:nvPr/>
        </p:nvSpPr>
        <p:spPr>
          <a:xfrm>
            <a:off x="679742" y="6462573"/>
            <a:ext cx="634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* В опросе приняло участие 32 потенциальных клиента </a:t>
            </a:r>
          </a:p>
        </p:txBody>
      </p:sp>
    </p:spTree>
    <p:extLst>
      <p:ext uri="{BB962C8B-B14F-4D97-AF65-F5344CB8AC3E}">
        <p14:creationId xmlns:p14="http://schemas.microsoft.com/office/powerpoint/2010/main" val="179242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E3974E28-C75B-9EE6-DD2C-66B9AD5CD350}"/>
              </a:ext>
            </a:extLst>
          </p:cNvPr>
          <p:cNvSpPr/>
          <p:nvPr/>
        </p:nvSpPr>
        <p:spPr>
          <a:xfrm>
            <a:off x="5157216" y="5382768"/>
            <a:ext cx="530352" cy="1609344"/>
          </a:xfrm>
          <a:custGeom>
            <a:avLst/>
            <a:gdLst>
              <a:gd name="connsiteX0" fmla="*/ 530352 w 530352"/>
              <a:gd name="connsiteY0" fmla="*/ 0 h 1609344"/>
              <a:gd name="connsiteX1" fmla="*/ 91440 w 530352"/>
              <a:gd name="connsiteY1" fmla="*/ 1609344 h 1609344"/>
              <a:gd name="connsiteX2" fmla="*/ 0 w 530352"/>
              <a:gd name="connsiteY2" fmla="*/ 591312 h 1609344"/>
              <a:gd name="connsiteX3" fmla="*/ 530352 w 530352"/>
              <a:gd name="connsiteY3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352" h="1609344">
                <a:moveTo>
                  <a:pt x="530352" y="0"/>
                </a:moveTo>
                <a:lnTo>
                  <a:pt x="91440" y="1609344"/>
                </a:lnTo>
                <a:lnTo>
                  <a:pt x="0" y="591312"/>
                </a:lnTo>
                <a:lnTo>
                  <a:pt x="530352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40BFDB69-EBF7-2DCD-3D4A-4A0C316A6E24}"/>
              </a:ext>
            </a:extLst>
          </p:cNvPr>
          <p:cNvSpPr/>
          <p:nvPr/>
        </p:nvSpPr>
        <p:spPr>
          <a:xfrm>
            <a:off x="-182880" y="-308610"/>
            <a:ext cx="6278880" cy="7498080"/>
          </a:xfrm>
          <a:custGeom>
            <a:avLst/>
            <a:gdLst>
              <a:gd name="connsiteX0" fmla="*/ 6263640 w 6275070"/>
              <a:gd name="connsiteY0" fmla="*/ 1760220 h 7498080"/>
              <a:gd name="connsiteX1" fmla="*/ 6275070 w 6275070"/>
              <a:gd name="connsiteY1" fmla="*/ 0 h 7498080"/>
              <a:gd name="connsiteX2" fmla="*/ 0 w 6275070"/>
              <a:gd name="connsiteY2" fmla="*/ 125730 h 7498080"/>
              <a:gd name="connsiteX3" fmla="*/ 57150 w 6275070"/>
              <a:gd name="connsiteY3" fmla="*/ 7498080 h 7498080"/>
              <a:gd name="connsiteX4" fmla="*/ 5429250 w 6275070"/>
              <a:gd name="connsiteY4" fmla="*/ 7372350 h 7498080"/>
              <a:gd name="connsiteX5" fmla="*/ 5394960 w 6275070"/>
              <a:gd name="connsiteY5" fmla="*/ 7246620 h 7498080"/>
              <a:gd name="connsiteX6" fmla="*/ 5829300 w 6275070"/>
              <a:gd name="connsiteY6" fmla="*/ 5680710 h 7498080"/>
              <a:gd name="connsiteX7" fmla="*/ 4823460 w 6275070"/>
              <a:gd name="connsiteY7" fmla="*/ 4274820 h 7498080"/>
              <a:gd name="connsiteX8" fmla="*/ 4606290 w 6275070"/>
              <a:gd name="connsiteY8" fmla="*/ 3234690 h 7498080"/>
              <a:gd name="connsiteX9" fmla="*/ 5314950 w 6275070"/>
              <a:gd name="connsiteY9" fmla="*/ 2446020 h 7498080"/>
              <a:gd name="connsiteX10" fmla="*/ 6263640 w 6275070"/>
              <a:gd name="connsiteY10" fmla="*/ 1760220 h 74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75070" h="7498080">
                <a:moveTo>
                  <a:pt x="6263640" y="1760220"/>
                </a:moveTo>
                <a:lnTo>
                  <a:pt x="6275070" y="0"/>
                </a:lnTo>
                <a:lnTo>
                  <a:pt x="0" y="125730"/>
                </a:lnTo>
                <a:lnTo>
                  <a:pt x="57150" y="7498080"/>
                </a:lnTo>
                <a:lnTo>
                  <a:pt x="5429250" y="7372350"/>
                </a:lnTo>
                <a:lnTo>
                  <a:pt x="5394960" y="7246620"/>
                </a:lnTo>
                <a:lnTo>
                  <a:pt x="5829300" y="5680710"/>
                </a:lnTo>
                <a:lnTo>
                  <a:pt x="4823460" y="4274820"/>
                </a:lnTo>
                <a:lnTo>
                  <a:pt x="4606290" y="3234690"/>
                </a:lnTo>
                <a:lnTo>
                  <a:pt x="5314950" y="2446020"/>
                </a:lnTo>
                <a:lnTo>
                  <a:pt x="6263640" y="176022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C1678FA-D655-6BA4-ABD2-BBF87FBDF473}"/>
              </a:ext>
            </a:extLst>
          </p:cNvPr>
          <p:cNvSpPr/>
          <p:nvPr/>
        </p:nvSpPr>
        <p:spPr>
          <a:xfrm>
            <a:off x="5349240" y="-388620"/>
            <a:ext cx="6926580" cy="7498080"/>
          </a:xfrm>
          <a:custGeom>
            <a:avLst/>
            <a:gdLst>
              <a:gd name="connsiteX0" fmla="*/ 834390 w 6926580"/>
              <a:gd name="connsiteY0" fmla="*/ 1828800 h 7498080"/>
              <a:gd name="connsiteX1" fmla="*/ 845820 w 6926580"/>
              <a:gd name="connsiteY1" fmla="*/ 0 h 7498080"/>
              <a:gd name="connsiteX2" fmla="*/ 6880860 w 6926580"/>
              <a:gd name="connsiteY2" fmla="*/ 91440 h 7498080"/>
              <a:gd name="connsiteX3" fmla="*/ 6926580 w 6926580"/>
              <a:gd name="connsiteY3" fmla="*/ 7463790 h 7498080"/>
              <a:gd name="connsiteX4" fmla="*/ 102870 w 6926580"/>
              <a:gd name="connsiteY4" fmla="*/ 7498080 h 7498080"/>
              <a:gd name="connsiteX5" fmla="*/ 0 w 6926580"/>
              <a:gd name="connsiteY5" fmla="*/ 7383780 h 7498080"/>
              <a:gd name="connsiteX6" fmla="*/ 445770 w 6926580"/>
              <a:gd name="connsiteY6" fmla="*/ 5737860 h 7498080"/>
              <a:gd name="connsiteX7" fmla="*/ 1828800 w 6926580"/>
              <a:gd name="connsiteY7" fmla="*/ 5143500 h 7498080"/>
              <a:gd name="connsiteX8" fmla="*/ 2514600 w 6926580"/>
              <a:gd name="connsiteY8" fmla="*/ 3760470 h 7498080"/>
              <a:gd name="connsiteX9" fmla="*/ 2114550 w 6926580"/>
              <a:gd name="connsiteY9" fmla="*/ 2606040 h 7498080"/>
              <a:gd name="connsiteX10" fmla="*/ 834390 w 6926580"/>
              <a:gd name="connsiteY10" fmla="*/ 1828800 h 74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26580" h="7498080">
                <a:moveTo>
                  <a:pt x="834390" y="1828800"/>
                </a:moveTo>
                <a:lnTo>
                  <a:pt x="845820" y="0"/>
                </a:lnTo>
                <a:lnTo>
                  <a:pt x="6880860" y="91440"/>
                </a:lnTo>
                <a:lnTo>
                  <a:pt x="6926580" y="7463790"/>
                </a:lnTo>
                <a:lnTo>
                  <a:pt x="102870" y="7498080"/>
                </a:lnTo>
                <a:lnTo>
                  <a:pt x="0" y="7383780"/>
                </a:lnTo>
                <a:lnTo>
                  <a:pt x="445770" y="5737860"/>
                </a:lnTo>
                <a:lnTo>
                  <a:pt x="1828800" y="5143500"/>
                </a:lnTo>
                <a:lnTo>
                  <a:pt x="2514600" y="3760470"/>
                </a:lnTo>
                <a:lnTo>
                  <a:pt x="2114550" y="2606040"/>
                </a:lnTo>
                <a:lnTo>
                  <a:pt x="834390" y="1828800"/>
                </a:lnTo>
                <a:close/>
              </a:path>
            </a:pathLst>
          </a:custGeom>
          <a:solidFill>
            <a:srgbClr val="FF8513"/>
          </a:solidFill>
          <a:ln>
            <a:solidFill>
              <a:srgbClr val="FF85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7B615B8-F171-28EA-1430-6E137F793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773825"/>
              </p:ext>
            </p:extLst>
          </p:nvPr>
        </p:nvGraphicFramePr>
        <p:xfrm>
          <a:off x="3936000" y="1269000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09079B4-0881-A04A-E91F-603CE720A948}"/>
              </a:ext>
            </a:extLst>
          </p:cNvPr>
          <p:cNvSpPr txBox="1"/>
          <p:nvPr/>
        </p:nvSpPr>
        <p:spPr>
          <a:xfrm>
            <a:off x="114223" y="805789"/>
            <a:ext cx="38669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ptos" panose="020B0004020202020204" pitchFamily="34" charset="0"/>
              </a:rPr>
              <a:t>Пользователь испытывает дискомфорт при длительном пребывании в непроветриваемом помещении, и чтобы избавиться от него он вынужден постоянно  открывать окна и создавать сквозняк, который приводит к повышенному оседанию пыли с улицы и другого нежелательного мусора, также повышает риск простудных заболеваний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8260E-5033-92BB-E57C-02D95B81CA19}"/>
              </a:ext>
            </a:extLst>
          </p:cNvPr>
          <p:cNvSpPr txBox="1"/>
          <p:nvPr/>
        </p:nvSpPr>
        <p:spPr>
          <a:xfrm>
            <a:off x="1008795" y="0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Проблема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8A912-338C-0878-0B7B-5BDC697B4CF9}"/>
              </a:ext>
            </a:extLst>
          </p:cNvPr>
          <p:cNvSpPr txBox="1"/>
          <p:nvPr/>
        </p:nvSpPr>
        <p:spPr>
          <a:xfrm>
            <a:off x="8256000" y="1812640"/>
            <a:ext cx="36526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ptos" panose="020B0004020202020204" pitchFamily="34" charset="0"/>
              </a:rPr>
              <a:t>Наличие дополнительных систем приточной вентиляции согласно опросу не решают проблему необходимости проветривания помещения за счет открывания окон, что говорит о их малой эффективности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FBECE-9FB3-85E0-2C24-38039898E6EC}"/>
              </a:ext>
            </a:extLst>
          </p:cNvPr>
          <p:cNvSpPr txBox="1"/>
          <p:nvPr/>
        </p:nvSpPr>
        <p:spPr>
          <a:xfrm>
            <a:off x="4886190" y="2470934"/>
            <a:ext cx="2419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ptos" panose="020B0004020202020204" pitchFamily="34" charset="0"/>
              </a:rPr>
              <a:t>Наличие дополнительной системы приточной вентиляции согласно опросу</a:t>
            </a: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886B2B22-B8C5-A834-10AF-2D704782B5FF}"/>
              </a:ext>
            </a:extLst>
          </p:cNvPr>
          <p:cNvCxnSpPr>
            <a:cxnSpLocks/>
          </p:cNvCxnSpPr>
          <p:nvPr/>
        </p:nvCxnSpPr>
        <p:spPr>
          <a:xfrm flipV="1">
            <a:off x="6979920" y="870464"/>
            <a:ext cx="4648200" cy="958336"/>
          </a:xfrm>
          <a:prstGeom prst="bentConnector3">
            <a:avLst>
              <a:gd name="adj1" fmla="val 293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BF39B711-1F10-783B-4BBB-31F1845F304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3388" y="4785539"/>
            <a:ext cx="4602807" cy="1179076"/>
          </a:xfrm>
          <a:prstGeom prst="bentConnector3">
            <a:avLst>
              <a:gd name="adj1" fmla="val 2384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A85048-513E-8794-8ADB-639906CCA4CC}"/>
              </a:ext>
            </a:extLst>
          </p:cNvPr>
          <p:cNvSpPr txBox="1"/>
          <p:nvPr/>
        </p:nvSpPr>
        <p:spPr>
          <a:xfrm>
            <a:off x="8527249" y="292387"/>
            <a:ext cx="2829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ptos" panose="020B0004020202020204" pitchFamily="34" charset="0"/>
              </a:rPr>
              <a:t>Установлена</a:t>
            </a:r>
          </a:p>
          <a:p>
            <a:pPr algn="ctr"/>
            <a:r>
              <a:rPr lang="ru-RU" sz="2800" dirty="0">
                <a:latin typeface="Aptos" panose="020B0004020202020204" pitchFamily="34" charset="0"/>
              </a:rPr>
              <a:t>53%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AF8EC3-A7A9-11DF-696D-F03C6C8A795A}"/>
              </a:ext>
            </a:extLst>
          </p:cNvPr>
          <p:cNvSpPr txBox="1"/>
          <p:nvPr/>
        </p:nvSpPr>
        <p:spPr>
          <a:xfrm>
            <a:off x="283387" y="5362426"/>
            <a:ext cx="34788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ptos" panose="020B0004020202020204" pitchFamily="34" charset="0"/>
              </a:rPr>
              <a:t>Не установлена</a:t>
            </a:r>
          </a:p>
          <a:p>
            <a:pPr algn="ctr"/>
            <a:r>
              <a:rPr lang="ru-RU" sz="2800" dirty="0">
                <a:latin typeface="Aptos" panose="020B0004020202020204" pitchFamily="34" charset="0"/>
              </a:rPr>
              <a:t>47%</a:t>
            </a:r>
          </a:p>
        </p:txBody>
      </p:sp>
      <p:grpSp>
        <p:nvGrpSpPr>
          <p:cNvPr id="4" name="Google Shape;118;p2">
            <a:extLst>
              <a:ext uri="{FF2B5EF4-FFF2-40B4-BE49-F238E27FC236}">
                <a16:creationId xmlns:a16="http://schemas.microsoft.com/office/drawing/2014/main" id="{3791EE7B-92DB-B4BA-E480-4DFDFE1396F6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5" name="Google Shape;119;p2">
              <a:extLst>
                <a:ext uri="{FF2B5EF4-FFF2-40B4-BE49-F238E27FC236}">
                  <a16:creationId xmlns:a16="http://schemas.microsoft.com/office/drawing/2014/main" id="{36F3683B-BB5B-614D-55DA-DDFE2E4EE1F9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6" name="Google Shape;120;p2">
              <a:extLst>
                <a:ext uri="{FF2B5EF4-FFF2-40B4-BE49-F238E27FC236}">
                  <a16:creationId xmlns:a16="http://schemas.microsoft.com/office/drawing/2014/main" id="{9A1F51F9-DA1C-050B-3F18-00AEE74C6FE3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4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63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CDEEC9E-BFEF-1B32-41D7-80F72657F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8" y="2555493"/>
            <a:ext cx="4719660" cy="202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159E0D-BE68-35E4-3D0A-0FD92B1AE2C2}"/>
              </a:ext>
            </a:extLst>
          </p:cNvPr>
          <p:cNvSpPr txBox="1"/>
          <p:nvPr/>
        </p:nvSpPr>
        <p:spPr>
          <a:xfrm>
            <a:off x="3696767" y="0"/>
            <a:ext cx="3839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ptos" panose="020B0004020202020204" pitchFamily="34" charset="0"/>
              </a:rPr>
              <a:t>Описание продукта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A4C7C25-22AE-030A-5318-49B1221D72FA}"/>
              </a:ext>
            </a:extLst>
          </p:cNvPr>
          <p:cNvSpPr/>
          <p:nvPr/>
        </p:nvSpPr>
        <p:spPr>
          <a:xfrm>
            <a:off x="220890" y="584777"/>
            <a:ext cx="3376187" cy="171265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Техническая документация</a:t>
            </a:r>
          </a:p>
          <a:p>
            <a:pPr algn="ctr"/>
            <a:r>
              <a:rPr lang="ru-RU" dirty="0"/>
              <a:t>В соответствие с которой будет приниматься решение о месте установки приточного клапана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E7C18B6-31BC-6185-6A1E-EF56996D8120}"/>
              </a:ext>
            </a:extLst>
          </p:cNvPr>
          <p:cNvSpPr/>
          <p:nvPr/>
        </p:nvSpPr>
        <p:spPr>
          <a:xfrm>
            <a:off x="231662" y="2411674"/>
            <a:ext cx="3376187" cy="202028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Принцип действия разрабатываемого клапана основан на коаксиальном притоке свежего воздуха и одновременном оттоке воздуха из помещения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5AB7ECA3-9D73-2FD4-5116-CA4268E03628}"/>
              </a:ext>
            </a:extLst>
          </p:cNvPr>
          <p:cNvSpPr/>
          <p:nvPr/>
        </p:nvSpPr>
        <p:spPr>
          <a:xfrm>
            <a:off x="4155273" y="1203960"/>
            <a:ext cx="2860138" cy="720090"/>
          </a:xfrm>
          <a:prstGeom prst="rightArrow">
            <a:avLst/>
          </a:prstGeom>
          <a:solidFill>
            <a:srgbClr val="FF8513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C9C93-F66F-A726-64E2-22ACF4FB2CBC}"/>
              </a:ext>
            </a:extLst>
          </p:cNvPr>
          <p:cNvSpPr txBox="1"/>
          <p:nvPr/>
        </p:nvSpPr>
        <p:spPr>
          <a:xfrm>
            <a:off x="7331171" y="534442"/>
            <a:ext cx="4639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Согласно литературным источникам, эффективность работы приточных систем вентиляции меняется от этажа к этажу, что говорит о необходимости проведения расчётов и составлении технической документации для каждого помещения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CC3C3DE7-EB50-1E5A-0A7B-8CB2F78E580F}"/>
              </a:ext>
            </a:extLst>
          </p:cNvPr>
          <p:cNvSpPr/>
          <p:nvPr/>
        </p:nvSpPr>
        <p:spPr>
          <a:xfrm>
            <a:off x="4186455" y="3068955"/>
            <a:ext cx="2860138" cy="720090"/>
          </a:xfrm>
          <a:prstGeom prst="rightArrow">
            <a:avLst/>
          </a:prstGeom>
          <a:solidFill>
            <a:srgbClr val="FF8513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CB0F6B91-6865-5766-9920-797B1C81F53F}"/>
              </a:ext>
            </a:extLst>
          </p:cNvPr>
          <p:cNvSpPr/>
          <p:nvPr/>
        </p:nvSpPr>
        <p:spPr>
          <a:xfrm>
            <a:off x="4186455" y="5221120"/>
            <a:ext cx="2860138" cy="720090"/>
          </a:xfrm>
          <a:prstGeom prst="rightArrow">
            <a:avLst/>
          </a:prstGeom>
          <a:solidFill>
            <a:srgbClr val="FF8513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FD9B5-D3AC-48B2-F823-BE95A2C234DE}"/>
              </a:ext>
            </a:extLst>
          </p:cNvPr>
          <p:cNvSpPr txBox="1"/>
          <p:nvPr/>
        </p:nvSpPr>
        <p:spPr>
          <a:xfrm>
            <a:off x="7331171" y="4842501"/>
            <a:ext cx="46399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Система фильтрации будет реализована с использованием принципиального нового подхода и соответствующих технологий. Принцип её действия будет зарегистрирован как интеллектуальная собственность и сможет обеспечивать удаление взвешенных частиц и вирусов</a:t>
            </a:r>
          </a:p>
        </p:txBody>
      </p:sp>
      <p:grpSp>
        <p:nvGrpSpPr>
          <p:cNvPr id="3" name="Google Shape;118;p2">
            <a:extLst>
              <a:ext uri="{FF2B5EF4-FFF2-40B4-BE49-F238E27FC236}">
                <a16:creationId xmlns:a16="http://schemas.microsoft.com/office/drawing/2014/main" id="{2E65E8C2-1313-8D67-5127-77DF82D8CBF1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12" name="Google Shape;119;p2">
              <a:extLst>
                <a:ext uri="{FF2B5EF4-FFF2-40B4-BE49-F238E27FC236}">
                  <a16:creationId xmlns:a16="http://schemas.microsoft.com/office/drawing/2014/main" id="{EFBF6873-E9F1-C448-0E19-E76F844DC316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3" name="Google Shape;120;p2">
              <a:extLst>
                <a:ext uri="{FF2B5EF4-FFF2-40B4-BE49-F238E27FC236}">
                  <a16:creationId xmlns:a16="http://schemas.microsoft.com/office/drawing/2014/main" id="{B16B2E68-B99A-F03F-17D2-B73CAB0B6224}"/>
                </a:ext>
              </a:extLst>
            </p:cNvPr>
            <p:cNvSpPr txBox="1"/>
            <p:nvPr/>
          </p:nvSpPr>
          <p:spPr bwMode="auto">
            <a:xfrm>
              <a:off x="37054" y="153867"/>
              <a:ext cx="468149" cy="199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FF8513"/>
                  </a:highlight>
                </a:rPr>
                <a:t>5</a:t>
              </a:r>
              <a:endParaRPr dirty="0">
                <a:highlight>
                  <a:srgbClr val="FF8513"/>
                </a:highlight>
              </a:endParaRPr>
            </a:p>
          </p:txBody>
        </p:sp>
      </p:grp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4CDBBCE-25DD-386F-EF77-552E45054F24}"/>
              </a:ext>
            </a:extLst>
          </p:cNvPr>
          <p:cNvSpPr/>
          <p:nvPr/>
        </p:nvSpPr>
        <p:spPr>
          <a:xfrm>
            <a:off x="220890" y="4571024"/>
            <a:ext cx="3376187" cy="202028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Поступающий воздух будет обрабатываться инновационной системой фильтрации, что обеспечит его чистоту</a:t>
            </a:r>
          </a:p>
        </p:txBody>
      </p:sp>
    </p:spTree>
    <p:extLst>
      <p:ext uri="{BB962C8B-B14F-4D97-AF65-F5344CB8AC3E}">
        <p14:creationId xmlns:p14="http://schemas.microsoft.com/office/powerpoint/2010/main" val="2760780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3E76F-BEB0-ACFC-FB82-44BDF7C604A1}"/>
              </a:ext>
            </a:extLst>
          </p:cNvPr>
          <p:cNvSpPr txBox="1"/>
          <p:nvPr/>
        </p:nvSpPr>
        <p:spPr>
          <a:xfrm>
            <a:off x="4774161" y="7599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ptos" panose="020B0004020202020204" pitchFamily="34" charset="0"/>
              </a:rPr>
              <a:t>Анализ рынка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932C319-EEE1-0795-3B18-0AE722FC54FA}"/>
              </a:ext>
            </a:extLst>
          </p:cNvPr>
          <p:cNvSpPr/>
          <p:nvPr/>
        </p:nvSpPr>
        <p:spPr>
          <a:xfrm>
            <a:off x="1920317" y="681760"/>
            <a:ext cx="2160000" cy="2160000"/>
          </a:xfrm>
          <a:prstGeom prst="ellipse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1E06272-4DD5-DFF1-6CF1-980B092ACCE1}"/>
              </a:ext>
            </a:extLst>
          </p:cNvPr>
          <p:cNvSpPr/>
          <p:nvPr/>
        </p:nvSpPr>
        <p:spPr>
          <a:xfrm>
            <a:off x="2280317" y="1396449"/>
            <a:ext cx="1440000" cy="1440000"/>
          </a:xfrm>
          <a:prstGeom prst="ellipse">
            <a:avLst/>
          </a:prstGeom>
          <a:solidFill>
            <a:srgbClr val="ED5B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B26B275-C675-1FFC-E502-F4278A26280A}"/>
              </a:ext>
            </a:extLst>
          </p:cNvPr>
          <p:cNvSpPr/>
          <p:nvPr/>
        </p:nvSpPr>
        <p:spPr>
          <a:xfrm>
            <a:off x="2550317" y="1939105"/>
            <a:ext cx="900000" cy="90000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6FEE619-CB23-246F-3E71-6F37E33A1CEA}"/>
              </a:ext>
            </a:extLst>
          </p:cNvPr>
          <p:cNvSpPr/>
          <p:nvPr/>
        </p:nvSpPr>
        <p:spPr>
          <a:xfrm>
            <a:off x="4440316" y="681760"/>
            <a:ext cx="1070043" cy="492688"/>
          </a:xfrm>
          <a:prstGeom prst="roundRect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TAM</a:t>
            </a:r>
            <a:endParaRPr lang="ru-RU" sz="2800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875B570-080A-7A53-F017-82F3B37A7903}"/>
              </a:ext>
            </a:extLst>
          </p:cNvPr>
          <p:cNvSpPr/>
          <p:nvPr/>
        </p:nvSpPr>
        <p:spPr>
          <a:xfrm>
            <a:off x="4440316" y="1512760"/>
            <a:ext cx="1070043" cy="492688"/>
          </a:xfrm>
          <a:prstGeom prst="roundRect">
            <a:avLst/>
          </a:prstGeom>
          <a:solidFill>
            <a:srgbClr val="ED5B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SAM</a:t>
            </a:r>
            <a:endParaRPr lang="ru-RU" sz="28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83DA87-9228-1EED-896F-4FC591ECA9B9}"/>
              </a:ext>
            </a:extLst>
          </p:cNvPr>
          <p:cNvSpPr/>
          <p:nvPr/>
        </p:nvSpPr>
        <p:spPr>
          <a:xfrm>
            <a:off x="4440317" y="2343761"/>
            <a:ext cx="1070043" cy="492688"/>
          </a:xfrm>
          <a:prstGeom prst="roundRect">
            <a:avLst/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SOM</a:t>
            </a:r>
            <a:endParaRPr lang="ru-RU" sz="280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D1A1C23-65AF-958F-0147-8C5F3EE1EE68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98957" y="998085"/>
            <a:ext cx="1837685" cy="0"/>
          </a:xfrm>
          <a:prstGeom prst="line">
            <a:avLst/>
          </a:prstGeom>
          <a:ln w="22225">
            <a:solidFill>
              <a:srgbClr val="FF8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7AA026-8157-DFB3-45C1-D28276040D5D}"/>
              </a:ext>
            </a:extLst>
          </p:cNvPr>
          <p:cNvSpPr txBox="1"/>
          <p:nvPr/>
        </p:nvSpPr>
        <p:spPr>
          <a:xfrm>
            <a:off x="5597452" y="651105"/>
            <a:ext cx="216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Общий объем целевого рынка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633E6B-C178-A904-9E77-FA712AFAC63A}"/>
              </a:ext>
            </a:extLst>
          </p:cNvPr>
          <p:cNvSpPr txBox="1"/>
          <p:nvPr/>
        </p:nvSpPr>
        <p:spPr>
          <a:xfrm>
            <a:off x="5555773" y="1618958"/>
            <a:ext cx="22433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Доступный объем рынка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317E2F-2DFB-6DA5-52A2-BDBA2A718BEB}"/>
              </a:ext>
            </a:extLst>
          </p:cNvPr>
          <p:cNvSpPr txBox="1"/>
          <p:nvPr/>
        </p:nvSpPr>
        <p:spPr>
          <a:xfrm>
            <a:off x="5597452" y="2309561"/>
            <a:ext cx="2074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Реально достижимый объем рынка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752C37-EFFF-6F8E-83C5-68CBE073AEBA}"/>
              </a:ext>
            </a:extLst>
          </p:cNvPr>
          <p:cNvSpPr txBox="1"/>
          <p:nvPr/>
        </p:nvSpPr>
        <p:spPr>
          <a:xfrm>
            <a:off x="8625873" y="1303486"/>
            <a:ext cx="3087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Расчеты производились на основании данных Росстата по количеству населения Российской Федерации и Белгородской области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C23EA8-C3AC-35C3-9A78-688994241786}"/>
              </a:ext>
            </a:extLst>
          </p:cNvPr>
          <p:cNvSpPr txBox="1"/>
          <p:nvPr/>
        </p:nvSpPr>
        <p:spPr>
          <a:xfrm>
            <a:off x="523533" y="692116"/>
            <a:ext cx="1402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147 млрд руб</a:t>
            </a:r>
            <a:r>
              <a:rPr lang="ru-RU" sz="1400" dirty="0"/>
              <a:t>.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593C8F7-FB1D-BA17-385F-4CCA215F2B9C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98957" y="1607332"/>
            <a:ext cx="2092243" cy="0"/>
          </a:xfrm>
          <a:prstGeom prst="line">
            <a:avLst/>
          </a:prstGeom>
          <a:ln w="22225">
            <a:solidFill>
              <a:srgbClr val="ED5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11CB06E-3D94-1DE1-6492-ADC005BEF97B}"/>
              </a:ext>
            </a:extLst>
          </p:cNvPr>
          <p:cNvSpPr txBox="1"/>
          <p:nvPr/>
        </p:nvSpPr>
        <p:spPr>
          <a:xfrm>
            <a:off x="523533" y="1268778"/>
            <a:ext cx="1507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4,41 млрд руб. 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D1204B6-7432-8BC0-1754-E84BAB60D842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98957" y="2389105"/>
            <a:ext cx="2151360" cy="0"/>
          </a:xfrm>
          <a:prstGeom prst="line">
            <a:avLst/>
          </a:prstGeom>
          <a:ln w="222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B5E1229-D3D6-07F6-D3FA-F23F16B4ECE2}"/>
              </a:ext>
            </a:extLst>
          </p:cNvPr>
          <p:cNvSpPr txBox="1"/>
          <p:nvPr/>
        </p:nvSpPr>
        <p:spPr>
          <a:xfrm>
            <a:off x="523533" y="2055506"/>
            <a:ext cx="1197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45 млн руб.</a:t>
            </a: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64B33424-3B05-AD10-13DA-2A6758948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09755"/>
              </p:ext>
            </p:extLst>
          </p:nvPr>
        </p:nvGraphicFramePr>
        <p:xfrm>
          <a:off x="132078" y="3603023"/>
          <a:ext cx="11927837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920">
                  <a:extLst>
                    <a:ext uri="{9D8B030D-6E8A-4147-A177-3AD203B41FA5}">
                      <a16:colId xmlns:a16="http://schemas.microsoft.com/office/drawing/2014/main" val="548599213"/>
                    </a:ext>
                  </a:extLst>
                </a:gridCol>
                <a:gridCol w="1594066">
                  <a:extLst>
                    <a:ext uri="{9D8B030D-6E8A-4147-A177-3AD203B41FA5}">
                      <a16:colId xmlns:a16="http://schemas.microsoft.com/office/drawing/2014/main" val="4235294602"/>
                    </a:ext>
                  </a:extLst>
                </a:gridCol>
                <a:gridCol w="1349251">
                  <a:extLst>
                    <a:ext uri="{9D8B030D-6E8A-4147-A177-3AD203B41FA5}">
                      <a16:colId xmlns:a16="http://schemas.microsoft.com/office/drawing/2014/main" val="376180070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17432921"/>
                    </a:ext>
                  </a:extLst>
                </a:gridCol>
                <a:gridCol w="1406209">
                  <a:extLst>
                    <a:ext uri="{9D8B030D-6E8A-4147-A177-3AD203B41FA5}">
                      <a16:colId xmlns:a16="http://schemas.microsoft.com/office/drawing/2014/main" val="2312544744"/>
                    </a:ext>
                  </a:extLst>
                </a:gridCol>
                <a:gridCol w="1054548">
                  <a:extLst>
                    <a:ext uri="{9D8B030D-6E8A-4147-A177-3AD203B41FA5}">
                      <a16:colId xmlns:a16="http://schemas.microsoft.com/office/drawing/2014/main" val="2758008166"/>
                    </a:ext>
                  </a:extLst>
                </a:gridCol>
                <a:gridCol w="1054548">
                  <a:extLst>
                    <a:ext uri="{9D8B030D-6E8A-4147-A177-3AD203B41FA5}">
                      <a16:colId xmlns:a16="http://schemas.microsoft.com/office/drawing/2014/main" val="3271908123"/>
                    </a:ext>
                  </a:extLst>
                </a:gridCol>
                <a:gridCol w="1054548">
                  <a:extLst>
                    <a:ext uri="{9D8B030D-6E8A-4147-A177-3AD203B41FA5}">
                      <a16:colId xmlns:a16="http://schemas.microsoft.com/office/drawing/2014/main" val="792125343"/>
                    </a:ext>
                  </a:extLst>
                </a:gridCol>
                <a:gridCol w="1054548">
                  <a:extLst>
                    <a:ext uri="{9D8B030D-6E8A-4147-A177-3AD203B41FA5}">
                      <a16:colId xmlns:a16="http://schemas.microsoft.com/office/drawing/2014/main" val="3184977106"/>
                    </a:ext>
                  </a:extLst>
                </a:gridCol>
              </a:tblGrid>
              <a:tr h="36417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Название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Цена,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ysClr val="windowText" lastClr="000000"/>
                          </a:solidFill>
                        </a:rPr>
                        <a:t>Критерии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914692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Простота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Цена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Компактность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Качество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Фильтр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Безопасность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Конструктив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1461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КИВ-125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1286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88213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AERECO ENT780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6148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99772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Marley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9900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86215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Ballu ONEAIR ASP-80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16990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43217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Ballu ONEAIR ASP-100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31990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2396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6AD6408-FF00-6DAE-EE7B-34F0EE6B9EE9}"/>
              </a:ext>
            </a:extLst>
          </p:cNvPr>
          <p:cNvSpPr txBox="1"/>
          <p:nvPr/>
        </p:nvSpPr>
        <p:spPr>
          <a:xfrm>
            <a:off x="4975337" y="3003727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ptos" panose="020B0004020202020204" pitchFamily="34" charset="0"/>
              </a:rPr>
              <a:t>Конкуренты</a:t>
            </a:r>
            <a:endParaRPr lang="ru-RU" sz="2800" b="1" dirty="0"/>
          </a:p>
        </p:txBody>
      </p:sp>
      <p:grpSp>
        <p:nvGrpSpPr>
          <p:cNvPr id="37" name="Google Shape;118;p2">
            <a:extLst>
              <a:ext uri="{FF2B5EF4-FFF2-40B4-BE49-F238E27FC236}">
                <a16:creationId xmlns:a16="http://schemas.microsoft.com/office/drawing/2014/main" id="{A10CEA67-CDBE-3556-FA4D-8AAF373B7B16}"/>
              </a:ext>
            </a:extLst>
          </p:cNvPr>
          <p:cNvGrpSpPr/>
          <p:nvPr/>
        </p:nvGrpSpPr>
        <p:grpSpPr bwMode="auto">
          <a:xfrm>
            <a:off x="11649738" y="-3972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38" name="Google Shape;119;p2">
              <a:extLst>
                <a:ext uri="{FF2B5EF4-FFF2-40B4-BE49-F238E27FC236}">
                  <a16:creationId xmlns:a16="http://schemas.microsoft.com/office/drawing/2014/main" id="{F7F467E4-70F9-4172-F937-40A481D08E5A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9" name="Google Shape;120;p2">
              <a:extLst>
                <a:ext uri="{FF2B5EF4-FFF2-40B4-BE49-F238E27FC236}">
                  <a16:creationId xmlns:a16="http://schemas.microsoft.com/office/drawing/2014/main" id="{E2423BC5-ED35-5722-36D4-741391F2B5A6}"/>
                </a:ext>
              </a:extLst>
            </p:cNvPr>
            <p:cNvSpPr txBox="1"/>
            <p:nvPr/>
          </p:nvSpPr>
          <p:spPr bwMode="auto">
            <a:xfrm>
              <a:off x="48629" y="153867"/>
              <a:ext cx="468149" cy="1991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CC0000"/>
                  </a:highlight>
                </a:rPr>
                <a:t>6</a:t>
              </a:r>
              <a:endParaRPr dirty="0">
                <a:highlight>
                  <a:srgbClr val="CC00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76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32F375-B84D-7AAA-3B49-260079266F76}"/>
              </a:ext>
            </a:extLst>
          </p:cNvPr>
          <p:cNvSpPr/>
          <p:nvPr/>
        </p:nvSpPr>
        <p:spPr>
          <a:xfrm>
            <a:off x="0" y="0"/>
            <a:ext cx="6180000" cy="6858000"/>
          </a:xfrm>
          <a:prstGeom prst="rect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B65C4-803D-43C5-F4F7-7C8E08EA1FBA}"/>
              </a:ext>
            </a:extLst>
          </p:cNvPr>
          <p:cNvSpPr txBox="1"/>
          <p:nvPr/>
        </p:nvSpPr>
        <p:spPr>
          <a:xfrm>
            <a:off x="1098587" y="0"/>
            <a:ext cx="3898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Целевая аудитория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3331-95C6-9AFB-E4DA-EECB89B38723}"/>
              </a:ext>
            </a:extLst>
          </p:cNvPr>
          <p:cNvSpPr txBox="1"/>
          <p:nvPr/>
        </p:nvSpPr>
        <p:spPr>
          <a:xfrm>
            <a:off x="-1" y="1166842"/>
            <a:ext cx="60960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B2C – 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размещение разработанной продукции на собственном сайте</a:t>
            </a:r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для продажи товара напрямую </a:t>
            </a:r>
            <a:r>
              <a:rPr lang="ru-RU" sz="3200" b="1" dirty="0">
                <a:solidFill>
                  <a:schemeClr val="bg1"/>
                </a:solidFill>
                <a:latin typeface="Aptos" panose="020B0004020202020204" pitchFamily="34" charset="0"/>
              </a:rPr>
              <a:t>собственникам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Aptos" panose="020B0004020202020204" pitchFamily="34" charset="0"/>
              </a:rPr>
              <a:t>многоквартирных домов или индивидуального жилищного строительства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69947D-B1CF-8CBB-EBC3-3AB45BA57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71" y="589281"/>
            <a:ext cx="5512927" cy="56794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9432D1-B3C8-FA6C-A48B-E034DAFEF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71" y="6858000"/>
            <a:ext cx="5540963" cy="5662438"/>
          </a:xfrm>
          <a:prstGeom prst="rect">
            <a:avLst/>
          </a:prstGeom>
        </p:spPr>
      </p:pic>
      <p:grpSp>
        <p:nvGrpSpPr>
          <p:cNvPr id="7" name="Google Shape;118;p2">
            <a:extLst>
              <a:ext uri="{FF2B5EF4-FFF2-40B4-BE49-F238E27FC236}">
                <a16:creationId xmlns:a16="http://schemas.microsoft.com/office/drawing/2014/main" id="{B352B342-1DD3-BC92-DF86-1EBB5DD6A84F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8" name="Google Shape;119;p2">
              <a:extLst>
                <a:ext uri="{FF2B5EF4-FFF2-40B4-BE49-F238E27FC236}">
                  <a16:creationId xmlns:a16="http://schemas.microsoft.com/office/drawing/2014/main" id="{97701B94-0A88-7AEE-6AEE-0212363BDD2B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" name="Google Shape;120;p2">
              <a:extLst>
                <a:ext uri="{FF2B5EF4-FFF2-40B4-BE49-F238E27FC236}">
                  <a16:creationId xmlns:a16="http://schemas.microsoft.com/office/drawing/2014/main" id="{D93974BB-EDD2-7630-1A59-104753FB83BE}"/>
                </a:ext>
              </a:extLst>
            </p:cNvPr>
            <p:cNvSpPr txBox="1"/>
            <p:nvPr/>
          </p:nvSpPr>
          <p:spPr bwMode="auto">
            <a:xfrm>
              <a:off x="48629" y="153867"/>
              <a:ext cx="468149" cy="1991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CC0000"/>
                  </a:highlight>
                </a:rPr>
                <a:t>7</a:t>
              </a:r>
              <a:endParaRPr dirty="0">
                <a:highlight>
                  <a:srgbClr val="CC00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619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32F375-B84D-7AAA-3B49-260079266F76}"/>
              </a:ext>
            </a:extLst>
          </p:cNvPr>
          <p:cNvSpPr/>
          <p:nvPr/>
        </p:nvSpPr>
        <p:spPr>
          <a:xfrm>
            <a:off x="0" y="0"/>
            <a:ext cx="6180000" cy="6858000"/>
          </a:xfrm>
          <a:prstGeom prst="rect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B65C4-803D-43C5-F4F7-7C8E08EA1FBA}"/>
              </a:ext>
            </a:extLst>
          </p:cNvPr>
          <p:cNvSpPr txBox="1"/>
          <p:nvPr/>
        </p:nvSpPr>
        <p:spPr>
          <a:xfrm>
            <a:off x="1098587" y="0"/>
            <a:ext cx="3898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Целевая аудитория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3331-95C6-9AFB-E4DA-EECB89B38723}"/>
              </a:ext>
            </a:extLst>
          </p:cNvPr>
          <p:cNvSpPr txBox="1"/>
          <p:nvPr/>
        </p:nvSpPr>
        <p:spPr>
          <a:xfrm>
            <a:off x="-1" y="2151727"/>
            <a:ext cx="6096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B2B – 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сотрудничество с </a:t>
            </a:r>
            <a:r>
              <a:rPr lang="ru-RU" sz="3200" b="1" dirty="0">
                <a:solidFill>
                  <a:schemeClr val="bg1"/>
                </a:solidFill>
                <a:latin typeface="Aptos" panose="020B0004020202020204" pitchFamily="34" charset="0"/>
              </a:rPr>
              <a:t>проектировочными фирмами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, которые смогут закладывать разработанную продукцию в проекты новостроек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69947D-B1CF-8CBB-EBC3-3AB45BA57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71" y="-5679440"/>
            <a:ext cx="5512927" cy="56794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E24AC4-656D-4E69-904B-F058CFD3B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71" y="597781"/>
            <a:ext cx="5540963" cy="5662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3D3A0B-A8BE-53F7-4203-43ACA1F87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171" y="6858000"/>
            <a:ext cx="5540963" cy="4743453"/>
          </a:xfrm>
          <a:prstGeom prst="rect">
            <a:avLst/>
          </a:prstGeom>
        </p:spPr>
      </p:pic>
      <p:grpSp>
        <p:nvGrpSpPr>
          <p:cNvPr id="8" name="Google Shape;118;p2">
            <a:extLst>
              <a:ext uri="{FF2B5EF4-FFF2-40B4-BE49-F238E27FC236}">
                <a16:creationId xmlns:a16="http://schemas.microsoft.com/office/drawing/2014/main" id="{F28F1B63-85EE-2ED8-980A-37E96CBCB553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9" name="Google Shape;119;p2">
              <a:extLst>
                <a:ext uri="{FF2B5EF4-FFF2-40B4-BE49-F238E27FC236}">
                  <a16:creationId xmlns:a16="http://schemas.microsoft.com/office/drawing/2014/main" id="{F74FB4E5-0E49-BFD9-987E-3C06DAC019EE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0" name="Google Shape;120;p2">
              <a:extLst>
                <a:ext uri="{FF2B5EF4-FFF2-40B4-BE49-F238E27FC236}">
                  <a16:creationId xmlns:a16="http://schemas.microsoft.com/office/drawing/2014/main" id="{F06E83E7-7165-EBFD-F446-B794AD96587B}"/>
                </a:ext>
              </a:extLst>
            </p:cNvPr>
            <p:cNvSpPr txBox="1"/>
            <p:nvPr/>
          </p:nvSpPr>
          <p:spPr bwMode="auto">
            <a:xfrm>
              <a:off x="48629" y="153867"/>
              <a:ext cx="468149" cy="1991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CC0000"/>
                  </a:highlight>
                </a:rPr>
                <a:t>7</a:t>
              </a:r>
              <a:endParaRPr dirty="0">
                <a:highlight>
                  <a:srgbClr val="CC00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354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32F375-B84D-7AAA-3B49-260079266F76}"/>
              </a:ext>
            </a:extLst>
          </p:cNvPr>
          <p:cNvSpPr/>
          <p:nvPr/>
        </p:nvSpPr>
        <p:spPr>
          <a:xfrm>
            <a:off x="0" y="0"/>
            <a:ext cx="6180000" cy="6858000"/>
          </a:xfrm>
          <a:prstGeom prst="rect">
            <a:avLst/>
          </a:prstGeom>
          <a:solidFill>
            <a:srgbClr val="FF85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B65C4-803D-43C5-F4F7-7C8E08EA1FBA}"/>
              </a:ext>
            </a:extLst>
          </p:cNvPr>
          <p:cNvSpPr txBox="1"/>
          <p:nvPr/>
        </p:nvSpPr>
        <p:spPr>
          <a:xfrm>
            <a:off x="1098587" y="0"/>
            <a:ext cx="3898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Целевая аудитория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3331-95C6-9AFB-E4DA-EECB89B38723}"/>
              </a:ext>
            </a:extLst>
          </p:cNvPr>
          <p:cNvSpPr txBox="1"/>
          <p:nvPr/>
        </p:nvSpPr>
        <p:spPr>
          <a:xfrm>
            <a:off x="-1" y="2151727"/>
            <a:ext cx="6096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B2B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C – 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сотрудничество с </a:t>
            </a:r>
            <a:r>
              <a:rPr lang="ru-RU" sz="3200" b="1" dirty="0">
                <a:solidFill>
                  <a:schemeClr val="bg1"/>
                </a:solidFill>
                <a:latin typeface="Aptos" panose="020B0004020202020204" pitchFamily="34" charset="0"/>
              </a:rPr>
              <a:t>магазинами и маркетплейсами </a:t>
            </a:r>
            <a:r>
              <a:rPr lang="ru-RU" sz="3200" dirty="0">
                <a:solidFill>
                  <a:schemeClr val="bg1"/>
                </a:solidFill>
                <a:latin typeface="Aptos" panose="020B0004020202020204" pitchFamily="34" charset="0"/>
              </a:rPr>
              <a:t>для обеспечения удобства и широкого распространения разработанной продукции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E24AC4-656D-4E69-904B-F058CFD3B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71" y="-5662438"/>
            <a:ext cx="5540963" cy="56624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E00CD1-4FBF-7A42-3F02-08E7F6F1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171" y="1057273"/>
            <a:ext cx="5540963" cy="4743453"/>
          </a:xfrm>
          <a:prstGeom prst="rect">
            <a:avLst/>
          </a:prstGeom>
        </p:spPr>
      </p:pic>
      <p:grpSp>
        <p:nvGrpSpPr>
          <p:cNvPr id="5" name="Google Shape;118;p2">
            <a:extLst>
              <a:ext uri="{FF2B5EF4-FFF2-40B4-BE49-F238E27FC236}">
                <a16:creationId xmlns:a16="http://schemas.microsoft.com/office/drawing/2014/main" id="{22DF2DA9-D33D-2858-D039-8612305E2BFF}"/>
              </a:ext>
            </a:extLst>
          </p:cNvPr>
          <p:cNvGrpSpPr/>
          <p:nvPr/>
        </p:nvGrpSpPr>
        <p:grpSpPr bwMode="auto">
          <a:xfrm>
            <a:off x="0" y="6351157"/>
            <a:ext cx="542262" cy="506843"/>
            <a:chOff x="-1" y="0"/>
            <a:chExt cx="542260" cy="506841"/>
          </a:xfrm>
          <a:solidFill>
            <a:srgbClr val="FF8513"/>
          </a:solidFill>
        </p:grpSpPr>
        <p:sp>
          <p:nvSpPr>
            <p:cNvPr id="7" name="Google Shape;119;p2">
              <a:extLst>
                <a:ext uri="{FF2B5EF4-FFF2-40B4-BE49-F238E27FC236}">
                  <a16:creationId xmlns:a16="http://schemas.microsoft.com/office/drawing/2014/main" id="{E15233DD-D1C9-A923-F2D5-5D4F13F28A23}"/>
                </a:ext>
              </a:extLst>
            </p:cNvPr>
            <p:cNvSpPr/>
            <p:nvPr/>
          </p:nvSpPr>
          <p:spPr bwMode="auto">
            <a:xfrm>
              <a:off x="-1" y="0"/>
              <a:ext cx="542260" cy="506841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highlight>
                  <a:srgbClr val="FF8513"/>
                </a:highlight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" name="Google Shape;120;p2">
              <a:extLst>
                <a:ext uri="{FF2B5EF4-FFF2-40B4-BE49-F238E27FC236}">
                  <a16:creationId xmlns:a16="http://schemas.microsoft.com/office/drawing/2014/main" id="{7FB6F9FD-0782-748E-AE07-F29B9E967917}"/>
                </a:ext>
              </a:extLst>
            </p:cNvPr>
            <p:cNvSpPr txBox="1"/>
            <p:nvPr/>
          </p:nvSpPr>
          <p:spPr bwMode="auto">
            <a:xfrm>
              <a:off x="48629" y="153867"/>
              <a:ext cx="468149" cy="19910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defRPr/>
              </a:pPr>
              <a:r>
                <a:rPr lang="ru-RU" sz="1200" dirty="0">
                  <a:solidFill>
                    <a:srgbClr val="FFFFFF"/>
                  </a:solidFill>
                  <a:highlight>
                    <a:srgbClr val="CC0000"/>
                  </a:highlight>
                </a:rPr>
                <a:t>7</a:t>
              </a:r>
              <a:endParaRPr dirty="0">
                <a:highlight>
                  <a:srgbClr val="CC00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464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4830</TotalTime>
  <Words>954</Words>
  <Application>Microsoft Office PowerPoint</Application>
  <PresentationFormat>Широкоэкранный</PresentationFormat>
  <Paragraphs>280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Gilroy</vt:lpstr>
      <vt:lpstr>Helvetica Neue</vt:lpstr>
      <vt:lpstr>TT Supermolot Neue DemiBold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Питинова Дарья С.</dc:creator>
  <cp:lastModifiedBy>Питинова Дарья С.</cp:lastModifiedBy>
  <cp:revision>18</cp:revision>
  <dcterms:created xsi:type="dcterms:W3CDTF">2024-04-10T19:49:18Z</dcterms:created>
  <dcterms:modified xsi:type="dcterms:W3CDTF">2024-05-02T19:25:28Z</dcterms:modified>
</cp:coreProperties>
</file>