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3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">
          <p15:clr>
            <a:srgbClr val="747775"/>
          </p15:clr>
        </p15:guide>
        <p15:guide id="2" orient="horz" pos="731">
          <p15:clr>
            <a:srgbClr val="747775"/>
          </p15:clr>
        </p15:guide>
        <p15:guide id="3" pos="328">
          <p15:clr>
            <a:srgbClr val="747775"/>
          </p15:clr>
        </p15:guide>
        <p15:guide id="4" pos="3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57F5D1-569F-4DD4-8021-FAB60AA4E698}">
  <a:tblStyle styleId="{0057F5D1-569F-4DD4-8021-FAB60AA4E69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pos="288"/>
        <p:guide orient="horz" pos="731"/>
        <p:guide pos="328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9a2d7df515_22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0" name="Google Shape;300;g29a2d7df515_22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99f7ff24f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299f7ff24f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6" name="Google Shape;4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a2bbdabc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g29a2bbdabc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9a2bbdabcb_5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g29a2bbdabcb_5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9a2d7df515_17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g29a2d7df515_17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7" name="Google Shape;2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pptmon.com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56817" y="1257881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56818" y="2340281"/>
            <a:ext cx="79932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600" lvl="2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800" lvl="3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6000" lvl="4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200" lvl="5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400" lvl="6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600" lvl="7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800" lvl="8" indent="-30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600" lvl="2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800" lvl="3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6000" lvl="4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200" lvl="5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400" lvl="6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600" lvl="7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800" lvl="8" indent="-30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1" name="Google Shape;51;p11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PPTMON slide">
  <p:cSld name="18_PPTMON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25930" y="0"/>
            <a:ext cx="741807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2"/>
          <p:cNvSpPr>
            <a:spLocks noGrp="1"/>
          </p:cNvSpPr>
          <p:nvPr>
            <p:ph type="pic" idx="2"/>
          </p:nvPr>
        </p:nvSpPr>
        <p:spPr>
          <a:xfrm>
            <a:off x="3930399" y="994083"/>
            <a:ext cx="3907200" cy="24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PPTMON slide">
  <p:cSld name="13_PPTMON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989" y="1"/>
            <a:ext cx="1333526" cy="155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8"/>
          <a:stretch/>
        </p:blipFill>
        <p:spPr>
          <a:xfrm>
            <a:off x="4342682" y="5151377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>
            <a:hlinkClick r:id="rId5"/>
          </p:cNvPr>
          <p:cNvSpPr txBox="1"/>
          <p:nvPr/>
        </p:nvSpPr>
        <p:spPr>
          <a:xfrm>
            <a:off x="3121916" y="5193168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>
            <a:spLocks noGrp="1"/>
          </p:cNvSpPr>
          <p:nvPr>
            <p:ph type="pic" idx="2"/>
          </p:nvPr>
        </p:nvSpPr>
        <p:spPr>
          <a:xfrm>
            <a:off x="1030705" y="832333"/>
            <a:ext cx="5241000" cy="3417600"/>
          </a:xfrm>
          <a:prstGeom prst="roundRect">
            <a:avLst>
              <a:gd name="adj" fmla="val 3110"/>
            </a:avLst>
          </a:prstGeom>
          <a:solidFill>
            <a:srgbClr val="F2F2F2"/>
          </a:solidFill>
          <a:ln>
            <a:noFill/>
          </a:ln>
        </p:spPr>
      </p:sp>
      <p:pic>
        <p:nvPicPr>
          <p:cNvPr id="60" name="Google Shape;6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0144" y="26158"/>
            <a:ext cx="923147" cy="137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07419" y="3889551"/>
            <a:ext cx="1540085" cy="125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1">
  <p:cSld name="SECTION_HEADER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56817" y="1257881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8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56818" y="2340281"/>
            <a:ext cx="79932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32332" y="445031"/>
            <a:ext cx="797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32332" y="1152469"/>
            <a:ext cx="8400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E46962"/>
          </p15:clr>
        </p15:guide>
        <p15:guide id="2" pos="27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441819" y="1465988"/>
            <a:ext cx="38136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None/>
              <a:defRPr sz="3000">
                <a:solidFill>
                  <a:srgbClr val="9900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441819" y="2812219"/>
            <a:ext cx="42693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None/>
              <a:defRPr sz="17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-106904" y="4724286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4"/>
          <p:cNvSpPr txBox="1"/>
          <p:nvPr/>
        </p:nvSpPr>
        <p:spPr>
          <a:xfrm>
            <a:off x="545478" y="3499856"/>
            <a:ext cx="4044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8">
          <p15:clr>
            <a:srgbClr val="E46962"/>
          </p15:clr>
        </p15:guide>
        <p15:guide id="2" orient="horz" pos="923">
          <p15:clr>
            <a:srgbClr val="E46962"/>
          </p15:clr>
        </p15:guide>
        <p15:guide id="3" pos="2968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1">
  <p:cSld name="CUSTO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32332" y="1957500"/>
            <a:ext cx="6181800" cy="13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/>
          <p:nvPr/>
        </p:nvSpPr>
        <p:spPr>
          <a:xfrm>
            <a:off x="432332" y="1258838"/>
            <a:ext cx="1038900" cy="515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2"/>
          </p:nvPr>
        </p:nvSpPr>
        <p:spPr>
          <a:xfrm>
            <a:off x="432332" y="1221750"/>
            <a:ext cx="61818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 SemiBold"/>
              <a:buNone/>
              <a:defRPr sz="2200" b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E46962"/>
          </p15:clr>
        </p15:guide>
        <p15:guide id="2" orient="horz" pos="793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2" name="Google Shape;32;p8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1_Title and body 2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/>
          <p:cNvPicPr preferRelativeResize="0"/>
          <p:nvPr/>
        </p:nvPicPr>
        <p:blipFill rotWithShape="1">
          <a:blip r:embed="rId2">
            <a:alphaModFix/>
          </a:blip>
          <a:srcRect t="1755" r="2181" b="4320"/>
          <a:stretch/>
        </p:blipFill>
        <p:spPr>
          <a:xfrm>
            <a:off x="5397690" y="0"/>
            <a:ext cx="3746309" cy="514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9"/>
          <p:cNvPicPr preferRelativeResize="0"/>
          <p:nvPr/>
        </p:nvPicPr>
        <p:blipFill rotWithShape="1">
          <a:blip r:embed="rId3">
            <a:alphaModFix amt="32000"/>
          </a:blip>
          <a:srcRect/>
          <a:stretch/>
        </p:blipFill>
        <p:spPr>
          <a:xfrm>
            <a:off x="132603" y="4283434"/>
            <a:ext cx="1314430" cy="7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64848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9" name="Google Shape;39;p9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1_Title and body 3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391827" y="-157074"/>
            <a:ext cx="1277952" cy="18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45" name="Google Shape;45;p10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"/>
              <a:buNone/>
              <a:defRPr sz="2700" b="1" i="0" u="none" strike="noStrike" cap="none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497" y="4393987"/>
            <a:ext cx="512349" cy="37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7" descr="E:\-=Tanya=-\2035 Работа\-=Айдентика 2035=-\лого университета\Univer20_35_RGB_white.e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817" y="4395438"/>
            <a:ext cx="750522" cy="37139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401716" y="1213224"/>
            <a:ext cx="4767900" cy="161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ru-RU" sz="2400" dirty="0">
                <a:solidFill>
                  <a:schemeClr val="dk1"/>
                </a:solidFill>
              </a:rPr>
              <a:t>Нивелирование побочных эффектов от приема антибиотиков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5">
            <a:alphaModFix/>
          </a:blip>
          <a:srcRect l="48519"/>
          <a:stretch/>
        </p:blipFill>
        <p:spPr>
          <a:xfrm>
            <a:off x="5224606" y="669600"/>
            <a:ext cx="2832753" cy="447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/>
          <p:nvPr/>
        </p:nvSpPr>
        <p:spPr>
          <a:xfrm>
            <a:off x="5224661" y="0"/>
            <a:ext cx="2832600" cy="109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7"/>
          <p:cNvSpPr/>
          <p:nvPr/>
        </p:nvSpPr>
        <p:spPr>
          <a:xfrm>
            <a:off x="8057357" y="1098450"/>
            <a:ext cx="1086600" cy="237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7"/>
          <p:cNvSpPr/>
          <p:nvPr/>
        </p:nvSpPr>
        <p:spPr>
          <a:xfrm rot="10800000" flipH="1">
            <a:off x="8057357" y="3469800"/>
            <a:ext cx="1086600" cy="167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7"/>
          <p:cNvSpPr/>
          <p:nvPr/>
        </p:nvSpPr>
        <p:spPr>
          <a:xfrm>
            <a:off x="8057499" y="0"/>
            <a:ext cx="1086600" cy="109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22402" y="252469"/>
            <a:ext cx="756788" cy="5936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83575" y="252487"/>
            <a:ext cx="1749889" cy="5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96897" y="3834675"/>
            <a:ext cx="1086600" cy="1022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36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36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p36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Google Shape;306;p36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7" name="Google Shape;307;p36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6"/>
          <p:cNvSpPr txBox="1"/>
          <p:nvPr/>
        </p:nvSpPr>
        <p:spPr>
          <a:xfrm>
            <a:off x="4525725" y="383250"/>
            <a:ext cx="43077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900" b="1" i="0" u="none" strike="noStrike" cap="none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Направления коммерциализации</a:t>
            </a:r>
            <a:endParaRPr sz="1900" b="1" i="0" u="none" strike="noStrike" cap="none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0" name="Google Shape;310;p36"/>
          <p:cNvSpPr txBox="1"/>
          <p:nvPr/>
        </p:nvSpPr>
        <p:spPr>
          <a:xfrm>
            <a:off x="336550" y="799063"/>
            <a:ext cx="1297800" cy="677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3200" i="0" u="none" strike="noStrike" cap="none">
                <a:solidFill>
                  <a:srgbClr val="5800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b2с</a:t>
            </a:r>
            <a:endParaRPr sz="3200" i="0" u="none" strike="noStrike" cap="none">
              <a:solidFill>
                <a:srgbClr val="5800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11" name="Google Shape;311;p36"/>
          <p:cNvSpPr txBox="1"/>
          <p:nvPr/>
        </p:nvSpPr>
        <p:spPr>
          <a:xfrm>
            <a:off x="336550" y="3234025"/>
            <a:ext cx="1297800" cy="677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3200" i="0" u="none" strike="noStrike" cap="none">
                <a:solidFill>
                  <a:srgbClr val="5800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b2b</a:t>
            </a:r>
            <a:endParaRPr sz="3200" i="0" u="none" strike="noStrike" cap="none">
              <a:solidFill>
                <a:srgbClr val="5800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14" name="Google Shape;314;p36"/>
          <p:cNvSpPr/>
          <p:nvPr/>
        </p:nvSpPr>
        <p:spPr>
          <a:xfrm>
            <a:off x="4572025" y="1141138"/>
            <a:ext cx="4452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8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32C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6"/>
          <p:cNvSpPr/>
          <p:nvPr/>
        </p:nvSpPr>
        <p:spPr>
          <a:xfrm>
            <a:off x="4572000" y="3871488"/>
            <a:ext cx="4452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8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32C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6"/>
          <p:cNvSpPr/>
          <p:nvPr/>
        </p:nvSpPr>
        <p:spPr>
          <a:xfrm rot="10800000">
            <a:off x="8194800" y="2410700"/>
            <a:ext cx="445200" cy="25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8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32C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36"/>
          <p:cNvCxnSpPr/>
          <p:nvPr/>
        </p:nvCxnSpPr>
        <p:spPr>
          <a:xfrm>
            <a:off x="667750" y="2905525"/>
            <a:ext cx="0" cy="445500"/>
          </a:xfrm>
          <a:prstGeom prst="straightConnector1">
            <a:avLst/>
          </a:prstGeom>
          <a:noFill/>
          <a:ln w="28575" cap="flat" cmpd="sng">
            <a:solidFill>
              <a:srgbClr val="5800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8" name="Google Shape;318;p36"/>
          <p:cNvCxnSpPr/>
          <p:nvPr/>
        </p:nvCxnSpPr>
        <p:spPr>
          <a:xfrm rot="10800000">
            <a:off x="667750" y="1476400"/>
            <a:ext cx="0" cy="466800"/>
          </a:xfrm>
          <a:prstGeom prst="straightConnector1">
            <a:avLst/>
          </a:prstGeom>
          <a:noFill/>
          <a:ln w="28575" cap="flat" cmpd="sng">
            <a:solidFill>
              <a:srgbClr val="5800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9" name="Google Shape;319;p36"/>
          <p:cNvSpPr txBox="1"/>
          <p:nvPr/>
        </p:nvSpPr>
        <p:spPr>
          <a:xfrm>
            <a:off x="336550" y="529425"/>
            <a:ext cx="251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dirty="0">
                <a:solidFill>
                  <a:srgbClr val="5800FF"/>
                </a:solidFill>
                <a:latin typeface="Raleway"/>
                <a:ea typeface="Raleway"/>
                <a:cs typeface="Raleway"/>
                <a:sym typeface="Raleway"/>
              </a:rPr>
              <a:t>АП</a:t>
            </a:r>
            <a:r>
              <a:rPr lang="ru-RU" dirty="0">
                <a:solidFill>
                  <a:srgbClr val="5800FF"/>
                </a:solidFill>
                <a:latin typeface="Raleway"/>
                <a:ea typeface="Raleway"/>
                <a:cs typeface="Raleway"/>
                <a:sym typeface="Raleway"/>
              </a:rPr>
              <a:t>ТЕКИ</a:t>
            </a:r>
            <a:endParaRPr sz="1400" i="0" u="none" strike="noStrike" cap="none" dirty="0">
              <a:solidFill>
                <a:srgbClr val="58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0" name="Google Shape;320;p36"/>
          <p:cNvSpPr txBox="1"/>
          <p:nvPr/>
        </p:nvSpPr>
        <p:spPr>
          <a:xfrm>
            <a:off x="342275" y="3844725"/>
            <a:ext cx="251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dirty="0">
                <a:solidFill>
                  <a:srgbClr val="5800FF"/>
                </a:solidFill>
                <a:latin typeface="Raleway"/>
                <a:ea typeface="Raleway"/>
                <a:cs typeface="Raleway"/>
                <a:sym typeface="Raleway"/>
              </a:rPr>
              <a:t>ФАРМ КОМПАНИИ</a:t>
            </a:r>
            <a:endParaRPr sz="1400" i="0" u="none" strike="noStrike" cap="none" dirty="0">
              <a:solidFill>
                <a:srgbClr val="58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1" name="Google Shape;321;p36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36"/>
          <p:cNvSpPr txBox="1">
            <a:spLocks noGrp="1"/>
          </p:cNvSpPr>
          <p:nvPr>
            <p:ph type="title"/>
          </p:nvPr>
        </p:nvSpPr>
        <p:spPr>
          <a:xfrm>
            <a:off x="202973" y="2101100"/>
            <a:ext cx="36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rgbClr val="5800FF"/>
                </a:solidFill>
              </a:rPr>
              <a:t>БИЗНЕС-МОДЕЛЬ</a:t>
            </a:r>
            <a:endParaRPr sz="3000">
              <a:solidFill>
                <a:srgbClr val="58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1"/>
          <p:cNvSpPr txBox="1">
            <a:spLocks noGrp="1"/>
          </p:cNvSpPr>
          <p:nvPr>
            <p:ph type="title"/>
          </p:nvPr>
        </p:nvSpPr>
        <p:spPr>
          <a:xfrm>
            <a:off x="456828" y="474183"/>
            <a:ext cx="66198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b="1" dirty="0">
                <a:latin typeface="Raleway"/>
                <a:ea typeface="Raleway"/>
                <a:cs typeface="Raleway"/>
                <a:sym typeface="Raleway"/>
              </a:rPr>
              <a:t>ДИНАМИКА ПРОДАЖ</a:t>
            </a:r>
            <a:endParaRPr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5" name="Google Shape;385;p41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6" name="Google Shape;386;p41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7" name="Google Shape;387;p41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p41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9" name="Google Shape;389;p41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0" name="Google Shape;390;p41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DAF9EE-9ACD-4BC5-8B65-1EA2CFD87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707" y="1071614"/>
            <a:ext cx="5513028" cy="39269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4"/>
          <p:cNvSpPr txBox="1">
            <a:spLocks noGrp="1"/>
          </p:cNvSpPr>
          <p:nvPr>
            <p:ph type="title"/>
          </p:nvPr>
        </p:nvSpPr>
        <p:spPr>
          <a:xfrm>
            <a:off x="380617" y="1543631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КОНТАКТЫ ЛИДЕРА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439" name="Google Shape;439;p44"/>
          <p:cNvSpPr txBox="1">
            <a:spLocks noGrp="1"/>
          </p:cNvSpPr>
          <p:nvPr>
            <p:ph type="body" idx="1"/>
          </p:nvPr>
        </p:nvSpPr>
        <p:spPr>
          <a:xfrm>
            <a:off x="3069265" y="3781300"/>
            <a:ext cx="543516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pPr marL="406400" lvl="0" indent="-203200">
              <a:buSzPts val="1400"/>
              <a:buNone/>
            </a:pPr>
            <a:r>
              <a:rPr lang="en-US" sz="2200" dirty="0">
                <a:solidFill>
                  <a:srgbClr val="132C40"/>
                </a:solidFill>
              </a:rPr>
              <a:t>dd.denisova2015@yandex.ru</a:t>
            </a:r>
            <a:endParaRPr sz="2200" dirty="0">
              <a:solidFill>
                <a:srgbClr val="132C40"/>
              </a:solidFill>
            </a:endParaRPr>
          </a:p>
          <a:p>
            <a:pPr marL="406400" lvl="0" indent="-203200">
              <a:buSzPts val="1400"/>
              <a:buNone/>
            </a:pPr>
            <a:r>
              <a:rPr lang="ru" sz="2200" dirty="0">
                <a:solidFill>
                  <a:srgbClr val="132C40"/>
                </a:solidFill>
              </a:rPr>
              <a:t>Телефон:+7 (927) 091 9789</a:t>
            </a:r>
            <a:endParaRPr sz="2200" dirty="0">
              <a:solidFill>
                <a:srgbClr val="132C40"/>
              </a:solidFill>
            </a:endParaRPr>
          </a:p>
        </p:txBody>
      </p:sp>
      <p:sp>
        <p:nvSpPr>
          <p:cNvPr id="440" name="Google Shape;440;p44"/>
          <p:cNvSpPr/>
          <p:nvPr/>
        </p:nvSpPr>
        <p:spPr>
          <a:xfrm>
            <a:off x="456818" y="582319"/>
            <a:ext cx="687900" cy="68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726" y="656231"/>
            <a:ext cx="539947" cy="5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4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3" name="Google Shape;443;p44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4" name="Google Shape;444;p44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5" name="Google Shape;445;p44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6" name="Google Shape;446;p44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7" name="Google Shape;447;p44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178D6C-3B78-470D-8F34-B1D2158D031B}"/>
              </a:ext>
            </a:extLst>
          </p:cNvPr>
          <p:cNvSpPr/>
          <p:nvPr/>
        </p:nvSpPr>
        <p:spPr>
          <a:xfrm>
            <a:off x="1346597" y="2560145"/>
            <a:ext cx="6450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ЛАЗАРЕВА ДАРЬЯ ВЯЧЕСЛАВОВНА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/>
        </p:nvSpPr>
        <p:spPr>
          <a:xfrm>
            <a:off x="7440246" y="312615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7229232" y="0"/>
            <a:ext cx="1914000" cy="369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28"/>
          <p:cNvSpPr/>
          <p:nvPr/>
        </p:nvSpPr>
        <p:spPr>
          <a:xfrm>
            <a:off x="7494443" y="321818"/>
            <a:ext cx="1648500" cy="15699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2" name="Google Shape;17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189" y="671990"/>
            <a:ext cx="869415" cy="86941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8"/>
          <p:cNvSpPr/>
          <p:nvPr/>
        </p:nvSpPr>
        <p:spPr>
          <a:xfrm>
            <a:off x="7229225" y="321750"/>
            <a:ext cx="265500" cy="156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532950" y="4675"/>
            <a:ext cx="62082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50" tIns="77750" rIns="77750" bIns="777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0" i="0" u="none" strike="noStrike" cap="none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АКТУАЛЬНОСТЬ ПРОЕКТА</a:t>
            </a:r>
            <a:endParaRPr sz="3000" b="0" i="0" u="none" strike="noStrike" cap="none">
              <a:solidFill>
                <a:srgbClr val="8F00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75" name="Google Shape;175;p28"/>
          <p:cNvGrpSpPr/>
          <p:nvPr/>
        </p:nvGrpSpPr>
        <p:grpSpPr>
          <a:xfrm>
            <a:off x="0" y="529525"/>
            <a:ext cx="4728304" cy="97200"/>
            <a:chOff x="0" y="692501"/>
            <a:chExt cx="2624940" cy="97200"/>
          </a:xfrm>
        </p:grpSpPr>
        <p:sp>
          <p:nvSpPr>
            <p:cNvPr id="176" name="Google Shape;176;p28"/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82" name="Google Shape;182;p28"/>
          <p:cNvSpPr/>
          <p:nvPr/>
        </p:nvSpPr>
        <p:spPr>
          <a:xfrm>
            <a:off x="5182400" y="2304900"/>
            <a:ext cx="3810000" cy="1693800"/>
          </a:xfrm>
          <a:prstGeom prst="roundRect">
            <a:avLst>
              <a:gd name="adj" fmla="val 16667"/>
            </a:avLst>
          </a:prstGeom>
          <a:solidFill>
            <a:srgbClr val="8F00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8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96516C-6AA4-42A4-BF87-BE78188CFDAB}"/>
              </a:ext>
            </a:extLst>
          </p:cNvPr>
          <p:cNvSpPr/>
          <p:nvPr/>
        </p:nvSpPr>
        <p:spPr>
          <a:xfrm>
            <a:off x="606287" y="160570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 человеческом организме обязательно должна поддерживаться определенная пропорция кальция и фосфора (приблизительно 2:1). Если продукты содержат слишком большое количество фосфора - кальций выводится из организма, если же в пище недостаточно фосфора - излишек солей кальция накапливается в сосудах, висцеральных органах и костях.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1089617" y="243093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ЦЕЛЕВАЯ АУДИТОРИЯ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9"/>
          <p:cNvSpPr/>
          <p:nvPr/>
        </p:nvSpPr>
        <p:spPr>
          <a:xfrm>
            <a:off x="401718" y="188994"/>
            <a:ext cx="687900" cy="68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9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29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29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630" y="262915"/>
            <a:ext cx="539947" cy="5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9"/>
          <p:cNvSpPr txBox="1"/>
          <p:nvPr/>
        </p:nvSpPr>
        <p:spPr>
          <a:xfrm>
            <a:off x="4844950" y="1671938"/>
            <a:ext cx="3000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заказывающие уникальные зарубежные препараты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462475" y="132151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ГРУППЫ ЛЮДЕЙ</a:t>
            </a:r>
            <a:r>
              <a:rPr lang="ru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, которые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29"/>
          <p:cNvSpPr txBox="1"/>
          <p:nvPr/>
        </p:nvSpPr>
        <p:spPr>
          <a:xfrm>
            <a:off x="4844950" y="1321525"/>
            <a:ext cx="34818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  <a:latin typeface="Raleway"/>
                <a:sym typeface="Raleway"/>
              </a:rPr>
              <a:t>ФАРМ КОРПОРАЦИИ</a:t>
            </a:r>
            <a:endParaRPr sz="1600" dirty="0"/>
          </a:p>
        </p:txBody>
      </p:sp>
      <p:sp>
        <p:nvSpPr>
          <p:cNvPr id="203" name="Google Shape;203;p29"/>
          <p:cNvSpPr txBox="1"/>
          <p:nvPr/>
        </p:nvSpPr>
        <p:spPr>
          <a:xfrm>
            <a:off x="325525" y="1756325"/>
            <a:ext cx="3912900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ru-RU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 с нарушением фосфорно-кальциевого обмена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endParaRPr dirty="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1145092" y="303781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ПРОБЛЕМА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17" name="Google Shape;217;p30"/>
          <p:cNvSpPr txBox="1">
            <a:spLocks noGrp="1"/>
          </p:cNvSpPr>
          <p:nvPr>
            <p:ph type="body" idx="1"/>
          </p:nvPr>
        </p:nvSpPr>
        <p:spPr>
          <a:xfrm>
            <a:off x="456818" y="1270006"/>
            <a:ext cx="6568200" cy="209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406400" lvl="0" indent="-279400">
              <a:buClr>
                <a:schemeClr val="dk1"/>
              </a:buClr>
              <a:buSzPts val="1400"/>
              <a:buFont typeface="Raleway Medium"/>
              <a:buChar char="●"/>
            </a:pPr>
            <a:r>
              <a:rPr lang="ru-RU" sz="1400" dirty="0">
                <a:solidFill>
                  <a:srgbClr val="132C4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пациентам с бактериальными инфекциями</a:t>
            </a:r>
          </a:p>
          <a:p>
            <a:pPr marL="406400" lvl="0" indent="-279400">
              <a:buClr>
                <a:schemeClr val="dk1"/>
              </a:buClr>
              <a:buSzPts val="1400"/>
              <a:buFont typeface="Raleway Medium"/>
              <a:buChar char="●"/>
            </a:pPr>
            <a:endParaRPr lang="ru-RU" sz="1400" dirty="0">
              <a:solidFill>
                <a:srgbClr val="132C4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06400" lvl="0" indent="-279400">
              <a:buClr>
                <a:schemeClr val="dk1"/>
              </a:buClr>
              <a:buSzPts val="1400"/>
              <a:buFont typeface="Raleway Medium"/>
              <a:buChar char="●"/>
            </a:pPr>
            <a:r>
              <a:rPr lang="ru-RU" sz="1400" dirty="0">
                <a:solidFill>
                  <a:srgbClr val="132C4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в ситуации антибиотикотерапии</a:t>
            </a:r>
          </a:p>
          <a:p>
            <a:pPr marL="406400" lvl="0" indent="-279400">
              <a:buClr>
                <a:schemeClr val="dk1"/>
              </a:buClr>
              <a:buSzPts val="1400"/>
              <a:buFont typeface="Raleway Medium"/>
              <a:buChar char="●"/>
            </a:pPr>
            <a:endParaRPr lang="ru-RU" sz="1400" dirty="0">
              <a:solidFill>
                <a:srgbClr val="132C4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06400" lvl="0" indent="-279400">
              <a:buClr>
                <a:schemeClr val="dk1"/>
              </a:buClr>
              <a:buSzPts val="1400"/>
              <a:buFont typeface="Raleway Medium"/>
              <a:buChar char="●"/>
            </a:pPr>
            <a:r>
              <a:rPr lang="ru-RU" sz="1400" dirty="0">
                <a:solidFill>
                  <a:srgbClr val="132C4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решать проблему побочных эффектов антибиотиков</a:t>
            </a:r>
          </a:p>
          <a:p>
            <a:pPr marL="406400" lvl="0" indent="-279400">
              <a:buClr>
                <a:schemeClr val="dk1"/>
              </a:buClr>
              <a:buSzPts val="1400"/>
              <a:buFont typeface="Raleway Medium"/>
              <a:buChar char="●"/>
            </a:pPr>
            <a:endParaRPr lang="ru-RU" sz="1400" dirty="0">
              <a:solidFill>
                <a:srgbClr val="132C4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06400" lvl="0" indent="-279400">
              <a:buClr>
                <a:schemeClr val="dk1"/>
              </a:buClr>
              <a:buSzPts val="1400"/>
              <a:buFont typeface="Raleway Medium"/>
              <a:buChar char="●"/>
            </a:pPr>
            <a:r>
              <a:rPr lang="ru-RU" sz="1400" dirty="0">
                <a:solidFill>
                  <a:srgbClr val="132C4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с помощью технологии реабсорбции кальция и фосфора</a:t>
            </a:r>
          </a:p>
          <a:p>
            <a:pPr marL="4064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</a:pPr>
            <a:endParaRPr sz="1400" dirty="0">
              <a:solidFill>
                <a:srgbClr val="132C4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18" name="Google Shape;218;p30"/>
          <p:cNvSpPr/>
          <p:nvPr/>
        </p:nvSpPr>
        <p:spPr>
          <a:xfrm>
            <a:off x="457193" y="249694"/>
            <a:ext cx="687900" cy="68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3" name="Google Shape;22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0" y="323611"/>
            <a:ext cx="539947" cy="5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0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3311DE-2A80-4B3E-ADD9-FB02D1237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902" y="2615769"/>
            <a:ext cx="3769221" cy="25383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xfrm>
            <a:off x="1144717" y="636406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РЕШЕНИЕ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/>
          <p:nvPr/>
        </p:nvSpPr>
        <p:spPr>
          <a:xfrm>
            <a:off x="456818" y="582319"/>
            <a:ext cx="687900" cy="68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1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Google Shape;236;p31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Google Shape;237;p31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p31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9" name="Google Shape;23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721" y="656236"/>
            <a:ext cx="539947" cy="5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 txBox="1"/>
          <p:nvPr/>
        </p:nvSpPr>
        <p:spPr>
          <a:xfrm>
            <a:off x="3633356" y="417728"/>
            <a:ext cx="4513606" cy="450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>
              <a:buSzPts val="1800"/>
            </a:pPr>
            <a:r>
              <a:rPr lang="ru-RU" sz="1800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Мы, компания ,</a:t>
            </a:r>
          </a:p>
          <a:p>
            <a:pPr lvl="0">
              <a:buSzPts val="1800"/>
            </a:pPr>
            <a:endParaRPr lang="ru-RU" sz="1800" dirty="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>
              <a:buSzPts val="1800"/>
            </a:pPr>
            <a:r>
              <a:rPr lang="ru-RU" sz="1800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помогаем пациентам с бактериальными инфекциями</a:t>
            </a:r>
          </a:p>
          <a:p>
            <a:pPr lvl="0">
              <a:buSzPts val="1800"/>
            </a:pPr>
            <a:endParaRPr lang="ru-RU" sz="1800" dirty="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>
              <a:buSzPts val="1800"/>
            </a:pPr>
            <a:r>
              <a:rPr lang="ru-RU" sz="1800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в ситуации антибиотикотерапии</a:t>
            </a:r>
          </a:p>
          <a:p>
            <a:pPr lvl="0">
              <a:buSzPts val="1800"/>
            </a:pPr>
            <a:endParaRPr lang="ru-RU" sz="1800" dirty="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>
              <a:buSzPts val="1800"/>
            </a:pPr>
            <a:r>
              <a:rPr lang="ru-RU" sz="1800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решать проблему побочных эффектов антибиотиков</a:t>
            </a:r>
          </a:p>
          <a:p>
            <a:pPr lvl="0">
              <a:buSzPts val="1800"/>
            </a:pPr>
            <a:endParaRPr lang="ru-RU" sz="1800" dirty="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>
              <a:buSzPts val="1800"/>
            </a:pPr>
            <a:r>
              <a:rPr lang="ru-RU" sz="1800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с помощью технологии реабсорбции кальция и фосфора</a:t>
            </a:r>
          </a:p>
          <a:p>
            <a:pPr lvl="0">
              <a:buSzPts val="1800"/>
            </a:pPr>
            <a:endParaRPr lang="ru-RU" sz="1800" dirty="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>
              <a:buSzPts val="1800"/>
            </a:pPr>
            <a:r>
              <a:rPr lang="ru-RU" sz="1800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и получать здоровую опорно-двигательную систему, повышение качества жизни.</a:t>
            </a:r>
            <a:endParaRPr sz="1800" i="0" u="none" strike="noStrike" cap="none" dirty="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2" name="Google Shape;24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8276" y="1828993"/>
            <a:ext cx="395600" cy="3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8276" y="2571750"/>
            <a:ext cx="395600" cy="3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8276" y="3314507"/>
            <a:ext cx="395600" cy="3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>
            <a:spLocks noGrp="1"/>
          </p:cNvSpPr>
          <p:nvPr>
            <p:ph type="title"/>
          </p:nvPr>
        </p:nvSpPr>
        <p:spPr>
          <a:xfrm>
            <a:off x="1144728" y="179200"/>
            <a:ext cx="6668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ТЕХНОЛОГИЧНОСТЬ РЕШЕНИЯ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51" name="Google Shape;251;p32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32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456818" y="125119"/>
            <a:ext cx="687900" cy="68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p32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p32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8" name="Google Shape;25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721" y="199036"/>
            <a:ext cx="539947" cy="53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6758E0-0FC7-4BE3-9653-72B85B98C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089" y="738983"/>
            <a:ext cx="5394186" cy="4040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>
            <a:spLocks noGrp="1"/>
          </p:cNvSpPr>
          <p:nvPr>
            <p:ph type="title"/>
          </p:nvPr>
        </p:nvSpPr>
        <p:spPr>
          <a:xfrm>
            <a:off x="432332" y="445031"/>
            <a:ext cx="7976100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 dirty="0">
                <a:solidFill>
                  <a:schemeClr val="dk1"/>
                </a:solidFill>
              </a:rPr>
              <a:t>ЦЕННОСТЬ, ЦЕННОСТНОЕ ПРЕДЛОЖЕНИЕ</a:t>
            </a: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270" name="Google Shape;270;p33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1" name="Google Shape;271;p33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1CFE5C-57C2-4BB0-91FA-19EF22EE1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610" y="1074095"/>
            <a:ext cx="4832498" cy="36243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/>
          <p:nvPr/>
        </p:nvSpPr>
        <p:spPr>
          <a:xfrm>
            <a:off x="488955" y="327975"/>
            <a:ext cx="2739900" cy="51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4"/>
          <p:cNvSpPr txBox="1">
            <a:spLocks noGrp="1"/>
          </p:cNvSpPr>
          <p:nvPr>
            <p:ph type="title"/>
          </p:nvPr>
        </p:nvSpPr>
        <p:spPr>
          <a:xfrm>
            <a:off x="488942" y="347331"/>
            <a:ext cx="46557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2300">
                <a:solidFill>
                  <a:schemeClr val="lt1"/>
                </a:solidFill>
              </a:rPr>
              <a:t>РЫНОК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34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Google Shape;280;p34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34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p34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34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840C9C-4AC3-4A9A-8D96-CCBC2FDDD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974" y="1169037"/>
            <a:ext cx="5397365" cy="39287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/>
          <p:nvPr/>
        </p:nvSpPr>
        <p:spPr>
          <a:xfrm>
            <a:off x="488951" y="286775"/>
            <a:ext cx="2846700" cy="51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5"/>
          <p:cNvSpPr txBox="1">
            <a:spLocks noGrp="1"/>
          </p:cNvSpPr>
          <p:nvPr>
            <p:ph type="title"/>
          </p:nvPr>
        </p:nvSpPr>
        <p:spPr>
          <a:xfrm>
            <a:off x="488950" y="252275"/>
            <a:ext cx="2846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lt1"/>
                </a:solidFill>
              </a:rPr>
              <a:t>КОНКУРЕНТЫ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91" name="Google Shape;291;p35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p35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Google Shape;293;p35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4" name="Google Shape;294;p35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5" name="Google Shape;295;p35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6" name="Google Shape;296;p35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7C3C87-6DE3-45EE-B1C5-22E184C9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300" y="876732"/>
            <a:ext cx="5806689" cy="41619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8F00FF"/>
      </a:dk1>
      <a:lt1>
        <a:srgbClr val="FFFFFF"/>
      </a:lt1>
      <a:dk2>
        <a:srgbClr val="000000"/>
      </a:dk2>
      <a:lt2>
        <a:srgbClr val="000000"/>
      </a:lt2>
      <a:accent1>
        <a:srgbClr val="FBB3C1"/>
      </a:accent1>
      <a:accent2>
        <a:srgbClr val="FCAF17"/>
      </a:accent2>
      <a:accent3>
        <a:srgbClr val="FD493D"/>
      </a:accent3>
      <a:accent4>
        <a:srgbClr val="DBE6F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178</Words>
  <Application>Microsoft Office PowerPoint</Application>
  <PresentationFormat>Экран (16:9)</PresentationFormat>
  <Paragraphs>55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Helvetica Neue</vt:lpstr>
      <vt:lpstr>Raleway</vt:lpstr>
      <vt:lpstr>Raleway ExtraBold</vt:lpstr>
      <vt:lpstr>Raleway Medium</vt:lpstr>
      <vt:lpstr>Raleway SemiBold</vt:lpstr>
      <vt:lpstr>Simple Light</vt:lpstr>
      <vt:lpstr>Simple Light</vt:lpstr>
      <vt:lpstr>Презентация PowerPoint</vt:lpstr>
      <vt:lpstr>Презентация PowerPoint</vt:lpstr>
      <vt:lpstr>ЦЕЛЕВАЯ АУДИТОРИЯ</vt:lpstr>
      <vt:lpstr>ПРОБЛЕМА</vt:lpstr>
      <vt:lpstr>РЕШЕНИЕ</vt:lpstr>
      <vt:lpstr>ТЕХНОЛОГИЧНОСТЬ РЕШЕНИЯ</vt:lpstr>
      <vt:lpstr>ЦЕННОСТЬ, ЦЕННОСТНОЕ ПРЕДЛОЖЕНИЕ</vt:lpstr>
      <vt:lpstr>РЫНОК</vt:lpstr>
      <vt:lpstr>КОНКУРЕНТЫ</vt:lpstr>
      <vt:lpstr>БИЗНЕС-МОДЕЛЬ</vt:lpstr>
      <vt:lpstr>ДИНАМИКА ПРОДАЖ</vt:lpstr>
      <vt:lpstr>КОНТАКТЫ ЛИДЕРА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Questie</dc:title>
  <cp:lastModifiedBy>Виктория Скрыльникова</cp:lastModifiedBy>
  <cp:revision>11</cp:revision>
  <dcterms:modified xsi:type="dcterms:W3CDTF">2023-11-26T21:36:23Z</dcterms:modified>
</cp:coreProperties>
</file>