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70" r:id="rId2"/>
    <p:sldId id="281" r:id="rId3"/>
    <p:sldId id="286" r:id="rId4"/>
    <p:sldId id="291" r:id="rId5"/>
    <p:sldId id="301" r:id="rId6"/>
    <p:sldId id="296" r:id="rId7"/>
    <p:sldId id="306" r:id="rId8"/>
    <p:sldId id="268" r:id="rId9"/>
    <p:sldId id="308" r:id="rId10"/>
    <p:sldId id="269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3" userDrawn="1">
          <p15:clr>
            <a:srgbClr val="A4A3A4"/>
          </p15:clr>
        </p15:guide>
        <p15:guide id="3" orient="horz" pos="15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00FF"/>
    <a:srgbClr val="FCAF17"/>
    <a:srgbClr val="FBB3C1"/>
    <a:srgbClr val="B5D8E1"/>
    <a:srgbClr val="FD493D"/>
    <a:srgbClr val="FF2F2D"/>
    <a:srgbClr val="8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6350" cap="flat">
              <a:solidFill>
                <a:schemeClr val="accent1"/>
              </a:solidFill>
              <a:prstDash val="solid"/>
              <a:miter lim="800000"/>
            </a:ln>
          </a:left>
          <a:right>
            <a:ln w="6350" cap="flat">
              <a:solidFill>
                <a:schemeClr val="accent1"/>
              </a:solidFill>
              <a:prstDash val="solid"/>
              <a:miter lim="800000"/>
            </a:ln>
          </a:right>
          <a:top>
            <a:ln w="6350" cap="flat">
              <a:solidFill>
                <a:schemeClr val="accent1"/>
              </a:solidFill>
              <a:prstDash val="solid"/>
              <a:miter lim="800000"/>
            </a:ln>
          </a:top>
          <a:bottom>
            <a:ln w="6350" cap="flat">
              <a:solidFill>
                <a:schemeClr val="accent1"/>
              </a:solidFill>
              <a:prstDash val="solid"/>
              <a:miter lim="800000"/>
            </a:ln>
          </a:bottom>
          <a:insideH>
            <a:ln w="6350" cap="flat">
              <a:solidFill>
                <a:schemeClr val="accent1"/>
              </a:solidFill>
              <a:prstDash val="solid"/>
              <a:miter lim="800000"/>
            </a:ln>
          </a:insideH>
          <a:insideV>
            <a:ln w="6350" cap="flat">
              <a:solidFill>
                <a:schemeClr val="accent1"/>
              </a:solidFill>
              <a:prstDash val="solid"/>
              <a:miter lim="800000"/>
            </a:ln>
          </a:insideV>
        </a:tcBdr>
        <a:fill>
          <a:solidFill>
            <a:schemeClr val="accent1">
              <a:alpha val="4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6350" cap="flat">
              <a:solidFill>
                <a:schemeClr val="accent1"/>
              </a:solidFill>
              <a:prstDash val="solid"/>
              <a:miter lim="800000"/>
            </a:ln>
          </a:left>
          <a:right>
            <a:ln w="12700" cap="flat">
              <a:solidFill>
                <a:schemeClr val="accent1"/>
              </a:solidFill>
              <a:prstDash val="solid"/>
              <a:miter lim="800000"/>
            </a:ln>
          </a:right>
          <a:top>
            <a:ln w="6350" cap="flat">
              <a:solidFill>
                <a:schemeClr val="accent1"/>
              </a:solidFill>
              <a:prstDash val="solid"/>
              <a:miter lim="800000"/>
            </a:ln>
          </a:top>
          <a:bottom>
            <a:ln w="6350" cap="flat">
              <a:solidFill>
                <a:schemeClr val="accent1"/>
              </a:solidFill>
              <a:prstDash val="solid"/>
              <a:miter lim="800000"/>
            </a:ln>
          </a:bottom>
          <a:insideH>
            <a:ln w="6350" cap="flat">
              <a:solidFill>
                <a:schemeClr val="accent1"/>
              </a:solidFill>
              <a:prstDash val="solid"/>
              <a:miter lim="800000"/>
            </a:ln>
          </a:insideH>
          <a:insideV>
            <a:ln w="6350" cap="flat">
              <a:solidFill>
                <a:schemeClr val="accent1"/>
              </a:solidFill>
              <a:prstDash val="solid"/>
              <a:miter lim="800000"/>
            </a:ln>
          </a:insideV>
        </a:tcBdr>
        <a:fill>
          <a:solidFill>
            <a:schemeClr val="accent1">
              <a:alpha val="40000"/>
            </a:scheme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1"/>
              </a:solidFill>
              <a:prstDash val="solid"/>
              <a:miter lim="800000"/>
            </a:ln>
          </a:top>
          <a:bottom>
            <a:ln w="12700" cap="flat">
              <a:solidFill>
                <a:schemeClr val="accent1"/>
              </a:solidFill>
              <a:prstDash val="solid"/>
              <a:miter lim="8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chemeClr val="accent1"/>
              </a:solidFill>
              <a:prstDash val="solid"/>
              <a:miter lim="800000"/>
            </a:ln>
          </a:top>
          <a:bottom>
            <a:ln w="12700" cap="flat">
              <a:solidFill>
                <a:srgbClr val="FFFFFF"/>
              </a:solidFill>
              <a:prstDash val="solid"/>
              <a:miter lim="8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9" autoAdjust="0"/>
    <p:restoredTop sz="94666"/>
  </p:normalViewPr>
  <p:slideViewPr>
    <p:cSldViewPr snapToGrid="0" snapToObjects="1" showGuides="1">
      <p:cViewPr varScale="1">
        <p:scale>
          <a:sx n="83" d="100"/>
          <a:sy n="83" d="100"/>
        </p:scale>
        <p:origin x="629" y="67"/>
      </p:cViewPr>
      <p:guideLst>
        <p:guide orient="horz" pos="2160"/>
        <p:guide pos="393"/>
        <p:guide orient="horz" pos="15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6" name="Shape 14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622379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357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475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6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3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9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2"/>
          <p:cNvSpPr txBox="1"/>
          <p:nvPr/>
        </p:nvSpPr>
        <p:spPr>
          <a:xfrm>
            <a:off x="510703" y="1925952"/>
            <a:ext cx="6518934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r>
              <a:t>ЗАГОЛОВОК СЛАЙДА</a:t>
            </a:r>
          </a:p>
        </p:txBody>
      </p:sp>
      <p:sp>
        <p:nvSpPr>
          <p:cNvPr id="39" name="Текст 2"/>
          <p:cNvSpPr txBox="1"/>
          <p:nvPr/>
        </p:nvSpPr>
        <p:spPr>
          <a:xfrm>
            <a:off x="609152" y="3188385"/>
            <a:ext cx="4782191" cy="1981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pPr>
            <a:r>
              <a:t>Имеется спорная точка зрения, гласящая примерно следующее: представители современных социальных резервов призваны </a:t>
            </a:r>
          </a:p>
          <a:p>
            <a:pP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pPr>
            <a:r>
              <a:t>к ответу! </a:t>
            </a:r>
            <a:endParaRPr sz="1200">
              <a:solidFill>
                <a:srgbClr val="888888"/>
              </a:solidFill>
            </a:endParaRPr>
          </a:p>
          <a:p>
            <a:pP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pPr>
            <a:r>
              <a:t>В целом, конечно, базовый вектор развития позволяет выполнить важные задания </a:t>
            </a:r>
          </a:p>
          <a:p>
            <a:pP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pPr>
            <a:r>
              <a:t>по разработке системы обучения кадров, соответствующей насущным потребностям </a:t>
            </a:r>
          </a:p>
        </p:txBody>
      </p:sp>
      <p:sp>
        <p:nvSpPr>
          <p:cNvPr id="40" name="Текст 2"/>
          <p:cNvSpPr txBox="1"/>
          <p:nvPr/>
        </p:nvSpPr>
        <p:spPr>
          <a:xfrm>
            <a:off x="6944993" y="3175193"/>
            <a:ext cx="4345769" cy="1158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>
              <a:buSzPct val="100000"/>
              <a:buFont typeface="Arial"/>
              <a:buChar char="•"/>
              <a:defRPr sz="16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pPr>
            <a:r>
              <a:t>Плюсы</a:t>
            </a:r>
            <a:endParaRPr sz="1200"/>
          </a:p>
          <a:p>
            <a:pPr>
              <a:defRPr sz="1200">
                <a:solidFill>
                  <a:srgbClr val="8F00FF"/>
                </a:solidFill>
                <a:latin typeface="Gilroy-Light"/>
                <a:ea typeface="Gilroy-Light"/>
                <a:cs typeface="Gilroy-Light"/>
                <a:sym typeface="Gilroy-Light"/>
              </a:defRPr>
            </a:pPr>
            <a:endParaRPr sz="1200"/>
          </a:p>
          <a:p>
            <a:pPr marL="285750" indent="-285750">
              <a:buSzPct val="100000"/>
              <a:buFont typeface="Arial"/>
              <a:buChar char="•"/>
              <a:defRPr sz="16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pPr>
            <a:r>
              <a:t>Минусы</a:t>
            </a:r>
            <a:endParaRPr sz="1200"/>
          </a:p>
          <a:p>
            <a:pPr>
              <a:defRPr sz="1200">
                <a:solidFill>
                  <a:srgbClr val="8F00FF"/>
                </a:solidFill>
                <a:latin typeface="Gilroy-Light"/>
                <a:ea typeface="Gilroy-Light"/>
                <a:cs typeface="Gilroy-Light"/>
                <a:sym typeface="Gilroy-Light"/>
              </a:defRPr>
            </a:pPr>
            <a:endParaRPr sz="1200"/>
          </a:p>
          <a:p>
            <a:pPr marL="285750" indent="-285750">
              <a:buSzPct val="100000"/>
              <a:buFont typeface="Arial"/>
              <a:buChar char="•"/>
              <a:defRPr sz="16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pPr>
            <a:r>
              <a:t>Сомнительные моменты</a:t>
            </a:r>
          </a:p>
        </p:txBody>
      </p:sp>
      <p:sp>
        <p:nvSpPr>
          <p:cNvPr id="41" name="Прямоугольник 7"/>
          <p:cNvSpPr/>
          <p:nvPr/>
        </p:nvSpPr>
        <p:spPr>
          <a:xfrm>
            <a:off x="9478850" y="-9686"/>
            <a:ext cx="1857633" cy="1326299"/>
          </a:xfrm>
          <a:prstGeom prst="rect">
            <a:avLst/>
          </a:prstGeom>
          <a:solidFill>
            <a:srgbClr val="FCAF1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grpSp>
        <p:nvGrpSpPr>
          <p:cNvPr id="44" name="Прямоугольник 6"/>
          <p:cNvGrpSpPr/>
          <p:nvPr/>
        </p:nvGrpSpPr>
        <p:grpSpPr>
          <a:xfrm>
            <a:off x="9488632" y="6157385"/>
            <a:ext cx="2343181" cy="705154"/>
            <a:chOff x="-1" y="-1"/>
            <a:chExt cx="2343180" cy="705153"/>
          </a:xfrm>
        </p:grpSpPr>
        <p:sp>
          <p:nvSpPr>
            <p:cNvPr id="42" name="Прямоугольник"/>
            <p:cNvSpPr/>
            <p:nvPr/>
          </p:nvSpPr>
          <p:spPr>
            <a:xfrm>
              <a:off x="-2" y="-2"/>
              <a:ext cx="2343182" cy="705155"/>
            </a:xfrm>
            <a:prstGeom prst="rect">
              <a:avLst/>
            </a:prstGeom>
            <a:solidFill>
              <a:srgbClr val="8F00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43" name="НАЗВАНИЕ ДОКЛАДА"/>
            <p:cNvSpPr txBox="1"/>
            <p:nvPr/>
          </p:nvSpPr>
          <p:spPr>
            <a:xfrm>
              <a:off x="45719" y="206523"/>
              <a:ext cx="2251741" cy="2920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Gilroy-Light"/>
                  <a:ea typeface="Gilroy-Light"/>
                  <a:cs typeface="Gilroy-Light"/>
                  <a:sym typeface="Gilroy-Light"/>
                </a:defRPr>
              </a:lvl1pPr>
            </a:lstStyle>
            <a:p>
              <a:r>
                <a:t>НАЗВАНИЕ ДОКЛАДА</a:t>
              </a:r>
            </a:p>
          </p:txBody>
        </p:sp>
      </p:grpSp>
      <p:pic>
        <p:nvPicPr>
          <p:cNvPr id="45" name="Рисунок 9" descr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9611" y="-25758"/>
            <a:ext cx="2156114" cy="121281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8" name="Прямоугольник 16"/>
          <p:cNvGrpSpPr/>
          <p:nvPr/>
        </p:nvGrpSpPr>
        <p:grpSpPr>
          <a:xfrm>
            <a:off x="616791" y="6235378"/>
            <a:ext cx="669073" cy="625373"/>
            <a:chOff x="0" y="-1"/>
            <a:chExt cx="669071" cy="625372"/>
          </a:xfrm>
        </p:grpSpPr>
        <p:sp>
          <p:nvSpPr>
            <p:cNvPr id="46" name="Прямоугольник"/>
            <p:cNvSpPr/>
            <p:nvPr/>
          </p:nvSpPr>
          <p:spPr>
            <a:xfrm>
              <a:off x="-1" y="-2"/>
              <a:ext cx="669073" cy="625373"/>
            </a:xfrm>
            <a:prstGeom prst="rect">
              <a:avLst/>
            </a:prstGeom>
            <a:solidFill>
              <a:srgbClr val="FD493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47" name="3"/>
            <p:cNvSpPr txBox="1"/>
            <p:nvPr/>
          </p:nvSpPr>
          <p:spPr>
            <a:xfrm>
              <a:off x="45720" y="146138"/>
              <a:ext cx="577629" cy="3330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51" name="Прямоугольник 17"/>
          <p:cNvGrpSpPr/>
          <p:nvPr/>
        </p:nvGrpSpPr>
        <p:grpSpPr>
          <a:xfrm>
            <a:off x="629426" y="-2450"/>
            <a:ext cx="2730092" cy="506841"/>
            <a:chOff x="-1" y="-1"/>
            <a:chExt cx="2730091" cy="506839"/>
          </a:xfrm>
        </p:grpSpPr>
        <p:sp>
          <p:nvSpPr>
            <p:cNvPr id="49" name="Прямоугольник"/>
            <p:cNvSpPr/>
            <p:nvPr/>
          </p:nvSpPr>
          <p:spPr>
            <a:xfrm>
              <a:off x="-2" y="-2"/>
              <a:ext cx="2730092" cy="506841"/>
            </a:xfrm>
            <a:prstGeom prst="rect">
              <a:avLst/>
            </a:prstGeom>
            <a:solidFill>
              <a:srgbClr val="B5D8E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Gilroy-Light"/>
                  <a:ea typeface="Gilroy-Light"/>
                  <a:cs typeface="Gilroy-Light"/>
                  <a:sym typeface="Gilroy-Light"/>
                </a:defRPr>
              </a:pPr>
              <a:endParaRPr/>
            </a:p>
          </p:txBody>
        </p:sp>
        <p:sp>
          <p:nvSpPr>
            <p:cNvPr id="50" name="НАЗВАНИЕ РАЗДЕЛА"/>
            <p:cNvSpPr txBox="1"/>
            <p:nvPr/>
          </p:nvSpPr>
          <p:spPr>
            <a:xfrm>
              <a:off x="45720" y="90856"/>
              <a:ext cx="2638651" cy="3251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Gilroy-Light"/>
                  <a:ea typeface="Gilroy-Light"/>
                  <a:cs typeface="Gilroy-Light"/>
                  <a:sym typeface="Gilroy-Light"/>
                </a:defRPr>
              </a:lvl1pPr>
            </a:lstStyle>
            <a:p>
              <a:r>
                <a:t>НАЗВАНИЕ РАЗДЕЛА</a:t>
              </a:r>
            </a:p>
          </p:txBody>
        </p:sp>
      </p:grpSp>
      <p:sp>
        <p:nvSpPr>
          <p:cNvPr id="5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ик 1"/>
          <p:cNvSpPr/>
          <p:nvPr/>
        </p:nvSpPr>
        <p:spPr>
          <a:xfrm>
            <a:off x="5483225" y="0"/>
            <a:ext cx="6708775" cy="6873241"/>
          </a:xfrm>
          <a:prstGeom prst="rect">
            <a:avLst/>
          </a:prstGeom>
          <a:solidFill>
            <a:srgbClr val="B5D8E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60" name="Текст 2"/>
          <p:cNvSpPr txBox="1"/>
          <p:nvPr/>
        </p:nvSpPr>
        <p:spPr>
          <a:xfrm>
            <a:off x="566087" y="1544952"/>
            <a:ext cx="3774042" cy="1463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r>
              <a:t>ЗАГОЛОВОК СЛАЙДА</a:t>
            </a:r>
          </a:p>
        </p:txBody>
      </p:sp>
      <p:pic>
        <p:nvPicPr>
          <p:cNvPr id="61" name="Рисунок 9" descr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9611" y="-25758"/>
            <a:ext cx="2156114" cy="1212813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Текст 2"/>
          <p:cNvSpPr txBox="1"/>
          <p:nvPr/>
        </p:nvSpPr>
        <p:spPr>
          <a:xfrm>
            <a:off x="6249911" y="227512"/>
            <a:ext cx="759795" cy="161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2000">
                <a:solidFill>
                  <a:srgbClr val="FFFF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r>
              <a:t>1</a:t>
            </a:r>
          </a:p>
        </p:txBody>
      </p:sp>
      <p:sp>
        <p:nvSpPr>
          <p:cNvPr id="63" name="Текст 2"/>
          <p:cNvSpPr txBox="1"/>
          <p:nvPr/>
        </p:nvSpPr>
        <p:spPr>
          <a:xfrm>
            <a:off x="6141718" y="3165168"/>
            <a:ext cx="759795" cy="161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2000">
                <a:solidFill>
                  <a:srgbClr val="FFFF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r>
              <a:t>3</a:t>
            </a:r>
          </a:p>
        </p:txBody>
      </p:sp>
      <p:sp>
        <p:nvSpPr>
          <p:cNvPr id="64" name="Текст 2"/>
          <p:cNvSpPr txBox="1"/>
          <p:nvPr/>
        </p:nvSpPr>
        <p:spPr>
          <a:xfrm>
            <a:off x="9319724" y="1625929"/>
            <a:ext cx="759794" cy="161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2000">
                <a:solidFill>
                  <a:srgbClr val="FFFF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r>
              <a:t>2</a:t>
            </a:r>
          </a:p>
        </p:txBody>
      </p:sp>
      <p:sp>
        <p:nvSpPr>
          <p:cNvPr id="65" name="Текст 2"/>
          <p:cNvSpPr txBox="1"/>
          <p:nvPr/>
        </p:nvSpPr>
        <p:spPr>
          <a:xfrm>
            <a:off x="9832523" y="4088596"/>
            <a:ext cx="759794" cy="161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2000">
                <a:solidFill>
                  <a:srgbClr val="FFFF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r>
              <a:t>4</a:t>
            </a:r>
          </a:p>
        </p:txBody>
      </p:sp>
      <p:sp>
        <p:nvSpPr>
          <p:cNvPr id="66" name="Текст 2"/>
          <p:cNvSpPr txBox="1"/>
          <p:nvPr/>
        </p:nvSpPr>
        <p:spPr>
          <a:xfrm>
            <a:off x="6207392" y="4738556"/>
            <a:ext cx="1565011" cy="774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lvl1pPr>
          </a:lstStyle>
          <a:p>
            <a:r>
              <a:t>Имеется спорная точка зрения, </a:t>
            </a:r>
          </a:p>
        </p:txBody>
      </p:sp>
      <p:sp>
        <p:nvSpPr>
          <p:cNvPr id="67" name="Текст 2"/>
          <p:cNvSpPr txBox="1"/>
          <p:nvPr/>
        </p:nvSpPr>
        <p:spPr>
          <a:xfrm>
            <a:off x="6297379" y="1736275"/>
            <a:ext cx="1565012" cy="774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lvl1pPr>
          </a:lstStyle>
          <a:p>
            <a:r>
              <a:t>Имеется спорная точка зрения, </a:t>
            </a:r>
          </a:p>
        </p:txBody>
      </p:sp>
      <p:sp>
        <p:nvSpPr>
          <p:cNvPr id="68" name="Текст 2"/>
          <p:cNvSpPr txBox="1"/>
          <p:nvPr/>
        </p:nvSpPr>
        <p:spPr>
          <a:xfrm>
            <a:off x="9353136" y="3153597"/>
            <a:ext cx="1565011" cy="774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lvl1pPr>
          </a:lstStyle>
          <a:p>
            <a:r>
              <a:t>Имеется спорная точка зрения, </a:t>
            </a:r>
          </a:p>
        </p:txBody>
      </p:sp>
      <p:sp>
        <p:nvSpPr>
          <p:cNvPr id="69" name="Текст 2"/>
          <p:cNvSpPr txBox="1"/>
          <p:nvPr/>
        </p:nvSpPr>
        <p:spPr>
          <a:xfrm>
            <a:off x="9901276" y="5614599"/>
            <a:ext cx="1565011" cy="774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lvl1pPr>
          </a:lstStyle>
          <a:p>
            <a:r>
              <a:t>Имеется спорная точка зрения, </a:t>
            </a:r>
          </a:p>
        </p:txBody>
      </p:sp>
      <p:sp>
        <p:nvSpPr>
          <p:cNvPr id="70" name="Прямоугольник 7"/>
          <p:cNvSpPr/>
          <p:nvPr/>
        </p:nvSpPr>
        <p:spPr>
          <a:xfrm>
            <a:off x="9478850" y="-9686"/>
            <a:ext cx="1857633" cy="1326299"/>
          </a:xfrm>
          <a:prstGeom prst="rect">
            <a:avLst/>
          </a:prstGeom>
          <a:solidFill>
            <a:srgbClr val="FCAF1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pic>
        <p:nvPicPr>
          <p:cNvPr id="71" name="Рисунок 9" descr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9611" y="-25758"/>
            <a:ext cx="2156114" cy="121281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4" name="Прямоугольник 16"/>
          <p:cNvGrpSpPr/>
          <p:nvPr/>
        </p:nvGrpSpPr>
        <p:grpSpPr>
          <a:xfrm>
            <a:off x="616791" y="6235378"/>
            <a:ext cx="669073" cy="625373"/>
            <a:chOff x="0" y="-1"/>
            <a:chExt cx="669071" cy="625372"/>
          </a:xfrm>
        </p:grpSpPr>
        <p:sp>
          <p:nvSpPr>
            <p:cNvPr id="72" name="Прямоугольник"/>
            <p:cNvSpPr/>
            <p:nvPr/>
          </p:nvSpPr>
          <p:spPr>
            <a:xfrm>
              <a:off x="-1" y="-2"/>
              <a:ext cx="669073" cy="625373"/>
            </a:xfrm>
            <a:prstGeom prst="rect">
              <a:avLst/>
            </a:prstGeom>
            <a:solidFill>
              <a:srgbClr val="A24EF7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73" name="6"/>
            <p:cNvSpPr txBox="1"/>
            <p:nvPr/>
          </p:nvSpPr>
          <p:spPr>
            <a:xfrm>
              <a:off x="45720" y="146138"/>
              <a:ext cx="577629" cy="3330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lvl1pPr>
            </a:lstStyle>
            <a:p>
              <a:r>
                <a:t>6</a:t>
              </a:r>
            </a:p>
          </p:txBody>
        </p:sp>
      </p:grpSp>
      <p:grpSp>
        <p:nvGrpSpPr>
          <p:cNvPr id="77" name="Прямоугольник 17"/>
          <p:cNvGrpSpPr/>
          <p:nvPr/>
        </p:nvGrpSpPr>
        <p:grpSpPr>
          <a:xfrm>
            <a:off x="629426" y="-2450"/>
            <a:ext cx="2730092" cy="506841"/>
            <a:chOff x="-1" y="-1"/>
            <a:chExt cx="2730091" cy="506839"/>
          </a:xfrm>
        </p:grpSpPr>
        <p:sp>
          <p:nvSpPr>
            <p:cNvPr id="75" name="Прямоугольник"/>
            <p:cNvSpPr/>
            <p:nvPr/>
          </p:nvSpPr>
          <p:spPr>
            <a:xfrm>
              <a:off x="-2" y="-2"/>
              <a:ext cx="2730092" cy="506841"/>
            </a:xfrm>
            <a:prstGeom prst="rect">
              <a:avLst/>
            </a:prstGeom>
            <a:solidFill>
              <a:srgbClr val="ADDAE3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Gilroy-Light"/>
                  <a:ea typeface="Gilroy-Light"/>
                  <a:cs typeface="Gilroy-Light"/>
                  <a:sym typeface="Gilroy-Light"/>
                </a:defRPr>
              </a:pPr>
              <a:endParaRPr/>
            </a:p>
          </p:txBody>
        </p:sp>
        <p:sp>
          <p:nvSpPr>
            <p:cNvPr id="76" name="НАЗВАНИЕ РАЗДЕЛА"/>
            <p:cNvSpPr txBox="1"/>
            <p:nvPr/>
          </p:nvSpPr>
          <p:spPr>
            <a:xfrm>
              <a:off x="45720" y="90856"/>
              <a:ext cx="2638651" cy="3251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Gilroy-Light"/>
                  <a:ea typeface="Gilroy-Light"/>
                  <a:cs typeface="Gilroy-Light"/>
                  <a:sym typeface="Gilroy-Light"/>
                </a:defRPr>
              </a:lvl1pPr>
            </a:lstStyle>
            <a:p>
              <a:r>
                <a:t>НАЗВАНИЕ РАЗДЕЛА</a:t>
              </a:r>
            </a:p>
          </p:txBody>
        </p:sp>
      </p:grpSp>
      <p:sp>
        <p:nvSpPr>
          <p:cNvPr id="78" name="Текст 2"/>
          <p:cNvSpPr txBox="1"/>
          <p:nvPr/>
        </p:nvSpPr>
        <p:spPr>
          <a:xfrm>
            <a:off x="609152" y="3188385"/>
            <a:ext cx="4782191" cy="1981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pPr>
            <a:r>
              <a:t>Имеется спорная точка зрения, гласящая примерно следующее: представители современных социальных резервов призваны </a:t>
            </a:r>
          </a:p>
          <a:p>
            <a:pP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pPr>
            <a:r>
              <a:t>к ответу! </a:t>
            </a:r>
            <a:endParaRPr sz="1200">
              <a:solidFill>
                <a:srgbClr val="888888"/>
              </a:solidFill>
            </a:endParaRPr>
          </a:p>
          <a:p>
            <a:pP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pPr>
            <a:r>
              <a:t>В целом, конечно, базовый вектор развития позволяет выполнить важные задания </a:t>
            </a:r>
          </a:p>
          <a:p>
            <a:pP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pPr>
            <a:r>
              <a:t>по разработке системы обучения кадров, соответствующей насущным потребностям </a:t>
            </a:r>
          </a:p>
        </p:txBody>
      </p:sp>
      <p:sp>
        <p:nvSpPr>
          <p:cNvPr id="79" name="Соединительная линия уступом 2"/>
          <p:cNvSpPr/>
          <p:nvPr/>
        </p:nvSpPr>
        <p:spPr>
          <a:xfrm>
            <a:off x="7111999" y="1187053"/>
            <a:ext cx="2162014" cy="1323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63500">
            <a:solidFill>
              <a:srgbClr val="FCAF17"/>
            </a:solidFill>
            <a:miter/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80" name="Соединительная линия уступом 26"/>
          <p:cNvSpPr/>
          <p:nvPr/>
        </p:nvSpPr>
        <p:spPr>
          <a:xfrm rot="10800000" flipV="1">
            <a:off x="7298266" y="2878664"/>
            <a:ext cx="1828805" cy="10668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63500">
            <a:solidFill>
              <a:srgbClr val="FCAF17"/>
            </a:solidFill>
            <a:miter/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81" name="Соединительная линия уступом 29"/>
          <p:cNvSpPr/>
          <p:nvPr/>
        </p:nvSpPr>
        <p:spPr>
          <a:xfrm>
            <a:off x="7298266" y="4347023"/>
            <a:ext cx="2319867" cy="8225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63500">
            <a:solidFill>
              <a:srgbClr val="FCAF17"/>
            </a:solidFill>
            <a:miter/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8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Текст 2"/>
          <p:cNvSpPr txBox="1"/>
          <p:nvPr/>
        </p:nvSpPr>
        <p:spPr>
          <a:xfrm>
            <a:off x="498318" y="1526966"/>
            <a:ext cx="9290344" cy="1547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92500"/>
          </a:bodyPr>
          <a:lstStyle>
            <a:lvl1pPr algn="ctr">
              <a:defRPr sz="72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r>
              <a:t>НАЗВАНИЕ  РАЗДЕЛА</a:t>
            </a:r>
          </a:p>
        </p:txBody>
      </p:sp>
      <p:sp>
        <p:nvSpPr>
          <p:cNvPr id="9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Прямоугольник 7"/>
          <p:cNvSpPr/>
          <p:nvPr/>
        </p:nvSpPr>
        <p:spPr>
          <a:xfrm>
            <a:off x="9478850" y="-9686"/>
            <a:ext cx="1857633" cy="1326299"/>
          </a:xfrm>
          <a:prstGeom prst="rect">
            <a:avLst/>
          </a:prstGeom>
          <a:solidFill>
            <a:srgbClr val="FD493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5" name="Текст 2"/>
          <p:cNvSpPr txBox="1"/>
          <p:nvPr/>
        </p:nvSpPr>
        <p:spPr>
          <a:xfrm>
            <a:off x="540509" y="836534"/>
            <a:ext cx="6518934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r>
              <a:t>ЗАГОЛОВОК СЛАЙДА</a:t>
            </a:r>
          </a:p>
        </p:txBody>
      </p:sp>
      <p:pic>
        <p:nvPicPr>
          <p:cNvPr id="106" name="Рисунок 9" descr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9611" y="-25758"/>
            <a:ext cx="2156114" cy="121281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07" name="Таблица 3"/>
          <p:cNvGraphicFramePr/>
          <p:nvPr/>
        </p:nvGraphicFramePr>
        <p:xfrm>
          <a:off x="623887" y="1633920"/>
          <a:ext cx="10712586" cy="438960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785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54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54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1600"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R w="38100">
                      <a:solidFill>
                        <a:srgbClr val="FFFFFF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AFC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AFC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AFC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AFC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AFC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FFFF"/>
                      </a:solidFill>
                    </a:lnL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AF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600"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12700">
                      <a:miter lim="400000"/>
                    </a:lnL>
                    <a:lnR w="38100">
                      <a:solidFill>
                        <a:srgbClr val="FFAFC1"/>
                      </a:solidFill>
                    </a:lnR>
                    <a:lnT w="12700">
                      <a:miter lim="400000"/>
                    </a:lnT>
                    <a:lnB w="38100">
                      <a:solidFill>
                        <a:srgbClr val="FFAFC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38100">
                      <a:solidFill>
                        <a:srgbClr val="FFAFC1"/>
                      </a:solidFill>
                    </a:lnR>
                    <a:lnT w="12700">
                      <a:miter lim="400000"/>
                    </a:lnT>
                    <a:lnB w="38100">
                      <a:solidFill>
                        <a:srgbClr val="FFAFC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38100">
                      <a:solidFill>
                        <a:srgbClr val="FFAFC1"/>
                      </a:solidFill>
                    </a:lnR>
                    <a:lnT w="12700">
                      <a:miter lim="400000"/>
                    </a:lnT>
                    <a:lnB w="38100">
                      <a:solidFill>
                        <a:srgbClr val="FFAFC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38100">
                      <a:solidFill>
                        <a:srgbClr val="FFAFC1"/>
                      </a:solidFill>
                    </a:lnR>
                    <a:lnT w="12700">
                      <a:miter lim="400000"/>
                    </a:lnT>
                    <a:lnB w="38100">
                      <a:solidFill>
                        <a:srgbClr val="FFAFC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38100">
                      <a:solidFill>
                        <a:srgbClr val="FFAFC1"/>
                      </a:solidFill>
                    </a:lnR>
                    <a:lnT w="12700">
                      <a:miter lim="400000"/>
                    </a:lnT>
                    <a:lnB w="38100">
                      <a:solidFill>
                        <a:srgbClr val="FFAFC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38100">
                      <a:solidFill>
                        <a:srgbClr val="FFAFC1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600"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12700">
                      <a:miter lim="400000"/>
                    </a:lnL>
                    <a:lnR w="38100">
                      <a:solidFill>
                        <a:srgbClr val="FFAFC1"/>
                      </a:solidFill>
                    </a:lnR>
                    <a:lnT w="38100">
                      <a:solidFill>
                        <a:srgbClr val="FFAFC1"/>
                      </a:solidFill>
                    </a:lnT>
                    <a:lnB w="38100">
                      <a:solidFill>
                        <a:srgbClr val="FFAFC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38100">
                      <a:solidFill>
                        <a:srgbClr val="FFAFC1"/>
                      </a:solidFill>
                    </a:lnR>
                    <a:lnT w="38100">
                      <a:solidFill>
                        <a:srgbClr val="FFAFC1"/>
                      </a:solidFill>
                    </a:lnT>
                    <a:lnB w="38100">
                      <a:solidFill>
                        <a:srgbClr val="FFAFC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38100">
                      <a:solidFill>
                        <a:srgbClr val="FFAFC1"/>
                      </a:solidFill>
                    </a:lnR>
                    <a:lnT w="38100">
                      <a:solidFill>
                        <a:srgbClr val="FFAFC1"/>
                      </a:solidFill>
                    </a:lnT>
                    <a:lnB w="38100">
                      <a:solidFill>
                        <a:srgbClr val="FFAFC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38100">
                      <a:solidFill>
                        <a:srgbClr val="FFAFC1"/>
                      </a:solidFill>
                    </a:lnR>
                    <a:lnT w="38100">
                      <a:solidFill>
                        <a:srgbClr val="FFAFC1"/>
                      </a:solidFill>
                    </a:lnT>
                    <a:lnB w="38100">
                      <a:solidFill>
                        <a:srgbClr val="FFAFC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38100">
                      <a:solidFill>
                        <a:srgbClr val="FFAFC1"/>
                      </a:solidFill>
                    </a:lnR>
                    <a:lnT w="38100">
                      <a:solidFill>
                        <a:srgbClr val="FFAFC1"/>
                      </a:solidFill>
                    </a:lnT>
                    <a:lnB w="38100">
                      <a:solidFill>
                        <a:srgbClr val="FFAFC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12700">
                      <a:miter lim="400000"/>
                    </a:lnR>
                    <a:lnT w="38100">
                      <a:solidFill>
                        <a:srgbClr val="FFAFC1"/>
                      </a:solidFill>
                    </a:lnT>
                    <a:lnB w="38100">
                      <a:solidFill>
                        <a:srgbClr val="FFAFC1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600"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12700">
                      <a:miter lim="400000"/>
                    </a:lnL>
                    <a:lnR w="38100">
                      <a:solidFill>
                        <a:srgbClr val="FFAFC1"/>
                      </a:solidFill>
                    </a:lnR>
                    <a:lnT w="38100">
                      <a:solidFill>
                        <a:srgbClr val="FFAFC1"/>
                      </a:solidFill>
                    </a:lnT>
                    <a:lnB w="38100">
                      <a:solidFill>
                        <a:srgbClr val="FFAFC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38100">
                      <a:solidFill>
                        <a:srgbClr val="FFAFC1"/>
                      </a:solidFill>
                    </a:lnR>
                    <a:lnT w="38100">
                      <a:solidFill>
                        <a:srgbClr val="FFAFC1"/>
                      </a:solidFill>
                    </a:lnT>
                    <a:lnB w="38100">
                      <a:solidFill>
                        <a:srgbClr val="FFAFC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38100">
                      <a:solidFill>
                        <a:srgbClr val="FFAFC1"/>
                      </a:solidFill>
                    </a:lnR>
                    <a:lnT w="38100">
                      <a:solidFill>
                        <a:srgbClr val="FFAFC1"/>
                      </a:solidFill>
                    </a:lnT>
                    <a:lnB w="38100">
                      <a:solidFill>
                        <a:srgbClr val="FFAFC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38100">
                      <a:solidFill>
                        <a:srgbClr val="FFAFC1"/>
                      </a:solidFill>
                    </a:lnR>
                    <a:lnT w="38100">
                      <a:solidFill>
                        <a:srgbClr val="FFAFC1"/>
                      </a:solidFill>
                    </a:lnT>
                    <a:lnB w="38100">
                      <a:solidFill>
                        <a:srgbClr val="FFAFC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38100">
                      <a:solidFill>
                        <a:srgbClr val="FFAFC1"/>
                      </a:solidFill>
                    </a:lnR>
                    <a:lnT w="38100">
                      <a:solidFill>
                        <a:srgbClr val="FFAFC1"/>
                      </a:solidFill>
                    </a:lnT>
                    <a:lnB w="38100">
                      <a:solidFill>
                        <a:srgbClr val="FFAFC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12700">
                      <a:miter lim="400000"/>
                    </a:lnR>
                    <a:lnT w="38100">
                      <a:solidFill>
                        <a:srgbClr val="FFAFC1"/>
                      </a:solidFill>
                    </a:lnT>
                    <a:lnB w="38100">
                      <a:solidFill>
                        <a:srgbClr val="FFAFC1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600"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12700">
                      <a:miter lim="400000"/>
                    </a:lnL>
                    <a:lnR w="38100">
                      <a:solidFill>
                        <a:srgbClr val="FFAFC1"/>
                      </a:solidFill>
                    </a:lnR>
                    <a:lnT w="38100">
                      <a:solidFill>
                        <a:srgbClr val="FFAFC1"/>
                      </a:solidFill>
                    </a:lnT>
                    <a:lnB w="38100">
                      <a:solidFill>
                        <a:srgbClr val="FFAFC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38100">
                      <a:solidFill>
                        <a:srgbClr val="FFAFC1"/>
                      </a:solidFill>
                    </a:lnR>
                    <a:lnT w="38100">
                      <a:solidFill>
                        <a:srgbClr val="FFAFC1"/>
                      </a:solidFill>
                    </a:lnT>
                    <a:lnB w="38100">
                      <a:solidFill>
                        <a:srgbClr val="FFAFC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38100">
                      <a:solidFill>
                        <a:srgbClr val="FFAFC1"/>
                      </a:solidFill>
                    </a:lnR>
                    <a:lnT w="38100">
                      <a:solidFill>
                        <a:srgbClr val="FFAFC1"/>
                      </a:solidFill>
                    </a:lnT>
                    <a:lnB w="38100">
                      <a:solidFill>
                        <a:srgbClr val="FFAFC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38100">
                      <a:solidFill>
                        <a:srgbClr val="FFAFC1"/>
                      </a:solidFill>
                    </a:lnR>
                    <a:lnT w="38100">
                      <a:solidFill>
                        <a:srgbClr val="FFAFC1"/>
                      </a:solidFill>
                    </a:lnT>
                    <a:lnB w="38100">
                      <a:solidFill>
                        <a:srgbClr val="FFAFC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38100">
                      <a:solidFill>
                        <a:srgbClr val="FFAFC1"/>
                      </a:solidFill>
                    </a:lnR>
                    <a:lnT w="38100">
                      <a:solidFill>
                        <a:srgbClr val="FFAFC1"/>
                      </a:solidFill>
                    </a:lnT>
                    <a:lnB w="38100">
                      <a:solidFill>
                        <a:srgbClr val="FFAFC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12700">
                      <a:miter lim="400000"/>
                    </a:lnR>
                    <a:lnT w="38100">
                      <a:solidFill>
                        <a:srgbClr val="FFAFC1"/>
                      </a:solidFill>
                    </a:lnT>
                    <a:lnB w="38100">
                      <a:solidFill>
                        <a:srgbClr val="FFAFC1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600"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12700">
                      <a:miter lim="400000"/>
                    </a:lnL>
                    <a:lnR w="38100">
                      <a:solidFill>
                        <a:srgbClr val="FFAFC1"/>
                      </a:solidFill>
                    </a:lnR>
                    <a:lnT w="38100">
                      <a:solidFill>
                        <a:srgbClr val="FFAFC1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38100">
                      <a:solidFill>
                        <a:srgbClr val="FFAFC1"/>
                      </a:solidFill>
                    </a:lnR>
                    <a:lnT w="38100">
                      <a:solidFill>
                        <a:srgbClr val="FFAFC1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38100">
                      <a:solidFill>
                        <a:srgbClr val="FFAFC1"/>
                      </a:solidFill>
                    </a:lnR>
                    <a:lnT w="38100">
                      <a:solidFill>
                        <a:srgbClr val="FFAFC1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38100">
                      <a:solidFill>
                        <a:srgbClr val="FFAFC1"/>
                      </a:solidFill>
                    </a:lnR>
                    <a:lnT w="38100">
                      <a:solidFill>
                        <a:srgbClr val="FFAFC1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38100">
                      <a:solidFill>
                        <a:srgbClr val="FFAFC1"/>
                      </a:solidFill>
                    </a:lnR>
                    <a:lnT w="38100">
                      <a:solidFill>
                        <a:srgbClr val="FFAFC1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endParaRPr/>
                    </a:p>
                  </a:txBody>
                  <a:tcPr marL="40509" marR="40509" marT="40509" marB="40509" horzOverflow="overflow">
                    <a:lnL w="38100">
                      <a:solidFill>
                        <a:srgbClr val="FFAFC1"/>
                      </a:solidFill>
                    </a:lnL>
                    <a:lnR w="12700">
                      <a:miter lim="400000"/>
                    </a:lnR>
                    <a:lnT w="38100">
                      <a:solidFill>
                        <a:srgbClr val="FFAFC1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10" name="Прямоугольник 6"/>
          <p:cNvGrpSpPr/>
          <p:nvPr/>
        </p:nvGrpSpPr>
        <p:grpSpPr>
          <a:xfrm>
            <a:off x="9488632" y="6157385"/>
            <a:ext cx="2343181" cy="705154"/>
            <a:chOff x="-1" y="-1"/>
            <a:chExt cx="2343180" cy="705153"/>
          </a:xfrm>
        </p:grpSpPr>
        <p:sp>
          <p:nvSpPr>
            <p:cNvPr id="108" name="Прямоугольник"/>
            <p:cNvSpPr/>
            <p:nvPr/>
          </p:nvSpPr>
          <p:spPr>
            <a:xfrm>
              <a:off x="-2" y="-2"/>
              <a:ext cx="2343182" cy="705155"/>
            </a:xfrm>
            <a:prstGeom prst="rect">
              <a:avLst/>
            </a:prstGeom>
            <a:solidFill>
              <a:srgbClr val="ADDAE3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09" name="НАЗВАНИЕ ДОКЛАДА"/>
            <p:cNvSpPr txBox="1"/>
            <p:nvPr/>
          </p:nvSpPr>
          <p:spPr>
            <a:xfrm>
              <a:off x="45719" y="206523"/>
              <a:ext cx="2251741" cy="2920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Gilroy-Light"/>
                  <a:ea typeface="Gilroy-Light"/>
                  <a:cs typeface="Gilroy-Light"/>
                  <a:sym typeface="Gilroy-Light"/>
                </a:defRPr>
              </a:lvl1pPr>
            </a:lstStyle>
            <a:p>
              <a:r>
                <a:t>НАЗВАНИЕ ДОКЛАДА</a:t>
              </a:r>
            </a:p>
          </p:txBody>
        </p:sp>
      </p:grpSp>
      <p:grpSp>
        <p:nvGrpSpPr>
          <p:cNvPr id="113" name="Прямоугольник 16"/>
          <p:cNvGrpSpPr/>
          <p:nvPr/>
        </p:nvGrpSpPr>
        <p:grpSpPr>
          <a:xfrm>
            <a:off x="616791" y="6235378"/>
            <a:ext cx="669073" cy="625373"/>
            <a:chOff x="0" y="-1"/>
            <a:chExt cx="669071" cy="625372"/>
          </a:xfrm>
        </p:grpSpPr>
        <p:sp>
          <p:nvSpPr>
            <p:cNvPr id="111" name="Прямоугольник"/>
            <p:cNvSpPr/>
            <p:nvPr/>
          </p:nvSpPr>
          <p:spPr>
            <a:xfrm>
              <a:off x="-1" y="-2"/>
              <a:ext cx="669073" cy="625373"/>
            </a:xfrm>
            <a:prstGeom prst="rect">
              <a:avLst/>
            </a:prstGeom>
            <a:solidFill>
              <a:srgbClr val="F5AC4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12" name="4"/>
            <p:cNvSpPr txBox="1"/>
            <p:nvPr/>
          </p:nvSpPr>
          <p:spPr>
            <a:xfrm>
              <a:off x="45720" y="146138"/>
              <a:ext cx="577629" cy="3330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lvl1pPr>
            </a:lstStyle>
            <a:p>
              <a:r>
                <a:t>4</a:t>
              </a:r>
            </a:p>
          </p:txBody>
        </p:sp>
      </p:grpSp>
      <p:grpSp>
        <p:nvGrpSpPr>
          <p:cNvPr id="116" name="Прямоугольник 17"/>
          <p:cNvGrpSpPr/>
          <p:nvPr/>
        </p:nvGrpSpPr>
        <p:grpSpPr>
          <a:xfrm>
            <a:off x="629426" y="-2450"/>
            <a:ext cx="2730092" cy="506841"/>
            <a:chOff x="-1" y="-1"/>
            <a:chExt cx="2730091" cy="506839"/>
          </a:xfrm>
        </p:grpSpPr>
        <p:sp>
          <p:nvSpPr>
            <p:cNvPr id="114" name="Прямоугольник"/>
            <p:cNvSpPr/>
            <p:nvPr/>
          </p:nvSpPr>
          <p:spPr>
            <a:xfrm>
              <a:off x="-2" y="-2"/>
              <a:ext cx="2730092" cy="506841"/>
            </a:xfrm>
            <a:prstGeom prst="rect">
              <a:avLst/>
            </a:prstGeom>
            <a:solidFill>
              <a:srgbClr val="8F00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Gilroy-Light"/>
                  <a:ea typeface="Gilroy-Light"/>
                  <a:cs typeface="Gilroy-Light"/>
                  <a:sym typeface="Gilroy-Light"/>
                </a:defRPr>
              </a:pPr>
              <a:endParaRPr/>
            </a:p>
          </p:txBody>
        </p:sp>
        <p:sp>
          <p:nvSpPr>
            <p:cNvPr id="115" name="НАЗВАНИЕ РАЗДЕЛА"/>
            <p:cNvSpPr txBox="1"/>
            <p:nvPr/>
          </p:nvSpPr>
          <p:spPr>
            <a:xfrm>
              <a:off x="45720" y="90856"/>
              <a:ext cx="2638651" cy="3251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Gilroy-Light"/>
                  <a:ea typeface="Gilroy-Light"/>
                  <a:cs typeface="Gilroy-Light"/>
                  <a:sym typeface="Gilroy-Light"/>
                </a:defRPr>
              </a:lvl1pPr>
            </a:lstStyle>
            <a:p>
              <a:r>
                <a:t>НАЗВАНИЕ РАЗДЕЛА</a:t>
              </a:r>
            </a:p>
          </p:txBody>
        </p:sp>
      </p:grpSp>
      <p:sp>
        <p:nvSpPr>
          <p:cNvPr id="11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2022-11-09 02.38.22.jpg" descr="2022-11-09 02.38.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8067" y="-3"/>
            <a:ext cx="4880971" cy="68580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Рисунок 9" descr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9611" y="-25758"/>
            <a:ext cx="2156114" cy="1212813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Текст 2"/>
          <p:cNvSpPr txBox="1"/>
          <p:nvPr/>
        </p:nvSpPr>
        <p:spPr>
          <a:xfrm>
            <a:off x="566087" y="1544952"/>
            <a:ext cx="3774042" cy="1463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r>
              <a:t>ЗАГОЛОВОК СЛАЙДА</a:t>
            </a:r>
          </a:p>
        </p:txBody>
      </p:sp>
      <p:sp>
        <p:nvSpPr>
          <p:cNvPr id="127" name="Прямоугольник 7"/>
          <p:cNvSpPr/>
          <p:nvPr/>
        </p:nvSpPr>
        <p:spPr>
          <a:xfrm>
            <a:off x="9478850" y="-9686"/>
            <a:ext cx="1857633" cy="1326299"/>
          </a:xfrm>
          <a:prstGeom prst="rect">
            <a:avLst/>
          </a:prstGeom>
          <a:solidFill>
            <a:srgbClr val="FD493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pic>
        <p:nvPicPr>
          <p:cNvPr id="128" name="Рисунок 9" descr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9611" y="-25758"/>
            <a:ext cx="2156114" cy="121281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1" name="Прямоугольник 6"/>
          <p:cNvGrpSpPr/>
          <p:nvPr/>
        </p:nvGrpSpPr>
        <p:grpSpPr>
          <a:xfrm>
            <a:off x="9488632" y="6157385"/>
            <a:ext cx="2343181" cy="705154"/>
            <a:chOff x="-1" y="-1"/>
            <a:chExt cx="2343180" cy="705153"/>
          </a:xfrm>
        </p:grpSpPr>
        <p:sp>
          <p:nvSpPr>
            <p:cNvPr id="129" name="Прямоугольник"/>
            <p:cNvSpPr/>
            <p:nvPr/>
          </p:nvSpPr>
          <p:spPr>
            <a:xfrm>
              <a:off x="-2" y="-2"/>
              <a:ext cx="2343182" cy="705155"/>
            </a:xfrm>
            <a:prstGeom prst="rect">
              <a:avLst/>
            </a:prstGeom>
            <a:solidFill>
              <a:srgbClr val="ADDAE3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30" name="НАЗВАНИЕ ДОКЛАДА"/>
            <p:cNvSpPr txBox="1"/>
            <p:nvPr/>
          </p:nvSpPr>
          <p:spPr>
            <a:xfrm>
              <a:off x="45719" y="206523"/>
              <a:ext cx="2251741" cy="2920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Gilroy-Light"/>
                  <a:ea typeface="Gilroy-Light"/>
                  <a:cs typeface="Gilroy-Light"/>
                  <a:sym typeface="Gilroy-Light"/>
                </a:defRPr>
              </a:lvl1pPr>
            </a:lstStyle>
            <a:p>
              <a:r>
                <a:t>НАЗВАНИЕ ДОКЛАДА</a:t>
              </a:r>
            </a:p>
          </p:txBody>
        </p:sp>
      </p:grpSp>
      <p:grpSp>
        <p:nvGrpSpPr>
          <p:cNvPr id="134" name="Прямоугольник 16"/>
          <p:cNvGrpSpPr/>
          <p:nvPr/>
        </p:nvGrpSpPr>
        <p:grpSpPr>
          <a:xfrm>
            <a:off x="616791" y="6235378"/>
            <a:ext cx="669073" cy="625373"/>
            <a:chOff x="0" y="-1"/>
            <a:chExt cx="669071" cy="625372"/>
          </a:xfrm>
        </p:grpSpPr>
        <p:sp>
          <p:nvSpPr>
            <p:cNvPr id="132" name="Прямоугольник"/>
            <p:cNvSpPr/>
            <p:nvPr/>
          </p:nvSpPr>
          <p:spPr>
            <a:xfrm>
              <a:off x="-1" y="-2"/>
              <a:ext cx="669073" cy="625373"/>
            </a:xfrm>
            <a:prstGeom prst="rect">
              <a:avLst/>
            </a:prstGeom>
            <a:solidFill>
              <a:srgbClr val="F5AC4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33" name="7"/>
            <p:cNvSpPr txBox="1"/>
            <p:nvPr/>
          </p:nvSpPr>
          <p:spPr>
            <a:xfrm>
              <a:off x="45720" y="146138"/>
              <a:ext cx="577629" cy="3330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lvl1pPr>
            </a:lstStyle>
            <a:p>
              <a:r>
                <a:t>7</a:t>
              </a:r>
            </a:p>
          </p:txBody>
        </p:sp>
      </p:grpSp>
      <p:grpSp>
        <p:nvGrpSpPr>
          <p:cNvPr id="137" name="Прямоугольник 17"/>
          <p:cNvGrpSpPr/>
          <p:nvPr/>
        </p:nvGrpSpPr>
        <p:grpSpPr>
          <a:xfrm>
            <a:off x="629426" y="-2450"/>
            <a:ext cx="2730092" cy="506841"/>
            <a:chOff x="-1" y="-1"/>
            <a:chExt cx="2730091" cy="506839"/>
          </a:xfrm>
        </p:grpSpPr>
        <p:sp>
          <p:nvSpPr>
            <p:cNvPr id="135" name="Прямоугольник"/>
            <p:cNvSpPr/>
            <p:nvPr/>
          </p:nvSpPr>
          <p:spPr>
            <a:xfrm>
              <a:off x="-2" y="-2"/>
              <a:ext cx="2730092" cy="506841"/>
            </a:xfrm>
            <a:prstGeom prst="rect">
              <a:avLst/>
            </a:prstGeom>
            <a:solidFill>
              <a:srgbClr val="8F00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Gilroy-Light"/>
                  <a:ea typeface="Gilroy-Light"/>
                  <a:cs typeface="Gilroy-Light"/>
                  <a:sym typeface="Gilroy-Light"/>
                </a:defRPr>
              </a:pPr>
              <a:endParaRPr/>
            </a:p>
          </p:txBody>
        </p:sp>
        <p:sp>
          <p:nvSpPr>
            <p:cNvPr id="136" name="НАЗВАНИЕ РАЗДЕЛА"/>
            <p:cNvSpPr txBox="1"/>
            <p:nvPr/>
          </p:nvSpPr>
          <p:spPr>
            <a:xfrm>
              <a:off x="45720" y="90856"/>
              <a:ext cx="2638651" cy="3251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Gilroy-Light"/>
                  <a:ea typeface="Gilroy-Light"/>
                  <a:cs typeface="Gilroy-Light"/>
                  <a:sym typeface="Gilroy-Light"/>
                </a:defRPr>
              </a:lvl1pPr>
            </a:lstStyle>
            <a:p>
              <a:r>
                <a:t>НАЗВАНИЕ РАЗДЕЛА</a:t>
              </a:r>
            </a:p>
          </p:txBody>
        </p:sp>
      </p:grpSp>
      <p:sp>
        <p:nvSpPr>
          <p:cNvPr id="138" name="Текст 2"/>
          <p:cNvSpPr txBox="1"/>
          <p:nvPr/>
        </p:nvSpPr>
        <p:spPr>
          <a:xfrm>
            <a:off x="609152" y="3188385"/>
            <a:ext cx="4782191" cy="1981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pPr>
            <a:r>
              <a:t>Имеется спорная точка зрения, гласящая примерно следующее: представители современных социальных резервов призваны </a:t>
            </a:r>
          </a:p>
          <a:p>
            <a:pP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pPr>
            <a:r>
              <a:t>к ответу! </a:t>
            </a:r>
            <a:endParaRPr sz="1200">
              <a:solidFill>
                <a:srgbClr val="888888"/>
              </a:solidFill>
            </a:endParaRPr>
          </a:p>
          <a:p>
            <a:pP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pPr>
            <a:r>
              <a:t>В целом, конечно, базовый вектор развития позволяет выполнить важные задания </a:t>
            </a:r>
          </a:p>
          <a:p>
            <a:pP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pPr>
            <a:r>
              <a:t>по разработке системы обучения кадров, соответствующей насущным потребностям </a:t>
            </a:r>
          </a:p>
        </p:txBody>
      </p:sp>
      <p:sp>
        <p:nvSpPr>
          <p:cNvPr id="13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95181" y="6414762"/>
            <a:ext cx="258620" cy="24830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ira.georgieva.03@bk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Изображение выглядит как диаграмма&#10;&#10;Автоматически созданное описание">
            <a:extLst>
              <a:ext uri="{FF2B5EF4-FFF2-40B4-BE49-F238E27FC236}">
                <a16:creationId xmlns:a16="http://schemas.microsoft.com/office/drawing/2014/main" id="{00F754C2-6016-7F50-7120-DABB1B88BD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2209" y="-92597"/>
            <a:ext cx="12213266" cy="6985322"/>
          </a:xfrm>
          <a:prstGeom prst="rect">
            <a:avLst/>
          </a:prstGeom>
        </p:spPr>
      </p:pic>
      <p:sp>
        <p:nvSpPr>
          <p:cNvPr id="151" name="Текст 2"/>
          <p:cNvSpPr txBox="1"/>
          <p:nvPr/>
        </p:nvSpPr>
        <p:spPr>
          <a:xfrm>
            <a:off x="1336309" y="1000772"/>
            <a:ext cx="4831212" cy="4356668"/>
          </a:xfrm>
          <a:prstGeom prst="rect">
            <a:avLst/>
          </a:prstGeom>
          <a:ln w="12700"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pPr defTabSz="877822">
              <a:defRPr sz="23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pPr>
            <a:r>
              <a:rPr lang="ru-RU" sz="6000" dirty="0" err="1" smtClean="0">
                <a:latin typeface="Eras Medium ITC" panose="020B0602030504020804" pitchFamily="34" charset="0"/>
              </a:rPr>
              <a:t>Виктум</a:t>
            </a:r>
            <a:endParaRPr sz="6000" dirty="0">
              <a:latin typeface="Eras Medium ITC" panose="020B06020305040208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98BDDE-14E4-B9A9-A623-BD829FF15AFF}"/>
              </a:ext>
            </a:extLst>
          </p:cNvPr>
          <p:cNvSpPr txBox="1"/>
          <p:nvPr/>
        </p:nvSpPr>
        <p:spPr>
          <a:xfrm>
            <a:off x="-142829" y="4974203"/>
            <a:ext cx="2179439" cy="14773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tx1"/>
                </a:solidFill>
              </a:rPr>
              <a:t>Георгиева Ирина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 err="1" smtClean="0">
                <a:solidFill>
                  <a:schemeClr val="tx1"/>
                </a:solidFill>
              </a:rPr>
              <a:t>Беднякова</a:t>
            </a:r>
            <a:r>
              <a:rPr lang="ru-RU" dirty="0" smtClean="0">
                <a:solidFill>
                  <a:schemeClr val="tx1"/>
                </a:solidFill>
              </a:rPr>
              <a:t> Мария</a:t>
            </a:r>
            <a:endParaRPr lang="ru-RU" dirty="0">
              <a:solidFill>
                <a:schemeClr val="tx1"/>
              </a:solidFill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chemeClr val="tx1"/>
              </a:solidFill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Студены </a:t>
            </a: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группы</a:t>
            </a:r>
            <a:r>
              <a:rPr kumimoji="0" lang="ru-RU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 Маркетинг </a:t>
            </a:r>
            <a:r>
              <a:rPr kumimoji="0" lang="ru-RU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2-1.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034447423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Прямоугольник 7"/>
          <p:cNvSpPr/>
          <p:nvPr/>
        </p:nvSpPr>
        <p:spPr>
          <a:xfrm>
            <a:off x="6103137" y="1742787"/>
            <a:ext cx="6121524" cy="5131928"/>
          </a:xfrm>
          <a:prstGeom prst="rect">
            <a:avLst/>
          </a:prstGeom>
          <a:solidFill>
            <a:srgbClr val="B5D8E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9F00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290" name="Прямоугольник 10"/>
          <p:cNvSpPr/>
          <p:nvPr/>
        </p:nvSpPr>
        <p:spPr>
          <a:xfrm>
            <a:off x="6070474" y="-22963"/>
            <a:ext cx="6121526" cy="1800326"/>
          </a:xfrm>
          <a:prstGeom prst="rect">
            <a:avLst/>
          </a:prstGeom>
          <a:solidFill>
            <a:srgbClr val="FD493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291" name="Прямоугольник 13"/>
          <p:cNvSpPr/>
          <p:nvPr/>
        </p:nvSpPr>
        <p:spPr>
          <a:xfrm>
            <a:off x="6088864" y="1777364"/>
            <a:ext cx="2372738" cy="5097352"/>
          </a:xfrm>
          <a:prstGeom prst="rect">
            <a:avLst/>
          </a:prstGeom>
          <a:solidFill>
            <a:srgbClr val="FBB3C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292" name="Прямоугольник 9"/>
          <p:cNvSpPr/>
          <p:nvPr/>
        </p:nvSpPr>
        <p:spPr>
          <a:xfrm>
            <a:off x="8461601" y="0"/>
            <a:ext cx="3746729" cy="1777363"/>
          </a:xfrm>
          <a:prstGeom prst="rect">
            <a:avLst/>
          </a:prstGeom>
          <a:solidFill>
            <a:srgbClr val="FCAF1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ADDAE3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295" name="Текст 2"/>
          <p:cNvSpPr txBox="1"/>
          <p:nvPr/>
        </p:nvSpPr>
        <p:spPr>
          <a:xfrm>
            <a:off x="721517" y="1920152"/>
            <a:ext cx="4831212" cy="4529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pPr>
              <a:defRPr sz="72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pPr>
            <a:r>
              <a:rPr sz="6900" dirty="0"/>
              <a:t>СПАСИБО</a:t>
            </a:r>
            <a:r>
              <a:rPr dirty="0"/>
              <a:t>!</a:t>
            </a:r>
          </a:p>
          <a:p>
            <a:pPr>
              <a:defRPr sz="24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pPr>
            <a:endParaRPr dirty="0"/>
          </a:p>
          <a:p>
            <a:pPr>
              <a:lnSpc>
                <a:spcPct val="150000"/>
              </a:lnSpc>
              <a:defRPr sz="2300">
                <a:solidFill>
                  <a:srgbClr val="8F00FF"/>
                </a:solidFill>
                <a:latin typeface="Gilroy-Light"/>
                <a:ea typeface="Gilroy-Light"/>
                <a:cs typeface="Gilroy-Light"/>
                <a:sym typeface="Gilroy-Light"/>
              </a:defRPr>
            </a:pPr>
            <a:r>
              <a:rPr dirty="0"/>
              <a:t>КОНТАКТЫ</a:t>
            </a:r>
            <a:endParaRPr dirty="0">
              <a:latin typeface="Gilroy-ExtraBold"/>
              <a:ea typeface="Gilroy-ExtraBold"/>
              <a:cs typeface="Gilroy-ExtraBold"/>
              <a:sym typeface="Gilroy-ExtraBold"/>
            </a:endParaRPr>
          </a:p>
          <a:p>
            <a:pPr>
              <a:lnSpc>
                <a:spcPct val="150000"/>
              </a:lnSpc>
              <a:defRPr sz="23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pPr>
            <a:r>
              <a:rPr lang="ru-RU" sz="2300" dirty="0" smtClean="0">
                <a:sym typeface="Gilroy-Light"/>
              </a:rPr>
              <a:t>89772505519</a:t>
            </a:r>
          </a:p>
          <a:p>
            <a:pPr>
              <a:lnSpc>
                <a:spcPct val="150000"/>
              </a:lnSpc>
              <a:defRPr sz="23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pPr>
            <a:r>
              <a:rPr lang="en-BZ" dirty="0" smtClean="0"/>
              <a:t>E</a:t>
            </a:r>
            <a:r>
              <a:rPr dirty="0" smtClean="0"/>
              <a:t>mail</a:t>
            </a:r>
            <a:endParaRPr lang="en-BZ" dirty="0" smtClean="0"/>
          </a:p>
          <a:p>
            <a:pPr>
              <a:lnSpc>
                <a:spcPct val="150000"/>
              </a:lnSpc>
              <a:defRPr sz="23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pPr>
            <a:r>
              <a:rPr lang="en-US" sz="2300" u="sng" dirty="0">
                <a:sym typeface="Gilroy-Light"/>
                <a:hlinkClick r:id="rId2"/>
              </a:rPr>
              <a:t>ira.georgieva.03@bk.ru</a:t>
            </a:r>
            <a:endParaRPr dirty="0"/>
          </a:p>
        </p:txBody>
      </p:sp>
      <p:sp>
        <p:nvSpPr>
          <p:cNvPr id="2" name="Прямоугольник 10">
            <a:extLst>
              <a:ext uri="{FF2B5EF4-FFF2-40B4-BE49-F238E27FC236}">
                <a16:creationId xmlns:a16="http://schemas.microsoft.com/office/drawing/2014/main" id="{41563707-6EBE-5523-607D-35571DB35E50}"/>
              </a:ext>
            </a:extLst>
          </p:cNvPr>
          <p:cNvSpPr/>
          <p:nvPr/>
        </p:nvSpPr>
        <p:spPr>
          <a:xfrm>
            <a:off x="6088579" y="4529332"/>
            <a:ext cx="6136081" cy="2345384"/>
          </a:xfrm>
          <a:prstGeom prst="rect">
            <a:avLst/>
          </a:prstGeom>
          <a:solidFill>
            <a:srgbClr val="9F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8F00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40EA9A-D39D-2053-9259-FA0ECE97682B}"/>
              </a:ext>
            </a:extLst>
          </p:cNvPr>
          <p:cNvSpPr txBox="1"/>
          <p:nvPr/>
        </p:nvSpPr>
        <p:spPr>
          <a:xfrm>
            <a:off x="6474963" y="5286527"/>
            <a:ext cx="6238748" cy="830993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800" dirty="0" err="1">
                <a:solidFill>
                  <a:schemeClr val="bg1"/>
                </a:solidFill>
                <a:latin typeface="Conthrax Sb" panose="020B0707020201080204" pitchFamily="34" charset="0"/>
              </a:rPr>
              <a:t>Т</a:t>
            </a:r>
            <a:r>
              <a:rPr lang="ru-RU" sz="4800" dirty="0" err="1">
                <a:solidFill>
                  <a:schemeClr val="bg1"/>
                </a:solidFill>
                <a:latin typeface="Conthrax Sb" panose="020B0707020201080204" pitchFamily="34" charset="0"/>
              </a:rPr>
              <a:t>ехноДрайв</a:t>
            </a:r>
            <a:endParaRPr kumimoji="0" lang="ru-RU" sz="4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onthrax Sb" panose="020B0707020201080204" pitchFamily="34" charset="0"/>
              <a:sym typeface="Helvetica"/>
            </a:endParaRPr>
          </a:p>
        </p:txBody>
      </p:sp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DF308958-39E9-5AB9-989F-A1E3F80221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717" y="-266097"/>
            <a:ext cx="6303853" cy="25224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51C1C68B-1338-6C2E-8932-E9E99D0DE2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4" name="Текст 2"/>
          <p:cNvSpPr txBox="1"/>
          <p:nvPr/>
        </p:nvSpPr>
        <p:spPr>
          <a:xfrm>
            <a:off x="559690" y="1955444"/>
            <a:ext cx="6518934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algn="l"/>
            <a:r>
              <a:rPr lang="ru-RU" sz="3600" dirty="0" smtClean="0"/>
              <a:t>Описание </a:t>
            </a:r>
            <a:r>
              <a:rPr lang="ru-RU" sz="3600" dirty="0" err="1" smtClean="0"/>
              <a:t>стартап</a:t>
            </a:r>
            <a:r>
              <a:rPr lang="ru-RU" sz="3600" dirty="0" smtClean="0"/>
              <a:t>-проекта</a:t>
            </a:r>
            <a:endParaRPr sz="3600" dirty="0"/>
          </a:p>
        </p:txBody>
      </p:sp>
      <p:sp>
        <p:nvSpPr>
          <p:cNvPr id="185" name="Текст 2"/>
          <p:cNvSpPr txBox="1"/>
          <p:nvPr/>
        </p:nvSpPr>
        <p:spPr>
          <a:xfrm>
            <a:off x="609152" y="3188386"/>
            <a:ext cx="4989789" cy="1754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r>
              <a:rPr lang="ru-RU" b="1" dirty="0" err="1"/>
              <a:t>Виктум</a:t>
            </a:r>
            <a:r>
              <a:rPr lang="ru-RU" dirty="0"/>
              <a:t> - приложение-сервис по созданию онлайн-</a:t>
            </a:r>
            <a:r>
              <a:rPr lang="ru-RU" dirty="0" err="1"/>
              <a:t>квизов</a:t>
            </a:r>
            <a:r>
              <a:rPr lang="ru-RU" dirty="0"/>
              <a:t>, тестов, викторин, опросов. Данное приложение будет доступно на платформе IOS и </a:t>
            </a:r>
            <a:r>
              <a:rPr lang="ru-RU" dirty="0" err="1"/>
              <a:t>Android</a:t>
            </a:r>
            <a:r>
              <a:rPr lang="ru-RU" dirty="0"/>
              <a:t>. Сервис представлен в двух форматах дублирующих друг друга.</a:t>
            </a:r>
            <a:endParaRPr lang="ru-RU" sz="3200" dirty="0"/>
          </a:p>
        </p:txBody>
      </p:sp>
      <p:grpSp>
        <p:nvGrpSpPr>
          <p:cNvPr id="188" name="Прямоугольник 16"/>
          <p:cNvGrpSpPr/>
          <p:nvPr/>
        </p:nvGrpSpPr>
        <p:grpSpPr>
          <a:xfrm>
            <a:off x="-10633" y="6361790"/>
            <a:ext cx="542262" cy="506843"/>
            <a:chOff x="-1" y="0"/>
            <a:chExt cx="542260" cy="506841"/>
          </a:xfrm>
        </p:grpSpPr>
        <p:sp>
          <p:nvSpPr>
            <p:cNvPr id="186" name="Прямоугольник"/>
            <p:cNvSpPr/>
            <p:nvPr/>
          </p:nvSpPr>
          <p:spPr>
            <a:xfrm>
              <a:off x="-1" y="0"/>
              <a:ext cx="542260" cy="506841"/>
            </a:xfrm>
            <a:prstGeom prst="rect">
              <a:avLst/>
            </a:prstGeom>
            <a:solidFill>
              <a:srgbClr val="FD493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87" name="7"/>
            <p:cNvSpPr txBox="1"/>
            <p:nvPr/>
          </p:nvSpPr>
          <p:spPr>
            <a:xfrm>
              <a:off x="37054" y="153867"/>
              <a:ext cx="468149" cy="1991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no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Gilroy-Bold"/>
                  <a:ea typeface="Gilroy-Bold"/>
                  <a:cs typeface="Gilroy-Bold"/>
                  <a:sym typeface="Gilroy-Bold"/>
                </a:defRPr>
              </a:lvl1pPr>
            </a:lstStyle>
            <a:p>
              <a:r>
                <a:rPr dirty="0"/>
                <a:t>2</a:t>
              </a:r>
            </a:p>
          </p:txBody>
        </p:sp>
      </p:grpSp>
      <p:sp>
        <p:nvSpPr>
          <p:cNvPr id="194" name="Текст 2"/>
          <p:cNvSpPr txBox="1"/>
          <p:nvPr/>
        </p:nvSpPr>
        <p:spPr>
          <a:xfrm>
            <a:off x="6657720" y="2891503"/>
            <a:ext cx="4989790" cy="2800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lvl="8"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pPr>
            <a:r>
              <a:rPr lang="ru-RU" sz="1600" dirty="0">
                <a:sym typeface="Gilroy-Light"/>
              </a:rPr>
              <a:t>Основной функционал платформы включает в себя </a:t>
            </a:r>
            <a:r>
              <a:rPr lang="ru-RU" sz="1600" dirty="0" smtClean="0">
                <a:sym typeface="Gilroy-Light"/>
              </a:rPr>
              <a:t>создание </a:t>
            </a:r>
            <a:r>
              <a:rPr lang="ru-RU" sz="1600" dirty="0" err="1" smtClean="0">
                <a:sym typeface="Gilroy-Light"/>
              </a:rPr>
              <a:t>квизов</a:t>
            </a:r>
            <a:r>
              <a:rPr lang="ru-RU" sz="1600" dirty="0" smtClean="0">
                <a:sym typeface="Gilroy-Light"/>
              </a:rPr>
              <a:t>, викторин и онлайн тестов. Реализовываться они будут с помощью простого интерфейса с умным помощником, который подскажет, как и что делать. </a:t>
            </a:r>
            <a:r>
              <a:rPr lang="ru-RU" sz="1600" dirty="0" smtClean="0">
                <a:sym typeface="Gilroy-Light"/>
              </a:rPr>
              <a:t>Приложение работает как онлайн, так и офлайн с помощью </a:t>
            </a:r>
            <a:r>
              <a:rPr lang="ru-RU" sz="1600" dirty="0" err="1" smtClean="0">
                <a:sym typeface="Gilroy-Light"/>
              </a:rPr>
              <a:t>блютуз</a:t>
            </a:r>
            <a:r>
              <a:rPr lang="ru-RU" sz="1600" dirty="0" smtClean="0">
                <a:sym typeface="Gilroy-Light"/>
              </a:rPr>
              <a:t>. В нашем сервисе возможно создать тест, который студенты смогут пройти либо в настоящем времени, либо в определённом промежутке. </a:t>
            </a:r>
            <a:r>
              <a:rPr lang="ru-RU" sz="1600" dirty="0" err="1" smtClean="0">
                <a:sym typeface="Gilroy-Light"/>
              </a:rPr>
              <a:t>Стартап</a:t>
            </a:r>
            <a:r>
              <a:rPr lang="ru-RU" sz="1600" dirty="0" smtClean="0">
                <a:sym typeface="Gilroy-Light"/>
              </a:rPr>
              <a:t>-проект призван сделать процесс обучения более интерактивным и интересным.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AC815B-16BD-C06B-C8DE-386D9FCB03D9}"/>
              </a:ext>
            </a:extLst>
          </p:cNvPr>
          <p:cNvSpPr txBox="1"/>
          <p:nvPr/>
        </p:nvSpPr>
        <p:spPr>
          <a:xfrm>
            <a:off x="420955" y="353951"/>
            <a:ext cx="6518934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algn="l"/>
            <a:r>
              <a:rPr lang="ru-RU" sz="1600" cap="all" dirty="0" smtClean="0">
                <a:solidFill>
                  <a:schemeClr val="tx1"/>
                </a:solidFill>
              </a:rPr>
              <a:t>Общая информация о </a:t>
            </a:r>
            <a:r>
              <a:rPr lang="ru-RU" sz="1600" cap="all" dirty="0" err="1" smtClean="0">
                <a:solidFill>
                  <a:schemeClr val="tx1"/>
                </a:solidFill>
              </a:rPr>
              <a:t>стартап</a:t>
            </a:r>
            <a:r>
              <a:rPr lang="ru-RU" sz="1600" cap="all" dirty="0" smtClean="0">
                <a:solidFill>
                  <a:schemeClr val="tx1"/>
                </a:solidFill>
              </a:rPr>
              <a:t>-проекте</a:t>
            </a:r>
            <a:endParaRPr sz="1600" cap="al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304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5901DFD4-BC88-BEC8-2442-9530B73541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Текст 2">
            <a:extLst>
              <a:ext uri="{FF2B5EF4-FFF2-40B4-BE49-F238E27FC236}">
                <a16:creationId xmlns:a16="http://schemas.microsoft.com/office/drawing/2014/main" id="{4CAC815B-16BD-C06B-C8DE-386D9FCB03D9}"/>
              </a:ext>
            </a:extLst>
          </p:cNvPr>
          <p:cNvSpPr txBox="1"/>
          <p:nvPr/>
        </p:nvSpPr>
        <p:spPr>
          <a:xfrm>
            <a:off x="420955" y="353951"/>
            <a:ext cx="6518934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algn="l"/>
            <a:r>
              <a:rPr lang="ru-RU" sz="1600" cap="all" dirty="0" smtClean="0">
                <a:solidFill>
                  <a:schemeClr val="tx1"/>
                </a:solidFill>
              </a:rPr>
              <a:t>Общая информация о </a:t>
            </a:r>
            <a:r>
              <a:rPr lang="ru-RU" sz="1600" cap="all" dirty="0" err="1" smtClean="0">
                <a:solidFill>
                  <a:schemeClr val="tx1"/>
                </a:solidFill>
              </a:rPr>
              <a:t>стартап</a:t>
            </a:r>
            <a:r>
              <a:rPr lang="ru-RU" sz="1600" cap="all" dirty="0" smtClean="0">
                <a:solidFill>
                  <a:schemeClr val="tx1"/>
                </a:solidFill>
              </a:rPr>
              <a:t>-проекте</a:t>
            </a:r>
            <a:endParaRPr sz="1600" cap="all" dirty="0">
              <a:solidFill>
                <a:schemeClr val="tx1"/>
              </a:solidFill>
            </a:endParaRPr>
          </a:p>
        </p:txBody>
      </p:sp>
      <p:sp>
        <p:nvSpPr>
          <p:cNvPr id="2" name="Текст 2">
            <a:extLst>
              <a:ext uri="{FF2B5EF4-FFF2-40B4-BE49-F238E27FC236}">
                <a16:creationId xmlns:a16="http://schemas.microsoft.com/office/drawing/2014/main" id="{1DDE4AED-F6DD-A527-4565-F40167CC4C2E}"/>
              </a:ext>
            </a:extLst>
          </p:cNvPr>
          <p:cNvSpPr txBox="1"/>
          <p:nvPr/>
        </p:nvSpPr>
        <p:spPr>
          <a:xfrm>
            <a:off x="6944993" y="3175192"/>
            <a:ext cx="4345769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>
              <a:buSzPct val="100000"/>
              <a:buFont typeface="Arial"/>
              <a:buChar char="•"/>
              <a:defRPr sz="1600">
                <a:solidFill>
                  <a:srgbClr val="8F00FF"/>
                </a:solidFill>
                <a:latin typeface="Gilroy-Regular"/>
                <a:ea typeface="Gilroy-Regular"/>
                <a:cs typeface="Gilroy-Regular"/>
                <a:sym typeface="Gilroy-Regular"/>
              </a:defRPr>
            </a:pPr>
            <a:endParaRPr dirty="0"/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id="{C6B68C62-35A5-0EB2-1E14-760A4057FE5C}"/>
              </a:ext>
            </a:extLst>
          </p:cNvPr>
          <p:cNvSpPr txBox="1"/>
          <p:nvPr/>
        </p:nvSpPr>
        <p:spPr>
          <a:xfrm>
            <a:off x="609152" y="3188386"/>
            <a:ext cx="4989789" cy="3385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r>
              <a:rPr lang="ru-RU" dirty="0"/>
              <a:t>На данный момент большинство подобных сервисов, а именно: </a:t>
            </a:r>
            <a:r>
              <a:rPr lang="ru-RU" dirty="0" err="1"/>
              <a:t>Kahoot</a:t>
            </a:r>
            <a:r>
              <a:rPr lang="ru-RU" dirty="0"/>
              <a:t>, </a:t>
            </a:r>
            <a:r>
              <a:rPr lang="ru-RU" dirty="0" err="1"/>
              <a:t>AhaSlides</a:t>
            </a:r>
            <a:r>
              <a:rPr lang="ru-RU" dirty="0"/>
              <a:t>, </a:t>
            </a:r>
            <a:r>
              <a:rPr lang="ru-RU" dirty="0" err="1"/>
              <a:t>Polleverywhere</a:t>
            </a:r>
            <a:r>
              <a:rPr lang="ru-RU" dirty="0"/>
              <a:t> и </a:t>
            </a:r>
            <a:r>
              <a:rPr lang="ru-RU" dirty="0" err="1"/>
              <a:t>тд</a:t>
            </a:r>
            <a:r>
              <a:rPr lang="ru-RU" dirty="0"/>
              <a:t> либо недоступны в нашей стране, либо не адаптированы на наш язык, либо просто </a:t>
            </a:r>
            <a:r>
              <a:rPr lang="ru-RU" dirty="0" err="1"/>
              <a:t>напросто</a:t>
            </a:r>
            <a:r>
              <a:rPr lang="ru-RU" dirty="0"/>
              <a:t> неудобны в использовании. А в обучении, учебе или работе с детьми или подростками такие сервисы жизненно необходимы, чтобы в простой и доступной форме закреплять информацию.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dirty="0"/>
          </a:p>
        </p:txBody>
      </p:sp>
      <p:sp>
        <p:nvSpPr>
          <p:cNvPr id="12" name="Текст 2">
            <a:extLst>
              <a:ext uri="{FF2B5EF4-FFF2-40B4-BE49-F238E27FC236}">
                <a16:creationId xmlns:a16="http://schemas.microsoft.com/office/drawing/2014/main" id="{65E0BF6E-BA3A-1E7B-5928-68FC9F500BCE}"/>
              </a:ext>
            </a:extLst>
          </p:cNvPr>
          <p:cNvSpPr txBox="1"/>
          <p:nvPr/>
        </p:nvSpPr>
        <p:spPr>
          <a:xfrm>
            <a:off x="559690" y="1678445"/>
            <a:ext cx="6518934" cy="1200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algn="l"/>
            <a:r>
              <a:rPr lang="ru-RU" sz="3600" dirty="0" smtClean="0"/>
              <a:t>Актуальность </a:t>
            </a:r>
            <a:r>
              <a:rPr lang="ru-RU" sz="3600" dirty="0" err="1" smtClean="0"/>
              <a:t>стартап</a:t>
            </a:r>
            <a:r>
              <a:rPr lang="ru-RU" sz="3600" dirty="0" smtClean="0"/>
              <a:t>-проекта</a:t>
            </a:r>
            <a:endParaRPr sz="3600" dirty="0"/>
          </a:p>
        </p:txBody>
      </p:sp>
      <p:grpSp>
        <p:nvGrpSpPr>
          <p:cNvPr id="17" name="Прямоугольник 16">
            <a:extLst>
              <a:ext uri="{FF2B5EF4-FFF2-40B4-BE49-F238E27FC236}">
                <a16:creationId xmlns:a16="http://schemas.microsoft.com/office/drawing/2014/main" id="{0564D20A-6B69-E2A7-E80E-35078CEF7BFD}"/>
              </a:ext>
            </a:extLst>
          </p:cNvPr>
          <p:cNvGrpSpPr/>
          <p:nvPr/>
        </p:nvGrpSpPr>
        <p:grpSpPr>
          <a:xfrm>
            <a:off x="-10633" y="6361790"/>
            <a:ext cx="542262" cy="506843"/>
            <a:chOff x="-1" y="0"/>
            <a:chExt cx="542260" cy="506841"/>
          </a:xfrm>
          <a:solidFill>
            <a:srgbClr val="FCAF17"/>
          </a:solidFill>
        </p:grpSpPr>
        <p:sp>
          <p:nvSpPr>
            <p:cNvPr id="18" name="Прямоугольник">
              <a:extLst>
                <a:ext uri="{FF2B5EF4-FFF2-40B4-BE49-F238E27FC236}">
                  <a16:creationId xmlns:a16="http://schemas.microsoft.com/office/drawing/2014/main" id="{A486F812-6C18-776F-FAA4-1A45F60F6099}"/>
                </a:ext>
              </a:extLst>
            </p:cNvPr>
            <p:cNvSpPr/>
            <p:nvPr/>
          </p:nvSpPr>
          <p:spPr>
            <a:xfrm>
              <a:off x="-1" y="0"/>
              <a:ext cx="542260" cy="50684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9" name="7">
              <a:extLst>
                <a:ext uri="{FF2B5EF4-FFF2-40B4-BE49-F238E27FC236}">
                  <a16:creationId xmlns:a16="http://schemas.microsoft.com/office/drawing/2014/main" id="{6212DBF9-B74B-00F8-4499-22F39F49FCD7}"/>
                </a:ext>
              </a:extLst>
            </p:cNvPr>
            <p:cNvSpPr txBox="1"/>
            <p:nvPr/>
          </p:nvSpPr>
          <p:spPr>
            <a:xfrm>
              <a:off x="37054" y="153867"/>
              <a:ext cx="468149" cy="199103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no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Gilroy-Bold"/>
                  <a:ea typeface="Gilroy-Bold"/>
                  <a:cs typeface="Gilroy-Bold"/>
                  <a:sym typeface="Gilroy-Bold"/>
                </a:defRPr>
              </a:lvl1pPr>
            </a:lstStyle>
            <a:p>
              <a:r>
                <a:rPr lang="ru-RU" dirty="0"/>
                <a:t>3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14728927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3B18669-E017-20BA-1C57-C4D6186080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6" y="-9792"/>
            <a:ext cx="12192000" cy="6858000"/>
          </a:xfrm>
          <a:prstGeom prst="rect">
            <a:avLst/>
          </a:prstGeom>
        </p:spPr>
      </p:pic>
      <p:sp>
        <p:nvSpPr>
          <p:cNvPr id="3" name="Текст 2">
            <a:extLst>
              <a:ext uri="{FF2B5EF4-FFF2-40B4-BE49-F238E27FC236}">
                <a16:creationId xmlns:a16="http://schemas.microsoft.com/office/drawing/2014/main" id="{4CAC815B-16BD-C06B-C8DE-386D9FCB03D9}"/>
              </a:ext>
            </a:extLst>
          </p:cNvPr>
          <p:cNvSpPr txBox="1"/>
          <p:nvPr/>
        </p:nvSpPr>
        <p:spPr>
          <a:xfrm>
            <a:off x="420955" y="353951"/>
            <a:ext cx="6518934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algn="l"/>
            <a:r>
              <a:rPr lang="ru-RU" sz="1600" cap="all" dirty="0" smtClean="0">
                <a:solidFill>
                  <a:schemeClr val="tx1"/>
                </a:solidFill>
              </a:rPr>
              <a:t>Календарный план </a:t>
            </a:r>
            <a:r>
              <a:rPr lang="ru-RU" sz="1600" cap="all" dirty="0" err="1" smtClean="0">
                <a:solidFill>
                  <a:schemeClr val="tx1"/>
                </a:solidFill>
              </a:rPr>
              <a:t>стартап</a:t>
            </a:r>
            <a:r>
              <a:rPr lang="ru-RU" sz="1600" cap="all" dirty="0" smtClean="0">
                <a:solidFill>
                  <a:schemeClr val="tx1"/>
                </a:solidFill>
              </a:rPr>
              <a:t>-проекта</a:t>
            </a:r>
            <a:endParaRPr sz="1600" cap="all" dirty="0">
              <a:solidFill>
                <a:schemeClr val="tx1"/>
              </a:solidFill>
            </a:endParaRPr>
          </a:p>
        </p:txBody>
      </p:sp>
      <p:sp>
        <p:nvSpPr>
          <p:cNvPr id="15" name="Текст 2">
            <a:extLst>
              <a:ext uri="{FF2B5EF4-FFF2-40B4-BE49-F238E27FC236}">
                <a16:creationId xmlns:a16="http://schemas.microsoft.com/office/drawing/2014/main" id="{9CBAEBE7-B3E4-9EF2-2D39-353A67DD765E}"/>
              </a:ext>
            </a:extLst>
          </p:cNvPr>
          <p:cNvSpPr txBox="1"/>
          <p:nvPr/>
        </p:nvSpPr>
        <p:spPr>
          <a:xfrm>
            <a:off x="2067314" y="842806"/>
            <a:ext cx="9365538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algn="l"/>
            <a:r>
              <a:rPr lang="ru-RU" sz="3600" dirty="0" smtClean="0"/>
              <a:t>Календарный план </a:t>
            </a:r>
            <a:endParaRPr lang="ru-RU" sz="3600" dirty="0"/>
          </a:p>
        </p:txBody>
      </p:sp>
      <p:grpSp>
        <p:nvGrpSpPr>
          <p:cNvPr id="17" name="Прямоугольник 16">
            <a:extLst>
              <a:ext uri="{FF2B5EF4-FFF2-40B4-BE49-F238E27FC236}">
                <a16:creationId xmlns:a16="http://schemas.microsoft.com/office/drawing/2014/main" id="{D0AC4939-3E75-879F-2D62-A1A70AEE2485}"/>
              </a:ext>
            </a:extLst>
          </p:cNvPr>
          <p:cNvGrpSpPr/>
          <p:nvPr/>
        </p:nvGrpSpPr>
        <p:grpSpPr>
          <a:xfrm>
            <a:off x="-6778" y="6354705"/>
            <a:ext cx="542260" cy="506841"/>
            <a:chOff x="0" y="0"/>
            <a:chExt cx="542258" cy="506839"/>
          </a:xfrm>
        </p:grpSpPr>
        <p:sp>
          <p:nvSpPr>
            <p:cNvPr id="18" name="Прямоугольник">
              <a:extLst>
                <a:ext uri="{FF2B5EF4-FFF2-40B4-BE49-F238E27FC236}">
                  <a16:creationId xmlns:a16="http://schemas.microsoft.com/office/drawing/2014/main" id="{8C07383D-A779-999E-0905-118699854C4B}"/>
                </a:ext>
              </a:extLst>
            </p:cNvPr>
            <p:cNvSpPr/>
            <p:nvPr/>
          </p:nvSpPr>
          <p:spPr>
            <a:xfrm>
              <a:off x="-1" y="0"/>
              <a:ext cx="542260" cy="506841"/>
            </a:xfrm>
            <a:prstGeom prst="rect">
              <a:avLst/>
            </a:prstGeom>
            <a:solidFill>
              <a:srgbClr val="8F00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9" name="7">
              <a:extLst>
                <a:ext uri="{FF2B5EF4-FFF2-40B4-BE49-F238E27FC236}">
                  <a16:creationId xmlns:a16="http://schemas.microsoft.com/office/drawing/2014/main" id="{9AB41EF7-860D-FD06-CFAA-82A2016AC802}"/>
                </a:ext>
              </a:extLst>
            </p:cNvPr>
            <p:cNvSpPr txBox="1"/>
            <p:nvPr/>
          </p:nvSpPr>
          <p:spPr>
            <a:xfrm>
              <a:off x="37054" y="153867"/>
              <a:ext cx="468149" cy="1991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no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Gilroy-Bold"/>
                  <a:ea typeface="Gilroy-Bold"/>
                  <a:cs typeface="Gilroy-Bold"/>
                  <a:sym typeface="Gilroy-Bold"/>
                </a:defRPr>
              </a:lvl1pPr>
            </a:lstStyle>
            <a:p>
              <a:r>
                <a:t>4</a:t>
              </a: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871827"/>
              </p:ext>
            </p:extLst>
          </p:nvPr>
        </p:nvGraphicFramePr>
        <p:xfrm>
          <a:off x="264351" y="1568606"/>
          <a:ext cx="7632739" cy="4060299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0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5253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2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Название этапа календарного плана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Длительность этапа, мес/нед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Стоимость, руб.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Инициация проекта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 </a:t>
                      </a:r>
                      <a:r>
                        <a:rPr lang="ru-RU" sz="1400" dirty="0">
                          <a:effectLst/>
                        </a:rPr>
                        <a:t>недели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Планирование, анализ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месяцев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420 000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Проектирование сайта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5,5 месяца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550 000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Разработка сайта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месяцев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900 000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Тестирование сайта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4 месяца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480 </a:t>
                      </a:r>
                      <a:r>
                        <a:rPr lang="ru-RU" sz="1400" dirty="0">
                          <a:effectLst/>
                        </a:rPr>
                        <a:t>000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22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Оформление документации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2,5 месяца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150 </a:t>
                      </a:r>
                      <a:r>
                        <a:rPr lang="ru-RU" sz="1400" dirty="0">
                          <a:effectLst/>
                        </a:rPr>
                        <a:t>000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Релиз продукта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 месяца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130 </a:t>
                      </a:r>
                      <a:r>
                        <a:rPr lang="ru-RU" sz="1400" dirty="0">
                          <a:effectLst/>
                        </a:rPr>
                        <a:t>000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Итог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28,3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месяца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2 620 000 </a:t>
                      </a:r>
                      <a:r>
                        <a:rPr lang="ru-RU" sz="1400" b="1" i="0" u="none" strike="noStrike" cap="none" spc="0" baseline="0" dirty="0" err="1" smtClean="0"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руб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4374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Текст 2">
            <a:extLst>
              <a:ext uri="{FF2B5EF4-FFF2-40B4-BE49-F238E27FC236}">
                <a16:creationId xmlns:a16="http://schemas.microsoft.com/office/drawing/2014/main" id="{00639E2F-6BCB-D6BD-96FD-ED6BA872F990}"/>
              </a:ext>
            </a:extLst>
          </p:cNvPr>
          <p:cNvSpPr txBox="1"/>
          <p:nvPr/>
        </p:nvSpPr>
        <p:spPr>
          <a:xfrm>
            <a:off x="6615058" y="-165661"/>
            <a:ext cx="759795" cy="1938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2000">
                <a:solidFill>
                  <a:srgbClr val="FFFF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endParaRPr dirty="0">
              <a:solidFill>
                <a:srgbClr val="9F00FF"/>
              </a:solidFill>
            </a:endParaRPr>
          </a:p>
        </p:txBody>
      </p:sp>
      <p:sp>
        <p:nvSpPr>
          <p:cNvPr id="22" name="Текст 2">
            <a:extLst>
              <a:ext uri="{FF2B5EF4-FFF2-40B4-BE49-F238E27FC236}">
                <a16:creationId xmlns:a16="http://schemas.microsoft.com/office/drawing/2014/main" id="{40ECE85A-89B4-B034-BBCD-C51FD33B6118}"/>
              </a:ext>
            </a:extLst>
          </p:cNvPr>
          <p:cNvSpPr txBox="1"/>
          <p:nvPr/>
        </p:nvSpPr>
        <p:spPr>
          <a:xfrm rot="16200000">
            <a:off x="9886526" y="5358285"/>
            <a:ext cx="759795" cy="1938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2000">
                <a:solidFill>
                  <a:srgbClr val="FFFF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endParaRPr dirty="0">
              <a:solidFill>
                <a:srgbClr val="9F00FF"/>
              </a:solidFill>
            </a:endParaRPr>
          </a:p>
        </p:txBody>
      </p:sp>
      <p:sp>
        <p:nvSpPr>
          <p:cNvPr id="23" name="Текст 2">
            <a:extLst>
              <a:ext uri="{FF2B5EF4-FFF2-40B4-BE49-F238E27FC236}">
                <a16:creationId xmlns:a16="http://schemas.microsoft.com/office/drawing/2014/main" id="{4DFDD2C4-A9D5-4F3A-4266-393EF2C2CFE8}"/>
              </a:ext>
            </a:extLst>
          </p:cNvPr>
          <p:cNvSpPr txBox="1"/>
          <p:nvPr/>
        </p:nvSpPr>
        <p:spPr>
          <a:xfrm>
            <a:off x="9684871" y="1288401"/>
            <a:ext cx="759794" cy="1938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2000">
                <a:solidFill>
                  <a:srgbClr val="FFFF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endParaRPr dirty="0">
              <a:solidFill>
                <a:srgbClr val="9F00FF"/>
              </a:solidFill>
            </a:endParaRPr>
          </a:p>
        </p:txBody>
      </p:sp>
      <p:sp>
        <p:nvSpPr>
          <p:cNvPr id="24" name="Текст 2">
            <a:extLst>
              <a:ext uri="{FF2B5EF4-FFF2-40B4-BE49-F238E27FC236}">
                <a16:creationId xmlns:a16="http://schemas.microsoft.com/office/drawing/2014/main" id="{BA0B350F-B5B5-5B17-0C85-C204DA452869}"/>
              </a:ext>
            </a:extLst>
          </p:cNvPr>
          <p:cNvSpPr txBox="1"/>
          <p:nvPr/>
        </p:nvSpPr>
        <p:spPr>
          <a:xfrm>
            <a:off x="10197670" y="3751069"/>
            <a:ext cx="759794" cy="1938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2000">
                <a:solidFill>
                  <a:srgbClr val="FFFF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endParaRPr dirty="0">
              <a:solidFill>
                <a:srgbClr val="9F00FF"/>
              </a:solidFill>
            </a:endParaRPr>
          </a:p>
        </p:txBody>
      </p:sp>
      <p:sp>
        <p:nvSpPr>
          <p:cNvPr id="25" name="Текст 2">
            <a:extLst>
              <a:ext uri="{FF2B5EF4-FFF2-40B4-BE49-F238E27FC236}">
                <a16:creationId xmlns:a16="http://schemas.microsoft.com/office/drawing/2014/main" id="{E449CD20-430A-7DD9-ED27-9D1F7DA327CE}"/>
              </a:ext>
            </a:extLst>
          </p:cNvPr>
          <p:cNvSpPr txBox="1"/>
          <p:nvPr/>
        </p:nvSpPr>
        <p:spPr>
          <a:xfrm>
            <a:off x="6572539" y="4562803"/>
            <a:ext cx="1565011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lvl1pPr>
          </a:lstStyle>
          <a:p>
            <a:endParaRPr dirty="0"/>
          </a:p>
        </p:txBody>
      </p:sp>
      <p:sp>
        <p:nvSpPr>
          <p:cNvPr id="26" name="Текст 2">
            <a:extLst>
              <a:ext uri="{FF2B5EF4-FFF2-40B4-BE49-F238E27FC236}">
                <a16:creationId xmlns:a16="http://schemas.microsoft.com/office/drawing/2014/main" id="{27BAC03B-EB46-314B-DC45-E7AD5C314E3C}"/>
              </a:ext>
            </a:extLst>
          </p:cNvPr>
          <p:cNvSpPr txBox="1"/>
          <p:nvPr/>
        </p:nvSpPr>
        <p:spPr>
          <a:xfrm>
            <a:off x="6662525" y="1560522"/>
            <a:ext cx="1565011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lvl1pPr>
          </a:lstStyle>
          <a:p>
            <a:endParaRPr dirty="0"/>
          </a:p>
        </p:txBody>
      </p:sp>
      <p:sp>
        <p:nvSpPr>
          <p:cNvPr id="27" name="Текст 2">
            <a:extLst>
              <a:ext uri="{FF2B5EF4-FFF2-40B4-BE49-F238E27FC236}">
                <a16:creationId xmlns:a16="http://schemas.microsoft.com/office/drawing/2014/main" id="{000D3CE4-34EE-E26E-E7A2-678BFE00736C}"/>
              </a:ext>
            </a:extLst>
          </p:cNvPr>
          <p:cNvSpPr txBox="1"/>
          <p:nvPr/>
        </p:nvSpPr>
        <p:spPr>
          <a:xfrm>
            <a:off x="9718283" y="2977844"/>
            <a:ext cx="1565011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lvl1pPr>
          </a:lstStyle>
          <a:p>
            <a:endParaRPr dirty="0"/>
          </a:p>
        </p:txBody>
      </p:sp>
      <p:sp>
        <p:nvSpPr>
          <p:cNvPr id="28" name="Текст 2">
            <a:extLst>
              <a:ext uri="{FF2B5EF4-FFF2-40B4-BE49-F238E27FC236}">
                <a16:creationId xmlns:a16="http://schemas.microsoft.com/office/drawing/2014/main" id="{166F96AD-EABC-03A5-50C6-42E5F6853235}"/>
              </a:ext>
            </a:extLst>
          </p:cNvPr>
          <p:cNvSpPr txBox="1"/>
          <p:nvPr/>
        </p:nvSpPr>
        <p:spPr>
          <a:xfrm>
            <a:off x="10266423" y="5438847"/>
            <a:ext cx="1565011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lvl1pPr>
          </a:lstStyle>
          <a:p>
            <a:endParaRPr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AC815B-16BD-C06B-C8DE-386D9FCB03D9}"/>
              </a:ext>
            </a:extLst>
          </p:cNvPr>
          <p:cNvSpPr txBox="1"/>
          <p:nvPr/>
        </p:nvSpPr>
        <p:spPr>
          <a:xfrm>
            <a:off x="420955" y="353951"/>
            <a:ext cx="6518934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algn="l"/>
            <a:r>
              <a:rPr lang="ru-RU" sz="1600" cap="all" dirty="0">
                <a:solidFill>
                  <a:schemeClr val="tx1"/>
                </a:solidFill>
              </a:rPr>
              <a:t>Название раздела</a:t>
            </a:r>
            <a:endParaRPr sz="1600" cap="all" dirty="0">
              <a:solidFill>
                <a:schemeClr val="tx1"/>
              </a:solidFill>
            </a:endParaRPr>
          </a:p>
        </p:txBody>
      </p:sp>
      <p:grpSp>
        <p:nvGrpSpPr>
          <p:cNvPr id="15" name="Прямоугольник 16">
            <a:extLst>
              <a:ext uri="{FF2B5EF4-FFF2-40B4-BE49-F238E27FC236}">
                <a16:creationId xmlns:a16="http://schemas.microsoft.com/office/drawing/2014/main" id="{CB5DF538-1EDC-5349-F002-B4735B6B0626}"/>
              </a:ext>
            </a:extLst>
          </p:cNvPr>
          <p:cNvGrpSpPr/>
          <p:nvPr/>
        </p:nvGrpSpPr>
        <p:grpSpPr>
          <a:xfrm>
            <a:off x="-6778" y="6354705"/>
            <a:ext cx="542260" cy="506841"/>
            <a:chOff x="0" y="0"/>
            <a:chExt cx="542258" cy="506839"/>
          </a:xfrm>
        </p:grpSpPr>
        <p:sp>
          <p:nvSpPr>
            <p:cNvPr id="16" name="Прямоугольник">
              <a:extLst>
                <a:ext uri="{FF2B5EF4-FFF2-40B4-BE49-F238E27FC236}">
                  <a16:creationId xmlns:a16="http://schemas.microsoft.com/office/drawing/2014/main" id="{39179E90-F735-31E8-C444-C4534593C3B1}"/>
                </a:ext>
              </a:extLst>
            </p:cNvPr>
            <p:cNvSpPr/>
            <p:nvPr/>
          </p:nvSpPr>
          <p:spPr>
            <a:xfrm>
              <a:off x="-1" y="0"/>
              <a:ext cx="542260" cy="506841"/>
            </a:xfrm>
            <a:prstGeom prst="rect">
              <a:avLst/>
            </a:prstGeom>
            <a:solidFill>
              <a:srgbClr val="FBB3C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7" name="7">
              <a:extLst>
                <a:ext uri="{FF2B5EF4-FFF2-40B4-BE49-F238E27FC236}">
                  <a16:creationId xmlns:a16="http://schemas.microsoft.com/office/drawing/2014/main" id="{22FF4839-9270-E971-069A-1D9472A4EA51}"/>
                </a:ext>
              </a:extLst>
            </p:cNvPr>
            <p:cNvSpPr txBox="1"/>
            <p:nvPr/>
          </p:nvSpPr>
          <p:spPr>
            <a:xfrm>
              <a:off x="37054" y="153867"/>
              <a:ext cx="468149" cy="1991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no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Gilroy-Bold"/>
                  <a:ea typeface="Gilroy-Bold"/>
                  <a:cs typeface="Gilroy-Bold"/>
                  <a:sym typeface="Gilroy-Bold"/>
                </a:defRPr>
              </a:lvl1pPr>
            </a:lstStyle>
            <a:p>
              <a:r>
                <a:t>6</a:t>
              </a:r>
            </a:p>
          </p:txBody>
        </p:sp>
      </p:grpSp>
      <p:sp>
        <p:nvSpPr>
          <p:cNvPr id="18" name="Текст 2">
            <a:extLst>
              <a:ext uri="{FF2B5EF4-FFF2-40B4-BE49-F238E27FC236}">
                <a16:creationId xmlns:a16="http://schemas.microsoft.com/office/drawing/2014/main" id="{CC68C9A4-3E4B-D871-8F70-73B8389772C2}"/>
              </a:ext>
            </a:extLst>
          </p:cNvPr>
          <p:cNvSpPr txBox="1"/>
          <p:nvPr/>
        </p:nvSpPr>
        <p:spPr>
          <a:xfrm>
            <a:off x="498427" y="2809203"/>
            <a:ext cx="4989789" cy="304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8"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pPr>
            <a:r>
              <a:rPr lang="ru-RU" sz="1600" dirty="0">
                <a:sym typeface="Gilroy-Light"/>
              </a:rPr>
              <a:t>Согласно нашему исследованию суммарное количество скачиваний подобных приложений среди Российской аудитории около 500 тысяч за последний год, а Согласно исследованию "Рынок онлайн-образования в России" от 2020 года, объем рынка онлайн-образования в России составил 25,5 миллиарда рублей. При этом, среди пользователей онлайн-образования наибольшую долю занимают люди в возрасте от 18 до 25 лет - около 40%. Таким образом, потенциал рынка онлайн-образования для данной целевой аудитории в России может быть значительным</a:t>
            </a:r>
            <a:endParaRPr dirty="0"/>
          </a:p>
        </p:txBody>
      </p:sp>
      <p:sp>
        <p:nvSpPr>
          <p:cNvPr id="19" name="Текст 2">
            <a:extLst>
              <a:ext uri="{FF2B5EF4-FFF2-40B4-BE49-F238E27FC236}">
                <a16:creationId xmlns:a16="http://schemas.microsoft.com/office/drawing/2014/main" id="{14D9CDDC-EAA7-CCEE-B2CE-A4EA9C0A161E}"/>
              </a:ext>
            </a:extLst>
          </p:cNvPr>
          <p:cNvSpPr txBox="1"/>
          <p:nvPr/>
        </p:nvSpPr>
        <p:spPr>
          <a:xfrm>
            <a:off x="53605" y="1347708"/>
            <a:ext cx="6518934" cy="1200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algn="l"/>
            <a:r>
              <a:rPr lang="ru-RU" sz="3600" dirty="0"/>
              <a:t>Оценка потенциала «рынка» и рентабельности проекта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38116199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DD62948-2DA8-0B53-C3FA-A138BE1EAA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79" y="3548"/>
            <a:ext cx="12192000" cy="6858000"/>
          </a:xfrm>
          <a:prstGeom prst="rect">
            <a:avLst/>
          </a:prstGeom>
        </p:spPr>
      </p:pic>
      <p:sp>
        <p:nvSpPr>
          <p:cNvPr id="3" name="Текст 2">
            <a:extLst>
              <a:ext uri="{FF2B5EF4-FFF2-40B4-BE49-F238E27FC236}">
                <a16:creationId xmlns:a16="http://schemas.microsoft.com/office/drawing/2014/main" id="{4CAC815B-16BD-C06B-C8DE-386D9FCB03D9}"/>
              </a:ext>
            </a:extLst>
          </p:cNvPr>
          <p:cNvSpPr txBox="1"/>
          <p:nvPr/>
        </p:nvSpPr>
        <p:spPr>
          <a:xfrm>
            <a:off x="420955" y="353951"/>
            <a:ext cx="6518934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algn="l"/>
            <a:r>
              <a:rPr lang="ru-RU" sz="1600" cap="all" dirty="0" smtClean="0">
                <a:solidFill>
                  <a:schemeClr val="tx1"/>
                </a:solidFill>
              </a:rPr>
              <a:t>Общая информация о </a:t>
            </a:r>
            <a:r>
              <a:rPr lang="ru-RU" sz="1600" cap="all" dirty="0" err="1" smtClean="0">
                <a:solidFill>
                  <a:schemeClr val="tx1"/>
                </a:solidFill>
              </a:rPr>
              <a:t>стартап</a:t>
            </a:r>
            <a:r>
              <a:rPr lang="ru-RU" sz="1600" cap="all" dirty="0" smtClean="0">
                <a:solidFill>
                  <a:schemeClr val="tx1"/>
                </a:solidFill>
              </a:rPr>
              <a:t>-проекте</a:t>
            </a:r>
            <a:endParaRPr sz="1600" cap="all" dirty="0">
              <a:solidFill>
                <a:schemeClr val="tx1"/>
              </a:solidFill>
            </a:endParaRPr>
          </a:p>
        </p:txBody>
      </p:sp>
      <p:grpSp>
        <p:nvGrpSpPr>
          <p:cNvPr id="15" name="Прямоугольник 16">
            <a:extLst>
              <a:ext uri="{FF2B5EF4-FFF2-40B4-BE49-F238E27FC236}">
                <a16:creationId xmlns:a16="http://schemas.microsoft.com/office/drawing/2014/main" id="{60A3F205-9578-CF94-7092-1400F601C8D1}"/>
              </a:ext>
            </a:extLst>
          </p:cNvPr>
          <p:cNvGrpSpPr/>
          <p:nvPr/>
        </p:nvGrpSpPr>
        <p:grpSpPr>
          <a:xfrm>
            <a:off x="-6778" y="6354705"/>
            <a:ext cx="542260" cy="506841"/>
            <a:chOff x="0" y="0"/>
            <a:chExt cx="542258" cy="506839"/>
          </a:xfrm>
        </p:grpSpPr>
        <p:sp>
          <p:nvSpPr>
            <p:cNvPr id="16" name="Прямоугольник">
              <a:extLst>
                <a:ext uri="{FF2B5EF4-FFF2-40B4-BE49-F238E27FC236}">
                  <a16:creationId xmlns:a16="http://schemas.microsoft.com/office/drawing/2014/main" id="{D5CA97BE-F13C-452B-AB08-E629876F7B54}"/>
                </a:ext>
              </a:extLst>
            </p:cNvPr>
            <p:cNvSpPr/>
            <p:nvPr/>
          </p:nvSpPr>
          <p:spPr>
            <a:xfrm>
              <a:off x="-1" y="0"/>
              <a:ext cx="542260" cy="506841"/>
            </a:xfrm>
            <a:prstGeom prst="rect">
              <a:avLst/>
            </a:prstGeom>
            <a:solidFill>
              <a:srgbClr val="B5D8E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7" name="7">
              <a:extLst>
                <a:ext uri="{FF2B5EF4-FFF2-40B4-BE49-F238E27FC236}">
                  <a16:creationId xmlns:a16="http://schemas.microsoft.com/office/drawing/2014/main" id="{1C138934-0F09-1C12-B60E-F8669A1B6027}"/>
                </a:ext>
              </a:extLst>
            </p:cNvPr>
            <p:cNvSpPr txBox="1"/>
            <p:nvPr/>
          </p:nvSpPr>
          <p:spPr>
            <a:xfrm>
              <a:off x="37054" y="153867"/>
              <a:ext cx="468149" cy="1991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no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Gilroy-Bold"/>
                  <a:ea typeface="Gilroy-Bold"/>
                  <a:cs typeface="Gilroy-Bold"/>
                  <a:sym typeface="Gilroy-Bold"/>
                </a:defRPr>
              </a:lvl1pPr>
            </a:lstStyle>
            <a:p>
              <a:r>
                <a:t>5</a:t>
              </a:r>
            </a:p>
          </p:txBody>
        </p:sp>
      </p:grpSp>
      <p:sp>
        <p:nvSpPr>
          <p:cNvPr id="19" name="Текст 2">
            <a:extLst>
              <a:ext uri="{FF2B5EF4-FFF2-40B4-BE49-F238E27FC236}">
                <a16:creationId xmlns:a16="http://schemas.microsoft.com/office/drawing/2014/main" id="{7DA271B1-E3E2-B470-7FBD-BF2F39D0553F}"/>
              </a:ext>
            </a:extLst>
          </p:cNvPr>
          <p:cNvSpPr txBox="1"/>
          <p:nvPr/>
        </p:nvSpPr>
        <p:spPr>
          <a:xfrm>
            <a:off x="589496" y="1073522"/>
            <a:ext cx="9365538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algn="l"/>
            <a:r>
              <a:rPr lang="ru-RU" sz="3200" dirty="0"/>
              <a:t>Бизнес-модель </a:t>
            </a:r>
            <a:r>
              <a:rPr lang="ru-RU" sz="3200" dirty="0" err="1"/>
              <a:t>стартап</a:t>
            </a:r>
            <a:r>
              <a:rPr lang="ru-RU" sz="3200" dirty="0"/>
              <a:t>-проекта </a:t>
            </a:r>
            <a:r>
              <a:rPr lang="ru-RU" sz="3200" dirty="0" smtClean="0"/>
              <a:t>и потенциальные заказчики</a:t>
            </a:r>
            <a:endParaRPr lang="ru-RU" sz="3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20955" y="2531757"/>
            <a:ext cx="451126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pPr>
            <a:r>
              <a:rPr lang="ru-RU" sz="1600" dirty="0">
                <a:sym typeface="Gilroy-Light"/>
              </a:rPr>
              <a:t>Первоначальное финансирование проекта планируется за счет гранта. Дальнейшее финансирование проекта будет осуществляться за счет средств, вырученных за продажу рекламы в приложении, а также за предоставление платной подписки на </a:t>
            </a:r>
            <a:r>
              <a:rPr lang="ru-RU" sz="1600" dirty="0" smtClean="0">
                <a:sym typeface="Gilroy-Light"/>
              </a:rPr>
              <a:t>расширенный </a:t>
            </a:r>
            <a:r>
              <a:rPr lang="ru-RU" sz="1600" dirty="0">
                <a:sym typeface="Gilroy-Light"/>
              </a:rPr>
              <a:t>пакет функций.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939889" y="2388743"/>
            <a:ext cx="495596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pPr>
            <a:r>
              <a:rPr lang="ru-RU" sz="2000" dirty="0" smtClean="0">
                <a:solidFill>
                  <a:srgbClr val="9F00FF"/>
                </a:solidFill>
                <a:latin typeface="Gilroy-Light"/>
                <a:sym typeface="Gilroy-Light"/>
              </a:rPr>
              <a:t>Потенциальные заказчики:</a:t>
            </a:r>
          </a:p>
          <a:p>
            <a:pPr fontAlgn="base"/>
            <a:r>
              <a:rPr lang="ru-RU" dirty="0"/>
              <a:t>Вузы</a:t>
            </a:r>
          </a:p>
          <a:p>
            <a:pPr fontAlgn="base"/>
            <a:r>
              <a:rPr lang="ru-RU" dirty="0"/>
              <a:t>Школы</a:t>
            </a:r>
          </a:p>
          <a:p>
            <a:pPr fontAlgn="base"/>
            <a:r>
              <a:rPr lang="ru-RU" dirty="0"/>
              <a:t>Государство</a:t>
            </a:r>
          </a:p>
          <a:p>
            <a:pPr fontAlgn="base"/>
            <a:r>
              <a:rPr lang="ru-RU" dirty="0"/>
              <a:t>Студенты</a:t>
            </a:r>
          </a:p>
          <a:p>
            <a:pPr fontAlgn="base"/>
            <a:r>
              <a:rPr lang="ru-RU" dirty="0"/>
              <a:t>Школьники</a:t>
            </a:r>
          </a:p>
        </p:txBody>
      </p:sp>
    </p:spTree>
    <p:extLst>
      <p:ext uri="{BB962C8B-B14F-4D97-AF65-F5344CB8AC3E}">
        <p14:creationId xmlns:p14="http://schemas.microsoft.com/office/powerpoint/2010/main" val="4322336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6C90C3B-E791-F91C-4327-5D3EE8F80C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Текст 2">
            <a:extLst>
              <a:ext uri="{FF2B5EF4-FFF2-40B4-BE49-F238E27FC236}">
                <a16:creationId xmlns:a16="http://schemas.microsoft.com/office/drawing/2014/main" id="{4CAC815B-16BD-C06B-C8DE-386D9FCB03D9}"/>
              </a:ext>
            </a:extLst>
          </p:cNvPr>
          <p:cNvSpPr txBox="1"/>
          <p:nvPr/>
        </p:nvSpPr>
        <p:spPr>
          <a:xfrm>
            <a:off x="420955" y="353951"/>
            <a:ext cx="6518934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algn="l"/>
            <a:r>
              <a:rPr lang="ru-RU" sz="1600" cap="all" dirty="0" smtClean="0">
                <a:solidFill>
                  <a:schemeClr val="tx1"/>
                </a:solidFill>
              </a:rPr>
              <a:t>Общая информация о </a:t>
            </a:r>
            <a:r>
              <a:rPr lang="ru-RU" sz="1600" cap="all" dirty="0" err="1" smtClean="0">
                <a:solidFill>
                  <a:schemeClr val="tx1"/>
                </a:solidFill>
              </a:rPr>
              <a:t>стартап</a:t>
            </a:r>
            <a:r>
              <a:rPr lang="ru-RU" sz="1600" cap="all" dirty="0" smtClean="0">
                <a:solidFill>
                  <a:schemeClr val="tx1"/>
                </a:solidFill>
              </a:rPr>
              <a:t>-проекте</a:t>
            </a:r>
            <a:endParaRPr sz="1600" cap="all" dirty="0">
              <a:solidFill>
                <a:schemeClr val="tx1"/>
              </a:solidFill>
            </a:endParaRPr>
          </a:p>
        </p:txBody>
      </p:sp>
      <p:sp>
        <p:nvSpPr>
          <p:cNvPr id="16" name="Текст 2">
            <a:extLst>
              <a:ext uri="{FF2B5EF4-FFF2-40B4-BE49-F238E27FC236}">
                <a16:creationId xmlns:a16="http://schemas.microsoft.com/office/drawing/2014/main" id="{21FF62E7-FC14-63FA-D2C4-4AD458155A21}"/>
              </a:ext>
            </a:extLst>
          </p:cNvPr>
          <p:cNvSpPr txBox="1"/>
          <p:nvPr/>
        </p:nvSpPr>
        <p:spPr>
          <a:xfrm>
            <a:off x="343778" y="2728677"/>
            <a:ext cx="4989789" cy="1754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/>
            <a:r>
              <a:rPr lang="ru-RU" dirty="0" smtClean="0"/>
              <a:t>Технологические риски: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/>
              <a:t>Нарушение работы сайта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smtClean="0"/>
              <a:t>Проблемы </a:t>
            </a:r>
            <a:r>
              <a:rPr lang="ru-RU" dirty="0"/>
              <a:t>в техническом </a:t>
            </a:r>
            <a:r>
              <a:rPr lang="ru-RU" dirty="0" smtClean="0"/>
              <a:t>обслуживании </a:t>
            </a:r>
            <a:r>
              <a:rPr lang="ru-RU" dirty="0"/>
              <a:t>сервисов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/>
              <a:t>Проблемы с монетизацией</a:t>
            </a:r>
          </a:p>
          <a:p>
            <a:r>
              <a:rPr dirty="0"/>
              <a:t> 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7F069A5F-4696-88B0-02DE-3C26EECCC1AC}"/>
              </a:ext>
            </a:extLst>
          </p:cNvPr>
          <p:cNvSpPr txBox="1"/>
          <p:nvPr/>
        </p:nvSpPr>
        <p:spPr>
          <a:xfrm>
            <a:off x="305641" y="1628295"/>
            <a:ext cx="6518934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algn="l"/>
            <a:r>
              <a:rPr lang="ru-RU" sz="3600" dirty="0" smtClean="0"/>
              <a:t>Риски</a:t>
            </a:r>
          </a:p>
        </p:txBody>
      </p:sp>
      <p:grpSp>
        <p:nvGrpSpPr>
          <p:cNvPr id="19" name="Прямоугольник 16">
            <a:extLst>
              <a:ext uri="{FF2B5EF4-FFF2-40B4-BE49-F238E27FC236}">
                <a16:creationId xmlns:a16="http://schemas.microsoft.com/office/drawing/2014/main" id="{2E5AE94E-E90D-E173-A00A-18964D62909E}"/>
              </a:ext>
            </a:extLst>
          </p:cNvPr>
          <p:cNvGrpSpPr/>
          <p:nvPr/>
        </p:nvGrpSpPr>
        <p:grpSpPr>
          <a:xfrm>
            <a:off x="-6778" y="6366280"/>
            <a:ext cx="542260" cy="506841"/>
            <a:chOff x="0" y="0"/>
            <a:chExt cx="542258" cy="506839"/>
          </a:xfrm>
        </p:grpSpPr>
        <p:sp>
          <p:nvSpPr>
            <p:cNvPr id="20" name="Прямоугольник">
              <a:extLst>
                <a:ext uri="{FF2B5EF4-FFF2-40B4-BE49-F238E27FC236}">
                  <a16:creationId xmlns:a16="http://schemas.microsoft.com/office/drawing/2014/main" id="{000382F8-A895-A166-51BB-13EC465BAB70}"/>
                </a:ext>
              </a:extLst>
            </p:cNvPr>
            <p:cNvSpPr/>
            <p:nvPr/>
          </p:nvSpPr>
          <p:spPr>
            <a:xfrm>
              <a:off x="-1" y="0"/>
              <a:ext cx="542260" cy="506841"/>
            </a:xfrm>
            <a:prstGeom prst="rect">
              <a:avLst/>
            </a:prstGeom>
            <a:solidFill>
              <a:srgbClr val="FCAF17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21" name="7">
              <a:extLst>
                <a:ext uri="{FF2B5EF4-FFF2-40B4-BE49-F238E27FC236}">
                  <a16:creationId xmlns:a16="http://schemas.microsoft.com/office/drawing/2014/main" id="{37AE1662-C7F3-3A92-F4F2-ED5719E92166}"/>
                </a:ext>
              </a:extLst>
            </p:cNvPr>
            <p:cNvSpPr txBox="1"/>
            <p:nvPr/>
          </p:nvSpPr>
          <p:spPr>
            <a:xfrm>
              <a:off x="37054" y="153867"/>
              <a:ext cx="468149" cy="1991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no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Gilroy-Bold"/>
                  <a:ea typeface="Gilroy-Bold"/>
                  <a:cs typeface="Gilroy-Bold"/>
                  <a:sym typeface="Gilroy-Bold"/>
                </a:defRPr>
              </a:lvl1pPr>
            </a:lstStyle>
            <a:p>
              <a: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53439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Прямоугольник"/>
          <p:cNvSpPr/>
          <p:nvPr/>
        </p:nvSpPr>
        <p:spPr>
          <a:xfrm>
            <a:off x="7510395" y="4291684"/>
            <a:ext cx="4681605" cy="2569141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CAF17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276" name="#FCAF17 RGB 252 175 23  CMYK 0 37 91 0"/>
          <p:cNvSpPr txBox="1"/>
          <p:nvPr/>
        </p:nvSpPr>
        <p:spPr>
          <a:xfrm>
            <a:off x="7695479" y="4394083"/>
            <a:ext cx="1841914" cy="923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>
                <a:solidFill>
                  <a:srgbClr val="FFFFFF"/>
                </a:solidFill>
                <a:latin typeface="Gilroy-Regular"/>
                <a:ea typeface="Gilroy-Regular"/>
                <a:cs typeface="Gilroy-Regular"/>
                <a:sym typeface="Gilroy-Regular"/>
              </a:defRPr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277" name="Квадрат"/>
          <p:cNvSpPr/>
          <p:nvPr/>
        </p:nvSpPr>
        <p:spPr>
          <a:xfrm>
            <a:off x="-17068" y="-1"/>
            <a:ext cx="4840001" cy="42941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279" name="Прямоугольник"/>
          <p:cNvSpPr/>
          <p:nvPr/>
        </p:nvSpPr>
        <p:spPr>
          <a:xfrm>
            <a:off x="-4526" y="4288861"/>
            <a:ext cx="7514921" cy="25691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B5D8E1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280" name="#B5D8E1 RGB 181 216 225  CMYK 27 6 9 0"/>
          <p:cNvSpPr txBox="1"/>
          <p:nvPr/>
        </p:nvSpPr>
        <p:spPr>
          <a:xfrm>
            <a:off x="110819" y="4406784"/>
            <a:ext cx="2916678" cy="923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>
                <a:solidFill>
                  <a:srgbClr val="FFFFFF"/>
                </a:solidFill>
                <a:latin typeface="Gilroy-Regular"/>
                <a:ea typeface="Gilroy-Regular"/>
                <a:cs typeface="Gilroy-Regular"/>
                <a:sym typeface="Gilroy-Regular"/>
              </a:defRPr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281" name="TextBox 20"/>
          <p:cNvSpPr txBox="1"/>
          <p:nvPr/>
        </p:nvSpPr>
        <p:spPr>
          <a:xfrm>
            <a:off x="4822933" y="122003"/>
            <a:ext cx="1623695" cy="883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Gilroy-Regular"/>
                <a:ea typeface="Gilroy-Regular"/>
                <a:cs typeface="Gilroy-Regular"/>
                <a:sym typeface="Gilroy-Regular"/>
              </a:defRPr>
            </a:pPr>
            <a:r>
              <a:t>#8F00FF</a:t>
            </a:r>
            <a:br/>
            <a:r>
              <a:t/>
            </a:r>
            <a:br/>
            <a:endParaRPr/>
          </a:p>
        </p:txBody>
      </p:sp>
      <p:sp>
        <p:nvSpPr>
          <p:cNvPr id="283" name="TextBox 26"/>
          <p:cNvSpPr txBox="1"/>
          <p:nvPr/>
        </p:nvSpPr>
        <p:spPr>
          <a:xfrm>
            <a:off x="98036" y="122003"/>
            <a:ext cx="1841913" cy="923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Gilroy-Regular"/>
                <a:ea typeface="Gilroy-Regular"/>
                <a:cs typeface="Gilroy-Regular"/>
                <a:sym typeface="Gilroy-Regular"/>
              </a:defRPr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284" name="TextBox 28"/>
          <p:cNvSpPr txBox="1"/>
          <p:nvPr/>
        </p:nvSpPr>
        <p:spPr>
          <a:xfrm>
            <a:off x="9567036" y="1642209"/>
            <a:ext cx="1841914" cy="8839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Gilroy-Regular"/>
                <a:ea typeface="Gilroy-Regular"/>
                <a:cs typeface="Gilroy-Regular"/>
                <a:sym typeface="Gilroy-Regular"/>
              </a:defRPr>
            </a:pPr>
            <a:r>
              <a:rPr dirty="0"/>
              <a:t>#1B1B1B</a:t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285" name="TextBox 30"/>
          <p:cNvSpPr txBox="1"/>
          <p:nvPr/>
        </p:nvSpPr>
        <p:spPr>
          <a:xfrm>
            <a:off x="4822933" y="2983057"/>
            <a:ext cx="1623695" cy="8839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Gilroy-Regular"/>
                <a:ea typeface="Gilroy-Regular"/>
                <a:cs typeface="Gilroy-Regular"/>
                <a:sym typeface="Gilroy-Regular"/>
              </a:defRPr>
            </a:pPr>
            <a:r>
              <a:rPr dirty="0"/>
              <a:t>#FD493D</a:t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286" name="TextBox 28"/>
          <p:cNvSpPr txBox="1"/>
          <p:nvPr/>
        </p:nvSpPr>
        <p:spPr>
          <a:xfrm>
            <a:off x="9579736" y="129623"/>
            <a:ext cx="2100802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latin typeface="Gilroy-Regular"/>
                <a:ea typeface="Gilroy-Regular"/>
                <a:cs typeface="Gilroy-Regular"/>
                <a:sym typeface="Gilroy-Regular"/>
              </a:defRPr>
            </a:lvl1pPr>
          </a:lstStyle>
          <a:p>
            <a:endParaRPr dirty="0"/>
          </a:p>
        </p:txBody>
      </p:sp>
      <p:sp>
        <p:nvSpPr>
          <p:cNvPr id="287" name="Текст 2"/>
          <p:cNvSpPr txBox="1"/>
          <p:nvPr/>
        </p:nvSpPr>
        <p:spPr>
          <a:xfrm>
            <a:off x="110819" y="1087516"/>
            <a:ext cx="4755380" cy="2400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/>
          <a:p>
            <a:pPr>
              <a:defRPr sz="4800">
                <a:solidFill>
                  <a:srgbClr val="FFFF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pPr>
            <a:r>
              <a:rPr sz="5000" dirty="0"/>
              <a:t>ОСНОВНЫЕ</a:t>
            </a:r>
          </a:p>
          <a:p>
            <a:pPr>
              <a:defRPr sz="4800">
                <a:solidFill>
                  <a:srgbClr val="FFFF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pPr>
            <a:r>
              <a:rPr sz="5000" dirty="0" smtClean="0"/>
              <a:t>ЦВЕТА</a:t>
            </a:r>
            <a:r>
              <a:rPr lang="ru-RU" sz="5000" dirty="0" smtClean="0"/>
              <a:t> ПРИЛОЖЕНИЯ</a:t>
            </a:r>
            <a:endParaRPr sz="5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5901DFD4-BC88-BEC8-2442-9530B73541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Текст 2">
            <a:extLst>
              <a:ext uri="{FF2B5EF4-FFF2-40B4-BE49-F238E27FC236}">
                <a16:creationId xmlns:a16="http://schemas.microsoft.com/office/drawing/2014/main" id="{4CAC815B-16BD-C06B-C8DE-386D9FCB03D9}"/>
              </a:ext>
            </a:extLst>
          </p:cNvPr>
          <p:cNvSpPr txBox="1"/>
          <p:nvPr/>
        </p:nvSpPr>
        <p:spPr>
          <a:xfrm>
            <a:off x="420955" y="353951"/>
            <a:ext cx="6518934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algn="l"/>
            <a:r>
              <a:rPr lang="ru-RU" sz="1600" cap="all" dirty="0" smtClean="0">
                <a:solidFill>
                  <a:schemeClr val="tx1"/>
                </a:solidFill>
              </a:rPr>
              <a:t>Общая информация о </a:t>
            </a:r>
            <a:r>
              <a:rPr lang="ru-RU" sz="1600" cap="all" dirty="0" err="1" smtClean="0">
                <a:solidFill>
                  <a:schemeClr val="tx1"/>
                </a:solidFill>
              </a:rPr>
              <a:t>стартап</a:t>
            </a:r>
            <a:r>
              <a:rPr lang="ru-RU" sz="1600" cap="all" dirty="0" smtClean="0">
                <a:solidFill>
                  <a:schemeClr val="tx1"/>
                </a:solidFill>
              </a:rPr>
              <a:t>-проекте</a:t>
            </a:r>
            <a:endParaRPr sz="1600" cap="all" dirty="0">
              <a:solidFill>
                <a:schemeClr val="tx1"/>
              </a:solidFill>
            </a:endParaRPr>
          </a:p>
        </p:txBody>
      </p:sp>
      <p:sp>
        <p:nvSpPr>
          <p:cNvPr id="2" name="Текст 2">
            <a:extLst>
              <a:ext uri="{FF2B5EF4-FFF2-40B4-BE49-F238E27FC236}">
                <a16:creationId xmlns:a16="http://schemas.microsoft.com/office/drawing/2014/main" id="{1DDE4AED-F6DD-A527-4565-F40167CC4C2E}"/>
              </a:ext>
            </a:extLst>
          </p:cNvPr>
          <p:cNvSpPr txBox="1"/>
          <p:nvPr/>
        </p:nvSpPr>
        <p:spPr>
          <a:xfrm>
            <a:off x="6944993" y="3175192"/>
            <a:ext cx="4345769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>
              <a:buSzPct val="100000"/>
              <a:buFont typeface="Arial"/>
              <a:buChar char="•"/>
              <a:defRPr sz="1600">
                <a:solidFill>
                  <a:srgbClr val="8F00FF"/>
                </a:solidFill>
                <a:latin typeface="Gilroy-Regular"/>
                <a:ea typeface="Gilroy-Regular"/>
                <a:cs typeface="Gilroy-Regular"/>
                <a:sym typeface="Gilroy-Regular"/>
              </a:defRPr>
            </a:pPr>
            <a:endParaRPr dirty="0"/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id="{C6B68C62-35A5-0EB2-1E14-760A4057FE5C}"/>
              </a:ext>
            </a:extLst>
          </p:cNvPr>
          <p:cNvSpPr txBox="1"/>
          <p:nvPr/>
        </p:nvSpPr>
        <p:spPr>
          <a:xfrm>
            <a:off x="609152" y="3188386"/>
            <a:ext cx="4989789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8"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pPr>
            <a:endParaRPr dirty="0"/>
          </a:p>
        </p:txBody>
      </p:sp>
      <p:sp>
        <p:nvSpPr>
          <p:cNvPr id="12" name="Текст 2">
            <a:extLst>
              <a:ext uri="{FF2B5EF4-FFF2-40B4-BE49-F238E27FC236}">
                <a16:creationId xmlns:a16="http://schemas.microsoft.com/office/drawing/2014/main" id="{65E0BF6E-BA3A-1E7B-5928-68FC9F500BCE}"/>
              </a:ext>
            </a:extLst>
          </p:cNvPr>
          <p:cNvSpPr txBox="1"/>
          <p:nvPr/>
        </p:nvSpPr>
        <p:spPr>
          <a:xfrm>
            <a:off x="559690" y="1955444"/>
            <a:ext cx="6518934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algn="l"/>
            <a:r>
              <a:rPr lang="ru-RU" sz="3600" dirty="0" smtClean="0"/>
              <a:t>Команда </a:t>
            </a:r>
            <a:r>
              <a:rPr lang="ru-RU" sz="3600" dirty="0" err="1" smtClean="0"/>
              <a:t>стартап</a:t>
            </a:r>
            <a:r>
              <a:rPr lang="ru-RU" sz="3600" dirty="0" smtClean="0"/>
              <a:t>-проекта</a:t>
            </a:r>
            <a:endParaRPr sz="3600" dirty="0"/>
          </a:p>
        </p:txBody>
      </p:sp>
      <p:grpSp>
        <p:nvGrpSpPr>
          <p:cNvPr id="17" name="Прямоугольник 16">
            <a:extLst>
              <a:ext uri="{FF2B5EF4-FFF2-40B4-BE49-F238E27FC236}">
                <a16:creationId xmlns:a16="http://schemas.microsoft.com/office/drawing/2014/main" id="{0564D20A-6B69-E2A7-E80E-35078CEF7BFD}"/>
              </a:ext>
            </a:extLst>
          </p:cNvPr>
          <p:cNvGrpSpPr/>
          <p:nvPr/>
        </p:nvGrpSpPr>
        <p:grpSpPr>
          <a:xfrm>
            <a:off x="-10633" y="6361790"/>
            <a:ext cx="542262" cy="506843"/>
            <a:chOff x="-1" y="0"/>
            <a:chExt cx="542260" cy="506841"/>
          </a:xfrm>
          <a:solidFill>
            <a:srgbClr val="FCAF17"/>
          </a:solidFill>
        </p:grpSpPr>
        <p:sp>
          <p:nvSpPr>
            <p:cNvPr id="18" name="Прямоугольник">
              <a:extLst>
                <a:ext uri="{FF2B5EF4-FFF2-40B4-BE49-F238E27FC236}">
                  <a16:creationId xmlns:a16="http://schemas.microsoft.com/office/drawing/2014/main" id="{A486F812-6C18-776F-FAA4-1A45F60F6099}"/>
                </a:ext>
              </a:extLst>
            </p:cNvPr>
            <p:cNvSpPr/>
            <p:nvPr/>
          </p:nvSpPr>
          <p:spPr>
            <a:xfrm>
              <a:off x="-1" y="0"/>
              <a:ext cx="542260" cy="50684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9" name="7">
              <a:extLst>
                <a:ext uri="{FF2B5EF4-FFF2-40B4-BE49-F238E27FC236}">
                  <a16:creationId xmlns:a16="http://schemas.microsoft.com/office/drawing/2014/main" id="{6212DBF9-B74B-00F8-4499-22F39F49FCD7}"/>
                </a:ext>
              </a:extLst>
            </p:cNvPr>
            <p:cNvSpPr txBox="1"/>
            <p:nvPr/>
          </p:nvSpPr>
          <p:spPr>
            <a:xfrm>
              <a:off x="37054" y="153867"/>
              <a:ext cx="468149" cy="199103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no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Gilroy-Bold"/>
                  <a:ea typeface="Gilroy-Bold"/>
                  <a:cs typeface="Gilroy-Bold"/>
                  <a:sym typeface="Gilroy-Bold"/>
                </a:defRPr>
              </a:lvl1pPr>
            </a:lstStyle>
            <a:p>
              <a:r>
                <a:rPr lang="ru-RU" dirty="0"/>
                <a:t>3</a:t>
              </a:r>
              <a:endParaRPr dirty="0"/>
            </a:p>
          </p:txBody>
        </p:sp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478939"/>
              </p:ext>
            </p:extLst>
          </p:nvPr>
        </p:nvGraphicFramePr>
        <p:xfrm>
          <a:off x="1108366" y="3529203"/>
          <a:ext cx="7189459" cy="1948448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302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7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9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36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97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9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Название проекта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ФИО студента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Телефон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Рынок НТИ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Трекер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8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Виктум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ru-RU" sz="1400" b="1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Георгиева Ирина Григорьевна</a:t>
                      </a:r>
                      <a:endParaRPr lang="ru-RU" sz="1400" b="1" i="0" u="none" strike="noStrike" cap="none" spc="0" baseline="0" dirty="0"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89772505519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ТехноДрайв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Новенников</a:t>
                      </a:r>
                      <a:r>
                        <a:rPr lang="ru-RU" sz="1400" dirty="0">
                          <a:effectLst/>
                        </a:rPr>
                        <a:t> Роман Михайлович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8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Виктум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cap="none" spc="0" baseline="0" dirty="0" err="1" smtClean="0"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Беднякова</a:t>
                      </a:r>
                      <a:r>
                        <a:rPr lang="ru-RU" sz="1400" b="1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Мария Игоревна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89878146308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ТехноДрайв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Новенников</a:t>
                      </a:r>
                      <a:r>
                        <a:rPr lang="ru-RU" sz="1400" dirty="0">
                          <a:effectLst/>
                        </a:rPr>
                        <a:t> Роман Михайлович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2138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3613</TotalTime>
  <Words>466</Words>
  <Application>Microsoft Office PowerPoint</Application>
  <PresentationFormat>Широкоэкранный</PresentationFormat>
  <Paragraphs>103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3" baseType="lpstr">
      <vt:lpstr>Arial</vt:lpstr>
      <vt:lpstr>Calibri</vt:lpstr>
      <vt:lpstr>Calibri Light</vt:lpstr>
      <vt:lpstr>Conthrax Sb</vt:lpstr>
      <vt:lpstr>Eras Medium ITC</vt:lpstr>
      <vt:lpstr>Gilroy-Bold</vt:lpstr>
      <vt:lpstr>Gilroy-ExtraBold</vt:lpstr>
      <vt:lpstr>Gilroy-Light</vt:lpstr>
      <vt:lpstr>Gilroy-Regular</vt:lpstr>
      <vt:lpstr>Helvetica</vt:lpstr>
      <vt:lpstr>Helvetica Neue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Бокарева</dc:creator>
  <cp:lastModifiedBy>Котик</cp:lastModifiedBy>
  <cp:revision>40</cp:revision>
  <dcterms:modified xsi:type="dcterms:W3CDTF">2023-04-28T23:27:48Z</dcterms:modified>
</cp:coreProperties>
</file>