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77" r:id="rId2"/>
    <p:sldId id="278" r:id="rId3"/>
    <p:sldId id="279" r:id="rId4"/>
    <p:sldId id="280" r:id="rId5"/>
    <p:sldId id="281" r:id="rId6"/>
    <p:sldId id="282" r:id="rId7"/>
    <p:sldId id="286" r:id="rId8"/>
    <p:sldId id="283" r:id="rId9"/>
    <p:sldId id="284" r:id="rId10"/>
    <p:sldId id="285" r:id="rId11"/>
    <p:sldId id="274" r:id="rId12"/>
    <p:sldId id="275" r:id="rId13"/>
  </p:sldIdLst>
  <p:sldSz cx="20104100" cy="11309350"/>
  <p:notesSz cx="20104100" cy="11309350"/>
  <p:embeddedFontLst>
    <p:embeddedFont>
      <p:font typeface="NSimSun" pitchFamily="49" charset="-122"/>
      <p:regular r:id="rId15"/>
    </p:embeddedFon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Lato" charset="0"/>
      <p:regular r:id="rId20"/>
      <p:bold r:id="rId21"/>
      <p:italic r:id="rId22"/>
      <p:boldItalic r:id="rId2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aur Ramaldanov" initials="ZR" lastIdx="1" clrIdx="0">
    <p:extLst>
      <p:ext uri="{19B8F6BF-5375-455C-9EA6-DF929625EA0E}">
        <p15:presenceInfo xmlns:p15="http://schemas.microsoft.com/office/powerpoint/2012/main" xmlns="" userId="8ff40c950431fcf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F527"/>
    <a:srgbClr val="9933FF"/>
    <a:srgbClr val="CC00FF"/>
    <a:srgbClr val="0543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89" autoAdjust="0"/>
    <p:restoredTop sz="96370" autoAdjust="0"/>
  </p:normalViewPr>
  <p:slideViewPr>
    <p:cSldViewPr>
      <p:cViewPr varScale="1">
        <p:scale>
          <a:sx n="68" d="100"/>
          <a:sy n="68" d="100"/>
        </p:scale>
        <p:origin x="-336" y="-1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658DBA-5F70-4786-96A4-7EF102722361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041F2D-396C-460B-8F44-53EBC2D08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675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41F2D-396C-460B-8F44-53EBC2D0825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052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chemeClr val="bg1"/>
                </a:solidFill>
                <a:latin typeface="Lato"/>
                <a:cs typeface="La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chemeClr val="bg1"/>
                </a:solidFill>
                <a:latin typeface="Lato"/>
                <a:cs typeface="La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chemeClr val="bg1"/>
                </a:solidFill>
                <a:latin typeface="Lato"/>
                <a:cs typeface="La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34388" y="936377"/>
            <a:ext cx="18035322" cy="628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1" i="0">
                <a:solidFill>
                  <a:schemeClr val="bg1"/>
                </a:solidFill>
                <a:latin typeface="Lato"/>
                <a:cs typeface="La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одзаголовок 2"/>
          <p:cNvSpPr txBox="1">
            <a:spLocks/>
          </p:cNvSpPr>
          <p:nvPr/>
        </p:nvSpPr>
        <p:spPr>
          <a:xfrm>
            <a:off x="984250" y="3692934"/>
            <a:ext cx="10744200" cy="2418941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1200"/>
              </a:spcAft>
              <a:tabLst>
                <a:tab pos="274320" algn="l"/>
              </a:tabLst>
            </a:pPr>
            <a:r>
              <a:rPr lang="ru-RU" sz="4800" kern="1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NSimSun"/>
                <a:cs typeface="Arial" pitchFamily="34" charset="0"/>
              </a:rPr>
              <a:t>Разработка противомикробной мази на основе </a:t>
            </a:r>
            <a:r>
              <a:rPr lang="ru-RU" sz="4800" kern="1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NSimSun"/>
                <a:cs typeface="Arial" pitchFamily="34" charset="0"/>
              </a:rPr>
              <a:t>теллурорганических</a:t>
            </a:r>
            <a:r>
              <a:rPr lang="ru-RU" sz="4800" kern="1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NSimSun"/>
                <a:cs typeface="Arial" pitchFamily="34" charset="0"/>
              </a:rPr>
              <a:t> соединений.</a:t>
            </a:r>
            <a:endParaRPr lang="ru-RU" sz="4800" b="1" kern="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755650" y="7666271"/>
            <a:ext cx="10972800" cy="28956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800" dirty="0" smtClean="0">
                <a:solidFill>
                  <a:srgbClr val="7030A0"/>
                </a:solidFill>
              </a:rPr>
              <a:t>Фокус-группа: </a:t>
            </a:r>
            <a:r>
              <a:rPr lang="ru-RU" sz="2800" kern="100" dirty="0" smtClean="0">
                <a:solidFill>
                  <a:srgbClr val="7030A0"/>
                </a:solidFill>
                <a:latin typeface="Liberation Serif"/>
                <a:ea typeface="NSimSun"/>
                <a:cs typeface="Arial"/>
              </a:rPr>
              <a:t>Разработка</a:t>
            </a:r>
            <a:r>
              <a:rPr lang="ru-RU" sz="2800" kern="100" dirty="0">
                <a:solidFill>
                  <a:srgbClr val="7030A0"/>
                </a:solidFill>
                <a:latin typeface="Liberation Serif"/>
                <a:ea typeface="NSimSun"/>
                <a:cs typeface="Arial"/>
              </a:rPr>
              <a:t>, проектирование и создание современного многофункционального оборудования и материалов нового поколения для развития перспективных производственных технологий, электроники, ресурсосберегающей энергетики и медицины </a:t>
            </a:r>
            <a:r>
              <a:rPr lang="ru-RU" sz="2800" kern="100" dirty="0" smtClean="0">
                <a:solidFill>
                  <a:srgbClr val="7030A0"/>
                </a:solidFill>
                <a:latin typeface="Liberation Serif"/>
                <a:ea typeface="NSimSun"/>
                <a:cs typeface="Arial"/>
              </a:rPr>
              <a:t>будущего</a:t>
            </a:r>
            <a:endParaRPr lang="ru-RU" sz="2800" kern="0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3250" y="0"/>
            <a:ext cx="8070850" cy="1130935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2133" y="987525"/>
            <a:ext cx="2362200" cy="61996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0000"/>
                    </a14:imgEffect>
                    <a14:imgEffect>
                      <a14:brightnessContrast bright="-1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0017" y="889646"/>
            <a:ext cx="1643176" cy="81572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0017" y="6492876"/>
            <a:ext cx="6397194" cy="718350"/>
          </a:xfrm>
          <a:prstGeom prst="rect">
            <a:avLst/>
          </a:prstGeom>
        </p:spPr>
      </p:pic>
      <p:sp>
        <p:nvSpPr>
          <p:cNvPr id="27" name="Подзаголовок 2"/>
          <p:cNvSpPr txBox="1">
            <a:spLocks/>
          </p:cNvSpPr>
          <p:nvPr/>
        </p:nvSpPr>
        <p:spPr>
          <a:xfrm>
            <a:off x="15684500" y="7406632"/>
            <a:ext cx="4419600" cy="519279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spc="600" dirty="0">
                <a:solidFill>
                  <a:schemeClr val="bg1"/>
                </a:solidFill>
              </a:rPr>
              <a:t>АКСЕЛЕРАТОР ДГУ</a:t>
            </a:r>
            <a:endParaRPr lang="ru-RU" sz="2800" kern="0" spc="600" dirty="0">
              <a:solidFill>
                <a:schemeClr val="bg1"/>
              </a:solidFill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18339430" y="9617075"/>
            <a:ext cx="1371600" cy="585204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spc="600" dirty="0">
                <a:solidFill>
                  <a:schemeClr val="bg1"/>
                </a:solidFill>
              </a:rPr>
              <a:t>2023</a:t>
            </a:r>
            <a:endParaRPr lang="ru-RU" sz="2800" b="1" kern="0" spc="60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" y="10859102"/>
            <a:ext cx="10627175" cy="45024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50" y="987525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692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3"/>
          <p:cNvSpPr/>
          <p:nvPr/>
        </p:nvSpPr>
        <p:spPr>
          <a:xfrm>
            <a:off x="14096892" y="9029066"/>
            <a:ext cx="6007316" cy="1959610"/>
          </a:xfrm>
          <a:custGeom>
            <a:avLst/>
            <a:gdLst/>
            <a:ahLst/>
            <a:cxnLst/>
            <a:rect l="l" t="t" r="r" b="b"/>
            <a:pathLst>
              <a:path w="3446144" h="1437004">
                <a:moveTo>
                  <a:pt x="3445832" y="0"/>
                </a:moveTo>
                <a:lnTo>
                  <a:pt x="0" y="0"/>
                </a:lnTo>
                <a:lnTo>
                  <a:pt x="0" y="1436511"/>
                </a:lnTo>
                <a:lnTo>
                  <a:pt x="3445832" y="1436511"/>
                </a:lnTo>
                <a:lnTo>
                  <a:pt x="3445832" y="0"/>
                </a:lnTo>
                <a:close/>
              </a:path>
            </a:pathLst>
          </a:custGeom>
          <a:solidFill>
            <a:srgbClr val="CC00FF"/>
          </a:solidFill>
        </p:spPr>
        <p:txBody>
          <a:bodyPr wrap="square" lIns="0" tIns="0" rIns="0" bIns="0" rtlCol="0"/>
          <a:lstStyle/>
          <a:p>
            <a:endParaRPr>
              <a:solidFill>
                <a:srgbClr val="9933FF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8850" y="9532550"/>
            <a:ext cx="4241830" cy="476321"/>
          </a:xfrm>
          <a:prstGeom prst="rect">
            <a:avLst/>
          </a:prstGeom>
        </p:spPr>
      </p:pic>
      <p:sp>
        <p:nvSpPr>
          <p:cNvPr id="19" name="Подзаголовок 2"/>
          <p:cNvSpPr txBox="1">
            <a:spLocks/>
          </p:cNvSpPr>
          <p:nvPr/>
        </p:nvSpPr>
        <p:spPr>
          <a:xfrm>
            <a:off x="15874192" y="10242050"/>
            <a:ext cx="2891478" cy="1234104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spc="600" dirty="0">
                <a:solidFill>
                  <a:schemeClr val="bg1"/>
                </a:solidFill>
              </a:rPr>
              <a:t>АКСЕЛЕРАТОР ДГУ</a:t>
            </a:r>
            <a:endParaRPr lang="ru-RU" sz="1400" kern="0" spc="600" dirty="0">
              <a:solidFill>
                <a:schemeClr val="bg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212850" y="701675"/>
            <a:ext cx="11430000" cy="9144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b="1" kern="0" dirty="0">
                <a:solidFill>
                  <a:srgbClr val="9933FF"/>
                </a:solidFill>
              </a:rPr>
              <a:t>Партнеры</a:t>
            </a: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755650" y="2233127"/>
            <a:ext cx="18745200" cy="2869314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На данный момент в качестве партнера выступает ДГУ, предоставляющий нам лабораторное помещение и оборудование. В дальнейшем будут </a:t>
            </a:r>
            <a:r>
              <a:rPr lang="ru-RU" sz="32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налажены связи с Министерством сельского хозяйства РД, частными товаропроизводителями, а также формироваться </a:t>
            </a:r>
            <a:r>
              <a:rPr lang="ru-RU" sz="3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связи с дистрибьютерами, производственными компаниями.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" y="10859102"/>
            <a:ext cx="20104100" cy="45024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9CDD495-A21C-4F4E-AE81-76E956B033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7175" y="5102441"/>
            <a:ext cx="8283738" cy="550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15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3"/>
          <p:cNvSpPr/>
          <p:nvPr/>
        </p:nvSpPr>
        <p:spPr>
          <a:xfrm>
            <a:off x="14096892" y="9029066"/>
            <a:ext cx="6007316" cy="1959610"/>
          </a:xfrm>
          <a:custGeom>
            <a:avLst/>
            <a:gdLst/>
            <a:ahLst/>
            <a:cxnLst/>
            <a:rect l="l" t="t" r="r" b="b"/>
            <a:pathLst>
              <a:path w="3446144" h="1437004">
                <a:moveTo>
                  <a:pt x="3445832" y="0"/>
                </a:moveTo>
                <a:lnTo>
                  <a:pt x="0" y="0"/>
                </a:lnTo>
                <a:lnTo>
                  <a:pt x="0" y="1436511"/>
                </a:lnTo>
                <a:lnTo>
                  <a:pt x="3445832" y="1436511"/>
                </a:lnTo>
                <a:lnTo>
                  <a:pt x="3445832" y="0"/>
                </a:lnTo>
                <a:close/>
              </a:path>
            </a:pathLst>
          </a:custGeom>
          <a:solidFill>
            <a:srgbClr val="CC00FF"/>
          </a:solidFill>
        </p:spPr>
        <p:txBody>
          <a:bodyPr wrap="square" lIns="0" tIns="0" rIns="0" bIns="0" rtlCol="0"/>
          <a:lstStyle/>
          <a:p>
            <a:endParaRPr>
              <a:solidFill>
                <a:srgbClr val="9933FF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8850" y="9532550"/>
            <a:ext cx="4241830" cy="476321"/>
          </a:xfrm>
          <a:prstGeom prst="rect">
            <a:avLst/>
          </a:prstGeom>
        </p:spPr>
      </p:pic>
      <p:sp>
        <p:nvSpPr>
          <p:cNvPr id="19" name="Подзаголовок 2"/>
          <p:cNvSpPr txBox="1">
            <a:spLocks/>
          </p:cNvSpPr>
          <p:nvPr/>
        </p:nvSpPr>
        <p:spPr>
          <a:xfrm>
            <a:off x="15874192" y="10242050"/>
            <a:ext cx="2891478" cy="1234104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spc="600" dirty="0">
                <a:solidFill>
                  <a:schemeClr val="bg1"/>
                </a:solidFill>
              </a:rPr>
              <a:t>АКСЕЛЕРАТОР ДГУ</a:t>
            </a:r>
            <a:endParaRPr lang="ru-RU" sz="1400" kern="0" spc="600" dirty="0">
              <a:solidFill>
                <a:schemeClr val="bg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212850" y="701675"/>
            <a:ext cx="11430000" cy="9144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b="1" kern="0" dirty="0">
                <a:solidFill>
                  <a:srgbClr val="9933FF"/>
                </a:solidFill>
              </a:rPr>
              <a:t>Команда проекта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" y="10859102"/>
            <a:ext cx="20104100" cy="450248"/>
          </a:xfrm>
          <a:prstGeom prst="rect">
            <a:avLst/>
          </a:prstGeom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2FEEA1C5-205C-40B1-BC64-B891DD954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7050" y="1768475"/>
            <a:ext cx="13258799" cy="8473575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pPr algn="ctr"/>
            <a:r>
              <a:rPr lang="ru-RU" sz="3600" b="1" u="sng" dirty="0">
                <a:latin typeface="Arial" pitchFamily="34" charset="0"/>
                <a:cs typeface="Arial" pitchFamily="34" charset="0"/>
              </a:rPr>
              <a:t>Руководитель</a:t>
            </a:r>
          </a:p>
          <a:p>
            <a:pPr lvl="0" algn="ctr" rtl="0"/>
            <a:r>
              <a:rPr lang="ru-RU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Исаев Равиль </a:t>
            </a:r>
            <a:r>
              <a:rPr lang="ru-RU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Ильгарович</a:t>
            </a:r>
            <a:endParaRPr lang="ru-RU" sz="3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sz="36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Магистрант 2 курса биологического факультета ДГУ</a:t>
            </a:r>
          </a:p>
          <a:p>
            <a:pPr lvl="0" algn="ctr"/>
            <a:r>
              <a:rPr lang="ru-RU" sz="36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Тел.: +79202247016</a:t>
            </a:r>
          </a:p>
          <a:p>
            <a:pPr lvl="0" algn="ctr"/>
            <a:r>
              <a:rPr lang="en-US" sz="36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E-mail</a:t>
            </a:r>
            <a:r>
              <a:rPr lang="ru-RU" sz="36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36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ravilisaev247@gmail.com</a:t>
            </a:r>
            <a:endParaRPr lang="ru-RU" sz="3600" dirty="0">
              <a:latin typeface="Arial" pitchFamily="34" charset="0"/>
              <a:cs typeface="Arial" pitchFamily="34" charset="0"/>
            </a:endParaRPr>
          </a:p>
          <a:p>
            <a:endParaRPr lang="ru-RU" sz="3600" dirty="0">
              <a:latin typeface="Arial" pitchFamily="34" charset="0"/>
              <a:cs typeface="Arial" pitchFamily="34" charset="0"/>
            </a:endParaRPr>
          </a:p>
          <a:p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36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Наставник:</a:t>
            </a:r>
          </a:p>
          <a:p>
            <a:pPr algn="l"/>
            <a:r>
              <a:rPr lang="ru-RU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д.б.н., профессор </a:t>
            </a:r>
            <a:r>
              <a:rPr lang="ru-RU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Кличханов</a:t>
            </a:r>
            <a:r>
              <a:rPr lang="ru-RU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Нисред</a:t>
            </a:r>
            <a:r>
              <a:rPr lang="ru-RU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Кадирович</a:t>
            </a:r>
            <a:endParaRPr lang="ru-RU" sz="36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l"/>
            <a:r>
              <a:rPr lang="ru-RU" sz="3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Трекер</a:t>
            </a:r>
            <a:r>
              <a:rPr lang="ru-RU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endParaRPr lang="en-US" sz="3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36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Исполнители:</a:t>
            </a:r>
          </a:p>
          <a:p>
            <a:pPr lvl="0" algn="l" rtl="0"/>
            <a:r>
              <a:rPr lang="ru-RU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Алиярова</a:t>
            </a:r>
            <a:r>
              <a:rPr lang="ru-RU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Фарида </a:t>
            </a:r>
            <a:r>
              <a:rPr lang="ru-RU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Касумовна</a:t>
            </a:r>
            <a:r>
              <a:rPr lang="ru-RU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магистрант 2 курс</a:t>
            </a:r>
          </a:p>
          <a:p>
            <a:pPr lvl="0" algn="l" rtl="0"/>
            <a:r>
              <a:rPr lang="ru-RU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Исаева Луиза </a:t>
            </a:r>
            <a:r>
              <a:rPr lang="ru-RU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Мусаевна</a:t>
            </a:r>
            <a:r>
              <a:rPr lang="ru-RU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магистрант 2 курса</a:t>
            </a:r>
          </a:p>
          <a:p>
            <a:pPr lvl="0" algn="l" rtl="0"/>
            <a:r>
              <a:rPr lang="ru-RU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Абдурахманова </a:t>
            </a:r>
            <a:r>
              <a:rPr lang="ru-RU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Замина</a:t>
            </a:r>
            <a:r>
              <a:rPr lang="ru-RU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Рахмановна</a:t>
            </a:r>
            <a:r>
              <a:rPr lang="ru-RU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магистрант 2 курса</a:t>
            </a:r>
          </a:p>
          <a:p>
            <a:pPr lvl="0" algn="l" rtl="0"/>
            <a:r>
              <a:rPr lang="ru-RU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Исрапилова</a:t>
            </a:r>
            <a:r>
              <a:rPr lang="ru-RU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Лейла </a:t>
            </a:r>
            <a:r>
              <a:rPr lang="ru-RU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Абдулмуслимовна</a:t>
            </a:r>
            <a:r>
              <a:rPr lang="ru-RU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бакалвр</a:t>
            </a:r>
            <a:r>
              <a:rPr lang="ru-RU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3 курса </a:t>
            </a:r>
          </a:p>
          <a:p>
            <a:pPr lvl="0" algn="l" rtl="0"/>
            <a:r>
              <a:rPr lang="ru-RU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Мухумаева</a:t>
            </a:r>
            <a:r>
              <a:rPr lang="ru-RU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Муслимат</a:t>
            </a:r>
            <a:r>
              <a:rPr lang="ru-RU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Мухумаевна</a:t>
            </a:r>
            <a:r>
              <a:rPr lang="ru-RU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ru-RU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бакалвр</a:t>
            </a:r>
            <a:r>
              <a:rPr lang="ru-RU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3 курса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ru-RU" sz="2200" kern="1200" dirty="0">
              <a:solidFill>
                <a:prstClr val="black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6021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283" y="0"/>
            <a:ext cx="9476817" cy="113093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50" y="1060726"/>
            <a:ext cx="1600200" cy="1600200"/>
          </a:xfrm>
          <a:prstGeom prst="rect">
            <a:avLst/>
          </a:prstGeom>
        </p:spPr>
      </p:pic>
      <p:sp>
        <p:nvSpPr>
          <p:cNvPr id="18" name="Подзаголовок 2"/>
          <p:cNvSpPr txBox="1">
            <a:spLocks/>
          </p:cNvSpPr>
          <p:nvPr/>
        </p:nvSpPr>
        <p:spPr>
          <a:xfrm>
            <a:off x="1136650" y="5108308"/>
            <a:ext cx="8559800" cy="3915451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6600" b="1" kern="0" dirty="0">
                <a:solidFill>
                  <a:srgbClr val="9933FF"/>
                </a:solidFill>
              </a:rPr>
              <a:t>Спасибо за внимание!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" y="10859102"/>
            <a:ext cx="10627175" cy="45024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2133" y="987525"/>
            <a:ext cx="2362200" cy="61996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0000"/>
                    </a14:imgEffect>
                    <a14:imgEffect>
                      <a14:brightnessContrast bright="-1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0017" y="889646"/>
            <a:ext cx="1643176" cy="81572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0017" y="6492876"/>
            <a:ext cx="6397194" cy="718350"/>
          </a:xfrm>
          <a:prstGeom prst="rect">
            <a:avLst/>
          </a:prstGeom>
        </p:spPr>
      </p:pic>
      <p:sp>
        <p:nvSpPr>
          <p:cNvPr id="25" name="Подзаголовок 2"/>
          <p:cNvSpPr txBox="1">
            <a:spLocks/>
          </p:cNvSpPr>
          <p:nvPr/>
        </p:nvSpPr>
        <p:spPr>
          <a:xfrm>
            <a:off x="15684500" y="7406632"/>
            <a:ext cx="4419600" cy="519279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spc="600" dirty="0">
                <a:solidFill>
                  <a:schemeClr val="bg1"/>
                </a:solidFill>
              </a:rPr>
              <a:t>АКСЕЛЕРАТОР ДГУ</a:t>
            </a:r>
            <a:endParaRPr lang="ru-RU" sz="2800" kern="0" spc="600" dirty="0">
              <a:solidFill>
                <a:schemeClr val="bg1"/>
              </a:solidFill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18339430" y="9617075"/>
            <a:ext cx="1371600" cy="585204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spc="600" dirty="0">
                <a:solidFill>
                  <a:schemeClr val="bg1"/>
                </a:solidFill>
              </a:rPr>
              <a:t>2023</a:t>
            </a:r>
            <a:endParaRPr lang="ru-RU" sz="2800" b="1" kern="0" spc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637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3"/>
          <p:cNvSpPr/>
          <p:nvPr/>
        </p:nvSpPr>
        <p:spPr>
          <a:xfrm>
            <a:off x="14096892" y="9029066"/>
            <a:ext cx="6007316" cy="1959610"/>
          </a:xfrm>
          <a:custGeom>
            <a:avLst/>
            <a:gdLst/>
            <a:ahLst/>
            <a:cxnLst/>
            <a:rect l="l" t="t" r="r" b="b"/>
            <a:pathLst>
              <a:path w="3446144" h="1437004">
                <a:moveTo>
                  <a:pt x="3445832" y="0"/>
                </a:moveTo>
                <a:lnTo>
                  <a:pt x="0" y="0"/>
                </a:lnTo>
                <a:lnTo>
                  <a:pt x="0" y="1436511"/>
                </a:lnTo>
                <a:lnTo>
                  <a:pt x="3445832" y="1436511"/>
                </a:lnTo>
                <a:lnTo>
                  <a:pt x="3445832" y="0"/>
                </a:lnTo>
                <a:close/>
              </a:path>
            </a:pathLst>
          </a:custGeom>
          <a:solidFill>
            <a:srgbClr val="CC00FF"/>
          </a:solidFill>
        </p:spPr>
        <p:txBody>
          <a:bodyPr wrap="square" lIns="0" tIns="0" rIns="0" bIns="0" rtlCol="0"/>
          <a:lstStyle/>
          <a:p>
            <a:endParaRPr>
              <a:solidFill>
                <a:srgbClr val="9933FF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212850" y="701675"/>
            <a:ext cx="6705600" cy="9144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b="1" kern="0" dirty="0">
                <a:solidFill>
                  <a:srgbClr val="9933FF"/>
                </a:solidFill>
              </a:rPr>
              <a:t>Проблема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8850" y="9532550"/>
            <a:ext cx="4241830" cy="476321"/>
          </a:xfrm>
          <a:prstGeom prst="rect">
            <a:avLst/>
          </a:prstGeom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15874192" y="10242050"/>
            <a:ext cx="2891478" cy="1234104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spc="600" dirty="0">
                <a:solidFill>
                  <a:schemeClr val="bg1"/>
                </a:solidFill>
              </a:rPr>
              <a:t>АКСЕЛЕРАТОР ДГУ</a:t>
            </a:r>
            <a:endParaRPr lang="ru-RU" sz="1400" kern="0" spc="600" dirty="0">
              <a:solidFill>
                <a:schemeClr val="bg1"/>
              </a:solidFill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450850" y="1618502"/>
            <a:ext cx="11602197" cy="7236573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63538" lvl="0" indent="-363538" algn="just">
              <a:buFont typeface="Arial" pitchFamily="34" charset="0"/>
              <a:buChar char="•"/>
            </a:pPr>
            <a:r>
              <a:rPr lang="ru-RU" sz="3200" kern="0" dirty="0">
                <a:latin typeface="Arial" pitchFamily="34" charset="0"/>
                <a:ea typeface="Calibri"/>
                <a:cs typeface="Arial" pitchFamily="34" charset="0"/>
              </a:rPr>
              <a:t>Гнойно-воспалительные заболевания занимают одно из ведущих мест в общей структуре хирургических </a:t>
            </a:r>
            <a:r>
              <a:rPr lang="ru-RU" sz="3200" kern="0" dirty="0" smtClean="0">
                <a:latin typeface="Arial" pitchFamily="34" charset="0"/>
                <a:ea typeface="Calibri"/>
                <a:cs typeface="Arial" pitchFamily="34" charset="0"/>
              </a:rPr>
              <a:t>болезней.. </a:t>
            </a:r>
            <a:r>
              <a:rPr lang="ru-RU" sz="3200" kern="0" dirty="0">
                <a:latin typeface="Arial" pitchFamily="34" charset="0"/>
                <a:ea typeface="Calibri"/>
                <a:cs typeface="Arial" pitchFamily="34" charset="0"/>
              </a:rPr>
              <a:t>Причиной раневой инфекции является грамположительная (золотистый стафилококк) и грамотрицательная флора. Поиск новых лекарственных препаратов для лечения гнойных поражений связан с резистентностью микрофлоры к существующим антибиотикам.</a:t>
            </a:r>
            <a:r>
              <a:rPr lang="ru-RU" sz="3200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endParaRPr lang="ru-RU" sz="3200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363538" lvl="0" indent="-363538" algn="just">
              <a:buFont typeface="Arial" pitchFamily="34" charset="0"/>
              <a:buChar char="•"/>
            </a:pPr>
            <a:r>
              <a:rPr lang="ru-RU" sz="3200" dirty="0">
                <a:latin typeface="Arial" pitchFamily="34" charset="0"/>
                <a:ea typeface="Times New Roman"/>
                <a:cs typeface="Arial" pitchFamily="34" charset="0"/>
              </a:rPr>
              <a:t>Во всем мире стоит проблема резистентности вирулентных штаммов к имеющимся антибиотикам, требующая для своего разрешения разработку новых препаратов</a:t>
            </a:r>
            <a:r>
              <a:rPr lang="ru-RU" sz="3200" dirty="0" smtClean="0">
                <a:latin typeface="Arial" pitchFamily="34" charset="0"/>
                <a:ea typeface="Times New Roman"/>
                <a:cs typeface="Arial" pitchFamily="34" charset="0"/>
              </a:rPr>
              <a:t>.</a:t>
            </a:r>
          </a:p>
          <a:p>
            <a:pPr marL="363538" lvl="0" indent="-363538" algn="just">
              <a:buFont typeface="Arial" pitchFamily="34" charset="0"/>
              <a:buChar char="•"/>
            </a:pPr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 этом основании поиск новых антибактериальных препаратов для человека и млекопитающих в целом, становится все более важным</a:t>
            </a:r>
            <a:endParaRPr lang="ru-RU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" y="10859102"/>
            <a:ext cx="20104100" cy="450248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1" t="1703" r="19051" b="6576"/>
          <a:stretch/>
        </p:blipFill>
        <p:spPr bwMode="auto">
          <a:xfrm>
            <a:off x="12852685" y="1997075"/>
            <a:ext cx="692675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4491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3"/>
          <p:cNvSpPr/>
          <p:nvPr/>
        </p:nvSpPr>
        <p:spPr>
          <a:xfrm>
            <a:off x="14096892" y="9029066"/>
            <a:ext cx="6007316" cy="1959610"/>
          </a:xfrm>
          <a:custGeom>
            <a:avLst/>
            <a:gdLst/>
            <a:ahLst/>
            <a:cxnLst/>
            <a:rect l="l" t="t" r="r" b="b"/>
            <a:pathLst>
              <a:path w="3446144" h="1437004">
                <a:moveTo>
                  <a:pt x="3445832" y="0"/>
                </a:moveTo>
                <a:lnTo>
                  <a:pt x="0" y="0"/>
                </a:lnTo>
                <a:lnTo>
                  <a:pt x="0" y="1436511"/>
                </a:lnTo>
                <a:lnTo>
                  <a:pt x="3445832" y="1436511"/>
                </a:lnTo>
                <a:lnTo>
                  <a:pt x="3445832" y="0"/>
                </a:lnTo>
                <a:close/>
              </a:path>
            </a:pathLst>
          </a:custGeom>
          <a:solidFill>
            <a:srgbClr val="CC00FF"/>
          </a:solidFill>
        </p:spPr>
        <p:txBody>
          <a:bodyPr wrap="square" lIns="0" tIns="0" rIns="0" bIns="0" rtlCol="0"/>
          <a:lstStyle/>
          <a:p>
            <a:endParaRPr>
              <a:solidFill>
                <a:srgbClr val="9933FF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8850" y="9532550"/>
            <a:ext cx="4241830" cy="476321"/>
          </a:xfrm>
          <a:prstGeom prst="rect">
            <a:avLst/>
          </a:prstGeom>
        </p:spPr>
      </p:pic>
      <p:sp>
        <p:nvSpPr>
          <p:cNvPr id="19" name="Подзаголовок 2"/>
          <p:cNvSpPr txBox="1">
            <a:spLocks/>
          </p:cNvSpPr>
          <p:nvPr/>
        </p:nvSpPr>
        <p:spPr>
          <a:xfrm>
            <a:off x="15874192" y="10242050"/>
            <a:ext cx="2891478" cy="1234104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spc="600" dirty="0">
                <a:solidFill>
                  <a:schemeClr val="bg1"/>
                </a:solidFill>
              </a:rPr>
              <a:t>АКСЕЛЕРАТОР ДГУ</a:t>
            </a:r>
            <a:endParaRPr lang="ru-RU" sz="1400" kern="0" spc="600" dirty="0">
              <a:solidFill>
                <a:schemeClr val="bg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212850" y="701675"/>
            <a:ext cx="6705600" cy="9144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b="1" kern="0" dirty="0">
                <a:solidFill>
                  <a:srgbClr val="9933FF"/>
                </a:solidFill>
              </a:rPr>
              <a:t>Решение</a:t>
            </a: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908051" y="1616074"/>
            <a:ext cx="10820399" cy="7412991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ru-RU" sz="4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Необходима </a:t>
            </a:r>
            <a:r>
              <a:rPr lang="ru-RU" sz="4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разработка </a:t>
            </a:r>
            <a:r>
              <a:rPr lang="ru-RU" sz="4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новой мази, </a:t>
            </a:r>
            <a:r>
              <a:rPr lang="ru-RU" sz="4400" dirty="0">
                <a:latin typeface="Arial" pitchFamily="34" charset="0"/>
                <a:ea typeface="Times New Roman"/>
                <a:cs typeface="Arial" pitchFamily="34" charset="0"/>
              </a:rPr>
              <a:t>на основе </a:t>
            </a:r>
            <a:r>
              <a:rPr lang="ru-RU" sz="4400" dirty="0" err="1">
                <a:latin typeface="Arial" pitchFamily="34" charset="0"/>
                <a:ea typeface="Times New Roman"/>
                <a:cs typeface="Arial" pitchFamily="34" charset="0"/>
              </a:rPr>
              <a:t>теллурорганических</a:t>
            </a:r>
            <a:r>
              <a:rPr lang="ru-RU" sz="4400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4400" dirty="0" smtClean="0">
                <a:latin typeface="Arial" pitchFamily="34" charset="0"/>
                <a:ea typeface="Times New Roman"/>
                <a:cs typeface="Arial" pitchFamily="34" charset="0"/>
              </a:rPr>
              <a:t>соединений, </a:t>
            </a:r>
            <a:r>
              <a:rPr lang="ru-RU" sz="4400" dirty="0" smtClean="0">
                <a:latin typeface="Arial" pitchFamily="34" charset="0"/>
                <a:ea typeface="Times New Roman"/>
                <a:cs typeface="Arial" pitchFamily="34" charset="0"/>
              </a:rPr>
              <a:t>обладающей </a:t>
            </a:r>
            <a:r>
              <a:rPr lang="ru-RU" sz="4400" dirty="0" smtClean="0">
                <a:latin typeface="Arial" pitchFamily="34" charset="0"/>
                <a:ea typeface="Times New Roman"/>
                <a:cs typeface="Arial" pitchFamily="34" charset="0"/>
              </a:rPr>
              <a:t>эффективной антибактериальной активностью. </a:t>
            </a:r>
            <a:r>
              <a:rPr lang="ru-RU" sz="4400" dirty="0">
                <a:latin typeface="Arial" pitchFamily="34" charset="0"/>
                <a:ea typeface="Times New Roman"/>
                <a:cs typeface="Arial" pitchFamily="34" charset="0"/>
              </a:rPr>
              <a:t>Предварительные испытания антибактериальной активности ряда новых </a:t>
            </a:r>
            <a:r>
              <a:rPr lang="ru-RU" sz="4400" dirty="0" err="1">
                <a:latin typeface="Arial" pitchFamily="34" charset="0"/>
                <a:ea typeface="Times New Roman"/>
                <a:cs typeface="Arial" pitchFamily="34" charset="0"/>
              </a:rPr>
              <a:t>теллурорганических</a:t>
            </a:r>
            <a:r>
              <a:rPr lang="ru-RU" sz="4400" dirty="0">
                <a:latin typeface="Arial" pitchFamily="34" charset="0"/>
                <a:ea typeface="Times New Roman"/>
                <a:cs typeface="Arial" pitchFamily="34" charset="0"/>
              </a:rPr>
              <a:t> соединений дают обнадеживающие результаты. </a:t>
            </a:r>
            <a:endParaRPr lang="ru-RU" sz="4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0363" lvl="0" indent="-268288" algn="just">
              <a:spcBef>
                <a:spcPct val="20000"/>
              </a:spcBef>
              <a:tabLst>
                <a:tab pos="444500" algn="l"/>
              </a:tabLst>
            </a:pPr>
            <a:r>
              <a:rPr lang="ru-RU" sz="6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6000" kern="0" dirty="0">
              <a:solidFill>
                <a:sysClr val="windowText" lastClr="000000"/>
              </a:solidFill>
              <a:highlight>
                <a:srgbClr val="00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" y="10859102"/>
            <a:ext cx="20104100" cy="450248"/>
          </a:xfrm>
          <a:prstGeom prst="rect">
            <a:avLst/>
          </a:prstGeom>
        </p:spPr>
      </p:pic>
      <p:pic>
        <p:nvPicPr>
          <p:cNvPr id="1028" name="Picture 4" descr="Противовоспалительные, антибактериальные мази, кремы купить в аптеке  Йошкар-Ол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6892" y="1616074"/>
            <a:ext cx="4668778" cy="70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392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3"/>
          <p:cNvSpPr/>
          <p:nvPr/>
        </p:nvSpPr>
        <p:spPr>
          <a:xfrm>
            <a:off x="14096892" y="9029066"/>
            <a:ext cx="6007316" cy="1959610"/>
          </a:xfrm>
          <a:custGeom>
            <a:avLst/>
            <a:gdLst/>
            <a:ahLst/>
            <a:cxnLst/>
            <a:rect l="l" t="t" r="r" b="b"/>
            <a:pathLst>
              <a:path w="3446144" h="1437004">
                <a:moveTo>
                  <a:pt x="3445832" y="0"/>
                </a:moveTo>
                <a:lnTo>
                  <a:pt x="0" y="0"/>
                </a:lnTo>
                <a:lnTo>
                  <a:pt x="0" y="1436511"/>
                </a:lnTo>
                <a:lnTo>
                  <a:pt x="3445832" y="1436511"/>
                </a:lnTo>
                <a:lnTo>
                  <a:pt x="3445832" y="0"/>
                </a:lnTo>
                <a:close/>
              </a:path>
            </a:pathLst>
          </a:custGeom>
          <a:solidFill>
            <a:srgbClr val="CC00FF"/>
          </a:solidFill>
        </p:spPr>
        <p:txBody>
          <a:bodyPr wrap="square" lIns="0" tIns="0" rIns="0" bIns="0" rtlCol="0"/>
          <a:lstStyle/>
          <a:p>
            <a:endParaRPr>
              <a:solidFill>
                <a:srgbClr val="9933FF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8850" y="9532550"/>
            <a:ext cx="4241830" cy="476321"/>
          </a:xfrm>
          <a:prstGeom prst="rect">
            <a:avLst/>
          </a:prstGeom>
        </p:spPr>
      </p:pic>
      <p:sp>
        <p:nvSpPr>
          <p:cNvPr id="19" name="Подзаголовок 2"/>
          <p:cNvSpPr txBox="1">
            <a:spLocks/>
          </p:cNvSpPr>
          <p:nvPr/>
        </p:nvSpPr>
        <p:spPr>
          <a:xfrm>
            <a:off x="15874192" y="10242050"/>
            <a:ext cx="2891478" cy="1234104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spc="600" dirty="0">
                <a:solidFill>
                  <a:schemeClr val="bg1"/>
                </a:solidFill>
              </a:rPr>
              <a:t>АКСЕЛЕРАТОР ДГУ</a:t>
            </a:r>
            <a:endParaRPr lang="ru-RU" sz="1400" kern="0" spc="600" dirty="0">
              <a:solidFill>
                <a:schemeClr val="bg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603250" y="511175"/>
            <a:ext cx="6705600" cy="6858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b="1" kern="0" dirty="0">
                <a:solidFill>
                  <a:srgbClr val="9933FF"/>
                </a:solidFill>
              </a:rPr>
              <a:t>Научная новизна идеи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" y="10859102"/>
            <a:ext cx="20104100" cy="450248"/>
          </a:xfrm>
          <a:prstGeom prst="rect">
            <a:avLst/>
          </a:prstGeom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582668" y="1235436"/>
            <a:ext cx="12729122" cy="3143162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4800" b="1" kern="0" dirty="0" smtClean="0">
                <a:solidFill>
                  <a:schemeClr val="accent1"/>
                </a:solidFill>
              </a:rPr>
              <a:t>Впервые будет предложена новая мазь, изготовленная с применением </a:t>
            </a:r>
            <a:r>
              <a:rPr lang="ru-RU" sz="4800" b="1" kern="0" dirty="0" err="1" smtClean="0">
                <a:solidFill>
                  <a:schemeClr val="accent1"/>
                </a:solidFill>
              </a:rPr>
              <a:t>теллурорганического</a:t>
            </a:r>
            <a:r>
              <a:rPr lang="ru-RU" sz="4800" b="1" kern="0" dirty="0" smtClean="0">
                <a:solidFill>
                  <a:schemeClr val="accent1"/>
                </a:solidFill>
              </a:rPr>
              <a:t> вещества в качестве эффективного антибактериального препарата для лечения кожных инфекций.</a:t>
            </a:r>
            <a:endParaRPr lang="ru-RU" sz="4800" b="1" kern="0" dirty="0">
              <a:solidFill>
                <a:schemeClr val="accent1"/>
              </a:solidFill>
            </a:endParaRPr>
          </a:p>
        </p:txBody>
      </p:sp>
      <p:pic>
        <p:nvPicPr>
          <p:cNvPr id="2050" name="Picture 2" descr="https://klinikabudzdorov.ru/upload/vote/617/Lecheni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6892" y="391271"/>
            <a:ext cx="5595774" cy="373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klinikabudzdorov.ru/upload/vote/e7e/Vid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3961" y="4802006"/>
            <a:ext cx="5727685" cy="379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Стафилококк. Симптомы, виды, причины возникновения и лечение заболевани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5197475"/>
            <a:ext cx="127254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484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3"/>
          <p:cNvSpPr/>
          <p:nvPr/>
        </p:nvSpPr>
        <p:spPr>
          <a:xfrm>
            <a:off x="14096892" y="9029066"/>
            <a:ext cx="6007316" cy="1959610"/>
          </a:xfrm>
          <a:custGeom>
            <a:avLst/>
            <a:gdLst/>
            <a:ahLst/>
            <a:cxnLst/>
            <a:rect l="l" t="t" r="r" b="b"/>
            <a:pathLst>
              <a:path w="3446144" h="1437004">
                <a:moveTo>
                  <a:pt x="3445832" y="0"/>
                </a:moveTo>
                <a:lnTo>
                  <a:pt x="0" y="0"/>
                </a:lnTo>
                <a:lnTo>
                  <a:pt x="0" y="1436511"/>
                </a:lnTo>
                <a:lnTo>
                  <a:pt x="3445832" y="1436511"/>
                </a:lnTo>
                <a:lnTo>
                  <a:pt x="3445832" y="0"/>
                </a:lnTo>
                <a:close/>
              </a:path>
            </a:pathLst>
          </a:custGeom>
          <a:solidFill>
            <a:srgbClr val="CC00FF"/>
          </a:solidFill>
        </p:spPr>
        <p:txBody>
          <a:bodyPr wrap="square" lIns="0" tIns="0" rIns="0" bIns="0" rtlCol="0"/>
          <a:lstStyle/>
          <a:p>
            <a:endParaRPr>
              <a:solidFill>
                <a:srgbClr val="9933FF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8850" y="9532550"/>
            <a:ext cx="4241830" cy="476321"/>
          </a:xfrm>
          <a:prstGeom prst="rect">
            <a:avLst/>
          </a:prstGeom>
        </p:spPr>
      </p:pic>
      <p:sp>
        <p:nvSpPr>
          <p:cNvPr id="19" name="Подзаголовок 2"/>
          <p:cNvSpPr txBox="1">
            <a:spLocks/>
          </p:cNvSpPr>
          <p:nvPr/>
        </p:nvSpPr>
        <p:spPr>
          <a:xfrm>
            <a:off x="15874192" y="10242050"/>
            <a:ext cx="2891478" cy="1234104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spc="600" dirty="0">
                <a:solidFill>
                  <a:schemeClr val="bg1"/>
                </a:solidFill>
              </a:rPr>
              <a:t>АКСЕЛЕРАТОР ДГУ</a:t>
            </a:r>
            <a:endParaRPr lang="ru-RU" sz="1400" kern="0" spc="600" dirty="0">
              <a:solidFill>
                <a:schemeClr val="bg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212850" y="701675"/>
            <a:ext cx="10287000" cy="9144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b="1" kern="0" dirty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Техническая значимость идеи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" y="10859102"/>
            <a:ext cx="20104100" cy="45024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DB28727-2D62-4323-A4E4-C43C693A2E26}"/>
              </a:ext>
            </a:extLst>
          </p:cNvPr>
          <p:cNvSpPr txBox="1"/>
          <p:nvPr/>
        </p:nvSpPr>
        <p:spPr>
          <a:xfrm rot="10800000" flipV="1">
            <a:off x="908050" y="2575227"/>
            <a:ext cx="12725400" cy="3785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just"/>
            <a:r>
              <a:rPr lang="ru-RU" sz="4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Ряд синтезированные теллур-органические </a:t>
            </a:r>
            <a:r>
              <a:rPr lang="ru-RU" sz="4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соединения обладают </a:t>
            </a:r>
            <a:r>
              <a:rPr lang="ru-RU" sz="4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антибактериальной активностью, они в настоящее время не использованы для изготовления антибактериальных мазей.</a:t>
            </a:r>
            <a:endParaRPr lang="ru-RU" sz="4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818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3"/>
          <p:cNvSpPr/>
          <p:nvPr/>
        </p:nvSpPr>
        <p:spPr>
          <a:xfrm>
            <a:off x="14096892" y="9029066"/>
            <a:ext cx="6007316" cy="1959610"/>
          </a:xfrm>
          <a:custGeom>
            <a:avLst/>
            <a:gdLst/>
            <a:ahLst/>
            <a:cxnLst/>
            <a:rect l="l" t="t" r="r" b="b"/>
            <a:pathLst>
              <a:path w="3446144" h="1437004">
                <a:moveTo>
                  <a:pt x="3445832" y="0"/>
                </a:moveTo>
                <a:lnTo>
                  <a:pt x="0" y="0"/>
                </a:lnTo>
                <a:lnTo>
                  <a:pt x="0" y="1436511"/>
                </a:lnTo>
                <a:lnTo>
                  <a:pt x="3445832" y="1436511"/>
                </a:lnTo>
                <a:lnTo>
                  <a:pt x="3445832" y="0"/>
                </a:lnTo>
                <a:close/>
              </a:path>
            </a:pathLst>
          </a:custGeom>
          <a:solidFill>
            <a:srgbClr val="CC00FF"/>
          </a:solidFill>
        </p:spPr>
        <p:txBody>
          <a:bodyPr wrap="square" lIns="0" tIns="0" rIns="0" bIns="0" rtlCol="0"/>
          <a:lstStyle/>
          <a:p>
            <a:endParaRPr>
              <a:solidFill>
                <a:srgbClr val="9933FF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8850" y="9532550"/>
            <a:ext cx="4241830" cy="476321"/>
          </a:xfrm>
          <a:prstGeom prst="rect">
            <a:avLst/>
          </a:prstGeom>
        </p:spPr>
      </p:pic>
      <p:sp>
        <p:nvSpPr>
          <p:cNvPr id="19" name="Подзаголовок 2"/>
          <p:cNvSpPr txBox="1">
            <a:spLocks/>
          </p:cNvSpPr>
          <p:nvPr/>
        </p:nvSpPr>
        <p:spPr>
          <a:xfrm>
            <a:off x="15874192" y="10242050"/>
            <a:ext cx="2891478" cy="1234104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spc="600" dirty="0">
                <a:solidFill>
                  <a:schemeClr val="bg1"/>
                </a:solidFill>
              </a:rPr>
              <a:t>АКСЕЛЕРАТОР ДГУ</a:t>
            </a:r>
            <a:endParaRPr lang="ru-RU" sz="1400" kern="0" spc="600" dirty="0">
              <a:solidFill>
                <a:schemeClr val="bg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212850" y="701675"/>
            <a:ext cx="10363200" cy="9144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b="1" kern="0" dirty="0">
                <a:solidFill>
                  <a:srgbClr val="9933FF"/>
                </a:solidFill>
              </a:rPr>
              <a:t>Перспективы коммерциализации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" y="10859102"/>
            <a:ext cx="20104100" cy="450248"/>
          </a:xfrm>
          <a:prstGeom prst="rect">
            <a:avLst/>
          </a:prstGeom>
        </p:spPr>
      </p:pic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xmlns="" id="{A804D805-D91E-4123-9BC8-427E218747EC}"/>
              </a:ext>
            </a:extLst>
          </p:cNvPr>
          <p:cNvSpPr txBox="1">
            <a:spLocks/>
          </p:cNvSpPr>
          <p:nvPr/>
        </p:nvSpPr>
        <p:spPr>
          <a:xfrm>
            <a:off x="407924" y="1841499"/>
            <a:ext cx="11168126" cy="251777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lvl="0" algn="just">
              <a:spcBef>
                <a:spcPct val="20000"/>
              </a:spcBef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800" dirty="0"/>
              <a:t>Объём </a:t>
            </a:r>
            <a:r>
              <a:rPr lang="ru-RU" sz="2800" dirty="0" smtClean="0"/>
              <a:t>продаж препараты для </a:t>
            </a:r>
            <a:r>
              <a:rPr lang="ru-RU" sz="2800" dirty="0"/>
              <a:t>лечения заболеваний </a:t>
            </a:r>
            <a:r>
              <a:rPr lang="ru-RU" sz="2800" dirty="0" smtClean="0"/>
              <a:t>кожи в России в 2022 г  составил   72,9</a:t>
            </a:r>
            <a:r>
              <a:rPr lang="ru-RU" sz="2800" dirty="0"/>
              <a:t>млрд </a:t>
            </a:r>
            <a:r>
              <a:rPr lang="ru-RU" sz="2800" dirty="0" smtClean="0"/>
              <a:t>руб., </a:t>
            </a:r>
            <a:r>
              <a:rPr lang="ru-RU" sz="2800" dirty="0" smtClean="0"/>
              <a:t>что на  </a:t>
            </a:r>
            <a:r>
              <a:rPr lang="ru-RU" sz="2800" dirty="0"/>
              <a:t>8,8</a:t>
            </a:r>
            <a:r>
              <a:rPr lang="ru-RU" sz="2800" dirty="0" smtClean="0"/>
              <a:t>% выше, чем годом ранее.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spcBef>
                <a:spcPct val="20000"/>
              </a:spcBef>
            </a:pP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 descr="Details are in the caption following the image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24" y="4816474"/>
            <a:ext cx="11168126" cy="4954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7650" y="1631950"/>
            <a:ext cx="6505575" cy="432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2625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7" t="8727" r="12744" b="5011"/>
          <a:stretch/>
        </p:blipFill>
        <p:spPr bwMode="auto">
          <a:xfrm>
            <a:off x="3378687" y="777875"/>
            <a:ext cx="10942807" cy="784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060450" y="930275"/>
            <a:ext cx="18035322" cy="6078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1" i="0">
                <a:solidFill>
                  <a:schemeClr val="bg1"/>
                </a:solidFill>
                <a:latin typeface="Lato"/>
                <a:ea typeface="+mj-ea"/>
                <a:cs typeface="Lato"/>
              </a:defRPr>
            </a:lvl1pPr>
          </a:lstStyle>
          <a:p>
            <a:r>
              <a:rPr lang="ru-RU" smtClean="0"/>
              <a:t>Нааааа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79450" y="8796351"/>
            <a:ext cx="14782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Arial" pitchFamily="34" charset="0"/>
                <a:cs typeface="Arial" pitchFamily="34" charset="0"/>
              </a:rPr>
              <a:t>В России наибольший 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удельный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вес (35,54%)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на рынке фармацевтических лекарственных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препаратов для наружного применения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имеют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группы: D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06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Антибактериальные препараты и противомикробные препараты для лечения заболеваний кожи</a:t>
            </a:r>
            <a:r>
              <a:rPr lang="ru-RU" dirty="0">
                <a:latin typeface="Arial" pitchFamily="34" charset="0"/>
                <a:cs typeface="Arial" pitchFamily="34" charset="0"/>
              </a:rPr>
              <a:t>»</a:t>
            </a:r>
          </a:p>
        </p:txBody>
      </p:sp>
      <p:sp>
        <p:nvSpPr>
          <p:cNvPr id="11" name="object 13"/>
          <p:cNvSpPr/>
          <p:nvPr/>
        </p:nvSpPr>
        <p:spPr>
          <a:xfrm>
            <a:off x="15690742" y="9466093"/>
            <a:ext cx="4413358" cy="1350009"/>
          </a:xfrm>
          <a:custGeom>
            <a:avLst/>
            <a:gdLst/>
            <a:ahLst/>
            <a:cxnLst/>
            <a:rect l="l" t="t" r="r" b="b"/>
            <a:pathLst>
              <a:path w="3446144" h="1437004">
                <a:moveTo>
                  <a:pt x="3445832" y="0"/>
                </a:moveTo>
                <a:lnTo>
                  <a:pt x="0" y="0"/>
                </a:lnTo>
                <a:lnTo>
                  <a:pt x="0" y="1436511"/>
                </a:lnTo>
                <a:lnTo>
                  <a:pt x="3445832" y="1436511"/>
                </a:lnTo>
                <a:lnTo>
                  <a:pt x="3445832" y="0"/>
                </a:lnTo>
                <a:close/>
              </a:path>
            </a:pathLst>
          </a:custGeom>
          <a:solidFill>
            <a:srgbClr val="CC00FF"/>
          </a:solidFill>
        </p:spPr>
        <p:txBody>
          <a:bodyPr wrap="square" lIns="0" tIns="0" rIns="0" bIns="0" rtlCol="0"/>
          <a:lstStyle/>
          <a:p>
            <a:endParaRPr>
              <a:solidFill>
                <a:srgbClr val="9933FF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6649" y="9663800"/>
            <a:ext cx="34813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10816102"/>
            <a:ext cx="20105688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2448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3"/>
          <p:cNvSpPr/>
          <p:nvPr/>
        </p:nvSpPr>
        <p:spPr>
          <a:xfrm>
            <a:off x="14096892" y="9029066"/>
            <a:ext cx="6007316" cy="1959610"/>
          </a:xfrm>
          <a:custGeom>
            <a:avLst/>
            <a:gdLst/>
            <a:ahLst/>
            <a:cxnLst/>
            <a:rect l="l" t="t" r="r" b="b"/>
            <a:pathLst>
              <a:path w="3446144" h="1437004">
                <a:moveTo>
                  <a:pt x="3445832" y="0"/>
                </a:moveTo>
                <a:lnTo>
                  <a:pt x="0" y="0"/>
                </a:lnTo>
                <a:lnTo>
                  <a:pt x="0" y="1436511"/>
                </a:lnTo>
                <a:lnTo>
                  <a:pt x="3445832" y="1436511"/>
                </a:lnTo>
                <a:lnTo>
                  <a:pt x="3445832" y="0"/>
                </a:lnTo>
                <a:close/>
              </a:path>
            </a:pathLst>
          </a:custGeom>
          <a:solidFill>
            <a:srgbClr val="CC00FF"/>
          </a:solidFill>
        </p:spPr>
        <p:txBody>
          <a:bodyPr wrap="square" lIns="0" tIns="0" rIns="0" bIns="0" rtlCol="0"/>
          <a:lstStyle/>
          <a:p>
            <a:endParaRPr>
              <a:solidFill>
                <a:srgbClr val="9933FF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8850" y="9532550"/>
            <a:ext cx="4241830" cy="476321"/>
          </a:xfrm>
          <a:prstGeom prst="rect">
            <a:avLst/>
          </a:prstGeom>
        </p:spPr>
      </p:pic>
      <p:sp>
        <p:nvSpPr>
          <p:cNvPr id="19" name="Подзаголовок 2"/>
          <p:cNvSpPr txBox="1">
            <a:spLocks/>
          </p:cNvSpPr>
          <p:nvPr/>
        </p:nvSpPr>
        <p:spPr>
          <a:xfrm>
            <a:off x="15874192" y="10242050"/>
            <a:ext cx="2891478" cy="1234104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spc="600" dirty="0">
                <a:solidFill>
                  <a:schemeClr val="bg1"/>
                </a:solidFill>
              </a:rPr>
              <a:t>АКСЕЛЕРАТОР ДГУ</a:t>
            </a:r>
            <a:endParaRPr lang="ru-RU" sz="1400" kern="0" spc="600" dirty="0">
              <a:solidFill>
                <a:schemeClr val="bg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365250" y="320675"/>
            <a:ext cx="10363200" cy="7620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4800" b="1" kern="0" dirty="0">
                <a:solidFill>
                  <a:srgbClr val="9933FF"/>
                </a:solidFill>
              </a:rPr>
              <a:t>План реализации </a:t>
            </a:r>
            <a:r>
              <a:rPr lang="ru-RU" sz="4800" b="1" kern="0" dirty="0" err="1">
                <a:solidFill>
                  <a:srgbClr val="9933FF"/>
                </a:solidFill>
              </a:rPr>
              <a:t>стартап</a:t>
            </a:r>
            <a:r>
              <a:rPr lang="ru-RU" sz="4800" b="1" kern="0" dirty="0">
                <a:solidFill>
                  <a:srgbClr val="9933FF"/>
                </a:solidFill>
              </a:rPr>
              <a:t>-проекта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" y="10859102"/>
            <a:ext cx="20104100" cy="450248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97E35846-B267-4042-82D4-1ADAB1EFD6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00893"/>
              </p:ext>
            </p:extLst>
          </p:nvPr>
        </p:nvGraphicFramePr>
        <p:xfrm>
          <a:off x="1365250" y="1463675"/>
          <a:ext cx="12573000" cy="83111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xmlns="" val="1888855587"/>
                    </a:ext>
                  </a:extLst>
                </a:gridCol>
                <a:gridCol w="6406325">
                  <a:extLst>
                    <a:ext uri="{9D8B030D-6E8A-4147-A177-3AD203B41FA5}">
                      <a16:colId xmlns:a16="http://schemas.microsoft.com/office/drawing/2014/main" xmlns="" val="4200017521"/>
                    </a:ext>
                  </a:extLst>
                </a:gridCol>
                <a:gridCol w="2574401">
                  <a:extLst>
                    <a:ext uri="{9D8B030D-6E8A-4147-A177-3AD203B41FA5}">
                      <a16:colId xmlns:a16="http://schemas.microsoft.com/office/drawing/2014/main" xmlns="" val="2799489042"/>
                    </a:ext>
                  </a:extLst>
                </a:gridCol>
                <a:gridCol w="2754074">
                  <a:extLst>
                    <a:ext uri="{9D8B030D-6E8A-4147-A177-3AD203B41FA5}">
                      <a16:colId xmlns:a16="http://schemas.microsoft.com/office/drawing/2014/main" xmlns="" val="1744289904"/>
                    </a:ext>
                  </a:extLst>
                </a:gridCol>
              </a:tblGrid>
              <a:tr h="8935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№ этапа</a:t>
                      </a:r>
                      <a:endParaRPr lang="ru-RU" sz="24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Название этапа календарного плана</a:t>
                      </a:r>
                      <a:endParaRPr lang="ru-RU" sz="24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Длительность этапа, </a:t>
                      </a:r>
                      <a:r>
                        <a:rPr lang="ru-RU" sz="2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мес.</a:t>
                      </a:r>
                      <a:endParaRPr lang="ru-RU" sz="24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Стоимость, </a:t>
                      </a:r>
                      <a:endParaRPr lang="ru-RU" sz="24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руб</a:t>
                      </a:r>
                      <a:r>
                        <a:rPr lang="ru-RU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24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19050" marR="19050" marT="0" marB="0" anchor="ctr"/>
                </a:tc>
                <a:extLst>
                  <a:ext uri="{0D108BD9-81ED-4DB2-BD59-A6C34878D82A}">
                    <a16:rowId xmlns:a16="http://schemas.microsoft.com/office/drawing/2014/main" xmlns="" val="4050733927"/>
                  </a:ext>
                </a:extLst>
              </a:tr>
              <a:tr h="3743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4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Формирование гипотезы</a:t>
                      </a:r>
                      <a:endParaRPr lang="ru-RU" sz="24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24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ru-RU" sz="2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0.000</a:t>
                      </a:r>
                      <a:endParaRPr lang="ru-RU" sz="24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19050" marR="19050" marT="0" marB="0" anchor="ctr"/>
                </a:tc>
                <a:extLst>
                  <a:ext uri="{0D108BD9-81ED-4DB2-BD59-A6C34878D82A}">
                    <a16:rowId xmlns:a16="http://schemas.microsoft.com/office/drawing/2014/main" xmlns="" val="317322085"/>
                  </a:ext>
                </a:extLst>
              </a:tr>
              <a:tr h="6571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24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Синтез новых </a:t>
                      </a:r>
                      <a:r>
                        <a:rPr lang="ru-RU" sz="24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теллурорганических</a:t>
                      </a:r>
                      <a:r>
                        <a:rPr lang="ru-RU" sz="2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веществ</a:t>
                      </a:r>
                      <a:endParaRPr lang="ru-RU" sz="24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24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250</a:t>
                      </a:r>
                      <a:r>
                        <a:rPr lang="ru-RU" sz="2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.000</a:t>
                      </a:r>
                      <a:endParaRPr lang="ru-RU" sz="24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19050" marR="19050" marT="0" marB="0" anchor="ctr"/>
                </a:tc>
                <a:extLst>
                  <a:ext uri="{0D108BD9-81ED-4DB2-BD59-A6C34878D82A}">
                    <a16:rowId xmlns:a16="http://schemas.microsoft.com/office/drawing/2014/main" xmlns="" val="2720170031"/>
                  </a:ext>
                </a:extLst>
              </a:tr>
              <a:tr h="7487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24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Анализ токсических эффектов синтезированных веществ</a:t>
                      </a:r>
                      <a:r>
                        <a:rPr lang="ru-RU" sz="24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в эксперименте</a:t>
                      </a:r>
                      <a:endParaRPr lang="ru-RU" sz="24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24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2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lang="ru-RU" sz="2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0.000</a:t>
                      </a:r>
                      <a:endParaRPr lang="ru-RU" sz="24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19050" marR="19050" marT="0" marB="0" anchor="ctr"/>
                </a:tc>
                <a:extLst>
                  <a:ext uri="{0D108BD9-81ED-4DB2-BD59-A6C34878D82A}">
                    <a16:rowId xmlns:a16="http://schemas.microsoft.com/office/drawing/2014/main" xmlns="" val="544058108"/>
                  </a:ext>
                </a:extLst>
              </a:tr>
              <a:tr h="11231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24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Подбор оптимальной дозы </a:t>
                      </a:r>
                      <a:r>
                        <a:rPr lang="ru-RU" sz="2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препаратов</a:t>
                      </a:r>
                      <a:r>
                        <a:rPr lang="ru-RU" sz="24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оказывающих </a:t>
                      </a:r>
                      <a:r>
                        <a:rPr lang="ru-RU" sz="2400" baseline="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бактериоцидные</a:t>
                      </a:r>
                      <a:r>
                        <a:rPr lang="ru-RU" sz="24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эффекты </a:t>
                      </a:r>
                      <a:endParaRPr lang="ru-RU" sz="24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24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100.000</a:t>
                      </a:r>
                      <a:endParaRPr lang="ru-RU" sz="24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19050" marR="19050" marT="0" marB="0" anchor="ctr"/>
                </a:tc>
                <a:extLst>
                  <a:ext uri="{0D108BD9-81ED-4DB2-BD59-A6C34878D82A}">
                    <a16:rowId xmlns:a16="http://schemas.microsoft.com/office/drawing/2014/main" xmlns="" val="1582478190"/>
                  </a:ext>
                </a:extLst>
              </a:tr>
              <a:tr h="11231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24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Разработка состава препарата: количество действующего вещества, а также количество и структура наполнителя</a:t>
                      </a:r>
                      <a:endParaRPr lang="ru-RU" sz="24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24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ru-RU" sz="2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50.000</a:t>
                      </a:r>
                      <a:endParaRPr lang="ru-RU" sz="24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19050" marR="19050" marT="0" marB="0" anchor="ctr"/>
                </a:tc>
                <a:extLst>
                  <a:ext uri="{0D108BD9-81ED-4DB2-BD59-A6C34878D82A}">
                    <a16:rowId xmlns:a16="http://schemas.microsoft.com/office/drawing/2014/main" xmlns="" val="2811502918"/>
                  </a:ext>
                </a:extLst>
              </a:tr>
              <a:tr h="7487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24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Аренда производственных мощностей и складского помещения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4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r>
                        <a:rPr lang="ru-RU" sz="2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0.000</a:t>
                      </a:r>
                      <a:endParaRPr lang="ru-RU" sz="24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19050" marR="19050" marT="0" marB="0" anchor="ctr"/>
                </a:tc>
                <a:extLst>
                  <a:ext uri="{0D108BD9-81ED-4DB2-BD59-A6C34878D82A}">
                    <a16:rowId xmlns:a16="http://schemas.microsoft.com/office/drawing/2014/main" xmlns="" val="41795618"/>
                  </a:ext>
                </a:extLst>
              </a:tr>
              <a:tr h="4350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24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Выпуск пробной партии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4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2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00.000</a:t>
                      </a:r>
                      <a:endParaRPr lang="ru-RU" sz="24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19050" marR="19050" marT="0" marB="0" anchor="ctr"/>
                </a:tc>
                <a:extLst>
                  <a:ext uri="{0D108BD9-81ED-4DB2-BD59-A6C34878D82A}">
                    <a16:rowId xmlns:a16="http://schemas.microsoft.com/office/drawing/2014/main" xmlns="" val="952770626"/>
                  </a:ext>
                </a:extLst>
              </a:tr>
              <a:tr h="4249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24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Рекламная компания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24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ru-RU" sz="2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0.000</a:t>
                      </a:r>
                      <a:endParaRPr lang="ru-RU" sz="24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19050" marR="19050" marT="0" marB="0" anchor="ctr"/>
                </a:tc>
                <a:extLst>
                  <a:ext uri="{0D108BD9-81ED-4DB2-BD59-A6C34878D82A}">
                    <a16:rowId xmlns:a16="http://schemas.microsoft.com/office/drawing/2014/main" xmlns="" val="2619527521"/>
                  </a:ext>
                </a:extLst>
              </a:tr>
              <a:tr h="4249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24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Продвижение товара на рынок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24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ru-RU" sz="2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00.000</a:t>
                      </a:r>
                      <a:endParaRPr lang="ru-RU" sz="24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19050" marR="19050" marT="0" marB="0" anchor="ctr"/>
                </a:tc>
                <a:extLst>
                  <a:ext uri="{0D108BD9-81ED-4DB2-BD59-A6C34878D82A}">
                    <a16:rowId xmlns:a16="http://schemas.microsoft.com/office/drawing/2014/main" xmlns="" val="2292387652"/>
                  </a:ext>
                </a:extLst>
              </a:tr>
              <a:tr h="5304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24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19050" marR="1905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Подготовка к массовому выпуску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19050" marR="1905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24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19050" marR="1905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r>
                        <a:rPr lang="ru-RU" sz="240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0.000</a:t>
                      </a:r>
                      <a:endParaRPr lang="en-US" sz="24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4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19050" marR="190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96078675"/>
                  </a:ext>
                </a:extLst>
              </a:tr>
              <a:tr h="1571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19050" marR="1905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Итого</a:t>
                      </a:r>
                      <a:endParaRPr lang="ru-RU" sz="24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19050" marR="190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19050" marR="190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1000.000</a:t>
                      </a:r>
                      <a:endParaRPr lang="ru-RU" sz="24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19050" marR="190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9441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3"/>
          <p:cNvSpPr/>
          <p:nvPr/>
        </p:nvSpPr>
        <p:spPr>
          <a:xfrm>
            <a:off x="14096892" y="9029066"/>
            <a:ext cx="6007316" cy="1959610"/>
          </a:xfrm>
          <a:custGeom>
            <a:avLst/>
            <a:gdLst/>
            <a:ahLst/>
            <a:cxnLst/>
            <a:rect l="l" t="t" r="r" b="b"/>
            <a:pathLst>
              <a:path w="3446144" h="1437004">
                <a:moveTo>
                  <a:pt x="3445832" y="0"/>
                </a:moveTo>
                <a:lnTo>
                  <a:pt x="0" y="0"/>
                </a:lnTo>
                <a:lnTo>
                  <a:pt x="0" y="1436511"/>
                </a:lnTo>
                <a:lnTo>
                  <a:pt x="3445832" y="1436511"/>
                </a:lnTo>
                <a:lnTo>
                  <a:pt x="3445832" y="0"/>
                </a:lnTo>
                <a:close/>
              </a:path>
            </a:pathLst>
          </a:custGeom>
          <a:solidFill>
            <a:srgbClr val="CC00FF"/>
          </a:solidFill>
        </p:spPr>
        <p:txBody>
          <a:bodyPr wrap="square" lIns="0" tIns="0" rIns="0" bIns="0" rtlCol="0"/>
          <a:lstStyle/>
          <a:p>
            <a:endParaRPr>
              <a:solidFill>
                <a:srgbClr val="9933FF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8850" y="9532550"/>
            <a:ext cx="4241830" cy="476321"/>
          </a:xfrm>
          <a:prstGeom prst="rect">
            <a:avLst/>
          </a:prstGeom>
        </p:spPr>
      </p:pic>
      <p:sp>
        <p:nvSpPr>
          <p:cNvPr id="19" name="Подзаголовок 2"/>
          <p:cNvSpPr txBox="1">
            <a:spLocks/>
          </p:cNvSpPr>
          <p:nvPr/>
        </p:nvSpPr>
        <p:spPr>
          <a:xfrm>
            <a:off x="15874192" y="10242050"/>
            <a:ext cx="2891478" cy="1234104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spc="600" dirty="0">
                <a:solidFill>
                  <a:schemeClr val="bg1"/>
                </a:solidFill>
              </a:rPr>
              <a:t>АКСЕЛЕРАТОР ДГУ</a:t>
            </a:r>
            <a:endParaRPr lang="ru-RU" sz="1400" kern="0" spc="600" dirty="0">
              <a:solidFill>
                <a:schemeClr val="bg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212850" y="701675"/>
            <a:ext cx="16230600" cy="9144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b="1" kern="0" dirty="0">
                <a:solidFill>
                  <a:srgbClr val="9933FF"/>
                </a:solidFill>
              </a:rPr>
              <a:t>Меры по защите прав на интеллектуальную собственность</a:t>
            </a: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679450" y="2538442"/>
            <a:ext cx="18288000" cy="67783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3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Требуется патентование метода разработки, конечного продукта и торговой марки.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" y="10859102"/>
            <a:ext cx="20104100" cy="45024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A8A28DC-790E-49A7-B8BB-7EC17E72E0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6935" y="3597275"/>
            <a:ext cx="9666192" cy="644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4463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526</TotalTime>
  <Words>520</Words>
  <Application>Microsoft Office PowerPoint</Application>
  <PresentationFormat>Произвольный</PresentationFormat>
  <Paragraphs>101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NSimSun</vt:lpstr>
      <vt:lpstr>Calibri</vt:lpstr>
      <vt:lpstr>Liberation Serif</vt:lpstr>
      <vt:lpstr>Times New Roman</vt:lpstr>
      <vt:lpstr>Lato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Визуальный  стиль Платформа университетского  технологического предпринимательства</dc:title>
  <dc:creator>Dima Gusev</dc:creator>
  <cp:lastModifiedBy>user</cp:lastModifiedBy>
  <cp:revision>47</cp:revision>
  <dcterms:created xsi:type="dcterms:W3CDTF">2022-06-08T08:32:52Z</dcterms:created>
  <dcterms:modified xsi:type="dcterms:W3CDTF">2024-05-16T09:18:07Z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2022-06-07T00:00:00Z</vt:filetime>
  </property>
  <property fmtid="{D5CDD505-2E9C-101B-9397-08002B2CF9AE}" pid="3" name="Creator">
    <vt:lpwstr>Adobe InDesign 17.1 (Windows)</vt:lpwstr>
  </property>
  <property fmtid="{D5CDD505-2E9C-101B-9397-08002B2CF9AE}" pid="4" name="LastSaved">
    <vt:filetime>2022-06-08T00:00:00Z</vt:filetime>
  </property>
</Properties>
</file>