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Arial Black"/>
      <p:regular r:id="rId20"/>
    </p:embeddedFon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inKGJtE1rABIiWRNKmDvaMX5A9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83D650-48BA-4513-A49B-214990CECC6B}">
  <a:tblStyle styleId="{F283D650-48BA-4513-A49B-214990CECC6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22" Type="http://schemas.openxmlformats.org/officeDocument/2006/relationships/font" Target="fonts/CenturyGothic-bold.fntdata"/><Relationship Id="rId21" Type="http://schemas.openxmlformats.org/officeDocument/2006/relationships/font" Target="fonts/CenturyGothic-regular.fntdata"/><Relationship Id="rId24" Type="http://schemas.openxmlformats.org/officeDocument/2006/relationships/font" Target="fonts/CenturyGothic-boldItalic.fntdata"/><Relationship Id="rId23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19" Type="http://schemas.openxmlformats.org/officeDocument/2006/relationships/font" Target="fonts/Montserrat-boldItalic.fntdata"/><Relationship Id="rId1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916425791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29164257915_0_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89c7c455a5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>
                <a:solidFill>
                  <a:schemeClr val="dk1"/>
                </a:solidFill>
              </a:rPr>
              <a:t>Согласно отчету Global Future 2023, спрос на IT-специалистов в России составляет около 660 тысяч человек ежегод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289c7c455a5_3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8df883dd2f_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28df883dd2f_2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916425791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>
                <a:solidFill>
                  <a:schemeClr val="dk1"/>
                </a:solidFill>
              </a:rPr>
              <a:t>Согласно отчету Global Future 2023, спрос на IT-специалистов в России составляет около 660 тысяч человек ежегод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29164257915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916425791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29164257915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774700" y="2023075"/>
            <a:ext cx="5567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BIT engine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74700" y="3151681"/>
            <a:ext cx="7162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ru-RU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инновационная платформа для обучения детей программированию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05700" y="2023081"/>
            <a:ext cx="4423578" cy="391919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9164257915_0_68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29164257915_0_68"/>
          <p:cNvSpPr/>
          <p:nvPr/>
        </p:nvSpPr>
        <p:spPr>
          <a:xfrm>
            <a:off x="0" y="-15240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29164257915_0_68"/>
          <p:cNvSpPr txBox="1"/>
          <p:nvPr/>
        </p:nvSpPr>
        <p:spPr>
          <a:xfrm>
            <a:off x="10769600" y="266700"/>
            <a:ext cx="7488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9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39" name="Google Shape;239;g29164257915_0_68"/>
          <p:cNvSpPr txBox="1"/>
          <p:nvPr/>
        </p:nvSpPr>
        <p:spPr>
          <a:xfrm>
            <a:off x="8063410" y="343644"/>
            <a:ext cx="270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Интервью</a:t>
            </a:r>
            <a:endParaRPr/>
          </a:p>
        </p:txBody>
      </p:sp>
      <p:sp>
        <p:nvSpPr>
          <p:cNvPr id="240" name="Google Shape;240;g29164257915_0_68"/>
          <p:cNvSpPr txBox="1"/>
          <p:nvPr/>
        </p:nvSpPr>
        <p:spPr>
          <a:xfrm>
            <a:off x="545850" y="495550"/>
            <a:ext cx="3520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Результаты интервью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1" name="Google Shape;241;g29164257915_0_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1114" y="2043112"/>
            <a:ext cx="4685715" cy="4295238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g29164257915_0_68"/>
          <p:cNvSpPr txBox="1"/>
          <p:nvPr/>
        </p:nvSpPr>
        <p:spPr>
          <a:xfrm>
            <a:off x="545850" y="984125"/>
            <a:ext cx="6585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43" name="Google Shape;243;g29164257915_0_68"/>
          <p:cNvCxnSpPr/>
          <p:nvPr/>
        </p:nvCxnSpPr>
        <p:spPr>
          <a:xfrm flipH="1">
            <a:off x="1474700" y="1473000"/>
            <a:ext cx="17700" cy="433140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4" name="Google Shape;244;g29164257915_0_68"/>
          <p:cNvSpPr/>
          <p:nvPr/>
        </p:nvSpPr>
        <p:spPr>
          <a:xfrm>
            <a:off x="1393561" y="4539810"/>
            <a:ext cx="180000" cy="180000"/>
          </a:xfrm>
          <a:prstGeom prst="ellipse">
            <a:avLst/>
          </a:prstGeom>
          <a:solidFill>
            <a:schemeClr val="accent6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29164257915_0_68"/>
          <p:cNvSpPr/>
          <p:nvPr/>
        </p:nvSpPr>
        <p:spPr>
          <a:xfrm>
            <a:off x="1393561" y="5358670"/>
            <a:ext cx="180000" cy="180000"/>
          </a:xfrm>
          <a:prstGeom prst="ellipse">
            <a:avLst/>
          </a:prstGeom>
          <a:solidFill>
            <a:srgbClr val="980000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g29164257915_0_68"/>
          <p:cNvSpPr/>
          <p:nvPr/>
        </p:nvSpPr>
        <p:spPr>
          <a:xfrm>
            <a:off x="1396261" y="1956610"/>
            <a:ext cx="180000" cy="180000"/>
          </a:xfrm>
          <a:prstGeom prst="ellipse">
            <a:avLst/>
          </a:prstGeom>
          <a:solidFill>
            <a:schemeClr val="accent6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g29164257915_0_68"/>
          <p:cNvSpPr/>
          <p:nvPr/>
        </p:nvSpPr>
        <p:spPr>
          <a:xfrm>
            <a:off x="1396261" y="2808245"/>
            <a:ext cx="180000" cy="180000"/>
          </a:xfrm>
          <a:prstGeom prst="ellipse">
            <a:avLst/>
          </a:prstGeom>
          <a:solidFill>
            <a:schemeClr val="accent6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29164257915_0_68"/>
          <p:cNvSpPr/>
          <p:nvPr/>
        </p:nvSpPr>
        <p:spPr>
          <a:xfrm>
            <a:off x="1393561" y="3674032"/>
            <a:ext cx="180000" cy="180000"/>
          </a:xfrm>
          <a:prstGeom prst="ellipse">
            <a:avLst/>
          </a:prstGeom>
          <a:solidFill>
            <a:schemeClr val="accent6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29164257915_0_68"/>
          <p:cNvSpPr txBox="1"/>
          <p:nvPr/>
        </p:nvSpPr>
        <p:spPr>
          <a:xfrm>
            <a:off x="1738300" y="1546838"/>
            <a:ext cx="30000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Родители готовы платить за образовательное приложение. </a:t>
            </a:r>
            <a:r>
              <a:rPr i="1"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(4 из 5 респондентов) </a:t>
            </a:r>
            <a:endParaRPr i="1"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0" name="Google Shape;250;g29164257915_0_68"/>
          <p:cNvSpPr txBox="1"/>
          <p:nvPr/>
        </p:nvSpPr>
        <p:spPr>
          <a:xfrm>
            <a:off x="1738300" y="2450350"/>
            <a:ext cx="30000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Дети 7-10 лет любят лего (конструкторы)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(5 из 5 респондентов)</a:t>
            </a:r>
            <a:endParaRPr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1" name="Google Shape;251;g29164257915_0_68"/>
          <p:cNvSpPr txBox="1"/>
          <p:nvPr/>
        </p:nvSpPr>
        <p:spPr>
          <a:xfrm>
            <a:off x="1738300" y="3346150"/>
            <a:ext cx="30000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Дети 7-10 хотят реализовать себя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(5 из 5 респондентов)</a:t>
            </a:r>
            <a:endParaRPr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2" name="Google Shape;252;g29164257915_0_68"/>
          <p:cNvSpPr txBox="1"/>
          <p:nvPr/>
        </p:nvSpPr>
        <p:spPr>
          <a:xfrm>
            <a:off x="1738300" y="4965325"/>
            <a:ext cx="30000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Родители доверяют онлайн образованию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из 5 респондентов)</a:t>
            </a:r>
            <a:endParaRPr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g29164257915_0_68"/>
          <p:cNvSpPr txBox="1"/>
          <p:nvPr/>
        </p:nvSpPr>
        <p:spPr>
          <a:xfrm>
            <a:off x="1738300" y="4181888"/>
            <a:ext cx="30000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entury Gothic"/>
                <a:ea typeface="Century Gothic"/>
                <a:cs typeface="Century Gothic"/>
                <a:sym typeface="Century Gothic"/>
              </a:rPr>
              <a:t>Детям сложно получать онлайн образование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>
                <a:latin typeface="Century Gothic"/>
                <a:ea typeface="Century Gothic"/>
                <a:cs typeface="Century Gothic"/>
                <a:sym typeface="Century Gothic"/>
              </a:rPr>
              <a:t>(4 из 5 респондентов)</a:t>
            </a:r>
            <a:endParaRPr i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3751" r="0" t="0"/>
          <a:stretch/>
        </p:blipFill>
        <p:spPr>
          <a:xfrm>
            <a:off x="6260375" y="1671443"/>
            <a:ext cx="5188966" cy="507298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984049" y="705394"/>
            <a:ext cx="6852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ПРОБЛЕМАТИКА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207158" y="468293"/>
            <a:ext cx="618341" cy="1138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5270500" y="1606379"/>
            <a:ext cx="18473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2"/>
          <p:cNvCxnSpPr/>
          <p:nvPr/>
        </p:nvCxnSpPr>
        <p:spPr>
          <a:xfrm>
            <a:off x="1145608" y="2724116"/>
            <a:ext cx="7500" cy="260490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2"/>
          <p:cNvSpPr txBox="1"/>
          <p:nvPr/>
        </p:nvSpPr>
        <p:spPr>
          <a:xfrm>
            <a:off x="871425" y="2844343"/>
            <a:ext cx="4241700" cy="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Сложность обучения программированию</a:t>
            </a:r>
            <a:endParaRPr sz="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884550" y="3570567"/>
            <a:ext cx="4846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Неэффективная мотивация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884550" y="4201253"/>
            <a:ext cx="470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Ограниченный доступ к обучению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44775" y="4708051"/>
            <a:ext cx="4095000" cy="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Отсутствие интерактивности и персонализации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055608" y="3003784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055608" y="3634470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055608" y="4265156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1068308" y="4895842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11049000" y="342900"/>
            <a:ext cx="74892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7558942" y="419844"/>
            <a:ext cx="349005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ИНСТРУМЕНТЫ</a:t>
            </a:r>
            <a:b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РЕШЕНИЯ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604" y="210453"/>
            <a:ext cx="1217959" cy="23269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3"/>
          <p:cNvCxnSpPr/>
          <p:nvPr/>
        </p:nvCxnSpPr>
        <p:spPr>
          <a:xfrm>
            <a:off x="1102233" y="2798466"/>
            <a:ext cx="12700" cy="3091782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p3"/>
          <p:cNvSpPr txBox="1"/>
          <p:nvPr/>
        </p:nvSpPr>
        <p:spPr>
          <a:xfrm>
            <a:off x="756950" y="3014231"/>
            <a:ext cx="4241700" cy="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Разнообразие инструментов и языков программирования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756950" y="3644917"/>
            <a:ext cx="4846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Кроссплатформенность и доступность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756950" y="4275603"/>
            <a:ext cx="470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Цифровое “Lego”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756950" y="4906289"/>
            <a:ext cx="4095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Интерактивные занятия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756950" y="5536975"/>
            <a:ext cx="505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Видимый результат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1012233" y="3078134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1012233" y="3708820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1012233" y="4339506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1024933" y="4970192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1024933" y="5600878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1793861" y="736515"/>
            <a:ext cx="255845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BIT Engine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851761" y="1259726"/>
            <a:ext cx="4975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lang="ru-RU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инновационная платформа для обучения детей программированию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0" name="Google Shape;13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61114" y="2043112"/>
            <a:ext cx="4685714" cy="429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10769600" y="266700"/>
            <a:ext cx="7488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8063410" y="343644"/>
            <a:ext cx="270619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ЦЕЛЕВАЯ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АУДИТОРИЯ</a:t>
            </a:r>
            <a:endParaRPr/>
          </a:p>
        </p:txBody>
      </p:sp>
      <p:pic>
        <p:nvPicPr>
          <p:cNvPr id="139" name="Google Shape;13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5581" y="2038933"/>
            <a:ext cx="5447619" cy="46666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Google Shape;140;p5"/>
          <p:cNvCxnSpPr/>
          <p:nvPr/>
        </p:nvCxnSpPr>
        <p:spPr>
          <a:xfrm flipH="1">
            <a:off x="5664200" y="2038933"/>
            <a:ext cx="12700" cy="4438067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5"/>
          <p:cNvSpPr/>
          <p:nvPr/>
        </p:nvSpPr>
        <p:spPr>
          <a:xfrm>
            <a:off x="5574200" y="2713850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5580550" y="4038001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5580550" y="5474225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545850" y="495550"/>
            <a:ext cx="3520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Пользователь BIT engine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5"/>
          <p:cNvSpPr/>
          <p:nvPr/>
        </p:nvSpPr>
        <p:spPr>
          <a:xfrm rot="-10445989">
            <a:off x="706416" y="409259"/>
            <a:ext cx="1858572" cy="1703276"/>
          </a:xfrm>
          <a:prstGeom prst="arc">
            <a:avLst>
              <a:gd fmla="val 15000805" name="adj1"/>
              <a:gd fmla="val 0" name="adj2"/>
            </a:avLst>
          </a:prstGeom>
          <a:solidFill>
            <a:schemeClr val="lt1"/>
          </a:solidFill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738525" y="2203550"/>
            <a:ext cx="47652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Дети в возрасте от 7 до 17 лет, которые интересуются программированием или хотят начать изучение этой области.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709888" y="3527688"/>
            <a:ext cx="4918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Родители, которые ищут качественные образовательные ресурсы для своих детей и хотят развивать их навыки программирования.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709900" y="4825475"/>
            <a:ext cx="4864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Учителя и преподаватели, которые ищут инструменты и подходы для эффективного обучения программированию в классе или в онлайн-формате.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89c7c455a5_3_1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289c7c455a5_3_1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g289c7c455a5_3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78938"/>
            <a:ext cx="4635500" cy="447906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289c7c455a5_3_1"/>
          <p:cNvSpPr txBox="1"/>
          <p:nvPr/>
        </p:nvSpPr>
        <p:spPr>
          <a:xfrm>
            <a:off x="355600" y="571500"/>
            <a:ext cx="7488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7" name="Google Shape;157;g289c7c455a5_3_1"/>
          <p:cNvSpPr txBox="1"/>
          <p:nvPr/>
        </p:nvSpPr>
        <p:spPr>
          <a:xfrm>
            <a:off x="1104523" y="648444"/>
            <a:ext cx="1877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АНАЛИЗ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РЫНКА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8" name="Google Shape;158;g289c7c455a5_3_1"/>
          <p:cNvSpPr txBox="1"/>
          <p:nvPr/>
        </p:nvSpPr>
        <p:spPr>
          <a:xfrm>
            <a:off x="5479850" y="571500"/>
            <a:ext cx="5790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Ниша ресурсов обучения детей программированию: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9" name="Google Shape;159;g289c7c455a5_3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49314" y="2829960"/>
            <a:ext cx="1056808" cy="552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89c7c455a5_3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64262" y="3421682"/>
            <a:ext cx="1318814" cy="432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89c7c455a5_3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23579" y="2489886"/>
            <a:ext cx="934910" cy="931781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289c7c455a5_3_1"/>
          <p:cNvSpPr/>
          <p:nvPr/>
        </p:nvSpPr>
        <p:spPr>
          <a:xfrm rot="-2694070">
            <a:off x="5892269" y="1625819"/>
            <a:ext cx="2582711" cy="4262587"/>
          </a:xfrm>
          <a:prstGeom prst="ellipse">
            <a:avLst/>
          </a:prstGeom>
          <a:noFill/>
          <a:ln cap="flat" cmpd="sng" w="476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89c7c455a5_3_1"/>
          <p:cNvSpPr/>
          <p:nvPr/>
        </p:nvSpPr>
        <p:spPr>
          <a:xfrm rot="2694404">
            <a:off x="7527615" y="1666753"/>
            <a:ext cx="2476221" cy="4258345"/>
          </a:xfrm>
          <a:prstGeom prst="ellipse">
            <a:avLst/>
          </a:prstGeom>
          <a:noFill/>
          <a:ln cap="flat" cmpd="sng" w="476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289c7c455a5_3_1"/>
          <p:cNvSpPr txBox="1"/>
          <p:nvPr/>
        </p:nvSpPr>
        <p:spPr>
          <a:xfrm>
            <a:off x="7227637" y="3902500"/>
            <a:ext cx="1536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>
                <a:latin typeface="Century Gothic"/>
                <a:ea typeface="Century Gothic"/>
                <a:cs typeface="Century Gothic"/>
                <a:sym typeface="Century Gothic"/>
              </a:rPr>
              <a:t>BIT Engine</a:t>
            </a:r>
            <a:endParaRPr sz="25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g289c7c455a5_3_1"/>
          <p:cNvSpPr txBox="1"/>
          <p:nvPr/>
        </p:nvSpPr>
        <p:spPr>
          <a:xfrm>
            <a:off x="8647019" y="1400961"/>
            <a:ext cx="22614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entury Gothic"/>
                <a:ea typeface="Century Gothic"/>
                <a:cs typeface="Century Gothic"/>
                <a:sym typeface="Century Gothic"/>
              </a:rPr>
              <a:t>Другие онлайн школы программирования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6" name="Google Shape;166;g289c7c455a5_3_1"/>
          <p:cNvSpPr txBox="1"/>
          <p:nvPr/>
        </p:nvSpPr>
        <p:spPr>
          <a:xfrm>
            <a:off x="5479851" y="2551398"/>
            <a:ext cx="24963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entury Gothic"/>
                <a:ea typeface="Century Gothic"/>
                <a:cs typeface="Century Gothic"/>
                <a:sym typeface="Century Gothic"/>
              </a:rPr>
              <a:t>Офлайн </a:t>
            </a:r>
            <a:r>
              <a:rPr lang="ru-RU">
                <a:latin typeface="Century Gothic"/>
                <a:ea typeface="Century Gothic"/>
                <a:cs typeface="Century Gothic"/>
                <a:sym typeface="Century Gothic"/>
              </a:rPr>
              <a:t>школы программирования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6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6"/>
          <p:cNvSpPr txBox="1"/>
          <p:nvPr/>
        </p:nvSpPr>
        <p:spPr>
          <a:xfrm>
            <a:off x="156313" y="5388104"/>
            <a:ext cx="748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74" name="Google Shape;174;p6"/>
          <p:cNvSpPr txBox="1"/>
          <p:nvPr/>
        </p:nvSpPr>
        <p:spPr>
          <a:xfrm>
            <a:off x="905136" y="5465048"/>
            <a:ext cx="3209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АНАЛИЗ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КОНКУРЕНТОВ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175" name="Google Shape;175;p6"/>
          <p:cNvGraphicFramePr/>
          <p:nvPr/>
        </p:nvGraphicFramePr>
        <p:xfrm>
          <a:off x="156313" y="8438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{F283D650-48BA-4513-A49B-214990CECC6B}</a:tableStyleId>
              </a:tblPr>
              <a:tblGrid>
                <a:gridCol w="3163850"/>
                <a:gridCol w="2621000"/>
                <a:gridCol w="2892425"/>
                <a:gridCol w="2892425"/>
              </a:tblGrid>
              <a:tr h="477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Критерии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BIT Engine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Др. онлайн школы  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Офлайн школы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Интерактивные записанные курсы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+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Наборы готовых ресурсов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+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+/-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+/-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Кроссплатформенность</a:t>
                      </a:r>
                      <a:endParaRPr sz="18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+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3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Занятие в любое время и в любом месте (даже без наличия интернета)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+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-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76" name="Google Shape;17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6973" y="4318173"/>
            <a:ext cx="2749050" cy="252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6"/>
          <p:cNvSpPr txBox="1"/>
          <p:nvPr/>
        </p:nvSpPr>
        <p:spPr>
          <a:xfrm>
            <a:off x="91088" y="5569940"/>
            <a:ext cx="8154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8df883dd2f_2_24"/>
          <p:cNvSpPr/>
          <p:nvPr/>
        </p:nvSpPr>
        <p:spPr>
          <a:xfrm>
            <a:off x="405008" y="2999014"/>
            <a:ext cx="2713500" cy="274740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28df883dd2f_2_24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28df883dd2f_2_24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g28df883dd2f_2_24"/>
          <p:cNvPicPr preferRelativeResize="0"/>
          <p:nvPr/>
        </p:nvPicPr>
        <p:blipFill rotWithShape="1">
          <a:blip r:embed="rId3">
            <a:alphaModFix/>
          </a:blip>
          <a:srcRect b="0" l="3753" r="0" t="0"/>
          <a:stretch/>
        </p:blipFill>
        <p:spPr>
          <a:xfrm>
            <a:off x="6260375" y="1671443"/>
            <a:ext cx="5188966" cy="5072986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28df883dd2f_2_24"/>
          <p:cNvSpPr txBox="1"/>
          <p:nvPr/>
        </p:nvSpPr>
        <p:spPr>
          <a:xfrm>
            <a:off x="984049" y="705400"/>
            <a:ext cx="320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Анализ рынка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87" name="Google Shape;187;g28df883dd2f_2_24"/>
          <p:cNvSpPr txBox="1"/>
          <p:nvPr/>
        </p:nvSpPr>
        <p:spPr>
          <a:xfrm>
            <a:off x="207158" y="468293"/>
            <a:ext cx="6183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6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88" name="Google Shape;188;g28df883dd2f_2_24"/>
          <p:cNvSpPr txBox="1"/>
          <p:nvPr/>
        </p:nvSpPr>
        <p:spPr>
          <a:xfrm>
            <a:off x="2163308" y="2254618"/>
            <a:ext cx="184800" cy="8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8df883dd2f_2_24"/>
          <p:cNvSpPr txBox="1"/>
          <p:nvPr/>
        </p:nvSpPr>
        <p:spPr>
          <a:xfrm>
            <a:off x="3118511" y="3646412"/>
            <a:ext cx="4241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PAM - </a:t>
            </a:r>
            <a:r>
              <a:rPr lang="ru-RU" sz="13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825,6 млрд руб</a:t>
            </a:r>
            <a:endParaRPr sz="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0" name="Google Shape;190;g28df883dd2f_2_24"/>
          <p:cNvSpPr txBox="1"/>
          <p:nvPr/>
        </p:nvSpPr>
        <p:spPr>
          <a:xfrm>
            <a:off x="3118511" y="4024986"/>
            <a:ext cx="48462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TAM - </a:t>
            </a:r>
            <a:r>
              <a:rPr lang="ru-RU" sz="13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718 млрд руб.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g28df883dd2f_2_24"/>
          <p:cNvSpPr txBox="1"/>
          <p:nvPr/>
        </p:nvSpPr>
        <p:spPr>
          <a:xfrm>
            <a:off x="3118511" y="4367272"/>
            <a:ext cx="47082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SAM - 78 млрд руб.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2" name="Google Shape;192;g28df883dd2f_2_24"/>
          <p:cNvSpPr txBox="1"/>
          <p:nvPr/>
        </p:nvSpPr>
        <p:spPr>
          <a:xfrm>
            <a:off x="3118511" y="4756745"/>
            <a:ext cx="40950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 - 7.8 млрд руб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g28df883dd2f_2_24"/>
          <p:cNvSpPr/>
          <p:nvPr/>
        </p:nvSpPr>
        <p:spPr>
          <a:xfrm>
            <a:off x="579111" y="3327240"/>
            <a:ext cx="2365200" cy="2394600"/>
          </a:xfrm>
          <a:prstGeom prst="ellipse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28df883dd2f_2_24"/>
          <p:cNvSpPr/>
          <p:nvPr/>
        </p:nvSpPr>
        <p:spPr>
          <a:xfrm>
            <a:off x="788949" y="3800387"/>
            <a:ext cx="1945500" cy="1969800"/>
          </a:xfrm>
          <a:prstGeom prst="ellipse">
            <a:avLst/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28df883dd2f_2_24"/>
          <p:cNvSpPr/>
          <p:nvPr/>
        </p:nvSpPr>
        <p:spPr>
          <a:xfrm>
            <a:off x="1019060" y="4263187"/>
            <a:ext cx="1485300" cy="1503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28df883dd2f_2_24"/>
          <p:cNvSpPr txBox="1"/>
          <p:nvPr/>
        </p:nvSpPr>
        <p:spPr>
          <a:xfrm>
            <a:off x="1363456" y="3463224"/>
            <a:ext cx="796500" cy="2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1B191A"/>
                </a:solidFill>
                <a:latin typeface="Montserrat"/>
                <a:ea typeface="Montserrat"/>
                <a:cs typeface="Montserrat"/>
                <a:sym typeface="Montserrat"/>
              </a:rPr>
              <a:t>TAM</a:t>
            </a:r>
            <a:endParaRPr b="1" sz="1800">
              <a:solidFill>
                <a:srgbClr val="1B191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g28df883dd2f_2_24"/>
          <p:cNvSpPr txBox="1"/>
          <p:nvPr/>
        </p:nvSpPr>
        <p:spPr>
          <a:xfrm>
            <a:off x="1363456" y="3942077"/>
            <a:ext cx="796500" cy="2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1B191A"/>
                </a:solidFill>
                <a:latin typeface="Montserrat"/>
                <a:ea typeface="Montserrat"/>
                <a:cs typeface="Montserrat"/>
                <a:sym typeface="Montserrat"/>
              </a:rPr>
              <a:t>SAM</a:t>
            </a:r>
            <a:endParaRPr b="1" sz="1800">
              <a:solidFill>
                <a:srgbClr val="1B191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g28df883dd2f_2_24"/>
          <p:cNvSpPr txBox="1"/>
          <p:nvPr/>
        </p:nvSpPr>
        <p:spPr>
          <a:xfrm>
            <a:off x="1363456" y="4879876"/>
            <a:ext cx="796500" cy="2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1B191A"/>
                </a:solidFill>
                <a:latin typeface="Montserrat"/>
                <a:ea typeface="Montserrat"/>
                <a:cs typeface="Montserrat"/>
                <a:sym typeface="Montserrat"/>
              </a:rPr>
              <a:t>SOM</a:t>
            </a:r>
            <a:endParaRPr b="1" sz="1800">
              <a:solidFill>
                <a:srgbClr val="1B191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99" name="Google Shape;199;g28df883dd2f_2_24"/>
          <p:cNvCxnSpPr/>
          <p:nvPr/>
        </p:nvCxnSpPr>
        <p:spPr>
          <a:xfrm>
            <a:off x="5960016" y="2037137"/>
            <a:ext cx="156540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200" name="Google Shape;200;g28df883dd2f_2_24"/>
          <p:cNvSpPr txBox="1"/>
          <p:nvPr/>
        </p:nvSpPr>
        <p:spPr>
          <a:xfrm>
            <a:off x="1363506" y="3080599"/>
            <a:ext cx="796500" cy="2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1B191A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b="1" lang="ru-RU" sz="1800">
                <a:solidFill>
                  <a:srgbClr val="1B191A"/>
                </a:solidFill>
                <a:latin typeface="Montserrat"/>
                <a:ea typeface="Montserrat"/>
                <a:cs typeface="Montserrat"/>
                <a:sym typeface="Montserrat"/>
              </a:rPr>
              <a:t>AM</a:t>
            </a:r>
            <a:endParaRPr b="1" sz="1800">
              <a:solidFill>
                <a:srgbClr val="1B191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9164257915_0_35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29164257915_0_35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g29164257915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78938"/>
            <a:ext cx="4635500" cy="4479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g29164257915_0_35"/>
          <p:cNvSpPr txBox="1"/>
          <p:nvPr/>
        </p:nvSpPr>
        <p:spPr>
          <a:xfrm>
            <a:off x="355600" y="571500"/>
            <a:ext cx="7488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7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9" name="Google Shape;209;g29164257915_0_35"/>
          <p:cNvSpPr txBox="1"/>
          <p:nvPr/>
        </p:nvSpPr>
        <p:spPr>
          <a:xfrm>
            <a:off x="1104525" y="648450"/>
            <a:ext cx="2136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Гипотезы</a:t>
            </a:r>
            <a:endParaRPr sz="28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210" name="Google Shape;210;g29164257915_0_35"/>
          <p:cNvCxnSpPr/>
          <p:nvPr/>
        </p:nvCxnSpPr>
        <p:spPr>
          <a:xfrm flipH="1">
            <a:off x="6457550" y="1765800"/>
            <a:ext cx="17700" cy="4331400"/>
          </a:xfrm>
          <a:prstGeom prst="straightConnector1">
            <a:avLst/>
          </a:prstGeom>
          <a:noFill/>
          <a:ln cap="flat" cmpd="sng" w="381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1" name="Google Shape;211;g29164257915_0_35"/>
          <p:cNvSpPr/>
          <p:nvPr/>
        </p:nvSpPr>
        <p:spPr>
          <a:xfrm>
            <a:off x="6380461" y="4650185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g29164257915_0_35"/>
          <p:cNvSpPr/>
          <p:nvPr/>
        </p:nvSpPr>
        <p:spPr>
          <a:xfrm>
            <a:off x="6380461" y="5501820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29164257915_0_35"/>
          <p:cNvSpPr/>
          <p:nvPr/>
        </p:nvSpPr>
        <p:spPr>
          <a:xfrm>
            <a:off x="6379111" y="2249410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29164257915_0_35"/>
          <p:cNvSpPr/>
          <p:nvPr/>
        </p:nvSpPr>
        <p:spPr>
          <a:xfrm>
            <a:off x="6379111" y="3101045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29164257915_0_35"/>
          <p:cNvSpPr/>
          <p:nvPr/>
        </p:nvSpPr>
        <p:spPr>
          <a:xfrm>
            <a:off x="6380461" y="3875608"/>
            <a:ext cx="180000" cy="180000"/>
          </a:xfrm>
          <a:prstGeom prst="ellipse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g29164257915_0_35"/>
          <p:cNvSpPr txBox="1"/>
          <p:nvPr/>
        </p:nvSpPr>
        <p:spPr>
          <a:xfrm>
            <a:off x="6721150" y="2137700"/>
            <a:ext cx="3000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Родители готовы платить за образовательное приложение.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g29164257915_0_35"/>
          <p:cNvSpPr txBox="1"/>
          <p:nvPr/>
        </p:nvSpPr>
        <p:spPr>
          <a:xfrm>
            <a:off x="6721150" y="2867050"/>
            <a:ext cx="3000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Дети 7-10 лет любят лего (конструкторы)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8" name="Google Shape;218;g29164257915_0_35"/>
          <p:cNvSpPr txBox="1"/>
          <p:nvPr/>
        </p:nvSpPr>
        <p:spPr>
          <a:xfrm>
            <a:off x="6721150" y="3697900"/>
            <a:ext cx="3000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Дети 7-10 хотят реализовать себя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9" name="Google Shape;219;g29164257915_0_35"/>
          <p:cNvSpPr txBox="1"/>
          <p:nvPr/>
        </p:nvSpPr>
        <p:spPr>
          <a:xfrm>
            <a:off x="6721150" y="5258125"/>
            <a:ext cx="3000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Родители доверяют онлайн образованию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g29164257915_0_35"/>
          <p:cNvSpPr txBox="1"/>
          <p:nvPr/>
        </p:nvSpPr>
        <p:spPr>
          <a:xfrm>
            <a:off x="6721150" y="4474688"/>
            <a:ext cx="3000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entury Gothic"/>
                <a:ea typeface="Century Gothic"/>
                <a:cs typeface="Century Gothic"/>
                <a:sym typeface="Century Gothic"/>
              </a:rPr>
              <a:t>Детям сложно получать онлайн образование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9164257915_0_3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29164257915_0_3"/>
          <p:cNvSpPr/>
          <p:nvPr/>
        </p:nvSpPr>
        <p:spPr>
          <a:xfrm>
            <a:off x="0" y="-152400"/>
            <a:ext cx="152400" cy="6858000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g29164257915_0_3"/>
          <p:cNvSpPr txBox="1"/>
          <p:nvPr/>
        </p:nvSpPr>
        <p:spPr>
          <a:xfrm>
            <a:off x="10769600" y="266700"/>
            <a:ext cx="748800" cy="11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8</a:t>
            </a:r>
            <a:endParaRPr sz="6600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28" name="Google Shape;228;g29164257915_0_3"/>
          <p:cNvSpPr txBox="1"/>
          <p:nvPr/>
        </p:nvSpPr>
        <p:spPr>
          <a:xfrm>
            <a:off x="8063410" y="343644"/>
            <a:ext cx="270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rPr>
              <a:t>Интервью</a:t>
            </a:r>
            <a:endParaRPr/>
          </a:p>
        </p:txBody>
      </p:sp>
      <p:pic>
        <p:nvPicPr>
          <p:cNvPr id="229" name="Google Shape;229;g29164257915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5581" y="2038933"/>
            <a:ext cx="5447619" cy="466666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29164257915_0_3"/>
          <p:cNvSpPr txBox="1"/>
          <p:nvPr/>
        </p:nvSpPr>
        <p:spPr>
          <a:xfrm>
            <a:off x="545850" y="495550"/>
            <a:ext cx="3520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Вопросы для интервью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g29164257915_0_3"/>
          <p:cNvSpPr txBox="1"/>
          <p:nvPr/>
        </p:nvSpPr>
        <p:spPr>
          <a:xfrm>
            <a:off x="545850" y="984125"/>
            <a:ext cx="6585000" cy="51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Вопросы для родителей:</a:t>
            </a:r>
            <a:endParaRPr b="1"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 ваши дети проводят свободное время?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Какие у них интересы, и чем они занимаются дополнительно?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Когда и за какое приложение вы платили последний раз?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За какое приложение?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Когда последний раз вы платили за образование детей в интернете?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Зачем?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Почему?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 вы решаете проблему образования своих детей?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Какие проблемы, при этом, возникают у детей?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 вы пытались их решить?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Хотел ли ребенок в последний раз идти на занятие? 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Когда в последний раз ребенок рассказывал вам что-то о занятие?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 чем еще мне следовало вас спросить, но не спросил?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 кем мне следует еще поговорить?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Вопросы для детей:</a:t>
            </a:r>
            <a:endParaRPr b="1"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 прошло твое последнее занятие?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Какие проблемы при этом возникли?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Все ли было понятно?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Какую тему проходили в последний раз?</a:t>
            </a:r>
            <a:endParaRPr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lphaLcPeriod"/>
            </a:pPr>
            <a:r>
              <a:rPr lang="ru-RU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Что нового ты узнал с последнего занятия? 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2023-02-20T10:23:44Z</dcterms:created>
  <dc:creator>Пользователь Windows</dc:creator>
</cp:coreProperties>
</file>