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C3F3D"/>
    <a:srgbClr val="61A450"/>
    <a:srgbClr val="EDFA84"/>
    <a:srgbClr val="9F281F"/>
    <a:srgbClr val="416E36"/>
    <a:srgbClr val="6C9D3B"/>
    <a:srgbClr val="5C9943"/>
    <a:srgbClr val="6F9C6E"/>
    <a:srgbClr val="9786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89"/>
    <p:restoredTop sz="94703"/>
  </p:normalViewPr>
  <p:slideViewPr>
    <p:cSldViewPr snapToGrid="0">
      <p:cViewPr>
        <p:scale>
          <a:sx n="101" d="100"/>
          <a:sy n="101" d="100"/>
        </p:scale>
        <p:origin x="752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E90E1D-91B9-BDD7-B63F-0A58C3A4F5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7564BFD-9682-8229-AA16-15C220FB83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50C8E7-6A14-6950-38D3-B1146D0FA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80BA1-F0C9-6242-9233-D9DA9F4706DE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8EB48B-2E21-929C-BD29-0889A93BE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FFCE9D-AF0B-87BE-E286-8D64FE994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19FC-C859-B544-BDF9-61799FC7C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556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57C6BF-F00F-1B42-6659-47A03307C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FC5D60-0D86-55C3-72CD-2E53889225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2DC0F3-EFB0-D8D9-34E2-018D870B3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80BA1-F0C9-6242-9233-D9DA9F4706DE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B502B1-C0B5-46B9-B43F-A0524F766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075686-EBE8-962A-6A34-565576EC2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19FC-C859-B544-BDF9-61799FC7C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916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F681051-C0CA-C509-3B7F-3B5BC2CF4B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CB0EBE-5957-975E-8461-2282F27E4F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31AC95-31F3-3D48-B6B2-6A3796FC2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80BA1-F0C9-6242-9233-D9DA9F4706DE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A9A567-1478-777D-8FC2-25534561A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B67AAC-4475-31C9-02A3-2C931F133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19FC-C859-B544-BDF9-61799FC7C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91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0C744C-8124-198A-51B8-59F344829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5E14A7-29E7-276C-7727-FF0B9496B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892BF6-16CC-7E5D-15E5-C9BC0414B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80BA1-F0C9-6242-9233-D9DA9F4706DE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B51620-F2B6-BCF0-12C4-D3B48E75E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F4867C-5483-7726-DD5B-48B0D333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19FC-C859-B544-BDF9-61799FC7C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742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6AA5B-8AC2-A1DF-7C86-0C5A7E7E5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DC1B06-089B-65A3-DF44-D3CF20DF5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F91193-E793-D8D8-B3CD-49D7CDE92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80BA1-F0C9-6242-9233-D9DA9F4706DE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84F6D6-A1B5-AB33-F95D-EDC5CA559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435FBA-E7D2-0D12-715F-992ACD8F8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19FC-C859-B544-BDF9-61799FC7C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071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DB9FC-6384-D524-1CD9-9B71B83BA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CE6A67-C807-3829-A099-5DFF514B18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7A6B095-12F6-0FD4-D1A6-90A1B1E9D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5B77B7-C3B6-1C62-09ED-84C73C650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80BA1-F0C9-6242-9233-D9DA9F4706DE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270806-70CB-C752-6D17-BC4B3F73C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CFD2EC-E48C-4223-250F-543118772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19FC-C859-B544-BDF9-61799FC7C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269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3B14F-5EEF-A2E2-58D2-65FD7A2AB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7BAA98-6258-1DEA-4E4F-86CD6AD18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09E792-EE01-1A9B-538A-5C91B1207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A0ED387-73FE-134D-DFE3-09D7063959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2EAA7DC-82E5-F12E-1728-223A366C33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6966329-52EA-AD4A-537C-516B797DD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80BA1-F0C9-6242-9233-D9DA9F4706DE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3DB9838-5BD5-CFDB-1982-06F28ECFF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D4D0622-B0BB-738E-2CC7-6E775B4E9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19FC-C859-B544-BDF9-61799FC7C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016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AE7890-44EC-DCB1-16D3-F854EB6D9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8D969D4-13E7-FDBD-7B27-BFA626778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80BA1-F0C9-6242-9233-D9DA9F4706DE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7723649-7779-4090-AFC2-3EB6F6CE4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205ED01-83EE-2F62-CBA5-5DB20040B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19FC-C859-B544-BDF9-61799FC7C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205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21A825A-C9DF-0448-3D88-6637BACA4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80BA1-F0C9-6242-9233-D9DA9F4706DE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D794320-D35B-DBDE-9648-A42F3448D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742E90-72C7-B708-540F-A42B2EC15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19FC-C859-B544-BDF9-61799FC7C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323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CAF5A3-E059-E432-E7C2-1DF5EEE74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15591B-57AD-8C88-BD53-E3458F117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A75A0C-0274-BB2C-5460-1069C84EC8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DDC6F4-49DF-2D48-A2E0-D2066C0C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80BA1-F0C9-6242-9233-D9DA9F4706DE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480ED3-CBBB-3E70-9B4F-1438C8E62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D68B86-D0C1-AA8C-E9C3-319D3B0CA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19FC-C859-B544-BDF9-61799FC7C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06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E75BA6-1EF5-F4BB-288B-DE8CBD8F4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2D5DE8F-406C-1808-B696-92297977C8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23D8CF-A27C-0B7B-F959-499FB90317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700038-1608-3590-8BE1-B9597EB0A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80BA1-F0C9-6242-9233-D9DA9F4706DE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41AD55-79D6-8A51-479E-E43C88719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746531-4837-5590-3AA1-09A2B6B16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E19FC-C859-B544-BDF9-61799FC7C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088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3F6A80-B018-2897-DBB6-0D75C4E4D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89565B-B0D8-C506-577D-019AC9617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9436A9-714A-D1DD-DB4B-FD42AD8FE1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80BA1-F0C9-6242-9233-D9DA9F4706DE}" type="datetimeFigureOut">
              <a:rPr lang="ru-RU" smtClean="0"/>
              <a:t>25.11.2023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EB7253-8C64-7E85-0F94-F7AA6CB7F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891754-624D-6DC1-09E5-62A8B00E7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E19FC-C859-B544-BDF9-61799FC7C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60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microsoft.com/office/2007/relationships/hdphoto" Target="../media/hdphoto1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11" Type="http://schemas.openxmlformats.org/officeDocument/2006/relationships/image" Target="../media/image14.jpg"/><Relationship Id="rId5" Type="http://schemas.openxmlformats.org/officeDocument/2006/relationships/image" Target="../media/image11.png"/><Relationship Id="rId10" Type="http://schemas.openxmlformats.org/officeDocument/2006/relationships/image" Target="../media/image13.jpg"/><Relationship Id="rId4" Type="http://schemas.microsoft.com/office/2007/relationships/hdphoto" Target="../media/hdphoto12.wdp"/><Relationship Id="rId9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image" Target="../media/image10.png"/><Relationship Id="rId7" Type="http://schemas.microsoft.com/office/2007/relationships/hdphoto" Target="../media/hdphoto16.wdp"/><Relationship Id="rId12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5.wdp"/><Relationship Id="rId11" Type="http://schemas.openxmlformats.org/officeDocument/2006/relationships/image" Target="../media/image13.jpg"/><Relationship Id="rId5" Type="http://schemas.openxmlformats.org/officeDocument/2006/relationships/image" Target="../media/image11.png"/><Relationship Id="rId10" Type="http://schemas.openxmlformats.org/officeDocument/2006/relationships/image" Target="../media/image12.jpg"/><Relationship Id="rId4" Type="http://schemas.microsoft.com/office/2007/relationships/hdphoto" Target="../media/hdphoto14.wdp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1.wdp"/><Relationship Id="rId3" Type="http://schemas.openxmlformats.org/officeDocument/2006/relationships/image" Target="../media/image10.png"/><Relationship Id="rId7" Type="http://schemas.microsoft.com/office/2007/relationships/hdphoto" Target="../media/hdphoto20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9.wdp"/><Relationship Id="rId11" Type="http://schemas.microsoft.com/office/2007/relationships/hdphoto" Target="../media/hdphoto23.wdp"/><Relationship Id="rId5" Type="http://schemas.openxmlformats.org/officeDocument/2006/relationships/image" Target="../media/image11.png"/><Relationship Id="rId10" Type="http://schemas.openxmlformats.org/officeDocument/2006/relationships/image" Target="../media/image3.png"/><Relationship Id="rId4" Type="http://schemas.microsoft.com/office/2007/relationships/hdphoto" Target="../media/hdphoto18.wdp"/><Relationship Id="rId9" Type="http://schemas.microsoft.com/office/2007/relationships/hdphoto" Target="../media/hdphoto22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6.wdp"/><Relationship Id="rId13" Type="http://schemas.openxmlformats.org/officeDocument/2006/relationships/image" Target="../media/image2.png"/><Relationship Id="rId3" Type="http://schemas.openxmlformats.org/officeDocument/2006/relationships/image" Target="../media/image10.png"/><Relationship Id="rId7" Type="http://schemas.microsoft.com/office/2007/relationships/hdphoto" Target="../media/hdphoto25.wdp"/><Relationship Id="rId12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2.wdp"/><Relationship Id="rId11" Type="http://schemas.microsoft.com/office/2007/relationships/hdphoto" Target="../media/hdphoto23.wdp"/><Relationship Id="rId5" Type="http://schemas.openxmlformats.org/officeDocument/2006/relationships/image" Target="../media/image11.png"/><Relationship Id="rId10" Type="http://schemas.microsoft.com/office/2007/relationships/hdphoto" Target="../media/hdphoto28.wdp"/><Relationship Id="rId4" Type="http://schemas.microsoft.com/office/2007/relationships/hdphoto" Target="../media/hdphoto24.wdp"/><Relationship Id="rId9" Type="http://schemas.microsoft.com/office/2007/relationships/hdphoto" Target="../media/hdphoto27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4.wdp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6.wdp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6.wdp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9.wdp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11.png"/><Relationship Id="rId4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1A92768-C90D-4200-8975-84CC4D4BC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E98CF58-23B5-7B0E-ECAD-6AFBA37095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1189718">
            <a:off x="492130" y="229964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A94765C1-BF16-3AF1-FAF6-A73F2663D5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20056078">
            <a:off x="1878805" y="4388906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B31B877-15F1-C6C6-472A-EEB2C8E649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2954479">
            <a:off x="8837030" y="3308792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1B1FCACD-FDF0-D86D-E75A-91CEB02AE2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19906488">
            <a:off x="10810746" y="185673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C53D59E5-EED4-1125-D5AF-92D4CC095F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>
            <a:off x="10311991" y="5846007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B130EA3B-4741-1318-D945-54AAB8A1B1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9345924">
            <a:off x="205276" y="6435761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E3AAC666-1263-44AF-0FE3-33C433D19A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2838485">
            <a:off x="5211731" y="1108992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B4C22691-5C1B-4EDA-CE97-BA87D0746A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1189718">
            <a:off x="619813" y="-10422607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811CF6DF-6D59-5D77-A49B-69E22E4F2A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20056078">
            <a:off x="2920893" y="-6263665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DDE15EBF-9E8D-D9DC-8B5D-50107836B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2954479">
            <a:off x="8964713" y="-7343779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3D62C637-F347-2156-1099-8BABB9E102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19906488">
            <a:off x="10938429" y="-10466898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73EE11D7-D455-5CC1-247B-7108772A62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>
            <a:off x="10439674" y="-4806564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0C7A185E-BD8E-8D4A-B209-6AAFB29717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9345924">
            <a:off x="332959" y="-4216810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78A70CD6-4768-98CC-4FAD-956B3DB2BC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2838485">
            <a:off x="5339414" y="-9543579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A01822F1-F1B7-FB3E-563B-2B64CC6EE0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20573144">
            <a:off x="4368392" y="-2622606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Изображение выглядит как Графика, лягушка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8928CB7-7D3C-6DA7-BEE1-2902CF611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340" y="-404115"/>
            <a:ext cx="4100271" cy="58121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F85C6D-B2EC-AC31-D9EA-C806C2FD53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512" y="5683450"/>
            <a:ext cx="3059084" cy="110308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D85D7D-6278-88EB-8952-4D5255A6B7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9099" y="5577723"/>
            <a:ext cx="2184400" cy="11303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D53C64-1753-CEE6-B2B5-FC9755A9BE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3633" y="5577722"/>
            <a:ext cx="1294076" cy="121287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6B145F6-AFE4-F16D-62C0-1DA8928B88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6858" y="5701561"/>
            <a:ext cx="1739900" cy="9652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513D255-B4CA-A6D5-0109-E2C5CD671B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68408" y="5625361"/>
            <a:ext cx="1803400" cy="11176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58C5BCB-0634-1BAE-5122-F1B9EAF62586}"/>
              </a:ext>
            </a:extLst>
          </p:cNvPr>
          <p:cNvSpPr txBox="1"/>
          <p:nvPr/>
        </p:nvSpPr>
        <p:spPr>
          <a:xfrm>
            <a:off x="3050381" y="4506027"/>
            <a:ext cx="61007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3C3F3D"/>
                </a:solidFill>
                <a:latin typeface="Century Gothic" panose="020B0502020202020204" pitchFamily="34" charset="0"/>
              </a:rPr>
              <a:t>Где решает творчество, а обучение становится захватывающей игрой!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0AF0CD1-7C79-A79E-F0AA-82F5E19F99BE}"/>
              </a:ext>
            </a:extLst>
          </p:cNvPr>
          <p:cNvSpPr txBox="1"/>
          <p:nvPr/>
        </p:nvSpPr>
        <p:spPr>
          <a:xfrm>
            <a:off x="10649229" y="6538746"/>
            <a:ext cx="1628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3C3F3D"/>
                </a:solidFill>
                <a:latin typeface="Century Gothic" panose="020B0502020202020204" pitchFamily="34" charset="0"/>
              </a:rPr>
              <a:t>Ноябрь 2023 г.</a:t>
            </a:r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3ED109ED-6607-BCF0-91DF-24CDB3DDB5BE}"/>
              </a:ext>
            </a:extLst>
          </p:cNvPr>
          <p:cNvSpPr/>
          <p:nvPr/>
        </p:nvSpPr>
        <p:spPr>
          <a:xfrm>
            <a:off x="994806" y="-6064617"/>
            <a:ext cx="10199337" cy="5370818"/>
          </a:xfrm>
          <a:prstGeom prst="roundRect">
            <a:avLst/>
          </a:prstGeom>
          <a:solidFill>
            <a:srgbClr val="3C3F3E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881BEC-E422-CAB8-360E-D641F36047EF}"/>
              </a:ext>
            </a:extLst>
          </p:cNvPr>
          <p:cNvSpPr txBox="1"/>
          <p:nvPr/>
        </p:nvSpPr>
        <p:spPr>
          <a:xfrm>
            <a:off x="1522494" y="-5499381"/>
            <a:ext cx="9109882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ru-RU" sz="4000" b="1" i="0" u="none" strike="noStrike" dirty="0">
                <a:solidFill>
                  <a:srgbClr val="FFFFFF"/>
                </a:solidFill>
                <a:effectLst/>
                <a:latin typeface="Marmelad"/>
              </a:rPr>
              <a:t>Проблематика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ru-RU" sz="1600" b="1" i="0" u="none" strike="noStrike" dirty="0">
                <a:solidFill>
                  <a:srgbClr val="FFFFFF"/>
                </a:solidFill>
                <a:effectLst/>
                <a:latin typeface="Marmelad"/>
              </a:rPr>
              <a:t> </a:t>
            </a:r>
            <a:endParaRPr lang="ru-RU" sz="1600" b="0" i="0" u="none" strike="noStrike" dirty="0">
              <a:solidFill>
                <a:srgbClr val="FFFFFF"/>
              </a:solidFill>
              <a:effectLst/>
            </a:endParaRPr>
          </a:p>
          <a:p>
            <a:pPr marL="285750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b="1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Отсутствие</a:t>
            </a:r>
            <a:r>
              <a:rPr lang="ru-RU" sz="18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 интерактивных и привлекательных методов обучения программированию для детей.</a:t>
            </a:r>
            <a:endParaRPr lang="ru-RU" sz="2800" b="0" i="0" u="none" strike="noStrike" dirty="0">
              <a:solidFill>
                <a:srgbClr val="FFFFFF"/>
              </a:solidFill>
              <a:effectLst/>
              <a:latin typeface="Century Gothic" panose="020B0502020202020204" pitchFamily="34" charset="0"/>
            </a:endParaRPr>
          </a:p>
          <a:p>
            <a:pPr marL="285750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b="1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Необходимость</a:t>
            </a:r>
            <a:r>
              <a:rPr lang="ru-RU" sz="18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 восполнить дефицит ИТ кадров за счет раннего обучения и профориентации</a:t>
            </a:r>
            <a:endParaRPr lang="ru-RU" sz="2800" b="0" i="0" u="none" strike="noStrike" dirty="0">
              <a:solidFill>
                <a:srgbClr val="FFFFFF"/>
              </a:solidFill>
              <a:effectLst/>
              <a:latin typeface="Century Gothic" panose="020B0502020202020204" pitchFamily="34" charset="0"/>
            </a:endParaRPr>
          </a:p>
          <a:p>
            <a:pPr marL="285750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b="1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Ограниченные возможности</a:t>
            </a:r>
            <a:r>
              <a:rPr lang="ru-RU" sz="18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 контроля успеваемости и усвоения материала учениками в образовательных учреждениях.</a:t>
            </a:r>
            <a:endParaRPr lang="ru-RU" b="0" i="0" u="none" strike="noStrike" dirty="0">
              <a:solidFill>
                <a:srgbClr val="FFFFFF"/>
              </a:solidFill>
              <a:effectLst/>
            </a:endParaRPr>
          </a:p>
          <a:p>
            <a:pPr marL="285750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b="1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Недостаток инструментов</a:t>
            </a:r>
            <a:r>
              <a:rPr lang="ru-RU" sz="18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 для развития мелкой моторики и цифровой грамотности у детей.</a:t>
            </a:r>
            <a:endParaRPr lang="ru-RU" sz="2800" b="0" i="0" u="none" strike="noStrike" dirty="0">
              <a:solidFill>
                <a:srgbClr val="FFFFFF"/>
              </a:solidFill>
              <a:effectLst/>
              <a:latin typeface="Century Gothic" panose="020B0502020202020204" pitchFamily="34" charset="0"/>
            </a:endParaRPr>
          </a:p>
          <a:p>
            <a:pPr marL="285750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b="1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Сложность</a:t>
            </a:r>
            <a:r>
              <a:rPr lang="ru-RU" sz="18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 организации совместного досуга детей и родителей.</a:t>
            </a:r>
            <a:endParaRPr lang="ru-RU" b="0" i="0" u="none" strike="noStrike" dirty="0">
              <a:solidFill>
                <a:srgbClr val="FFFFFF"/>
              </a:solidFill>
              <a:effectLst/>
            </a:endParaRPr>
          </a:p>
          <a:p>
            <a:br>
              <a:rPr lang="ru-RU" b="0" i="0" u="none" strike="noStrike" dirty="0">
                <a:solidFill>
                  <a:srgbClr val="000000"/>
                </a:solidFill>
                <a:effectLst/>
              </a:rPr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738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C53D59E5-EED4-1125-D5AF-92D4CC095F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>
            <a:off x="10443399" y="14406913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B130EA3B-4741-1318-D945-54AAB8A1B1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9345924">
            <a:off x="336684" y="14996667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811CF6DF-6D59-5D77-A49B-69E22E4F2A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20056078">
            <a:off x="-13654049" y="5243491"/>
            <a:ext cx="3055382" cy="258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B4C22691-5C1B-4EDA-CE97-BA87D0746A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1189718">
            <a:off x="-963078" y="6981277"/>
            <a:ext cx="2465348" cy="198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3D62C637-F347-2156-1099-8BABB9E102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19906488">
            <a:off x="24539322" y="3429000"/>
            <a:ext cx="2465348" cy="198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78A70CD6-4768-98CC-4FAD-956B3DB2BC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2838485">
            <a:off x="10760376" y="8999889"/>
            <a:ext cx="2347372" cy="208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875956F-8290-C39B-2EA0-A2B74F3EAF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808302">
            <a:off x="23200995" y="8422617"/>
            <a:ext cx="4178753" cy="336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E46AAE4-BC1D-18B9-48F7-871D99FB38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18559794">
            <a:off x="8139059" y="12272188"/>
            <a:ext cx="5234418" cy="465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AAFFFFE-ED73-89D4-53C9-E99985C6A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2139782">
            <a:off x="-7107958" y="3103998"/>
            <a:ext cx="1242133" cy="105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3D3EB320-91A5-330A-FDE4-6545EAA7AF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 radius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10800000">
            <a:off x="3801810" y="-2036743"/>
            <a:ext cx="4588380" cy="388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65AF06-A15C-797A-0A6E-67029E535B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 radius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10800000">
            <a:off x="15737148" y="-2036744"/>
            <a:ext cx="4588380" cy="388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2B1E01-2849-3E3F-2DC9-55A25C3CCB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512" y="5683450"/>
            <a:ext cx="3059084" cy="1103089"/>
          </a:xfrm>
          <a:prstGeom prst="rect">
            <a:avLst/>
          </a:prstGeom>
        </p:spPr>
      </p:pic>
      <p:sp>
        <p:nvSpPr>
          <p:cNvPr id="11" name="Google Shape;553;p39">
            <a:extLst>
              <a:ext uri="{FF2B5EF4-FFF2-40B4-BE49-F238E27FC236}">
                <a16:creationId xmlns:a16="http://schemas.microsoft.com/office/drawing/2014/main" id="{4E229E4C-B1CC-968F-4D2B-6844FC79D6E4}"/>
              </a:ext>
            </a:extLst>
          </p:cNvPr>
          <p:cNvSpPr/>
          <p:nvPr/>
        </p:nvSpPr>
        <p:spPr>
          <a:xfrm>
            <a:off x="4684458" y="2928263"/>
            <a:ext cx="1003200" cy="1003200"/>
          </a:xfrm>
          <a:prstGeom prst="ellipse">
            <a:avLst/>
          </a:prstGeom>
          <a:noFill/>
          <a:ln w="28575" cap="flat" cmpd="sng">
            <a:solidFill>
              <a:srgbClr val="61A4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1A450"/>
              </a:solidFill>
              <a:highlight>
                <a:srgbClr val="FFFF00"/>
              </a:highlight>
            </a:endParaRPr>
          </a:p>
        </p:txBody>
      </p:sp>
      <p:sp>
        <p:nvSpPr>
          <p:cNvPr id="14" name="Google Shape;554;p39">
            <a:extLst>
              <a:ext uri="{FF2B5EF4-FFF2-40B4-BE49-F238E27FC236}">
                <a16:creationId xmlns:a16="http://schemas.microsoft.com/office/drawing/2014/main" id="{65F0F9E7-13F2-60E1-5343-BB056FD4E470}"/>
              </a:ext>
            </a:extLst>
          </p:cNvPr>
          <p:cNvSpPr/>
          <p:nvPr/>
        </p:nvSpPr>
        <p:spPr>
          <a:xfrm>
            <a:off x="6540596" y="2928263"/>
            <a:ext cx="1003200" cy="1003200"/>
          </a:xfrm>
          <a:prstGeom prst="ellipse">
            <a:avLst/>
          </a:prstGeom>
          <a:noFill/>
          <a:ln w="28575" cap="flat" cmpd="sng">
            <a:solidFill>
              <a:srgbClr val="61A4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1A450"/>
              </a:solidFill>
              <a:highlight>
                <a:srgbClr val="FFFF00"/>
              </a:highlight>
            </a:endParaRPr>
          </a:p>
        </p:txBody>
      </p:sp>
      <p:sp>
        <p:nvSpPr>
          <p:cNvPr id="17" name="Google Shape;556;p39">
            <a:extLst>
              <a:ext uri="{FF2B5EF4-FFF2-40B4-BE49-F238E27FC236}">
                <a16:creationId xmlns:a16="http://schemas.microsoft.com/office/drawing/2014/main" id="{88403FD2-1208-084F-564F-F6A0FE2419F2}"/>
              </a:ext>
            </a:extLst>
          </p:cNvPr>
          <p:cNvSpPr/>
          <p:nvPr/>
        </p:nvSpPr>
        <p:spPr>
          <a:xfrm>
            <a:off x="6540596" y="4731963"/>
            <a:ext cx="1003200" cy="1003200"/>
          </a:xfrm>
          <a:prstGeom prst="ellipse">
            <a:avLst/>
          </a:prstGeom>
          <a:noFill/>
          <a:ln w="28575" cap="flat" cmpd="sng">
            <a:solidFill>
              <a:srgbClr val="61A4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1A450"/>
              </a:solidFill>
              <a:highlight>
                <a:srgbClr val="FFFF00"/>
              </a:highlight>
            </a:endParaRPr>
          </a:p>
        </p:txBody>
      </p:sp>
      <p:sp>
        <p:nvSpPr>
          <p:cNvPr id="19" name="Google Shape;558;p39">
            <a:extLst>
              <a:ext uri="{FF2B5EF4-FFF2-40B4-BE49-F238E27FC236}">
                <a16:creationId xmlns:a16="http://schemas.microsoft.com/office/drawing/2014/main" id="{A5136C1D-32D6-960D-6347-D343827FCF61}"/>
              </a:ext>
            </a:extLst>
          </p:cNvPr>
          <p:cNvSpPr txBox="1">
            <a:spLocks/>
          </p:cNvSpPr>
          <p:nvPr/>
        </p:nvSpPr>
        <p:spPr>
          <a:xfrm>
            <a:off x="2931108" y="3163888"/>
            <a:ext cx="1619700" cy="478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70000"/>
              </a:lnSpc>
              <a:spcBef>
                <a:spcPts val="0"/>
              </a:spcBef>
            </a:pPr>
            <a:r>
              <a:rPr lang="ru-RU" sz="2000" b="1" dirty="0">
                <a:latin typeface="Marmelad"/>
                <a:ea typeface="Marmelad"/>
                <a:cs typeface="Marmelad"/>
                <a:sym typeface="Marmelad"/>
              </a:rPr>
              <a:t>Закончить разработку</a:t>
            </a:r>
          </a:p>
          <a:p>
            <a:pPr algn="r">
              <a:spcBef>
                <a:spcPts val="0"/>
              </a:spcBef>
            </a:pPr>
            <a:endParaRPr lang="ru-RU" sz="2200" b="1" dirty="0">
              <a:latin typeface="Marmelad"/>
              <a:ea typeface="Marmelad"/>
              <a:cs typeface="Marmelad"/>
              <a:sym typeface="Marmelad"/>
            </a:endParaRPr>
          </a:p>
        </p:txBody>
      </p:sp>
      <p:sp>
        <p:nvSpPr>
          <p:cNvPr id="20" name="Google Shape;559;p39">
            <a:extLst>
              <a:ext uri="{FF2B5EF4-FFF2-40B4-BE49-F238E27FC236}">
                <a16:creationId xmlns:a16="http://schemas.microsoft.com/office/drawing/2014/main" id="{4D3C10F0-3013-27CA-A9FE-1E45B61BA25A}"/>
              </a:ext>
            </a:extLst>
          </p:cNvPr>
          <p:cNvSpPr txBox="1">
            <a:spLocks/>
          </p:cNvSpPr>
          <p:nvPr/>
        </p:nvSpPr>
        <p:spPr>
          <a:xfrm>
            <a:off x="1842708" y="4994463"/>
            <a:ext cx="2708100" cy="478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70000"/>
              </a:lnSpc>
              <a:spcBef>
                <a:spcPts val="0"/>
              </a:spcBef>
            </a:pPr>
            <a:r>
              <a:rPr lang="ru-RU" sz="2000" b="1">
                <a:latin typeface="Marmelad"/>
                <a:ea typeface="Marmelad"/>
                <a:cs typeface="Marmelad"/>
                <a:sym typeface="Marmelad"/>
              </a:rPr>
              <a:t>Запуск серийного производства</a:t>
            </a:r>
          </a:p>
          <a:p>
            <a:pPr algn="r">
              <a:spcBef>
                <a:spcPts val="0"/>
              </a:spcBef>
            </a:pPr>
            <a:endParaRPr lang="ru-RU" sz="2000" b="1">
              <a:latin typeface="Marmelad"/>
              <a:ea typeface="Marmelad"/>
              <a:cs typeface="Marmelad"/>
              <a:sym typeface="Marmelad"/>
            </a:endParaRPr>
          </a:p>
        </p:txBody>
      </p:sp>
      <p:sp>
        <p:nvSpPr>
          <p:cNvPr id="22" name="Google Shape;560;p39">
            <a:extLst>
              <a:ext uri="{FF2B5EF4-FFF2-40B4-BE49-F238E27FC236}">
                <a16:creationId xmlns:a16="http://schemas.microsoft.com/office/drawing/2014/main" id="{81858E33-6804-A514-17DC-96BE45BEC4C3}"/>
              </a:ext>
            </a:extLst>
          </p:cNvPr>
          <p:cNvSpPr txBox="1">
            <a:spLocks/>
          </p:cNvSpPr>
          <p:nvPr/>
        </p:nvSpPr>
        <p:spPr>
          <a:xfrm>
            <a:off x="7677408" y="3202851"/>
            <a:ext cx="2338200" cy="478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  <a:spcBef>
                <a:spcPts val="0"/>
              </a:spcBef>
            </a:pPr>
            <a:r>
              <a:rPr lang="ru-RU" sz="2000" b="1">
                <a:latin typeface="Marmelad"/>
                <a:ea typeface="Marmelad"/>
                <a:cs typeface="Marmelad"/>
                <a:sym typeface="Marmelad"/>
              </a:rPr>
              <a:t>Выпуск </a:t>
            </a:r>
            <a:r>
              <a:rPr lang="en" sz="2000" b="1">
                <a:latin typeface="Marmelad"/>
                <a:ea typeface="Marmelad"/>
                <a:cs typeface="Marmelad"/>
                <a:sym typeface="Marmelad"/>
              </a:rPr>
              <a:t>MVP</a:t>
            </a:r>
          </a:p>
          <a:p>
            <a:pPr>
              <a:spcBef>
                <a:spcPts val="0"/>
              </a:spcBef>
            </a:pPr>
            <a:endParaRPr lang="en" sz="2200" b="1">
              <a:latin typeface="Marmelad"/>
              <a:ea typeface="Marmelad"/>
              <a:cs typeface="Marmelad"/>
              <a:sym typeface="Marmelad"/>
            </a:endParaRPr>
          </a:p>
        </p:txBody>
      </p:sp>
      <p:sp>
        <p:nvSpPr>
          <p:cNvPr id="23" name="Google Shape;561;p39">
            <a:extLst>
              <a:ext uri="{FF2B5EF4-FFF2-40B4-BE49-F238E27FC236}">
                <a16:creationId xmlns:a16="http://schemas.microsoft.com/office/drawing/2014/main" id="{FB74A887-5120-825A-C5E7-D483780559AA}"/>
              </a:ext>
            </a:extLst>
          </p:cNvPr>
          <p:cNvSpPr txBox="1">
            <a:spLocks/>
          </p:cNvSpPr>
          <p:nvPr/>
        </p:nvSpPr>
        <p:spPr>
          <a:xfrm>
            <a:off x="7677408" y="4994463"/>
            <a:ext cx="2567700" cy="478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  <a:spcBef>
                <a:spcPts val="0"/>
              </a:spcBef>
            </a:pPr>
            <a:r>
              <a:rPr lang="ru-RU" sz="2000" b="1">
                <a:latin typeface="Marmelad"/>
                <a:ea typeface="Marmelad"/>
                <a:cs typeface="Marmelad"/>
                <a:sym typeface="Marmelad"/>
              </a:rPr>
              <a:t>Масштабирование</a:t>
            </a:r>
          </a:p>
          <a:p>
            <a:pPr>
              <a:spcBef>
                <a:spcPts val="0"/>
              </a:spcBef>
            </a:pPr>
            <a:endParaRPr lang="ru-RU" sz="2200" b="1">
              <a:latin typeface="Marmelad"/>
              <a:ea typeface="Marmelad"/>
              <a:cs typeface="Marmelad"/>
              <a:sym typeface="Marmelad"/>
            </a:endParaRPr>
          </a:p>
        </p:txBody>
      </p:sp>
      <p:grpSp>
        <p:nvGrpSpPr>
          <p:cNvPr id="24" name="Google Shape;562;p39">
            <a:extLst>
              <a:ext uri="{FF2B5EF4-FFF2-40B4-BE49-F238E27FC236}">
                <a16:creationId xmlns:a16="http://schemas.microsoft.com/office/drawing/2014/main" id="{AF50058B-A2E4-0623-FCB2-4B5E5F25B2EC}"/>
              </a:ext>
            </a:extLst>
          </p:cNvPr>
          <p:cNvGrpSpPr/>
          <p:nvPr/>
        </p:nvGrpSpPr>
        <p:grpSpPr>
          <a:xfrm>
            <a:off x="4920088" y="4947215"/>
            <a:ext cx="531955" cy="572702"/>
            <a:chOff x="3361132" y="3460997"/>
            <a:chExt cx="531955" cy="572702"/>
          </a:xfrm>
        </p:grpSpPr>
        <p:sp>
          <p:nvSpPr>
            <p:cNvPr id="25" name="Google Shape;563;p39">
              <a:extLst>
                <a:ext uri="{FF2B5EF4-FFF2-40B4-BE49-F238E27FC236}">
                  <a16:creationId xmlns:a16="http://schemas.microsoft.com/office/drawing/2014/main" id="{32F9DAC1-0C00-8C73-DE0F-71B383D2D71E}"/>
                </a:ext>
              </a:extLst>
            </p:cNvPr>
            <p:cNvSpPr/>
            <p:nvPr/>
          </p:nvSpPr>
          <p:spPr>
            <a:xfrm>
              <a:off x="3626887" y="3486855"/>
              <a:ext cx="132921" cy="73169"/>
            </a:xfrm>
            <a:custGeom>
              <a:avLst/>
              <a:gdLst/>
              <a:ahLst/>
              <a:cxnLst/>
              <a:rect l="l" t="t" r="r" b="b"/>
              <a:pathLst>
                <a:path w="3408" h="1876" extrusionOk="0">
                  <a:moveTo>
                    <a:pt x="0" y="0"/>
                  </a:moveTo>
                  <a:lnTo>
                    <a:pt x="0" y="1876"/>
                  </a:lnTo>
                  <a:lnTo>
                    <a:pt x="3130" y="1876"/>
                  </a:lnTo>
                  <a:cubicBezTo>
                    <a:pt x="3293" y="1866"/>
                    <a:pt x="3407" y="1685"/>
                    <a:pt x="3340" y="1531"/>
                  </a:cubicBezTo>
                  <a:lnTo>
                    <a:pt x="3034" y="938"/>
                  </a:lnTo>
                  <a:lnTo>
                    <a:pt x="3340" y="335"/>
                  </a:lnTo>
                  <a:cubicBezTo>
                    <a:pt x="3398" y="182"/>
                    <a:pt x="3293" y="10"/>
                    <a:pt x="3130" y="0"/>
                  </a:cubicBezTo>
                  <a:close/>
                </a:path>
              </a:pathLst>
            </a:custGeom>
            <a:solidFill>
              <a:srgbClr val="416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64;p39">
              <a:extLst>
                <a:ext uri="{FF2B5EF4-FFF2-40B4-BE49-F238E27FC236}">
                  <a16:creationId xmlns:a16="http://schemas.microsoft.com/office/drawing/2014/main" id="{816DA2BD-3F42-8067-90E7-956091622CCC}"/>
                </a:ext>
              </a:extLst>
            </p:cNvPr>
            <p:cNvSpPr/>
            <p:nvPr/>
          </p:nvSpPr>
          <p:spPr>
            <a:xfrm>
              <a:off x="3626887" y="3486855"/>
              <a:ext cx="27302" cy="73169"/>
            </a:xfrm>
            <a:custGeom>
              <a:avLst/>
              <a:gdLst/>
              <a:ahLst/>
              <a:cxnLst/>
              <a:rect l="l" t="t" r="r" b="b"/>
              <a:pathLst>
                <a:path w="700" h="1876" extrusionOk="0">
                  <a:moveTo>
                    <a:pt x="0" y="0"/>
                  </a:moveTo>
                  <a:lnTo>
                    <a:pt x="0" y="1876"/>
                  </a:lnTo>
                  <a:lnTo>
                    <a:pt x="699" y="1876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65;p39">
              <a:extLst>
                <a:ext uri="{FF2B5EF4-FFF2-40B4-BE49-F238E27FC236}">
                  <a16:creationId xmlns:a16="http://schemas.microsoft.com/office/drawing/2014/main" id="{DB752035-A045-3F31-F1DF-7BFE6A2C21AD}"/>
                </a:ext>
              </a:extLst>
            </p:cNvPr>
            <p:cNvSpPr/>
            <p:nvPr/>
          </p:nvSpPr>
          <p:spPr>
            <a:xfrm>
              <a:off x="3617566" y="3460997"/>
              <a:ext cx="18331" cy="408863"/>
            </a:xfrm>
            <a:custGeom>
              <a:avLst/>
              <a:gdLst/>
              <a:ahLst/>
              <a:cxnLst/>
              <a:rect l="l" t="t" r="r" b="b"/>
              <a:pathLst>
                <a:path w="470" h="10483" extrusionOk="0">
                  <a:moveTo>
                    <a:pt x="235" y="0"/>
                  </a:moveTo>
                  <a:cubicBezTo>
                    <a:pt x="132" y="0"/>
                    <a:pt x="29" y="65"/>
                    <a:pt x="0" y="194"/>
                  </a:cubicBezTo>
                  <a:lnTo>
                    <a:pt x="0" y="10243"/>
                  </a:lnTo>
                  <a:cubicBezTo>
                    <a:pt x="0" y="10367"/>
                    <a:pt x="105" y="10482"/>
                    <a:pt x="239" y="10482"/>
                  </a:cubicBezTo>
                  <a:cubicBezTo>
                    <a:pt x="364" y="10473"/>
                    <a:pt x="469" y="10367"/>
                    <a:pt x="469" y="10243"/>
                  </a:cubicBezTo>
                  <a:lnTo>
                    <a:pt x="469" y="194"/>
                  </a:lnTo>
                  <a:cubicBezTo>
                    <a:pt x="440" y="65"/>
                    <a:pt x="338" y="0"/>
                    <a:pt x="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66;p39">
              <a:extLst>
                <a:ext uri="{FF2B5EF4-FFF2-40B4-BE49-F238E27FC236}">
                  <a16:creationId xmlns:a16="http://schemas.microsoft.com/office/drawing/2014/main" id="{07353AFB-B0B7-E1DF-4766-0E7FE4A4534F}"/>
                </a:ext>
              </a:extLst>
            </p:cNvPr>
            <p:cNvSpPr/>
            <p:nvPr/>
          </p:nvSpPr>
          <p:spPr>
            <a:xfrm>
              <a:off x="3471974" y="3787672"/>
              <a:ext cx="72818" cy="163928"/>
            </a:xfrm>
            <a:custGeom>
              <a:avLst/>
              <a:gdLst/>
              <a:ahLst/>
              <a:cxnLst/>
              <a:rect l="l" t="t" r="r" b="b"/>
              <a:pathLst>
                <a:path w="1867" h="4203" extrusionOk="0">
                  <a:moveTo>
                    <a:pt x="1" y="1"/>
                  </a:moveTo>
                  <a:lnTo>
                    <a:pt x="1" y="4202"/>
                  </a:lnTo>
                  <a:lnTo>
                    <a:pt x="1867" y="4202"/>
                  </a:lnTo>
                  <a:lnTo>
                    <a:pt x="18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567;p39">
              <a:extLst>
                <a:ext uri="{FF2B5EF4-FFF2-40B4-BE49-F238E27FC236}">
                  <a16:creationId xmlns:a16="http://schemas.microsoft.com/office/drawing/2014/main" id="{CE864980-DC94-1789-DB85-98E3C1B1CA7B}"/>
                </a:ext>
              </a:extLst>
            </p:cNvPr>
            <p:cNvSpPr/>
            <p:nvPr/>
          </p:nvSpPr>
          <p:spPr>
            <a:xfrm>
              <a:off x="3453682" y="3614506"/>
              <a:ext cx="194505" cy="191892"/>
            </a:xfrm>
            <a:custGeom>
              <a:avLst/>
              <a:gdLst/>
              <a:ahLst/>
              <a:cxnLst/>
              <a:rect l="l" t="t" r="r" b="b"/>
              <a:pathLst>
                <a:path w="4987" h="4920" extrusionOk="0">
                  <a:moveTo>
                    <a:pt x="939" y="0"/>
                  </a:moveTo>
                  <a:lnTo>
                    <a:pt x="939" y="555"/>
                  </a:lnTo>
                  <a:cubicBezTo>
                    <a:pt x="939" y="641"/>
                    <a:pt x="881" y="728"/>
                    <a:pt x="795" y="766"/>
                  </a:cubicBezTo>
                  <a:lnTo>
                    <a:pt x="278" y="986"/>
                  </a:lnTo>
                  <a:cubicBezTo>
                    <a:pt x="116" y="1062"/>
                    <a:pt x="1" y="1235"/>
                    <a:pt x="1" y="1417"/>
                  </a:cubicBezTo>
                  <a:lnTo>
                    <a:pt x="1" y="2852"/>
                  </a:lnTo>
                  <a:cubicBezTo>
                    <a:pt x="1" y="3139"/>
                    <a:pt x="39" y="3417"/>
                    <a:pt x="125" y="3694"/>
                  </a:cubicBezTo>
                  <a:lnTo>
                    <a:pt x="470" y="4919"/>
                  </a:lnTo>
                  <a:lnTo>
                    <a:pt x="709" y="4450"/>
                  </a:lnTo>
                  <a:lnTo>
                    <a:pt x="2346" y="4450"/>
                  </a:lnTo>
                  <a:lnTo>
                    <a:pt x="2346" y="2000"/>
                  </a:lnTo>
                  <a:lnTo>
                    <a:pt x="2901" y="2670"/>
                  </a:lnTo>
                  <a:cubicBezTo>
                    <a:pt x="2994" y="2780"/>
                    <a:pt x="3128" y="2839"/>
                    <a:pt x="3264" y="2839"/>
                  </a:cubicBezTo>
                  <a:cubicBezTo>
                    <a:pt x="3364" y="2839"/>
                    <a:pt x="3466" y="2807"/>
                    <a:pt x="3551" y="2737"/>
                  </a:cubicBezTo>
                  <a:lnTo>
                    <a:pt x="4872" y="1694"/>
                  </a:lnTo>
                  <a:cubicBezTo>
                    <a:pt x="4968" y="1618"/>
                    <a:pt x="4987" y="1484"/>
                    <a:pt x="4930" y="1369"/>
                  </a:cubicBezTo>
                  <a:cubicBezTo>
                    <a:pt x="4880" y="1276"/>
                    <a:pt x="4787" y="1223"/>
                    <a:pt x="4691" y="1223"/>
                  </a:cubicBezTo>
                  <a:cubicBezTo>
                    <a:pt x="4638" y="1223"/>
                    <a:pt x="4585" y="1239"/>
                    <a:pt x="4537" y="1273"/>
                  </a:cubicBezTo>
                  <a:lnTo>
                    <a:pt x="3322" y="2106"/>
                  </a:lnTo>
                  <a:lnTo>
                    <a:pt x="2661" y="1082"/>
                  </a:lnTo>
                  <a:cubicBezTo>
                    <a:pt x="2604" y="986"/>
                    <a:pt x="2518" y="919"/>
                    <a:pt x="2413" y="881"/>
                  </a:cubicBezTo>
                  <a:lnTo>
                    <a:pt x="2030" y="756"/>
                  </a:lnTo>
                  <a:cubicBezTo>
                    <a:pt x="1934" y="728"/>
                    <a:pt x="1877" y="632"/>
                    <a:pt x="1867" y="536"/>
                  </a:cubicBezTo>
                  <a:lnTo>
                    <a:pt x="186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68;p39">
              <a:extLst>
                <a:ext uri="{FF2B5EF4-FFF2-40B4-BE49-F238E27FC236}">
                  <a16:creationId xmlns:a16="http://schemas.microsoft.com/office/drawing/2014/main" id="{4CAEF8E4-2C0C-4F71-86E6-9C9F0E19FA75}"/>
                </a:ext>
              </a:extLst>
            </p:cNvPr>
            <p:cNvSpPr/>
            <p:nvPr/>
          </p:nvSpPr>
          <p:spPr>
            <a:xfrm>
              <a:off x="3508206" y="3805964"/>
              <a:ext cx="9361" cy="145986"/>
            </a:xfrm>
            <a:custGeom>
              <a:avLst/>
              <a:gdLst/>
              <a:ahLst/>
              <a:cxnLst/>
              <a:rect l="l" t="t" r="r" b="b"/>
              <a:pathLst>
                <a:path w="240" h="3743" extrusionOk="0">
                  <a:moveTo>
                    <a:pt x="125" y="1"/>
                  </a:moveTo>
                  <a:cubicBezTo>
                    <a:pt x="58" y="1"/>
                    <a:pt x="0" y="49"/>
                    <a:pt x="0" y="116"/>
                  </a:cubicBezTo>
                  <a:lnTo>
                    <a:pt x="0" y="3743"/>
                  </a:lnTo>
                  <a:lnTo>
                    <a:pt x="239" y="3743"/>
                  </a:lnTo>
                  <a:lnTo>
                    <a:pt x="239" y="116"/>
                  </a:lnTo>
                  <a:cubicBezTo>
                    <a:pt x="239" y="49"/>
                    <a:pt x="192" y="1"/>
                    <a:pt x="125" y="1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69;p39">
              <a:extLst>
                <a:ext uri="{FF2B5EF4-FFF2-40B4-BE49-F238E27FC236}">
                  <a16:creationId xmlns:a16="http://schemas.microsoft.com/office/drawing/2014/main" id="{49E5A746-1F9D-8EA1-AFA0-27A3C2CC727F}"/>
                </a:ext>
              </a:extLst>
            </p:cNvPr>
            <p:cNvSpPr/>
            <p:nvPr/>
          </p:nvSpPr>
          <p:spPr>
            <a:xfrm>
              <a:off x="3361483" y="3841416"/>
              <a:ext cx="531604" cy="192282"/>
            </a:xfrm>
            <a:custGeom>
              <a:avLst/>
              <a:gdLst/>
              <a:ahLst/>
              <a:cxnLst/>
              <a:rect l="l" t="t" r="r" b="b"/>
              <a:pathLst>
                <a:path w="13630" h="4930" extrusionOk="0">
                  <a:moveTo>
                    <a:pt x="6810" y="1"/>
                  </a:moveTo>
                  <a:cubicBezTo>
                    <a:pt x="6621" y="1"/>
                    <a:pt x="6432" y="58"/>
                    <a:pt x="6270" y="173"/>
                  </a:cubicBezTo>
                  <a:lnTo>
                    <a:pt x="173" y="4508"/>
                  </a:lnTo>
                  <a:cubicBezTo>
                    <a:pt x="1" y="4642"/>
                    <a:pt x="87" y="4920"/>
                    <a:pt x="307" y="4930"/>
                  </a:cubicBezTo>
                  <a:lnTo>
                    <a:pt x="13323" y="4930"/>
                  </a:lnTo>
                  <a:cubicBezTo>
                    <a:pt x="13543" y="4920"/>
                    <a:pt x="13629" y="4642"/>
                    <a:pt x="13457" y="4508"/>
                  </a:cubicBezTo>
                  <a:lnTo>
                    <a:pt x="7351" y="173"/>
                  </a:lnTo>
                  <a:cubicBezTo>
                    <a:pt x="7188" y="58"/>
                    <a:pt x="6999" y="1"/>
                    <a:pt x="68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70;p39">
              <a:extLst>
                <a:ext uri="{FF2B5EF4-FFF2-40B4-BE49-F238E27FC236}">
                  <a16:creationId xmlns:a16="http://schemas.microsoft.com/office/drawing/2014/main" id="{5021D6E8-52C6-B9E4-303C-04229B501BFF}"/>
                </a:ext>
              </a:extLst>
            </p:cNvPr>
            <p:cNvSpPr/>
            <p:nvPr/>
          </p:nvSpPr>
          <p:spPr>
            <a:xfrm>
              <a:off x="3667526" y="3895004"/>
              <a:ext cx="89667" cy="64042"/>
            </a:xfrm>
            <a:custGeom>
              <a:avLst/>
              <a:gdLst/>
              <a:ahLst/>
              <a:cxnLst/>
              <a:rect l="l" t="t" r="r" b="b"/>
              <a:pathLst>
                <a:path w="2299" h="1642" extrusionOk="0">
                  <a:moveTo>
                    <a:pt x="380" y="1"/>
                  </a:moveTo>
                  <a:cubicBezTo>
                    <a:pt x="197" y="1"/>
                    <a:pt x="0" y="349"/>
                    <a:pt x="222" y="436"/>
                  </a:cubicBezTo>
                  <a:lnTo>
                    <a:pt x="1858" y="1594"/>
                  </a:lnTo>
                  <a:cubicBezTo>
                    <a:pt x="1897" y="1622"/>
                    <a:pt x="1944" y="1642"/>
                    <a:pt x="1992" y="1642"/>
                  </a:cubicBezTo>
                  <a:cubicBezTo>
                    <a:pt x="2212" y="1632"/>
                    <a:pt x="2298" y="1354"/>
                    <a:pt x="2126" y="1220"/>
                  </a:cubicBezTo>
                  <a:lnTo>
                    <a:pt x="490" y="53"/>
                  </a:lnTo>
                  <a:cubicBezTo>
                    <a:pt x="456" y="16"/>
                    <a:pt x="418" y="1"/>
                    <a:pt x="3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71;p39">
              <a:extLst>
                <a:ext uri="{FF2B5EF4-FFF2-40B4-BE49-F238E27FC236}">
                  <a16:creationId xmlns:a16="http://schemas.microsoft.com/office/drawing/2014/main" id="{8BC57BD3-C855-930B-08AE-472AB01E2ECF}"/>
                </a:ext>
              </a:extLst>
            </p:cNvPr>
            <p:cNvSpPr/>
            <p:nvPr/>
          </p:nvSpPr>
          <p:spPr>
            <a:xfrm>
              <a:off x="3631333" y="3869224"/>
              <a:ext cx="34790" cy="25235"/>
            </a:xfrm>
            <a:custGeom>
              <a:avLst/>
              <a:gdLst/>
              <a:ahLst/>
              <a:cxnLst/>
              <a:rect l="l" t="t" r="r" b="b"/>
              <a:pathLst>
                <a:path w="892" h="647" extrusionOk="0">
                  <a:moveTo>
                    <a:pt x="378" y="1"/>
                  </a:moveTo>
                  <a:cubicBezTo>
                    <a:pt x="195" y="1"/>
                    <a:pt x="1" y="342"/>
                    <a:pt x="221" y="436"/>
                  </a:cubicBezTo>
                  <a:lnTo>
                    <a:pt x="451" y="599"/>
                  </a:lnTo>
                  <a:cubicBezTo>
                    <a:pt x="489" y="628"/>
                    <a:pt x="537" y="647"/>
                    <a:pt x="585" y="647"/>
                  </a:cubicBezTo>
                  <a:cubicBezTo>
                    <a:pt x="805" y="628"/>
                    <a:pt x="891" y="360"/>
                    <a:pt x="719" y="216"/>
                  </a:cubicBezTo>
                  <a:lnTo>
                    <a:pt x="489" y="54"/>
                  </a:lnTo>
                  <a:cubicBezTo>
                    <a:pt x="456" y="16"/>
                    <a:pt x="417" y="1"/>
                    <a:pt x="3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72;p39">
              <a:extLst>
                <a:ext uri="{FF2B5EF4-FFF2-40B4-BE49-F238E27FC236}">
                  <a16:creationId xmlns:a16="http://schemas.microsoft.com/office/drawing/2014/main" id="{1E5FC9F6-3DE4-44DA-3523-BF004C5F6B01}"/>
                </a:ext>
              </a:extLst>
            </p:cNvPr>
            <p:cNvSpPr/>
            <p:nvPr/>
          </p:nvSpPr>
          <p:spPr>
            <a:xfrm>
              <a:off x="3361132" y="3841377"/>
              <a:ext cx="276255" cy="192321"/>
            </a:xfrm>
            <a:custGeom>
              <a:avLst/>
              <a:gdLst/>
              <a:ahLst/>
              <a:cxnLst/>
              <a:rect l="l" t="t" r="r" b="b"/>
              <a:pathLst>
                <a:path w="7083" h="4931" extrusionOk="0">
                  <a:moveTo>
                    <a:pt x="6818" y="0"/>
                  </a:moveTo>
                  <a:cubicBezTo>
                    <a:pt x="6625" y="0"/>
                    <a:pt x="6433" y="62"/>
                    <a:pt x="6269" y="174"/>
                  </a:cubicBezTo>
                  <a:lnTo>
                    <a:pt x="173" y="4509"/>
                  </a:lnTo>
                  <a:cubicBezTo>
                    <a:pt x="0" y="4643"/>
                    <a:pt x="87" y="4921"/>
                    <a:pt x="307" y="4931"/>
                  </a:cubicBezTo>
                  <a:lnTo>
                    <a:pt x="3159" y="4931"/>
                  </a:lnTo>
                  <a:cubicBezTo>
                    <a:pt x="3015" y="4931"/>
                    <a:pt x="2958" y="4634"/>
                    <a:pt x="3072" y="4509"/>
                  </a:cubicBezTo>
                  <a:lnTo>
                    <a:pt x="6910" y="174"/>
                  </a:lnTo>
                  <a:cubicBezTo>
                    <a:pt x="6958" y="117"/>
                    <a:pt x="7015" y="69"/>
                    <a:pt x="7082" y="40"/>
                  </a:cubicBezTo>
                  <a:cubicBezTo>
                    <a:pt x="6996" y="13"/>
                    <a:pt x="6907" y="0"/>
                    <a:pt x="6818" y="0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573;p39">
              <a:extLst>
                <a:ext uri="{FF2B5EF4-FFF2-40B4-BE49-F238E27FC236}">
                  <a16:creationId xmlns:a16="http://schemas.microsoft.com/office/drawing/2014/main" id="{17685DDC-4FC5-1E8E-F8AD-43A00A65D866}"/>
                </a:ext>
              </a:extLst>
            </p:cNvPr>
            <p:cNvSpPr/>
            <p:nvPr/>
          </p:nvSpPr>
          <p:spPr>
            <a:xfrm>
              <a:off x="3489524" y="3614506"/>
              <a:ext cx="37754" cy="27263"/>
            </a:xfrm>
            <a:custGeom>
              <a:avLst/>
              <a:gdLst/>
              <a:ahLst/>
              <a:cxnLst/>
              <a:rect l="l" t="t" r="r" b="b"/>
              <a:pathLst>
                <a:path w="968" h="699" extrusionOk="0">
                  <a:moveTo>
                    <a:pt x="10" y="0"/>
                  </a:moveTo>
                  <a:lnTo>
                    <a:pt x="10" y="546"/>
                  </a:lnTo>
                  <a:cubicBezTo>
                    <a:pt x="10" y="574"/>
                    <a:pt x="10" y="594"/>
                    <a:pt x="1" y="613"/>
                  </a:cubicBezTo>
                  <a:cubicBezTo>
                    <a:pt x="154" y="670"/>
                    <a:pt x="316" y="699"/>
                    <a:pt x="489" y="699"/>
                  </a:cubicBezTo>
                  <a:cubicBezTo>
                    <a:pt x="651" y="699"/>
                    <a:pt x="814" y="670"/>
                    <a:pt x="967" y="613"/>
                  </a:cubicBezTo>
                  <a:cubicBezTo>
                    <a:pt x="958" y="584"/>
                    <a:pt x="948" y="565"/>
                    <a:pt x="948" y="536"/>
                  </a:cubicBezTo>
                  <a:lnTo>
                    <a:pt x="948" y="0"/>
                  </a:ln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74;p39">
              <a:extLst>
                <a:ext uri="{FF2B5EF4-FFF2-40B4-BE49-F238E27FC236}">
                  <a16:creationId xmlns:a16="http://schemas.microsoft.com/office/drawing/2014/main" id="{896E0927-084F-EC8C-C3BB-56DE7011A4E8}"/>
                </a:ext>
              </a:extLst>
            </p:cNvPr>
            <p:cNvSpPr/>
            <p:nvPr/>
          </p:nvSpPr>
          <p:spPr>
            <a:xfrm>
              <a:off x="3471974" y="3550661"/>
              <a:ext cx="72818" cy="82178"/>
            </a:xfrm>
            <a:custGeom>
              <a:avLst/>
              <a:gdLst/>
              <a:ahLst/>
              <a:cxnLst/>
              <a:rect l="l" t="t" r="r" b="b"/>
              <a:pathLst>
                <a:path w="1867" h="2107" extrusionOk="0">
                  <a:moveTo>
                    <a:pt x="699" y="1"/>
                  </a:moveTo>
                  <a:cubicBezTo>
                    <a:pt x="317" y="1"/>
                    <a:pt x="1" y="316"/>
                    <a:pt x="1" y="699"/>
                  </a:cubicBezTo>
                  <a:lnTo>
                    <a:pt x="1" y="1168"/>
                  </a:lnTo>
                  <a:cubicBezTo>
                    <a:pt x="1" y="1685"/>
                    <a:pt x="422" y="2106"/>
                    <a:pt x="939" y="2106"/>
                  </a:cubicBezTo>
                  <a:cubicBezTo>
                    <a:pt x="1455" y="2106"/>
                    <a:pt x="1867" y="1685"/>
                    <a:pt x="1867" y="1168"/>
                  </a:cubicBezTo>
                  <a:lnTo>
                    <a:pt x="1867" y="699"/>
                  </a:lnTo>
                  <a:cubicBezTo>
                    <a:pt x="1867" y="316"/>
                    <a:pt x="1561" y="1"/>
                    <a:pt x="1168" y="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75;p39">
              <a:extLst>
                <a:ext uri="{FF2B5EF4-FFF2-40B4-BE49-F238E27FC236}">
                  <a16:creationId xmlns:a16="http://schemas.microsoft.com/office/drawing/2014/main" id="{0000700C-7A86-DEA1-88F3-3A86C7644CD4}"/>
                </a:ext>
              </a:extLst>
            </p:cNvPr>
            <p:cNvSpPr/>
            <p:nvPr/>
          </p:nvSpPr>
          <p:spPr>
            <a:xfrm>
              <a:off x="3471700" y="3550661"/>
              <a:ext cx="50352" cy="82256"/>
            </a:xfrm>
            <a:custGeom>
              <a:avLst/>
              <a:gdLst/>
              <a:ahLst/>
              <a:cxnLst/>
              <a:rect l="l" t="t" r="r" b="b"/>
              <a:pathLst>
                <a:path w="1291" h="2109" extrusionOk="0">
                  <a:moveTo>
                    <a:pt x="706" y="1"/>
                  </a:moveTo>
                  <a:cubicBezTo>
                    <a:pt x="314" y="1"/>
                    <a:pt x="8" y="316"/>
                    <a:pt x="8" y="699"/>
                  </a:cubicBezTo>
                  <a:lnTo>
                    <a:pt x="8" y="1168"/>
                  </a:lnTo>
                  <a:cubicBezTo>
                    <a:pt x="0" y="1711"/>
                    <a:pt x="444" y="2109"/>
                    <a:pt x="938" y="2109"/>
                  </a:cubicBezTo>
                  <a:cubicBezTo>
                    <a:pt x="1054" y="2109"/>
                    <a:pt x="1174" y="2087"/>
                    <a:pt x="1290" y="2039"/>
                  </a:cubicBezTo>
                  <a:cubicBezTo>
                    <a:pt x="936" y="1896"/>
                    <a:pt x="706" y="1551"/>
                    <a:pt x="706" y="1168"/>
                  </a:cubicBezTo>
                  <a:lnTo>
                    <a:pt x="706" y="699"/>
                  </a:lnTo>
                  <a:cubicBezTo>
                    <a:pt x="706" y="364"/>
                    <a:pt x="955" y="68"/>
                    <a:pt x="1290" y="10"/>
                  </a:cubicBezTo>
                  <a:cubicBezTo>
                    <a:pt x="1252" y="10"/>
                    <a:pt x="1214" y="1"/>
                    <a:pt x="1175" y="1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76;p39">
              <a:extLst>
                <a:ext uri="{FF2B5EF4-FFF2-40B4-BE49-F238E27FC236}">
                  <a16:creationId xmlns:a16="http://schemas.microsoft.com/office/drawing/2014/main" id="{491CB120-401F-D02E-B886-F9705E452119}"/>
                </a:ext>
              </a:extLst>
            </p:cNvPr>
            <p:cNvSpPr/>
            <p:nvPr/>
          </p:nvSpPr>
          <p:spPr>
            <a:xfrm>
              <a:off x="3471974" y="3550661"/>
              <a:ext cx="72818" cy="36623"/>
            </a:xfrm>
            <a:custGeom>
              <a:avLst/>
              <a:gdLst/>
              <a:ahLst/>
              <a:cxnLst/>
              <a:rect l="l" t="t" r="r" b="b"/>
              <a:pathLst>
                <a:path w="1867" h="939" extrusionOk="0">
                  <a:moveTo>
                    <a:pt x="699" y="1"/>
                  </a:moveTo>
                  <a:cubicBezTo>
                    <a:pt x="317" y="1"/>
                    <a:pt x="1" y="316"/>
                    <a:pt x="1" y="699"/>
                  </a:cubicBezTo>
                  <a:cubicBezTo>
                    <a:pt x="1" y="699"/>
                    <a:pt x="699" y="939"/>
                    <a:pt x="1867" y="939"/>
                  </a:cubicBezTo>
                  <a:lnTo>
                    <a:pt x="1867" y="699"/>
                  </a:lnTo>
                  <a:cubicBezTo>
                    <a:pt x="1867" y="316"/>
                    <a:pt x="1551" y="1"/>
                    <a:pt x="1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77;p39">
              <a:extLst>
                <a:ext uri="{FF2B5EF4-FFF2-40B4-BE49-F238E27FC236}">
                  <a16:creationId xmlns:a16="http://schemas.microsoft.com/office/drawing/2014/main" id="{353CBBC8-E200-EE65-7034-7A3EE218FDD6}"/>
                </a:ext>
              </a:extLst>
            </p:cNvPr>
            <p:cNvSpPr/>
            <p:nvPr/>
          </p:nvSpPr>
          <p:spPr>
            <a:xfrm>
              <a:off x="3471974" y="3550661"/>
              <a:ext cx="50079" cy="33269"/>
            </a:xfrm>
            <a:custGeom>
              <a:avLst/>
              <a:gdLst/>
              <a:ahLst/>
              <a:cxnLst/>
              <a:rect l="l" t="t" r="r" b="b"/>
              <a:pathLst>
                <a:path w="1284" h="853" extrusionOk="0">
                  <a:moveTo>
                    <a:pt x="699" y="1"/>
                  </a:moveTo>
                  <a:cubicBezTo>
                    <a:pt x="307" y="1"/>
                    <a:pt x="1" y="316"/>
                    <a:pt x="1" y="699"/>
                  </a:cubicBezTo>
                  <a:cubicBezTo>
                    <a:pt x="230" y="776"/>
                    <a:pt x="460" y="824"/>
                    <a:pt x="699" y="852"/>
                  </a:cubicBezTo>
                  <a:lnTo>
                    <a:pt x="699" y="699"/>
                  </a:lnTo>
                  <a:cubicBezTo>
                    <a:pt x="699" y="364"/>
                    <a:pt x="948" y="68"/>
                    <a:pt x="1283" y="10"/>
                  </a:cubicBezTo>
                  <a:cubicBezTo>
                    <a:pt x="1245" y="10"/>
                    <a:pt x="1207" y="1"/>
                    <a:pt x="1168" y="1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78;p39">
              <a:extLst>
                <a:ext uri="{FF2B5EF4-FFF2-40B4-BE49-F238E27FC236}">
                  <a16:creationId xmlns:a16="http://schemas.microsoft.com/office/drawing/2014/main" id="{4DDFF6A0-112E-F954-F560-924106F9E7A9}"/>
                </a:ext>
              </a:extLst>
            </p:cNvPr>
            <p:cNvSpPr/>
            <p:nvPr/>
          </p:nvSpPr>
          <p:spPr>
            <a:xfrm>
              <a:off x="3453682" y="3645473"/>
              <a:ext cx="177734" cy="142242"/>
            </a:xfrm>
            <a:custGeom>
              <a:avLst/>
              <a:gdLst/>
              <a:ahLst/>
              <a:cxnLst/>
              <a:rect l="l" t="t" r="r" b="b"/>
              <a:pathLst>
                <a:path w="4557" h="3647" extrusionOk="0">
                  <a:moveTo>
                    <a:pt x="2145" y="1"/>
                  </a:moveTo>
                  <a:cubicBezTo>
                    <a:pt x="1960" y="248"/>
                    <a:pt x="1682" y="373"/>
                    <a:pt x="1403" y="373"/>
                  </a:cubicBezTo>
                  <a:cubicBezTo>
                    <a:pt x="1131" y="373"/>
                    <a:pt x="859" y="255"/>
                    <a:pt x="671" y="20"/>
                  </a:cubicBezTo>
                  <a:lnTo>
                    <a:pt x="278" y="192"/>
                  </a:lnTo>
                  <a:cubicBezTo>
                    <a:pt x="106" y="268"/>
                    <a:pt x="1" y="431"/>
                    <a:pt x="1" y="623"/>
                  </a:cubicBezTo>
                  <a:lnTo>
                    <a:pt x="1" y="3647"/>
                  </a:lnTo>
                  <a:lnTo>
                    <a:pt x="2336" y="3647"/>
                  </a:lnTo>
                  <a:lnTo>
                    <a:pt x="2336" y="1206"/>
                  </a:lnTo>
                  <a:lnTo>
                    <a:pt x="2891" y="1876"/>
                  </a:lnTo>
                  <a:cubicBezTo>
                    <a:pt x="2984" y="1986"/>
                    <a:pt x="3119" y="2045"/>
                    <a:pt x="3254" y="2045"/>
                  </a:cubicBezTo>
                  <a:cubicBezTo>
                    <a:pt x="3355" y="2045"/>
                    <a:pt x="3456" y="2013"/>
                    <a:pt x="3542" y="1943"/>
                  </a:cubicBezTo>
                  <a:lnTo>
                    <a:pt x="4556" y="1139"/>
                  </a:lnTo>
                  <a:lnTo>
                    <a:pt x="4250" y="670"/>
                  </a:lnTo>
                  <a:lnTo>
                    <a:pt x="3312" y="1312"/>
                  </a:lnTo>
                  <a:lnTo>
                    <a:pt x="2661" y="278"/>
                  </a:lnTo>
                  <a:cubicBezTo>
                    <a:pt x="2594" y="192"/>
                    <a:pt x="2508" y="125"/>
                    <a:pt x="2413" y="87"/>
                  </a:cubicBezTo>
                  <a:lnTo>
                    <a:pt x="21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79;p39">
              <a:extLst>
                <a:ext uri="{FF2B5EF4-FFF2-40B4-BE49-F238E27FC236}">
                  <a16:creationId xmlns:a16="http://schemas.microsoft.com/office/drawing/2014/main" id="{329A53DE-25D5-C935-0083-A5D5E83FA535}"/>
                </a:ext>
              </a:extLst>
            </p:cNvPr>
            <p:cNvSpPr/>
            <p:nvPr/>
          </p:nvSpPr>
          <p:spPr>
            <a:xfrm>
              <a:off x="3544750" y="3657057"/>
              <a:ext cx="87015" cy="68215"/>
            </a:xfrm>
            <a:custGeom>
              <a:avLst/>
              <a:gdLst/>
              <a:ahLst/>
              <a:cxnLst/>
              <a:rect l="l" t="t" r="r" b="b"/>
              <a:pathLst>
                <a:path w="2231" h="1749" extrusionOk="0">
                  <a:moveTo>
                    <a:pt x="336" y="0"/>
                  </a:moveTo>
                  <a:lnTo>
                    <a:pt x="135" y="326"/>
                  </a:lnTo>
                  <a:cubicBezTo>
                    <a:pt x="49" y="469"/>
                    <a:pt x="1" y="632"/>
                    <a:pt x="1" y="804"/>
                  </a:cubicBezTo>
                  <a:lnTo>
                    <a:pt x="1" y="909"/>
                  </a:lnTo>
                  <a:lnTo>
                    <a:pt x="556" y="1579"/>
                  </a:lnTo>
                  <a:cubicBezTo>
                    <a:pt x="649" y="1689"/>
                    <a:pt x="784" y="1748"/>
                    <a:pt x="919" y="1748"/>
                  </a:cubicBezTo>
                  <a:cubicBezTo>
                    <a:pt x="1020" y="1748"/>
                    <a:pt x="1121" y="1716"/>
                    <a:pt x="1207" y="1646"/>
                  </a:cubicBezTo>
                  <a:lnTo>
                    <a:pt x="2231" y="842"/>
                  </a:lnTo>
                  <a:lnTo>
                    <a:pt x="1915" y="373"/>
                  </a:lnTo>
                  <a:lnTo>
                    <a:pt x="987" y="1015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9F28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80;p39">
              <a:extLst>
                <a:ext uri="{FF2B5EF4-FFF2-40B4-BE49-F238E27FC236}">
                  <a16:creationId xmlns:a16="http://schemas.microsoft.com/office/drawing/2014/main" id="{8608C8FA-D5CF-D14F-DF43-5A1800B10436}"/>
                </a:ext>
              </a:extLst>
            </p:cNvPr>
            <p:cNvSpPr/>
            <p:nvPr/>
          </p:nvSpPr>
          <p:spPr>
            <a:xfrm>
              <a:off x="3453682" y="3656667"/>
              <a:ext cx="27692" cy="149341"/>
            </a:xfrm>
            <a:custGeom>
              <a:avLst/>
              <a:gdLst/>
              <a:ahLst/>
              <a:cxnLst/>
              <a:rect l="l" t="t" r="r" b="b"/>
              <a:pathLst>
                <a:path w="710" h="3829" extrusionOk="0">
                  <a:moveTo>
                    <a:pt x="154" y="1"/>
                  </a:moveTo>
                  <a:cubicBezTo>
                    <a:pt x="58" y="87"/>
                    <a:pt x="1" y="211"/>
                    <a:pt x="1" y="336"/>
                  </a:cubicBezTo>
                  <a:lnTo>
                    <a:pt x="1" y="3589"/>
                  </a:lnTo>
                  <a:cubicBezTo>
                    <a:pt x="1" y="3723"/>
                    <a:pt x="106" y="3829"/>
                    <a:pt x="240" y="3829"/>
                  </a:cubicBezTo>
                  <a:lnTo>
                    <a:pt x="709" y="3829"/>
                  </a:lnTo>
                  <a:lnTo>
                    <a:pt x="709" y="843"/>
                  </a:lnTo>
                  <a:cubicBezTo>
                    <a:pt x="709" y="661"/>
                    <a:pt x="632" y="479"/>
                    <a:pt x="498" y="355"/>
                  </a:cubicBezTo>
                  <a:lnTo>
                    <a:pt x="154" y="1"/>
                  </a:lnTo>
                  <a:close/>
                </a:path>
              </a:pathLst>
            </a:custGeom>
            <a:solidFill>
              <a:srgbClr val="9F28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81;p39">
              <a:extLst>
                <a:ext uri="{FF2B5EF4-FFF2-40B4-BE49-F238E27FC236}">
                  <a16:creationId xmlns:a16="http://schemas.microsoft.com/office/drawing/2014/main" id="{546AD5A8-F577-BD5C-AB41-01E7B569027C}"/>
                </a:ext>
              </a:extLst>
            </p:cNvPr>
            <p:cNvSpPr/>
            <p:nvPr/>
          </p:nvSpPr>
          <p:spPr>
            <a:xfrm>
              <a:off x="3462652" y="3805613"/>
              <a:ext cx="18721" cy="18682"/>
            </a:xfrm>
            <a:custGeom>
              <a:avLst/>
              <a:gdLst/>
              <a:ahLst/>
              <a:cxnLst/>
              <a:rect l="l" t="t" r="r" b="b"/>
              <a:pathLst>
                <a:path w="480" h="479" extrusionOk="0">
                  <a:moveTo>
                    <a:pt x="1" y="0"/>
                  </a:moveTo>
                  <a:lnTo>
                    <a:pt x="1" y="239"/>
                  </a:lnTo>
                  <a:cubicBezTo>
                    <a:pt x="1" y="364"/>
                    <a:pt x="106" y="479"/>
                    <a:pt x="240" y="479"/>
                  </a:cubicBezTo>
                  <a:lnTo>
                    <a:pt x="383" y="479"/>
                  </a:lnTo>
                  <a:cubicBezTo>
                    <a:pt x="431" y="469"/>
                    <a:pt x="479" y="421"/>
                    <a:pt x="469" y="373"/>
                  </a:cubicBezTo>
                  <a:lnTo>
                    <a:pt x="4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582;p39">
            <a:extLst>
              <a:ext uri="{FF2B5EF4-FFF2-40B4-BE49-F238E27FC236}">
                <a16:creationId xmlns:a16="http://schemas.microsoft.com/office/drawing/2014/main" id="{DEB94736-04F3-8814-555D-839A621ECEE1}"/>
              </a:ext>
            </a:extLst>
          </p:cNvPr>
          <p:cNvGrpSpPr/>
          <p:nvPr/>
        </p:nvGrpSpPr>
        <p:grpSpPr>
          <a:xfrm>
            <a:off x="6776223" y="3163890"/>
            <a:ext cx="531948" cy="531948"/>
            <a:chOff x="5217262" y="1922561"/>
            <a:chExt cx="531948" cy="531948"/>
          </a:xfrm>
        </p:grpSpPr>
        <p:sp>
          <p:nvSpPr>
            <p:cNvPr id="45" name="Google Shape;583;p39">
              <a:extLst>
                <a:ext uri="{FF2B5EF4-FFF2-40B4-BE49-F238E27FC236}">
                  <a16:creationId xmlns:a16="http://schemas.microsoft.com/office/drawing/2014/main" id="{B2B89158-721E-DA4B-649C-B45442B4BB10}"/>
                </a:ext>
              </a:extLst>
            </p:cNvPr>
            <p:cNvSpPr/>
            <p:nvPr/>
          </p:nvSpPr>
          <p:spPr>
            <a:xfrm>
              <a:off x="5481829" y="1940746"/>
              <a:ext cx="134567" cy="131426"/>
            </a:xfrm>
            <a:custGeom>
              <a:avLst/>
              <a:gdLst/>
              <a:ahLst/>
              <a:cxnLst/>
              <a:rect l="l" t="t" r="r" b="b"/>
              <a:pathLst>
                <a:path w="3685" h="3599" extrusionOk="0">
                  <a:moveTo>
                    <a:pt x="0" y="0"/>
                  </a:moveTo>
                  <a:lnTo>
                    <a:pt x="0" y="3599"/>
                  </a:lnTo>
                  <a:lnTo>
                    <a:pt x="2929" y="3599"/>
                  </a:lnTo>
                  <a:lnTo>
                    <a:pt x="2709" y="3149"/>
                  </a:lnTo>
                  <a:cubicBezTo>
                    <a:pt x="2651" y="3044"/>
                    <a:pt x="2594" y="2939"/>
                    <a:pt x="2517" y="2843"/>
                  </a:cubicBezTo>
                  <a:cubicBezTo>
                    <a:pt x="2087" y="2240"/>
                    <a:pt x="2297" y="1991"/>
                    <a:pt x="2335" y="1953"/>
                  </a:cubicBezTo>
                  <a:cubicBezTo>
                    <a:pt x="2410" y="1886"/>
                    <a:pt x="2508" y="1848"/>
                    <a:pt x="2611" y="1848"/>
                  </a:cubicBezTo>
                  <a:cubicBezTo>
                    <a:pt x="2640" y="1848"/>
                    <a:pt x="2669" y="1851"/>
                    <a:pt x="2699" y="1857"/>
                  </a:cubicBezTo>
                  <a:cubicBezTo>
                    <a:pt x="2852" y="1895"/>
                    <a:pt x="2986" y="1982"/>
                    <a:pt x="3091" y="2106"/>
                  </a:cubicBezTo>
                  <a:lnTo>
                    <a:pt x="3627" y="2651"/>
                  </a:lnTo>
                  <a:lnTo>
                    <a:pt x="3627" y="412"/>
                  </a:lnTo>
                  <a:cubicBezTo>
                    <a:pt x="3627" y="393"/>
                    <a:pt x="3627" y="374"/>
                    <a:pt x="3627" y="355"/>
                  </a:cubicBezTo>
                  <a:lnTo>
                    <a:pt x="3685" y="0"/>
                  </a:lnTo>
                  <a:close/>
                </a:path>
              </a:pathLst>
            </a:custGeom>
            <a:solidFill>
              <a:srgbClr val="61A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84;p39">
              <a:extLst>
                <a:ext uri="{FF2B5EF4-FFF2-40B4-BE49-F238E27FC236}">
                  <a16:creationId xmlns:a16="http://schemas.microsoft.com/office/drawing/2014/main" id="{B75E559F-BAE0-C2C2-2FF9-41AB7D05D282}"/>
                </a:ext>
              </a:extLst>
            </p:cNvPr>
            <p:cNvSpPr/>
            <p:nvPr/>
          </p:nvSpPr>
          <p:spPr>
            <a:xfrm>
              <a:off x="5481829" y="2039306"/>
              <a:ext cx="106960" cy="32866"/>
            </a:xfrm>
            <a:custGeom>
              <a:avLst/>
              <a:gdLst/>
              <a:ahLst/>
              <a:cxnLst/>
              <a:rect l="l" t="t" r="r" b="b"/>
              <a:pathLst>
                <a:path w="2929" h="900" extrusionOk="0">
                  <a:moveTo>
                    <a:pt x="0" y="0"/>
                  </a:moveTo>
                  <a:lnTo>
                    <a:pt x="0" y="900"/>
                  </a:lnTo>
                  <a:lnTo>
                    <a:pt x="2929" y="900"/>
                  </a:lnTo>
                  <a:lnTo>
                    <a:pt x="2709" y="450"/>
                  </a:lnTo>
                  <a:cubicBezTo>
                    <a:pt x="2661" y="335"/>
                    <a:pt x="2594" y="230"/>
                    <a:pt x="2527" y="134"/>
                  </a:cubicBezTo>
                  <a:cubicBezTo>
                    <a:pt x="2489" y="86"/>
                    <a:pt x="2460" y="39"/>
                    <a:pt x="2431" y="0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85;p39">
              <a:extLst>
                <a:ext uri="{FF2B5EF4-FFF2-40B4-BE49-F238E27FC236}">
                  <a16:creationId xmlns:a16="http://schemas.microsoft.com/office/drawing/2014/main" id="{1D82BC05-C6A1-DECA-6F9F-40B328D8EC07}"/>
                </a:ext>
              </a:extLst>
            </p:cNvPr>
            <p:cNvSpPr/>
            <p:nvPr/>
          </p:nvSpPr>
          <p:spPr>
            <a:xfrm>
              <a:off x="5350404" y="2307013"/>
              <a:ext cx="134604" cy="131061"/>
            </a:xfrm>
            <a:custGeom>
              <a:avLst/>
              <a:gdLst/>
              <a:ahLst/>
              <a:cxnLst/>
              <a:rect l="l" t="t" r="r" b="b"/>
              <a:pathLst>
                <a:path w="3686" h="3589" extrusionOk="0">
                  <a:moveTo>
                    <a:pt x="766" y="0"/>
                  </a:moveTo>
                  <a:lnTo>
                    <a:pt x="977" y="440"/>
                  </a:lnTo>
                  <a:cubicBezTo>
                    <a:pt x="1034" y="555"/>
                    <a:pt x="1092" y="651"/>
                    <a:pt x="1168" y="756"/>
                  </a:cubicBezTo>
                  <a:cubicBezTo>
                    <a:pt x="1599" y="1349"/>
                    <a:pt x="1389" y="1608"/>
                    <a:pt x="1350" y="1637"/>
                  </a:cubicBezTo>
                  <a:cubicBezTo>
                    <a:pt x="1276" y="1704"/>
                    <a:pt x="1178" y="1742"/>
                    <a:pt x="1075" y="1742"/>
                  </a:cubicBezTo>
                  <a:cubicBezTo>
                    <a:pt x="1046" y="1742"/>
                    <a:pt x="1016" y="1739"/>
                    <a:pt x="987" y="1732"/>
                  </a:cubicBezTo>
                  <a:cubicBezTo>
                    <a:pt x="843" y="1684"/>
                    <a:pt x="699" y="1598"/>
                    <a:pt x="594" y="1483"/>
                  </a:cubicBezTo>
                  <a:lnTo>
                    <a:pt x="58" y="938"/>
                  </a:lnTo>
                  <a:lnTo>
                    <a:pt x="58" y="3177"/>
                  </a:lnTo>
                  <a:cubicBezTo>
                    <a:pt x="58" y="3197"/>
                    <a:pt x="58" y="3216"/>
                    <a:pt x="58" y="3225"/>
                  </a:cubicBezTo>
                  <a:lnTo>
                    <a:pt x="1" y="3589"/>
                  </a:lnTo>
                  <a:lnTo>
                    <a:pt x="3685" y="3589"/>
                  </a:lnTo>
                  <a:lnTo>
                    <a:pt x="3685" y="0"/>
                  </a:lnTo>
                  <a:close/>
                </a:path>
              </a:pathLst>
            </a:custGeom>
            <a:solidFill>
              <a:srgbClr val="61A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86;p39">
              <a:extLst>
                <a:ext uri="{FF2B5EF4-FFF2-40B4-BE49-F238E27FC236}">
                  <a16:creationId xmlns:a16="http://schemas.microsoft.com/office/drawing/2014/main" id="{F52F9FE3-9F5E-994F-FDCD-BD2CEAC62160}"/>
                </a:ext>
              </a:extLst>
            </p:cNvPr>
            <p:cNvSpPr/>
            <p:nvPr/>
          </p:nvSpPr>
          <p:spPr>
            <a:xfrm>
              <a:off x="5378376" y="2307013"/>
              <a:ext cx="106631" cy="32537"/>
            </a:xfrm>
            <a:custGeom>
              <a:avLst/>
              <a:gdLst/>
              <a:ahLst/>
              <a:cxnLst/>
              <a:rect l="l" t="t" r="r" b="b"/>
              <a:pathLst>
                <a:path w="2920" h="891" extrusionOk="0">
                  <a:moveTo>
                    <a:pt x="0" y="0"/>
                  </a:moveTo>
                  <a:lnTo>
                    <a:pt x="211" y="440"/>
                  </a:lnTo>
                  <a:cubicBezTo>
                    <a:pt x="268" y="555"/>
                    <a:pt x="326" y="651"/>
                    <a:pt x="402" y="756"/>
                  </a:cubicBezTo>
                  <a:cubicBezTo>
                    <a:pt x="441" y="804"/>
                    <a:pt x="469" y="852"/>
                    <a:pt x="498" y="890"/>
                  </a:cubicBezTo>
                  <a:lnTo>
                    <a:pt x="2919" y="890"/>
                  </a:lnTo>
                  <a:lnTo>
                    <a:pt x="2919" y="0"/>
                  </a:ln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87;p39">
              <a:extLst>
                <a:ext uri="{FF2B5EF4-FFF2-40B4-BE49-F238E27FC236}">
                  <a16:creationId xmlns:a16="http://schemas.microsoft.com/office/drawing/2014/main" id="{E69A07EE-F07B-1B64-D930-5F66AB1255A2}"/>
                </a:ext>
              </a:extLst>
            </p:cNvPr>
            <p:cNvSpPr/>
            <p:nvPr/>
          </p:nvSpPr>
          <p:spPr>
            <a:xfrm>
              <a:off x="5226684" y="2224156"/>
              <a:ext cx="184596" cy="230352"/>
            </a:xfrm>
            <a:custGeom>
              <a:avLst/>
              <a:gdLst/>
              <a:ahLst/>
              <a:cxnLst/>
              <a:rect l="l" t="t" r="r" b="b"/>
              <a:pathLst>
                <a:path w="5055" h="6308" extrusionOk="0">
                  <a:moveTo>
                    <a:pt x="585" y="1"/>
                  </a:moveTo>
                  <a:lnTo>
                    <a:pt x="585" y="1121"/>
                  </a:lnTo>
                  <a:cubicBezTo>
                    <a:pt x="1" y="1551"/>
                    <a:pt x="20" y="3159"/>
                    <a:pt x="30" y="3226"/>
                  </a:cubicBezTo>
                  <a:lnTo>
                    <a:pt x="30" y="4422"/>
                  </a:lnTo>
                  <a:cubicBezTo>
                    <a:pt x="30" y="4700"/>
                    <a:pt x="250" y="4920"/>
                    <a:pt x="527" y="4920"/>
                  </a:cubicBezTo>
                  <a:lnTo>
                    <a:pt x="546" y="4920"/>
                  </a:lnTo>
                  <a:cubicBezTo>
                    <a:pt x="661" y="4920"/>
                    <a:pt x="776" y="4882"/>
                    <a:pt x="872" y="4805"/>
                  </a:cubicBezTo>
                  <a:lnTo>
                    <a:pt x="872" y="5399"/>
                  </a:lnTo>
                  <a:cubicBezTo>
                    <a:pt x="872" y="5676"/>
                    <a:pt x="1092" y="5906"/>
                    <a:pt x="1369" y="5906"/>
                  </a:cubicBezTo>
                  <a:lnTo>
                    <a:pt x="1389" y="5906"/>
                  </a:lnTo>
                  <a:cubicBezTo>
                    <a:pt x="1503" y="5906"/>
                    <a:pt x="1618" y="5868"/>
                    <a:pt x="1704" y="5791"/>
                  </a:cubicBezTo>
                  <a:lnTo>
                    <a:pt x="1704" y="5801"/>
                  </a:lnTo>
                  <a:cubicBezTo>
                    <a:pt x="1704" y="6078"/>
                    <a:pt x="1934" y="6308"/>
                    <a:pt x="2212" y="6308"/>
                  </a:cubicBezTo>
                  <a:lnTo>
                    <a:pt x="2221" y="6308"/>
                  </a:lnTo>
                  <a:cubicBezTo>
                    <a:pt x="2499" y="6308"/>
                    <a:pt x="2728" y="6078"/>
                    <a:pt x="2728" y="5801"/>
                  </a:cubicBezTo>
                  <a:lnTo>
                    <a:pt x="2728" y="5791"/>
                  </a:lnTo>
                  <a:cubicBezTo>
                    <a:pt x="2815" y="5868"/>
                    <a:pt x="2929" y="5906"/>
                    <a:pt x="3044" y="5906"/>
                  </a:cubicBezTo>
                  <a:lnTo>
                    <a:pt x="3063" y="5906"/>
                  </a:lnTo>
                  <a:cubicBezTo>
                    <a:pt x="3341" y="5906"/>
                    <a:pt x="3571" y="5686"/>
                    <a:pt x="3571" y="5408"/>
                  </a:cubicBezTo>
                  <a:lnTo>
                    <a:pt x="3571" y="3561"/>
                  </a:lnTo>
                  <a:cubicBezTo>
                    <a:pt x="3724" y="3791"/>
                    <a:pt x="3982" y="4087"/>
                    <a:pt x="4288" y="4145"/>
                  </a:cubicBezTo>
                  <a:cubicBezTo>
                    <a:pt x="4330" y="4155"/>
                    <a:pt x="4372" y="4159"/>
                    <a:pt x="4413" y="4159"/>
                  </a:cubicBezTo>
                  <a:cubicBezTo>
                    <a:pt x="4536" y="4159"/>
                    <a:pt x="4657" y="4118"/>
                    <a:pt x="4757" y="4040"/>
                  </a:cubicBezTo>
                  <a:lnTo>
                    <a:pt x="4805" y="4001"/>
                  </a:lnTo>
                  <a:lnTo>
                    <a:pt x="4834" y="3953"/>
                  </a:lnTo>
                  <a:cubicBezTo>
                    <a:pt x="4920" y="3829"/>
                    <a:pt x="5054" y="3504"/>
                    <a:pt x="4633" y="2920"/>
                  </a:cubicBezTo>
                  <a:cubicBezTo>
                    <a:pt x="4451" y="2681"/>
                    <a:pt x="4346" y="2413"/>
                    <a:pt x="4308" y="2126"/>
                  </a:cubicBezTo>
                  <a:cubicBezTo>
                    <a:pt x="4231" y="1685"/>
                    <a:pt x="4126" y="1360"/>
                    <a:pt x="3456" y="843"/>
                  </a:cubicBezTo>
                  <a:lnTo>
                    <a:pt x="3456" y="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88;p39">
              <a:extLst>
                <a:ext uri="{FF2B5EF4-FFF2-40B4-BE49-F238E27FC236}">
                  <a16:creationId xmlns:a16="http://schemas.microsoft.com/office/drawing/2014/main" id="{BA9D4FF1-9CAD-1513-B383-7D1D48BB0D0D}"/>
                </a:ext>
              </a:extLst>
            </p:cNvPr>
            <p:cNvSpPr/>
            <p:nvPr/>
          </p:nvSpPr>
          <p:spPr>
            <a:xfrm>
              <a:off x="5226684" y="2224156"/>
              <a:ext cx="33596" cy="179703"/>
            </a:xfrm>
            <a:custGeom>
              <a:avLst/>
              <a:gdLst/>
              <a:ahLst/>
              <a:cxnLst/>
              <a:rect l="l" t="t" r="r" b="b"/>
              <a:pathLst>
                <a:path w="920" h="4921" extrusionOk="0">
                  <a:moveTo>
                    <a:pt x="585" y="1"/>
                  </a:moveTo>
                  <a:lnTo>
                    <a:pt x="585" y="1121"/>
                  </a:lnTo>
                  <a:cubicBezTo>
                    <a:pt x="1" y="1542"/>
                    <a:pt x="20" y="3159"/>
                    <a:pt x="30" y="3226"/>
                  </a:cubicBezTo>
                  <a:lnTo>
                    <a:pt x="30" y="4422"/>
                  </a:lnTo>
                  <a:cubicBezTo>
                    <a:pt x="30" y="4700"/>
                    <a:pt x="250" y="4920"/>
                    <a:pt x="527" y="4920"/>
                  </a:cubicBezTo>
                  <a:lnTo>
                    <a:pt x="546" y="4920"/>
                  </a:lnTo>
                  <a:cubicBezTo>
                    <a:pt x="604" y="4920"/>
                    <a:pt x="652" y="4910"/>
                    <a:pt x="700" y="4901"/>
                  </a:cubicBezTo>
                  <a:cubicBezTo>
                    <a:pt x="499" y="4824"/>
                    <a:pt x="355" y="4633"/>
                    <a:pt x="355" y="4422"/>
                  </a:cubicBezTo>
                  <a:lnTo>
                    <a:pt x="355" y="3226"/>
                  </a:lnTo>
                  <a:cubicBezTo>
                    <a:pt x="355" y="3159"/>
                    <a:pt x="326" y="1637"/>
                    <a:pt x="920" y="1216"/>
                  </a:cubicBezTo>
                  <a:lnTo>
                    <a:pt x="920" y="1"/>
                  </a:ln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89;p39">
              <a:extLst>
                <a:ext uri="{FF2B5EF4-FFF2-40B4-BE49-F238E27FC236}">
                  <a16:creationId xmlns:a16="http://schemas.microsoft.com/office/drawing/2014/main" id="{61A67476-13C3-173A-F266-6AF6A89EEDA5}"/>
                </a:ext>
              </a:extLst>
            </p:cNvPr>
            <p:cNvSpPr/>
            <p:nvPr/>
          </p:nvSpPr>
          <p:spPr>
            <a:xfrm>
              <a:off x="5258162" y="2344224"/>
              <a:ext cx="24832" cy="95603"/>
            </a:xfrm>
            <a:custGeom>
              <a:avLst/>
              <a:gdLst/>
              <a:ahLst/>
              <a:cxnLst/>
              <a:rect l="l" t="t" r="r" b="b"/>
              <a:pathLst>
                <a:path w="680" h="2618" extrusionOk="0">
                  <a:moveTo>
                    <a:pt x="163" y="0"/>
                  </a:moveTo>
                  <a:cubicBezTo>
                    <a:pt x="82" y="0"/>
                    <a:pt x="0" y="53"/>
                    <a:pt x="0" y="158"/>
                  </a:cubicBezTo>
                  <a:lnTo>
                    <a:pt x="0" y="1776"/>
                  </a:lnTo>
                  <a:lnTo>
                    <a:pt x="0" y="2120"/>
                  </a:lnTo>
                  <a:cubicBezTo>
                    <a:pt x="0" y="2398"/>
                    <a:pt x="230" y="2618"/>
                    <a:pt x="507" y="2618"/>
                  </a:cubicBezTo>
                  <a:lnTo>
                    <a:pt x="527" y="2618"/>
                  </a:lnTo>
                  <a:cubicBezTo>
                    <a:pt x="574" y="2618"/>
                    <a:pt x="632" y="2608"/>
                    <a:pt x="680" y="2599"/>
                  </a:cubicBezTo>
                  <a:cubicBezTo>
                    <a:pt x="469" y="2522"/>
                    <a:pt x="335" y="2331"/>
                    <a:pt x="335" y="2111"/>
                  </a:cubicBezTo>
                  <a:lnTo>
                    <a:pt x="335" y="1517"/>
                  </a:lnTo>
                  <a:lnTo>
                    <a:pt x="326" y="1527"/>
                  </a:lnTo>
                  <a:lnTo>
                    <a:pt x="326" y="158"/>
                  </a:lnTo>
                  <a:cubicBezTo>
                    <a:pt x="326" y="53"/>
                    <a:pt x="244" y="0"/>
                    <a:pt x="163" y="0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90;p39">
              <a:extLst>
                <a:ext uri="{FF2B5EF4-FFF2-40B4-BE49-F238E27FC236}">
                  <a16:creationId xmlns:a16="http://schemas.microsoft.com/office/drawing/2014/main" id="{7F8458EF-9330-84E5-528B-969719452417}"/>
                </a:ext>
              </a:extLst>
            </p:cNvPr>
            <p:cNvSpPr/>
            <p:nvPr/>
          </p:nvSpPr>
          <p:spPr>
            <a:xfrm>
              <a:off x="5325244" y="2367267"/>
              <a:ext cx="18916" cy="72305"/>
            </a:xfrm>
            <a:custGeom>
              <a:avLst/>
              <a:gdLst/>
              <a:ahLst/>
              <a:cxnLst/>
              <a:rect l="l" t="t" r="r" b="b"/>
              <a:pathLst>
                <a:path w="518" h="1980" extrusionOk="0">
                  <a:moveTo>
                    <a:pt x="163" y="1"/>
                  </a:moveTo>
                  <a:cubicBezTo>
                    <a:pt x="82" y="1"/>
                    <a:pt x="1" y="54"/>
                    <a:pt x="1" y="159"/>
                  </a:cubicBezTo>
                  <a:lnTo>
                    <a:pt x="1" y="1776"/>
                  </a:lnTo>
                  <a:cubicBezTo>
                    <a:pt x="1" y="1805"/>
                    <a:pt x="10" y="1834"/>
                    <a:pt x="29" y="1862"/>
                  </a:cubicBezTo>
                  <a:cubicBezTo>
                    <a:pt x="39" y="1882"/>
                    <a:pt x="58" y="1891"/>
                    <a:pt x="77" y="1901"/>
                  </a:cubicBezTo>
                  <a:cubicBezTo>
                    <a:pt x="153" y="1951"/>
                    <a:pt x="250" y="1979"/>
                    <a:pt x="343" y="1979"/>
                  </a:cubicBezTo>
                  <a:cubicBezTo>
                    <a:pt x="357" y="1979"/>
                    <a:pt x="370" y="1978"/>
                    <a:pt x="384" y="1977"/>
                  </a:cubicBezTo>
                  <a:cubicBezTo>
                    <a:pt x="431" y="1977"/>
                    <a:pt x="470" y="1968"/>
                    <a:pt x="518" y="1958"/>
                  </a:cubicBezTo>
                  <a:cubicBezTo>
                    <a:pt x="460" y="1939"/>
                    <a:pt x="412" y="1910"/>
                    <a:pt x="364" y="1872"/>
                  </a:cubicBezTo>
                  <a:cubicBezTo>
                    <a:pt x="345" y="1853"/>
                    <a:pt x="326" y="1824"/>
                    <a:pt x="326" y="1786"/>
                  </a:cubicBezTo>
                  <a:lnTo>
                    <a:pt x="326" y="1776"/>
                  </a:lnTo>
                  <a:lnTo>
                    <a:pt x="326" y="159"/>
                  </a:lnTo>
                  <a:cubicBezTo>
                    <a:pt x="326" y="54"/>
                    <a:pt x="245" y="1"/>
                    <a:pt x="163" y="1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91;p39">
              <a:extLst>
                <a:ext uri="{FF2B5EF4-FFF2-40B4-BE49-F238E27FC236}">
                  <a16:creationId xmlns:a16="http://schemas.microsoft.com/office/drawing/2014/main" id="{99987F11-1C2A-B1BD-F1B0-1C7CE0AB42C9}"/>
                </a:ext>
              </a:extLst>
            </p:cNvPr>
            <p:cNvSpPr/>
            <p:nvPr/>
          </p:nvSpPr>
          <p:spPr>
            <a:xfrm>
              <a:off x="5289274" y="2372963"/>
              <a:ext cx="24138" cy="81544"/>
            </a:xfrm>
            <a:custGeom>
              <a:avLst/>
              <a:gdLst/>
              <a:ahLst/>
              <a:cxnLst/>
              <a:rect l="l" t="t" r="r" b="b"/>
              <a:pathLst>
                <a:path w="661" h="2233" extrusionOk="0">
                  <a:moveTo>
                    <a:pt x="158" y="0"/>
                  </a:moveTo>
                  <a:cubicBezTo>
                    <a:pt x="79" y="0"/>
                    <a:pt x="0" y="56"/>
                    <a:pt x="0" y="166"/>
                  </a:cubicBezTo>
                  <a:lnTo>
                    <a:pt x="0" y="1783"/>
                  </a:lnTo>
                  <a:cubicBezTo>
                    <a:pt x="0" y="1793"/>
                    <a:pt x="0" y="1812"/>
                    <a:pt x="10" y="1831"/>
                  </a:cubicBezTo>
                  <a:lnTo>
                    <a:pt x="0" y="1831"/>
                  </a:lnTo>
                  <a:cubicBezTo>
                    <a:pt x="48" y="2060"/>
                    <a:pt x="249" y="2233"/>
                    <a:pt x="488" y="2233"/>
                  </a:cubicBezTo>
                  <a:lnTo>
                    <a:pt x="507" y="2233"/>
                  </a:lnTo>
                  <a:cubicBezTo>
                    <a:pt x="565" y="2233"/>
                    <a:pt x="613" y="2223"/>
                    <a:pt x="660" y="2204"/>
                  </a:cubicBezTo>
                  <a:cubicBezTo>
                    <a:pt x="459" y="2137"/>
                    <a:pt x="316" y="1946"/>
                    <a:pt x="316" y="1726"/>
                  </a:cubicBezTo>
                  <a:lnTo>
                    <a:pt x="316" y="166"/>
                  </a:lnTo>
                  <a:cubicBezTo>
                    <a:pt x="316" y="56"/>
                    <a:pt x="237" y="0"/>
                    <a:pt x="158" y="0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92;p39">
              <a:extLst>
                <a:ext uri="{FF2B5EF4-FFF2-40B4-BE49-F238E27FC236}">
                  <a16:creationId xmlns:a16="http://schemas.microsoft.com/office/drawing/2014/main" id="{B0FD9229-2D67-EC39-3108-DBC6BF19E49F}"/>
                </a:ext>
              </a:extLst>
            </p:cNvPr>
            <p:cNvSpPr/>
            <p:nvPr/>
          </p:nvSpPr>
          <p:spPr>
            <a:xfrm>
              <a:off x="5357050" y="2337761"/>
              <a:ext cx="36371" cy="38270"/>
            </a:xfrm>
            <a:custGeom>
              <a:avLst/>
              <a:gdLst/>
              <a:ahLst/>
              <a:cxnLst/>
              <a:rect l="l" t="t" r="r" b="b"/>
              <a:pathLst>
                <a:path w="996" h="1048" extrusionOk="0">
                  <a:moveTo>
                    <a:pt x="1" y="0"/>
                  </a:moveTo>
                  <a:lnTo>
                    <a:pt x="1" y="441"/>
                  </a:lnTo>
                  <a:cubicBezTo>
                    <a:pt x="96" y="574"/>
                    <a:pt x="211" y="708"/>
                    <a:pt x="326" y="823"/>
                  </a:cubicBezTo>
                  <a:cubicBezTo>
                    <a:pt x="431" y="929"/>
                    <a:pt x="565" y="996"/>
                    <a:pt x="709" y="1034"/>
                  </a:cubicBezTo>
                  <a:cubicBezTo>
                    <a:pt x="752" y="1042"/>
                    <a:pt x="795" y="1047"/>
                    <a:pt x="838" y="1047"/>
                  </a:cubicBezTo>
                  <a:cubicBezTo>
                    <a:pt x="891" y="1047"/>
                    <a:pt x="943" y="1040"/>
                    <a:pt x="996" y="1024"/>
                  </a:cubicBezTo>
                  <a:cubicBezTo>
                    <a:pt x="805" y="948"/>
                    <a:pt x="632" y="833"/>
                    <a:pt x="498" y="670"/>
                  </a:cubicBezTo>
                  <a:cubicBezTo>
                    <a:pt x="470" y="632"/>
                    <a:pt x="412" y="555"/>
                    <a:pt x="355" y="479"/>
                  </a:cubicBezTo>
                  <a:lnTo>
                    <a:pt x="326" y="441"/>
                  </a:lnTo>
                  <a:cubicBezTo>
                    <a:pt x="173" y="24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93;p39">
              <a:extLst>
                <a:ext uri="{FF2B5EF4-FFF2-40B4-BE49-F238E27FC236}">
                  <a16:creationId xmlns:a16="http://schemas.microsoft.com/office/drawing/2014/main" id="{C74E31FC-0FB3-69DB-DB07-6374DA74A498}"/>
                </a:ext>
              </a:extLst>
            </p:cNvPr>
            <p:cNvSpPr/>
            <p:nvPr/>
          </p:nvSpPr>
          <p:spPr>
            <a:xfrm>
              <a:off x="5234754" y="2056432"/>
              <a:ext cx="131426" cy="134567"/>
            </a:xfrm>
            <a:custGeom>
              <a:avLst/>
              <a:gdLst/>
              <a:ahLst/>
              <a:cxnLst/>
              <a:rect l="l" t="t" r="r" b="b"/>
              <a:pathLst>
                <a:path w="3599" h="3685" extrusionOk="0">
                  <a:moveTo>
                    <a:pt x="0" y="0"/>
                  </a:moveTo>
                  <a:lnTo>
                    <a:pt x="0" y="3685"/>
                  </a:lnTo>
                  <a:lnTo>
                    <a:pt x="3598" y="3685"/>
                  </a:lnTo>
                  <a:lnTo>
                    <a:pt x="3598" y="756"/>
                  </a:lnTo>
                  <a:lnTo>
                    <a:pt x="3149" y="976"/>
                  </a:lnTo>
                  <a:cubicBezTo>
                    <a:pt x="3043" y="1024"/>
                    <a:pt x="2938" y="1091"/>
                    <a:pt x="2842" y="1158"/>
                  </a:cubicBezTo>
                  <a:cubicBezTo>
                    <a:pt x="2661" y="1311"/>
                    <a:pt x="2440" y="1407"/>
                    <a:pt x="2201" y="1426"/>
                  </a:cubicBezTo>
                  <a:cubicBezTo>
                    <a:pt x="2192" y="1427"/>
                    <a:pt x="2183" y="1428"/>
                    <a:pt x="2174" y="1428"/>
                  </a:cubicBezTo>
                  <a:cubicBezTo>
                    <a:pt x="2096" y="1428"/>
                    <a:pt x="2012" y="1392"/>
                    <a:pt x="1952" y="1340"/>
                  </a:cubicBezTo>
                  <a:cubicBezTo>
                    <a:pt x="1866" y="1244"/>
                    <a:pt x="1828" y="1110"/>
                    <a:pt x="1857" y="986"/>
                  </a:cubicBezTo>
                  <a:cubicBezTo>
                    <a:pt x="1905" y="833"/>
                    <a:pt x="1991" y="699"/>
                    <a:pt x="2106" y="594"/>
                  </a:cubicBezTo>
                  <a:lnTo>
                    <a:pt x="2651" y="48"/>
                  </a:lnTo>
                  <a:lnTo>
                    <a:pt x="354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94;p39">
              <a:extLst>
                <a:ext uri="{FF2B5EF4-FFF2-40B4-BE49-F238E27FC236}">
                  <a16:creationId xmlns:a16="http://schemas.microsoft.com/office/drawing/2014/main" id="{F20783C9-091B-2945-1615-E77B0672852C}"/>
                </a:ext>
              </a:extLst>
            </p:cNvPr>
            <p:cNvSpPr/>
            <p:nvPr/>
          </p:nvSpPr>
          <p:spPr>
            <a:xfrm>
              <a:off x="5600656" y="2187821"/>
              <a:ext cx="131792" cy="134604"/>
            </a:xfrm>
            <a:custGeom>
              <a:avLst/>
              <a:gdLst/>
              <a:ahLst/>
              <a:cxnLst/>
              <a:rect l="l" t="t" r="r" b="b"/>
              <a:pathLst>
                <a:path w="3609" h="3686" extrusionOk="0">
                  <a:moveTo>
                    <a:pt x="0" y="1"/>
                  </a:moveTo>
                  <a:lnTo>
                    <a:pt x="0" y="2920"/>
                  </a:lnTo>
                  <a:lnTo>
                    <a:pt x="460" y="2709"/>
                  </a:lnTo>
                  <a:cubicBezTo>
                    <a:pt x="565" y="2652"/>
                    <a:pt x="670" y="2594"/>
                    <a:pt x="766" y="2518"/>
                  </a:cubicBezTo>
                  <a:cubicBezTo>
                    <a:pt x="948" y="2364"/>
                    <a:pt x="1168" y="2278"/>
                    <a:pt x="1407" y="2250"/>
                  </a:cubicBezTo>
                  <a:cubicBezTo>
                    <a:pt x="1493" y="2250"/>
                    <a:pt x="1579" y="2278"/>
                    <a:pt x="1656" y="2336"/>
                  </a:cubicBezTo>
                  <a:cubicBezTo>
                    <a:pt x="1742" y="2431"/>
                    <a:pt x="1780" y="2565"/>
                    <a:pt x="1752" y="2699"/>
                  </a:cubicBezTo>
                  <a:cubicBezTo>
                    <a:pt x="1704" y="2853"/>
                    <a:pt x="1618" y="2987"/>
                    <a:pt x="1503" y="3092"/>
                  </a:cubicBezTo>
                  <a:lnTo>
                    <a:pt x="948" y="3628"/>
                  </a:lnTo>
                  <a:lnTo>
                    <a:pt x="3244" y="3628"/>
                  </a:lnTo>
                  <a:lnTo>
                    <a:pt x="3608" y="3685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416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95;p39">
              <a:extLst>
                <a:ext uri="{FF2B5EF4-FFF2-40B4-BE49-F238E27FC236}">
                  <a16:creationId xmlns:a16="http://schemas.microsoft.com/office/drawing/2014/main" id="{DD742D8A-0097-36A6-B39A-88F2754B2CCF}"/>
                </a:ext>
              </a:extLst>
            </p:cNvPr>
            <p:cNvSpPr/>
            <p:nvPr/>
          </p:nvSpPr>
          <p:spPr>
            <a:xfrm>
              <a:off x="5600656" y="2187821"/>
              <a:ext cx="33231" cy="106996"/>
            </a:xfrm>
            <a:custGeom>
              <a:avLst/>
              <a:gdLst/>
              <a:ahLst/>
              <a:cxnLst/>
              <a:rect l="l" t="t" r="r" b="b"/>
              <a:pathLst>
                <a:path w="910" h="2930" extrusionOk="0">
                  <a:moveTo>
                    <a:pt x="0" y="1"/>
                  </a:moveTo>
                  <a:lnTo>
                    <a:pt x="0" y="2920"/>
                  </a:lnTo>
                  <a:lnTo>
                    <a:pt x="0" y="2929"/>
                  </a:lnTo>
                  <a:lnTo>
                    <a:pt x="460" y="2709"/>
                  </a:lnTo>
                  <a:cubicBezTo>
                    <a:pt x="565" y="2652"/>
                    <a:pt x="670" y="2594"/>
                    <a:pt x="766" y="2518"/>
                  </a:cubicBezTo>
                  <a:cubicBezTo>
                    <a:pt x="814" y="2489"/>
                    <a:pt x="861" y="2451"/>
                    <a:pt x="909" y="2422"/>
                  </a:cubicBezTo>
                  <a:lnTo>
                    <a:pt x="909" y="1"/>
                  </a:ln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96;p39">
              <a:extLst>
                <a:ext uri="{FF2B5EF4-FFF2-40B4-BE49-F238E27FC236}">
                  <a16:creationId xmlns:a16="http://schemas.microsoft.com/office/drawing/2014/main" id="{8FE7DD66-59CC-B2BD-BDD0-5D84036CC379}"/>
                </a:ext>
              </a:extLst>
            </p:cNvPr>
            <p:cNvSpPr/>
            <p:nvPr/>
          </p:nvSpPr>
          <p:spPr>
            <a:xfrm>
              <a:off x="5234754" y="2023238"/>
              <a:ext cx="32866" cy="167761"/>
            </a:xfrm>
            <a:custGeom>
              <a:avLst/>
              <a:gdLst/>
              <a:ahLst/>
              <a:cxnLst/>
              <a:rect l="l" t="t" r="r" b="b"/>
              <a:pathLst>
                <a:path w="900" h="4594" extrusionOk="0">
                  <a:moveTo>
                    <a:pt x="900" y="0"/>
                  </a:moveTo>
                  <a:lnTo>
                    <a:pt x="450" y="345"/>
                  </a:lnTo>
                  <a:cubicBezTo>
                    <a:pt x="335" y="431"/>
                    <a:pt x="230" y="526"/>
                    <a:pt x="134" y="641"/>
                  </a:cubicBezTo>
                  <a:cubicBezTo>
                    <a:pt x="86" y="689"/>
                    <a:pt x="48" y="747"/>
                    <a:pt x="0" y="785"/>
                  </a:cubicBezTo>
                  <a:lnTo>
                    <a:pt x="0" y="4594"/>
                  </a:lnTo>
                  <a:lnTo>
                    <a:pt x="900" y="4594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7;p39">
              <a:extLst>
                <a:ext uri="{FF2B5EF4-FFF2-40B4-BE49-F238E27FC236}">
                  <a16:creationId xmlns:a16="http://schemas.microsoft.com/office/drawing/2014/main" id="{EB5E5E2D-6B18-BFC1-DAD9-A254519E4456}"/>
                </a:ext>
              </a:extLst>
            </p:cNvPr>
            <p:cNvSpPr/>
            <p:nvPr/>
          </p:nvSpPr>
          <p:spPr>
            <a:xfrm>
              <a:off x="5555557" y="1922561"/>
              <a:ext cx="184559" cy="230024"/>
            </a:xfrm>
            <a:custGeom>
              <a:avLst/>
              <a:gdLst/>
              <a:ahLst/>
              <a:cxnLst/>
              <a:rect l="l" t="t" r="r" b="b"/>
              <a:pathLst>
                <a:path w="5054" h="6299" extrusionOk="0">
                  <a:moveTo>
                    <a:pt x="2824" y="1"/>
                  </a:moveTo>
                  <a:cubicBezTo>
                    <a:pt x="2546" y="1"/>
                    <a:pt x="2326" y="221"/>
                    <a:pt x="2326" y="498"/>
                  </a:cubicBezTo>
                  <a:lnTo>
                    <a:pt x="2326" y="518"/>
                  </a:lnTo>
                  <a:cubicBezTo>
                    <a:pt x="2240" y="441"/>
                    <a:pt x="2125" y="393"/>
                    <a:pt x="2001" y="393"/>
                  </a:cubicBezTo>
                  <a:lnTo>
                    <a:pt x="1991" y="393"/>
                  </a:lnTo>
                  <a:cubicBezTo>
                    <a:pt x="1714" y="393"/>
                    <a:pt x="1484" y="623"/>
                    <a:pt x="1484" y="900"/>
                  </a:cubicBezTo>
                  <a:lnTo>
                    <a:pt x="1484" y="2747"/>
                  </a:lnTo>
                  <a:cubicBezTo>
                    <a:pt x="1321" y="2518"/>
                    <a:pt x="1072" y="2221"/>
                    <a:pt x="766" y="2154"/>
                  </a:cubicBezTo>
                  <a:cubicBezTo>
                    <a:pt x="731" y="2148"/>
                    <a:pt x="696" y="2145"/>
                    <a:pt x="661" y="2145"/>
                  </a:cubicBezTo>
                  <a:cubicBezTo>
                    <a:pt x="531" y="2145"/>
                    <a:pt x="403" y="2186"/>
                    <a:pt x="297" y="2269"/>
                  </a:cubicBezTo>
                  <a:lnTo>
                    <a:pt x="249" y="2307"/>
                  </a:lnTo>
                  <a:lnTo>
                    <a:pt x="211" y="2355"/>
                  </a:lnTo>
                  <a:cubicBezTo>
                    <a:pt x="135" y="2470"/>
                    <a:pt x="1" y="2805"/>
                    <a:pt x="422" y="3389"/>
                  </a:cubicBezTo>
                  <a:cubicBezTo>
                    <a:pt x="594" y="3618"/>
                    <a:pt x="709" y="3896"/>
                    <a:pt x="747" y="4183"/>
                  </a:cubicBezTo>
                  <a:cubicBezTo>
                    <a:pt x="824" y="4623"/>
                    <a:pt x="929" y="4949"/>
                    <a:pt x="1599" y="5465"/>
                  </a:cubicBezTo>
                  <a:lnTo>
                    <a:pt x="1599" y="6298"/>
                  </a:lnTo>
                  <a:lnTo>
                    <a:pt x="4470" y="6298"/>
                  </a:lnTo>
                  <a:lnTo>
                    <a:pt x="4470" y="5188"/>
                  </a:lnTo>
                  <a:cubicBezTo>
                    <a:pt x="5054" y="4757"/>
                    <a:pt x="5025" y="3140"/>
                    <a:pt x="5025" y="3073"/>
                  </a:cubicBezTo>
                  <a:lnTo>
                    <a:pt x="5025" y="1886"/>
                  </a:lnTo>
                  <a:cubicBezTo>
                    <a:pt x="5025" y="1609"/>
                    <a:pt x="4805" y="1388"/>
                    <a:pt x="4518" y="1388"/>
                  </a:cubicBezTo>
                  <a:lnTo>
                    <a:pt x="4508" y="1388"/>
                  </a:lnTo>
                  <a:cubicBezTo>
                    <a:pt x="4384" y="1388"/>
                    <a:pt x="4279" y="1427"/>
                    <a:pt x="4183" y="1503"/>
                  </a:cubicBezTo>
                  <a:lnTo>
                    <a:pt x="4183" y="910"/>
                  </a:lnTo>
                  <a:cubicBezTo>
                    <a:pt x="4183" y="632"/>
                    <a:pt x="3963" y="403"/>
                    <a:pt x="3685" y="403"/>
                  </a:cubicBezTo>
                  <a:lnTo>
                    <a:pt x="3666" y="403"/>
                  </a:lnTo>
                  <a:cubicBezTo>
                    <a:pt x="3551" y="403"/>
                    <a:pt x="3436" y="441"/>
                    <a:pt x="3350" y="518"/>
                  </a:cubicBezTo>
                  <a:lnTo>
                    <a:pt x="3350" y="508"/>
                  </a:lnTo>
                  <a:cubicBezTo>
                    <a:pt x="3350" y="221"/>
                    <a:pt x="3121" y="1"/>
                    <a:pt x="2843" y="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98;p39">
              <a:extLst>
                <a:ext uri="{FF2B5EF4-FFF2-40B4-BE49-F238E27FC236}">
                  <a16:creationId xmlns:a16="http://schemas.microsoft.com/office/drawing/2014/main" id="{0EDDF47E-DD54-B2EF-69C9-22A6B981A38F}"/>
                </a:ext>
              </a:extLst>
            </p:cNvPr>
            <p:cNvSpPr/>
            <p:nvPr/>
          </p:nvSpPr>
          <p:spPr>
            <a:xfrm>
              <a:off x="5555557" y="2000853"/>
              <a:ext cx="67484" cy="151730"/>
            </a:xfrm>
            <a:custGeom>
              <a:avLst/>
              <a:gdLst/>
              <a:ahLst/>
              <a:cxnLst/>
              <a:rect l="l" t="t" r="r" b="b"/>
              <a:pathLst>
                <a:path w="1848" h="4155" extrusionOk="0">
                  <a:moveTo>
                    <a:pt x="661" y="1"/>
                  </a:moveTo>
                  <a:cubicBezTo>
                    <a:pt x="532" y="1"/>
                    <a:pt x="405" y="42"/>
                    <a:pt x="307" y="125"/>
                  </a:cubicBezTo>
                  <a:lnTo>
                    <a:pt x="249" y="163"/>
                  </a:lnTo>
                  <a:lnTo>
                    <a:pt x="221" y="211"/>
                  </a:lnTo>
                  <a:cubicBezTo>
                    <a:pt x="135" y="336"/>
                    <a:pt x="1" y="661"/>
                    <a:pt x="431" y="1245"/>
                  </a:cubicBezTo>
                  <a:cubicBezTo>
                    <a:pt x="604" y="1474"/>
                    <a:pt x="709" y="1752"/>
                    <a:pt x="747" y="2039"/>
                  </a:cubicBezTo>
                  <a:cubicBezTo>
                    <a:pt x="824" y="2479"/>
                    <a:pt x="929" y="2805"/>
                    <a:pt x="1599" y="3321"/>
                  </a:cubicBezTo>
                  <a:lnTo>
                    <a:pt x="1599" y="4154"/>
                  </a:lnTo>
                  <a:lnTo>
                    <a:pt x="1848" y="4154"/>
                  </a:lnTo>
                  <a:lnTo>
                    <a:pt x="1848" y="3235"/>
                  </a:lnTo>
                  <a:cubicBezTo>
                    <a:pt x="1187" y="2718"/>
                    <a:pt x="1082" y="2479"/>
                    <a:pt x="996" y="2039"/>
                  </a:cubicBezTo>
                  <a:cubicBezTo>
                    <a:pt x="967" y="1752"/>
                    <a:pt x="852" y="1474"/>
                    <a:pt x="680" y="1245"/>
                  </a:cubicBezTo>
                  <a:cubicBezTo>
                    <a:pt x="249" y="661"/>
                    <a:pt x="393" y="326"/>
                    <a:pt x="470" y="211"/>
                  </a:cubicBezTo>
                  <a:lnTo>
                    <a:pt x="508" y="163"/>
                  </a:lnTo>
                  <a:lnTo>
                    <a:pt x="556" y="125"/>
                  </a:lnTo>
                  <a:cubicBezTo>
                    <a:pt x="623" y="68"/>
                    <a:pt x="699" y="39"/>
                    <a:pt x="776" y="10"/>
                  </a:cubicBezTo>
                  <a:lnTo>
                    <a:pt x="766" y="10"/>
                  </a:lnTo>
                  <a:cubicBezTo>
                    <a:pt x="731" y="4"/>
                    <a:pt x="696" y="1"/>
                    <a:pt x="661" y="1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99;p39">
              <a:extLst>
                <a:ext uri="{FF2B5EF4-FFF2-40B4-BE49-F238E27FC236}">
                  <a16:creationId xmlns:a16="http://schemas.microsoft.com/office/drawing/2014/main" id="{524CC4C5-6A86-F931-7551-10337BCC1DEC}"/>
                </a:ext>
              </a:extLst>
            </p:cNvPr>
            <p:cNvSpPr/>
            <p:nvPr/>
          </p:nvSpPr>
          <p:spPr>
            <a:xfrm>
              <a:off x="5676137" y="1937240"/>
              <a:ext cx="18916" cy="72560"/>
            </a:xfrm>
            <a:custGeom>
              <a:avLst/>
              <a:gdLst/>
              <a:ahLst/>
              <a:cxnLst/>
              <a:rect l="l" t="t" r="r" b="b"/>
              <a:pathLst>
                <a:path w="518" h="1987" extrusionOk="0">
                  <a:moveTo>
                    <a:pt x="383" y="1"/>
                  </a:moveTo>
                  <a:cubicBezTo>
                    <a:pt x="278" y="1"/>
                    <a:pt x="173" y="20"/>
                    <a:pt x="77" y="77"/>
                  </a:cubicBezTo>
                  <a:cubicBezTo>
                    <a:pt x="58" y="87"/>
                    <a:pt x="39" y="106"/>
                    <a:pt x="29" y="116"/>
                  </a:cubicBezTo>
                  <a:cubicBezTo>
                    <a:pt x="10" y="144"/>
                    <a:pt x="10" y="173"/>
                    <a:pt x="0" y="211"/>
                  </a:cubicBezTo>
                  <a:lnTo>
                    <a:pt x="0" y="1829"/>
                  </a:lnTo>
                  <a:cubicBezTo>
                    <a:pt x="0" y="1934"/>
                    <a:pt x="82" y="1987"/>
                    <a:pt x="163" y="1987"/>
                  </a:cubicBezTo>
                  <a:cubicBezTo>
                    <a:pt x="244" y="1987"/>
                    <a:pt x="326" y="1934"/>
                    <a:pt x="326" y="1829"/>
                  </a:cubicBezTo>
                  <a:lnTo>
                    <a:pt x="326" y="211"/>
                  </a:lnTo>
                  <a:lnTo>
                    <a:pt x="326" y="202"/>
                  </a:lnTo>
                  <a:cubicBezTo>
                    <a:pt x="326" y="163"/>
                    <a:pt x="345" y="135"/>
                    <a:pt x="364" y="106"/>
                  </a:cubicBezTo>
                  <a:cubicBezTo>
                    <a:pt x="412" y="68"/>
                    <a:pt x="460" y="39"/>
                    <a:pt x="517" y="29"/>
                  </a:cubicBezTo>
                  <a:cubicBezTo>
                    <a:pt x="479" y="10"/>
                    <a:pt x="431" y="1"/>
                    <a:pt x="383" y="1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00;p39">
              <a:extLst>
                <a:ext uri="{FF2B5EF4-FFF2-40B4-BE49-F238E27FC236}">
                  <a16:creationId xmlns:a16="http://schemas.microsoft.com/office/drawing/2014/main" id="{DB160BF1-445C-1218-74D6-ED72C9108619}"/>
                </a:ext>
              </a:extLst>
            </p:cNvPr>
            <p:cNvSpPr/>
            <p:nvPr/>
          </p:nvSpPr>
          <p:spPr>
            <a:xfrm>
              <a:off x="5707943" y="1973539"/>
              <a:ext cx="18551" cy="49554"/>
            </a:xfrm>
            <a:custGeom>
              <a:avLst/>
              <a:gdLst/>
              <a:ahLst/>
              <a:cxnLst/>
              <a:rect l="l" t="t" r="r" b="b"/>
              <a:pathLst>
                <a:path w="508" h="1357" extrusionOk="0">
                  <a:moveTo>
                    <a:pt x="340" y="0"/>
                  </a:moveTo>
                  <a:cubicBezTo>
                    <a:pt x="242" y="0"/>
                    <a:pt x="151" y="29"/>
                    <a:pt x="67" y="79"/>
                  </a:cubicBezTo>
                  <a:cubicBezTo>
                    <a:pt x="48" y="88"/>
                    <a:pt x="39" y="107"/>
                    <a:pt x="19" y="117"/>
                  </a:cubicBezTo>
                  <a:cubicBezTo>
                    <a:pt x="10" y="146"/>
                    <a:pt x="0" y="174"/>
                    <a:pt x="0" y="213"/>
                  </a:cubicBezTo>
                  <a:lnTo>
                    <a:pt x="0" y="1198"/>
                  </a:lnTo>
                  <a:cubicBezTo>
                    <a:pt x="0" y="1304"/>
                    <a:pt x="79" y="1356"/>
                    <a:pt x="158" y="1356"/>
                  </a:cubicBezTo>
                  <a:cubicBezTo>
                    <a:pt x="237" y="1356"/>
                    <a:pt x="316" y="1304"/>
                    <a:pt x="316" y="1198"/>
                  </a:cubicBezTo>
                  <a:lnTo>
                    <a:pt x="316" y="213"/>
                  </a:lnTo>
                  <a:lnTo>
                    <a:pt x="316" y="193"/>
                  </a:lnTo>
                  <a:cubicBezTo>
                    <a:pt x="326" y="165"/>
                    <a:pt x="335" y="126"/>
                    <a:pt x="354" y="107"/>
                  </a:cubicBezTo>
                  <a:cubicBezTo>
                    <a:pt x="402" y="69"/>
                    <a:pt x="450" y="40"/>
                    <a:pt x="507" y="21"/>
                  </a:cubicBezTo>
                  <a:cubicBezTo>
                    <a:pt x="469" y="12"/>
                    <a:pt x="421" y="2"/>
                    <a:pt x="383" y="2"/>
                  </a:cubicBezTo>
                  <a:cubicBezTo>
                    <a:pt x="368" y="1"/>
                    <a:pt x="354" y="0"/>
                    <a:pt x="340" y="0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01;p39">
              <a:extLst>
                <a:ext uri="{FF2B5EF4-FFF2-40B4-BE49-F238E27FC236}">
                  <a16:creationId xmlns:a16="http://schemas.microsoft.com/office/drawing/2014/main" id="{B0AA0FE7-7143-B8F2-D66C-E06C68E8BA60}"/>
                </a:ext>
              </a:extLst>
            </p:cNvPr>
            <p:cNvSpPr/>
            <p:nvPr/>
          </p:nvSpPr>
          <p:spPr>
            <a:xfrm>
              <a:off x="5640131" y="1922561"/>
              <a:ext cx="24503" cy="81580"/>
            </a:xfrm>
            <a:custGeom>
              <a:avLst/>
              <a:gdLst/>
              <a:ahLst/>
              <a:cxnLst/>
              <a:rect l="l" t="t" r="r" b="b"/>
              <a:pathLst>
                <a:path w="671" h="2234" extrusionOk="0">
                  <a:moveTo>
                    <a:pt x="498" y="1"/>
                  </a:moveTo>
                  <a:cubicBezTo>
                    <a:pt x="259" y="1"/>
                    <a:pt x="48" y="173"/>
                    <a:pt x="1" y="403"/>
                  </a:cubicBezTo>
                  <a:lnTo>
                    <a:pt x="10" y="403"/>
                  </a:lnTo>
                  <a:cubicBezTo>
                    <a:pt x="1" y="422"/>
                    <a:pt x="1" y="441"/>
                    <a:pt x="1" y="460"/>
                  </a:cubicBezTo>
                  <a:lnTo>
                    <a:pt x="1" y="2068"/>
                  </a:lnTo>
                  <a:cubicBezTo>
                    <a:pt x="1" y="2178"/>
                    <a:pt x="80" y="2233"/>
                    <a:pt x="159" y="2233"/>
                  </a:cubicBezTo>
                  <a:cubicBezTo>
                    <a:pt x="237" y="2233"/>
                    <a:pt x="316" y="2178"/>
                    <a:pt x="316" y="2068"/>
                  </a:cubicBezTo>
                  <a:lnTo>
                    <a:pt x="316" y="508"/>
                  </a:lnTo>
                  <a:cubicBezTo>
                    <a:pt x="316" y="288"/>
                    <a:pt x="460" y="97"/>
                    <a:pt x="671" y="30"/>
                  </a:cubicBezTo>
                  <a:cubicBezTo>
                    <a:pt x="613" y="10"/>
                    <a:pt x="565" y="1"/>
                    <a:pt x="508" y="1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02;p39">
              <a:extLst>
                <a:ext uri="{FF2B5EF4-FFF2-40B4-BE49-F238E27FC236}">
                  <a16:creationId xmlns:a16="http://schemas.microsoft.com/office/drawing/2014/main" id="{E1C0A8D9-E0C9-D9C3-7A60-99BAE4F71F26}"/>
                </a:ext>
              </a:extLst>
            </p:cNvPr>
            <p:cNvSpPr/>
            <p:nvPr/>
          </p:nvSpPr>
          <p:spPr>
            <a:xfrm>
              <a:off x="5609384" y="1937240"/>
              <a:ext cx="24503" cy="101738"/>
            </a:xfrm>
            <a:custGeom>
              <a:avLst/>
              <a:gdLst/>
              <a:ahLst/>
              <a:cxnLst/>
              <a:rect l="l" t="t" r="r" b="b"/>
              <a:pathLst>
                <a:path w="671" h="2786" extrusionOk="0">
                  <a:moveTo>
                    <a:pt x="498" y="1"/>
                  </a:moveTo>
                  <a:cubicBezTo>
                    <a:pt x="221" y="1"/>
                    <a:pt x="0" y="230"/>
                    <a:pt x="0" y="508"/>
                  </a:cubicBezTo>
                  <a:lnTo>
                    <a:pt x="0" y="843"/>
                  </a:lnTo>
                  <a:lnTo>
                    <a:pt x="0" y="2317"/>
                  </a:lnTo>
                  <a:cubicBezTo>
                    <a:pt x="115" y="2470"/>
                    <a:pt x="221" y="2623"/>
                    <a:pt x="316" y="2786"/>
                  </a:cubicBezTo>
                  <a:lnTo>
                    <a:pt x="316" y="1101"/>
                  </a:lnTo>
                  <a:lnTo>
                    <a:pt x="326" y="1111"/>
                  </a:lnTo>
                  <a:lnTo>
                    <a:pt x="326" y="508"/>
                  </a:lnTo>
                  <a:cubicBezTo>
                    <a:pt x="326" y="288"/>
                    <a:pt x="469" y="96"/>
                    <a:pt x="670" y="29"/>
                  </a:cubicBezTo>
                  <a:cubicBezTo>
                    <a:pt x="622" y="10"/>
                    <a:pt x="575" y="1"/>
                    <a:pt x="517" y="1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03;p39">
              <a:extLst>
                <a:ext uri="{FF2B5EF4-FFF2-40B4-BE49-F238E27FC236}">
                  <a16:creationId xmlns:a16="http://schemas.microsoft.com/office/drawing/2014/main" id="{559D4A4C-7F6A-E09E-DDEE-931DFF027756}"/>
                </a:ext>
              </a:extLst>
            </p:cNvPr>
            <p:cNvSpPr/>
            <p:nvPr/>
          </p:nvSpPr>
          <p:spPr>
            <a:xfrm>
              <a:off x="5217262" y="1932712"/>
              <a:ext cx="230352" cy="178936"/>
            </a:xfrm>
            <a:custGeom>
              <a:avLst/>
              <a:gdLst/>
              <a:ahLst/>
              <a:cxnLst/>
              <a:rect l="l" t="t" r="r" b="b"/>
              <a:pathLst>
                <a:path w="6308" h="4900" extrusionOk="0">
                  <a:moveTo>
                    <a:pt x="3134" y="0"/>
                  </a:moveTo>
                  <a:cubicBezTo>
                    <a:pt x="3106" y="0"/>
                    <a:pt x="3088" y="0"/>
                    <a:pt x="3082" y="0"/>
                  </a:cubicBezTo>
                  <a:lnTo>
                    <a:pt x="1895" y="0"/>
                  </a:lnTo>
                  <a:cubicBezTo>
                    <a:pt x="1618" y="0"/>
                    <a:pt x="1388" y="230"/>
                    <a:pt x="1388" y="508"/>
                  </a:cubicBezTo>
                  <a:lnTo>
                    <a:pt x="1388" y="527"/>
                  </a:lnTo>
                  <a:cubicBezTo>
                    <a:pt x="1388" y="642"/>
                    <a:pt x="1436" y="756"/>
                    <a:pt x="1513" y="843"/>
                  </a:cubicBezTo>
                  <a:lnTo>
                    <a:pt x="910" y="843"/>
                  </a:lnTo>
                  <a:cubicBezTo>
                    <a:pt x="632" y="843"/>
                    <a:pt x="402" y="1072"/>
                    <a:pt x="402" y="1350"/>
                  </a:cubicBezTo>
                  <a:lnTo>
                    <a:pt x="402" y="1359"/>
                  </a:lnTo>
                  <a:cubicBezTo>
                    <a:pt x="402" y="1484"/>
                    <a:pt x="450" y="1589"/>
                    <a:pt x="517" y="1685"/>
                  </a:cubicBezTo>
                  <a:lnTo>
                    <a:pt x="508" y="1685"/>
                  </a:lnTo>
                  <a:cubicBezTo>
                    <a:pt x="230" y="1685"/>
                    <a:pt x="1" y="1905"/>
                    <a:pt x="1" y="2182"/>
                  </a:cubicBezTo>
                  <a:lnTo>
                    <a:pt x="1" y="2202"/>
                  </a:lnTo>
                  <a:cubicBezTo>
                    <a:pt x="1" y="2479"/>
                    <a:pt x="230" y="2709"/>
                    <a:pt x="508" y="2709"/>
                  </a:cubicBezTo>
                  <a:lnTo>
                    <a:pt x="527" y="2709"/>
                  </a:lnTo>
                  <a:cubicBezTo>
                    <a:pt x="450" y="2795"/>
                    <a:pt x="402" y="2910"/>
                    <a:pt x="402" y="3025"/>
                  </a:cubicBezTo>
                  <a:lnTo>
                    <a:pt x="402" y="3044"/>
                  </a:lnTo>
                  <a:cubicBezTo>
                    <a:pt x="402" y="3321"/>
                    <a:pt x="632" y="3541"/>
                    <a:pt x="910" y="3541"/>
                  </a:cubicBezTo>
                  <a:lnTo>
                    <a:pt x="2757" y="3541"/>
                  </a:lnTo>
                  <a:cubicBezTo>
                    <a:pt x="2518" y="3704"/>
                    <a:pt x="2221" y="3962"/>
                    <a:pt x="2163" y="4259"/>
                  </a:cubicBezTo>
                  <a:cubicBezTo>
                    <a:pt x="2125" y="4431"/>
                    <a:pt x="2163" y="4594"/>
                    <a:pt x="2269" y="4728"/>
                  </a:cubicBezTo>
                  <a:lnTo>
                    <a:pt x="2307" y="4776"/>
                  </a:lnTo>
                  <a:lnTo>
                    <a:pt x="2355" y="4814"/>
                  </a:lnTo>
                  <a:cubicBezTo>
                    <a:pt x="2413" y="4850"/>
                    <a:pt x="2514" y="4900"/>
                    <a:pt x="2665" y="4900"/>
                  </a:cubicBezTo>
                  <a:cubicBezTo>
                    <a:pt x="2838" y="4900"/>
                    <a:pt x="3076" y="4834"/>
                    <a:pt x="3388" y="4604"/>
                  </a:cubicBezTo>
                  <a:cubicBezTo>
                    <a:pt x="3628" y="4431"/>
                    <a:pt x="3896" y="4326"/>
                    <a:pt x="4183" y="4288"/>
                  </a:cubicBezTo>
                  <a:cubicBezTo>
                    <a:pt x="4623" y="4202"/>
                    <a:pt x="4948" y="4106"/>
                    <a:pt x="5465" y="3436"/>
                  </a:cubicBezTo>
                  <a:lnTo>
                    <a:pt x="6307" y="3436"/>
                  </a:lnTo>
                  <a:lnTo>
                    <a:pt x="6307" y="565"/>
                  </a:lnTo>
                  <a:lnTo>
                    <a:pt x="5188" y="565"/>
                  </a:lnTo>
                  <a:cubicBezTo>
                    <a:pt x="4804" y="24"/>
                    <a:pt x="3425" y="0"/>
                    <a:pt x="3134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04;p39">
              <a:extLst>
                <a:ext uri="{FF2B5EF4-FFF2-40B4-BE49-F238E27FC236}">
                  <a16:creationId xmlns:a16="http://schemas.microsoft.com/office/drawing/2014/main" id="{7228156D-31FF-C880-BDCA-DB64CDF27101}"/>
                </a:ext>
              </a:extLst>
            </p:cNvPr>
            <p:cNvSpPr/>
            <p:nvPr/>
          </p:nvSpPr>
          <p:spPr>
            <a:xfrm>
              <a:off x="5268277" y="1932712"/>
              <a:ext cx="179337" cy="30419"/>
            </a:xfrm>
            <a:custGeom>
              <a:avLst/>
              <a:gdLst/>
              <a:ahLst/>
              <a:cxnLst/>
              <a:rect l="l" t="t" r="r" b="b"/>
              <a:pathLst>
                <a:path w="4911" h="833" extrusionOk="0">
                  <a:moveTo>
                    <a:pt x="1737" y="0"/>
                  </a:moveTo>
                  <a:cubicBezTo>
                    <a:pt x="1709" y="0"/>
                    <a:pt x="1691" y="0"/>
                    <a:pt x="1685" y="0"/>
                  </a:cubicBezTo>
                  <a:lnTo>
                    <a:pt x="498" y="0"/>
                  </a:lnTo>
                  <a:cubicBezTo>
                    <a:pt x="221" y="0"/>
                    <a:pt x="1" y="230"/>
                    <a:pt x="1" y="508"/>
                  </a:cubicBezTo>
                  <a:lnTo>
                    <a:pt x="1" y="527"/>
                  </a:lnTo>
                  <a:cubicBezTo>
                    <a:pt x="1" y="575"/>
                    <a:pt x="10" y="632"/>
                    <a:pt x="20" y="680"/>
                  </a:cubicBezTo>
                  <a:cubicBezTo>
                    <a:pt x="87" y="479"/>
                    <a:pt x="278" y="268"/>
                    <a:pt x="498" y="268"/>
                  </a:cubicBezTo>
                  <a:lnTo>
                    <a:pt x="1685" y="268"/>
                  </a:lnTo>
                  <a:cubicBezTo>
                    <a:pt x="1692" y="268"/>
                    <a:pt x="1710" y="268"/>
                    <a:pt x="1737" y="268"/>
                  </a:cubicBezTo>
                  <a:cubicBezTo>
                    <a:pt x="2015" y="268"/>
                    <a:pt x="3283" y="292"/>
                    <a:pt x="3676" y="833"/>
                  </a:cubicBezTo>
                  <a:lnTo>
                    <a:pt x="4910" y="833"/>
                  </a:lnTo>
                  <a:lnTo>
                    <a:pt x="4910" y="565"/>
                  </a:lnTo>
                  <a:lnTo>
                    <a:pt x="3800" y="565"/>
                  </a:lnTo>
                  <a:cubicBezTo>
                    <a:pt x="3408" y="24"/>
                    <a:pt x="2028" y="0"/>
                    <a:pt x="1737" y="0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05;p39">
              <a:extLst>
                <a:ext uri="{FF2B5EF4-FFF2-40B4-BE49-F238E27FC236}">
                  <a16:creationId xmlns:a16="http://schemas.microsoft.com/office/drawing/2014/main" id="{B2E81461-FDE0-6832-0CDD-7E91BA4E6968}"/>
                </a:ext>
              </a:extLst>
            </p:cNvPr>
            <p:cNvSpPr/>
            <p:nvPr/>
          </p:nvSpPr>
          <p:spPr>
            <a:xfrm>
              <a:off x="5231942" y="1963460"/>
              <a:ext cx="97538" cy="24868"/>
            </a:xfrm>
            <a:custGeom>
              <a:avLst/>
              <a:gdLst/>
              <a:ahLst/>
              <a:cxnLst/>
              <a:rect l="l" t="t" r="r" b="b"/>
              <a:pathLst>
                <a:path w="2671" h="681" extrusionOk="0">
                  <a:moveTo>
                    <a:pt x="508" y="1"/>
                  </a:moveTo>
                  <a:cubicBezTo>
                    <a:pt x="230" y="1"/>
                    <a:pt x="0" y="230"/>
                    <a:pt x="0" y="508"/>
                  </a:cubicBezTo>
                  <a:lnTo>
                    <a:pt x="0" y="517"/>
                  </a:lnTo>
                  <a:cubicBezTo>
                    <a:pt x="0" y="575"/>
                    <a:pt x="10" y="623"/>
                    <a:pt x="29" y="680"/>
                  </a:cubicBezTo>
                  <a:cubicBezTo>
                    <a:pt x="94" y="476"/>
                    <a:pt x="276" y="335"/>
                    <a:pt x="487" y="335"/>
                  </a:cubicBezTo>
                  <a:cubicBezTo>
                    <a:pt x="494" y="335"/>
                    <a:pt x="501" y="335"/>
                    <a:pt x="508" y="335"/>
                  </a:cubicBezTo>
                  <a:lnTo>
                    <a:pt x="1101" y="335"/>
                  </a:lnTo>
                  <a:lnTo>
                    <a:pt x="1101" y="316"/>
                  </a:lnTo>
                  <a:lnTo>
                    <a:pt x="2460" y="316"/>
                  </a:lnTo>
                  <a:cubicBezTo>
                    <a:pt x="2671" y="316"/>
                    <a:pt x="2671" y="1"/>
                    <a:pt x="2460" y="1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06;p39">
              <a:extLst>
                <a:ext uri="{FF2B5EF4-FFF2-40B4-BE49-F238E27FC236}">
                  <a16:creationId xmlns:a16="http://schemas.microsoft.com/office/drawing/2014/main" id="{DD742FB8-686E-D9B8-9F48-DDC299C3DD89}"/>
                </a:ext>
              </a:extLst>
            </p:cNvPr>
            <p:cNvSpPr/>
            <p:nvPr/>
          </p:nvSpPr>
          <p:spPr>
            <a:xfrm>
              <a:off x="5231942" y="2030578"/>
              <a:ext cx="74824" cy="18880"/>
            </a:xfrm>
            <a:custGeom>
              <a:avLst/>
              <a:gdLst/>
              <a:ahLst/>
              <a:cxnLst/>
              <a:rect l="l" t="t" r="r" b="b"/>
              <a:pathLst>
                <a:path w="2049" h="517" extrusionOk="0">
                  <a:moveTo>
                    <a:pt x="211" y="0"/>
                  </a:moveTo>
                  <a:cubicBezTo>
                    <a:pt x="182" y="0"/>
                    <a:pt x="144" y="10"/>
                    <a:pt x="115" y="19"/>
                  </a:cubicBezTo>
                  <a:cubicBezTo>
                    <a:pt x="106" y="38"/>
                    <a:pt x="96" y="57"/>
                    <a:pt x="77" y="67"/>
                  </a:cubicBezTo>
                  <a:cubicBezTo>
                    <a:pt x="29" y="163"/>
                    <a:pt x="0" y="268"/>
                    <a:pt x="0" y="383"/>
                  </a:cubicBezTo>
                  <a:cubicBezTo>
                    <a:pt x="0" y="431"/>
                    <a:pt x="10" y="469"/>
                    <a:pt x="29" y="517"/>
                  </a:cubicBezTo>
                  <a:cubicBezTo>
                    <a:pt x="48" y="459"/>
                    <a:pt x="77" y="402"/>
                    <a:pt x="106" y="364"/>
                  </a:cubicBezTo>
                  <a:cubicBezTo>
                    <a:pt x="134" y="335"/>
                    <a:pt x="163" y="325"/>
                    <a:pt x="201" y="325"/>
                  </a:cubicBezTo>
                  <a:lnTo>
                    <a:pt x="1828" y="325"/>
                  </a:lnTo>
                  <a:cubicBezTo>
                    <a:pt x="2049" y="325"/>
                    <a:pt x="2049" y="0"/>
                    <a:pt x="1828" y="0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07;p39">
              <a:extLst>
                <a:ext uri="{FF2B5EF4-FFF2-40B4-BE49-F238E27FC236}">
                  <a16:creationId xmlns:a16="http://schemas.microsoft.com/office/drawing/2014/main" id="{776F95F1-C0C1-6E12-4A02-D46EF4747BB9}"/>
                </a:ext>
              </a:extLst>
            </p:cNvPr>
            <p:cNvSpPr/>
            <p:nvPr/>
          </p:nvSpPr>
          <p:spPr>
            <a:xfrm>
              <a:off x="5217628" y="1994572"/>
              <a:ext cx="83187" cy="24503"/>
            </a:xfrm>
            <a:custGeom>
              <a:avLst/>
              <a:gdLst/>
              <a:ahLst/>
              <a:cxnLst/>
              <a:rect l="l" t="t" r="r" b="b"/>
              <a:pathLst>
                <a:path w="2278" h="671" extrusionOk="0">
                  <a:moveTo>
                    <a:pt x="402" y="0"/>
                  </a:moveTo>
                  <a:cubicBezTo>
                    <a:pt x="163" y="48"/>
                    <a:pt x="0" y="249"/>
                    <a:pt x="0" y="488"/>
                  </a:cubicBezTo>
                  <a:lnTo>
                    <a:pt x="0" y="508"/>
                  </a:lnTo>
                  <a:cubicBezTo>
                    <a:pt x="0" y="565"/>
                    <a:pt x="10" y="613"/>
                    <a:pt x="19" y="670"/>
                  </a:cubicBezTo>
                  <a:cubicBezTo>
                    <a:pt x="86" y="460"/>
                    <a:pt x="278" y="316"/>
                    <a:pt x="498" y="316"/>
                  </a:cubicBezTo>
                  <a:lnTo>
                    <a:pt x="2067" y="316"/>
                  </a:lnTo>
                  <a:cubicBezTo>
                    <a:pt x="2278" y="316"/>
                    <a:pt x="2278" y="0"/>
                    <a:pt x="2067" y="0"/>
                  </a:cubicBezTo>
                  <a:lnTo>
                    <a:pt x="450" y="0"/>
                  </a:lnTo>
                  <a:cubicBezTo>
                    <a:pt x="431" y="0"/>
                    <a:pt x="412" y="0"/>
                    <a:pt x="402" y="10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08;p39">
              <a:extLst>
                <a:ext uri="{FF2B5EF4-FFF2-40B4-BE49-F238E27FC236}">
                  <a16:creationId xmlns:a16="http://schemas.microsoft.com/office/drawing/2014/main" id="{17B1D93A-A75C-8300-C14B-606941A15DD1}"/>
                </a:ext>
              </a:extLst>
            </p:cNvPr>
            <p:cNvSpPr/>
            <p:nvPr/>
          </p:nvSpPr>
          <p:spPr>
            <a:xfrm>
              <a:off x="5295555" y="2062348"/>
              <a:ext cx="38453" cy="36408"/>
            </a:xfrm>
            <a:custGeom>
              <a:avLst/>
              <a:gdLst/>
              <a:ahLst/>
              <a:cxnLst/>
              <a:rect l="l" t="t" r="r" b="b"/>
              <a:pathLst>
                <a:path w="1053" h="997" extrusionOk="0">
                  <a:moveTo>
                    <a:pt x="613" y="1"/>
                  </a:moveTo>
                  <a:cubicBezTo>
                    <a:pt x="479" y="97"/>
                    <a:pt x="354" y="202"/>
                    <a:pt x="240" y="326"/>
                  </a:cubicBezTo>
                  <a:cubicBezTo>
                    <a:pt x="134" y="432"/>
                    <a:pt x="58" y="566"/>
                    <a:pt x="29" y="709"/>
                  </a:cubicBezTo>
                  <a:cubicBezTo>
                    <a:pt x="0" y="805"/>
                    <a:pt x="10" y="901"/>
                    <a:pt x="39" y="996"/>
                  </a:cubicBezTo>
                  <a:cubicBezTo>
                    <a:pt x="106" y="795"/>
                    <a:pt x="230" y="623"/>
                    <a:pt x="393" y="499"/>
                  </a:cubicBezTo>
                  <a:cubicBezTo>
                    <a:pt x="431" y="460"/>
                    <a:pt x="498" y="412"/>
                    <a:pt x="584" y="345"/>
                  </a:cubicBezTo>
                  <a:lnTo>
                    <a:pt x="613" y="326"/>
                  </a:lnTo>
                  <a:cubicBezTo>
                    <a:pt x="814" y="173"/>
                    <a:pt x="1053" y="1"/>
                    <a:pt x="1053" y="1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09;p39">
              <a:extLst>
                <a:ext uri="{FF2B5EF4-FFF2-40B4-BE49-F238E27FC236}">
                  <a16:creationId xmlns:a16="http://schemas.microsoft.com/office/drawing/2014/main" id="{8D1AB312-AEAB-D508-B445-11C0BDBEFDCD}"/>
                </a:ext>
              </a:extLst>
            </p:cNvPr>
            <p:cNvSpPr/>
            <p:nvPr/>
          </p:nvSpPr>
          <p:spPr>
            <a:xfrm>
              <a:off x="5519223" y="2265420"/>
              <a:ext cx="229987" cy="178972"/>
            </a:xfrm>
            <a:custGeom>
              <a:avLst/>
              <a:gdLst/>
              <a:ahLst/>
              <a:cxnLst/>
              <a:rect l="l" t="t" r="r" b="b"/>
              <a:pathLst>
                <a:path w="6298" h="4901" extrusionOk="0">
                  <a:moveTo>
                    <a:pt x="3637" y="1"/>
                  </a:moveTo>
                  <a:cubicBezTo>
                    <a:pt x="3463" y="1"/>
                    <a:pt x="3222" y="67"/>
                    <a:pt x="2910" y="297"/>
                  </a:cubicBezTo>
                  <a:cubicBezTo>
                    <a:pt x="2680" y="469"/>
                    <a:pt x="2402" y="574"/>
                    <a:pt x="2115" y="613"/>
                  </a:cubicBezTo>
                  <a:cubicBezTo>
                    <a:pt x="1685" y="699"/>
                    <a:pt x="1350" y="795"/>
                    <a:pt x="842" y="1464"/>
                  </a:cubicBezTo>
                  <a:lnTo>
                    <a:pt x="0" y="1464"/>
                  </a:lnTo>
                  <a:lnTo>
                    <a:pt x="0" y="4336"/>
                  </a:lnTo>
                  <a:lnTo>
                    <a:pt x="1110" y="4336"/>
                  </a:lnTo>
                  <a:cubicBezTo>
                    <a:pt x="1494" y="4877"/>
                    <a:pt x="2873" y="4900"/>
                    <a:pt x="3164" y="4900"/>
                  </a:cubicBezTo>
                  <a:cubicBezTo>
                    <a:pt x="3192" y="4900"/>
                    <a:pt x="3210" y="4900"/>
                    <a:pt x="3216" y="4900"/>
                  </a:cubicBezTo>
                  <a:lnTo>
                    <a:pt x="4403" y="4900"/>
                  </a:lnTo>
                  <a:cubicBezTo>
                    <a:pt x="4680" y="4900"/>
                    <a:pt x="4910" y="4671"/>
                    <a:pt x="4910" y="4393"/>
                  </a:cubicBezTo>
                  <a:lnTo>
                    <a:pt x="4910" y="4374"/>
                  </a:lnTo>
                  <a:cubicBezTo>
                    <a:pt x="4910" y="4259"/>
                    <a:pt x="4862" y="4144"/>
                    <a:pt x="4785" y="4058"/>
                  </a:cubicBezTo>
                  <a:lnTo>
                    <a:pt x="5388" y="4058"/>
                  </a:lnTo>
                  <a:cubicBezTo>
                    <a:pt x="5666" y="4058"/>
                    <a:pt x="5886" y="3828"/>
                    <a:pt x="5886" y="3551"/>
                  </a:cubicBezTo>
                  <a:lnTo>
                    <a:pt x="5886" y="3541"/>
                  </a:lnTo>
                  <a:cubicBezTo>
                    <a:pt x="5886" y="3417"/>
                    <a:pt x="5848" y="3312"/>
                    <a:pt x="5781" y="3216"/>
                  </a:cubicBezTo>
                  <a:lnTo>
                    <a:pt x="5790" y="3216"/>
                  </a:lnTo>
                  <a:cubicBezTo>
                    <a:pt x="6068" y="3216"/>
                    <a:pt x="6288" y="2996"/>
                    <a:pt x="6288" y="2718"/>
                  </a:cubicBezTo>
                  <a:lnTo>
                    <a:pt x="6298" y="2699"/>
                  </a:lnTo>
                  <a:cubicBezTo>
                    <a:pt x="6298" y="2422"/>
                    <a:pt x="6077" y="2201"/>
                    <a:pt x="5800" y="2201"/>
                  </a:cubicBezTo>
                  <a:lnTo>
                    <a:pt x="5781" y="2201"/>
                  </a:lnTo>
                  <a:cubicBezTo>
                    <a:pt x="5857" y="2106"/>
                    <a:pt x="5905" y="1991"/>
                    <a:pt x="5905" y="1876"/>
                  </a:cubicBezTo>
                  <a:lnTo>
                    <a:pt x="5905" y="1857"/>
                  </a:lnTo>
                  <a:cubicBezTo>
                    <a:pt x="5905" y="1579"/>
                    <a:pt x="5675" y="1359"/>
                    <a:pt x="5398" y="1359"/>
                  </a:cubicBezTo>
                  <a:lnTo>
                    <a:pt x="3551" y="1359"/>
                  </a:lnTo>
                  <a:cubicBezTo>
                    <a:pt x="3790" y="1197"/>
                    <a:pt x="4077" y="938"/>
                    <a:pt x="4144" y="641"/>
                  </a:cubicBezTo>
                  <a:cubicBezTo>
                    <a:pt x="4182" y="469"/>
                    <a:pt x="4144" y="306"/>
                    <a:pt x="4039" y="172"/>
                  </a:cubicBezTo>
                  <a:lnTo>
                    <a:pt x="4001" y="125"/>
                  </a:lnTo>
                  <a:lnTo>
                    <a:pt x="3943" y="86"/>
                  </a:lnTo>
                  <a:cubicBezTo>
                    <a:pt x="3890" y="51"/>
                    <a:pt x="3789" y="1"/>
                    <a:pt x="3637" y="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10;p39">
              <a:extLst>
                <a:ext uri="{FF2B5EF4-FFF2-40B4-BE49-F238E27FC236}">
                  <a16:creationId xmlns:a16="http://schemas.microsoft.com/office/drawing/2014/main" id="{9E2FD477-E486-E600-4FCE-135FB013306B}"/>
                </a:ext>
              </a:extLst>
            </p:cNvPr>
            <p:cNvSpPr/>
            <p:nvPr/>
          </p:nvSpPr>
          <p:spPr>
            <a:xfrm>
              <a:off x="5519223" y="2265603"/>
              <a:ext cx="152388" cy="62737"/>
            </a:xfrm>
            <a:custGeom>
              <a:avLst/>
              <a:gdLst/>
              <a:ahLst/>
              <a:cxnLst/>
              <a:rect l="l" t="t" r="r" b="b"/>
              <a:pathLst>
                <a:path w="4173" h="1718" extrusionOk="0">
                  <a:moveTo>
                    <a:pt x="3633" y="0"/>
                  </a:moveTo>
                  <a:cubicBezTo>
                    <a:pt x="3460" y="0"/>
                    <a:pt x="3222" y="67"/>
                    <a:pt x="2910" y="292"/>
                  </a:cubicBezTo>
                  <a:cubicBezTo>
                    <a:pt x="2670" y="464"/>
                    <a:pt x="2402" y="579"/>
                    <a:pt x="2115" y="617"/>
                  </a:cubicBezTo>
                  <a:cubicBezTo>
                    <a:pt x="1675" y="694"/>
                    <a:pt x="1350" y="799"/>
                    <a:pt x="833" y="1469"/>
                  </a:cubicBezTo>
                  <a:lnTo>
                    <a:pt x="0" y="1469"/>
                  </a:lnTo>
                  <a:lnTo>
                    <a:pt x="0" y="1718"/>
                  </a:lnTo>
                  <a:lnTo>
                    <a:pt x="957" y="1718"/>
                  </a:lnTo>
                  <a:cubicBezTo>
                    <a:pt x="1474" y="1048"/>
                    <a:pt x="1675" y="943"/>
                    <a:pt x="2115" y="866"/>
                  </a:cubicBezTo>
                  <a:cubicBezTo>
                    <a:pt x="2402" y="828"/>
                    <a:pt x="2680" y="723"/>
                    <a:pt x="2910" y="550"/>
                  </a:cubicBezTo>
                  <a:cubicBezTo>
                    <a:pt x="3222" y="320"/>
                    <a:pt x="3463" y="254"/>
                    <a:pt x="3637" y="254"/>
                  </a:cubicBezTo>
                  <a:cubicBezTo>
                    <a:pt x="3789" y="254"/>
                    <a:pt x="3890" y="304"/>
                    <a:pt x="3943" y="340"/>
                  </a:cubicBezTo>
                  <a:lnTo>
                    <a:pt x="3991" y="368"/>
                  </a:lnTo>
                  <a:lnTo>
                    <a:pt x="4029" y="426"/>
                  </a:lnTo>
                  <a:cubicBezTo>
                    <a:pt x="4087" y="493"/>
                    <a:pt x="4116" y="560"/>
                    <a:pt x="4135" y="646"/>
                  </a:cubicBezTo>
                  <a:lnTo>
                    <a:pt x="4135" y="636"/>
                  </a:lnTo>
                  <a:cubicBezTo>
                    <a:pt x="4173" y="474"/>
                    <a:pt x="4135" y="301"/>
                    <a:pt x="4029" y="167"/>
                  </a:cubicBezTo>
                  <a:lnTo>
                    <a:pt x="3991" y="120"/>
                  </a:lnTo>
                  <a:lnTo>
                    <a:pt x="3943" y="91"/>
                  </a:lnTo>
                  <a:cubicBezTo>
                    <a:pt x="3885" y="51"/>
                    <a:pt x="3784" y="0"/>
                    <a:pt x="3633" y="0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11;p39">
              <a:extLst>
                <a:ext uri="{FF2B5EF4-FFF2-40B4-BE49-F238E27FC236}">
                  <a16:creationId xmlns:a16="http://schemas.microsoft.com/office/drawing/2014/main" id="{5C3F49A5-43A8-9855-8ADA-865E12AE6D71}"/>
                </a:ext>
              </a:extLst>
            </p:cNvPr>
            <p:cNvSpPr/>
            <p:nvPr/>
          </p:nvSpPr>
          <p:spPr>
            <a:xfrm>
              <a:off x="5660069" y="2381435"/>
              <a:ext cx="74824" cy="18916"/>
            </a:xfrm>
            <a:custGeom>
              <a:avLst/>
              <a:gdLst/>
              <a:ahLst/>
              <a:cxnLst/>
              <a:rect l="l" t="t" r="r" b="b"/>
              <a:pathLst>
                <a:path w="2049" h="518" extrusionOk="0">
                  <a:moveTo>
                    <a:pt x="211" y="1"/>
                  </a:moveTo>
                  <a:cubicBezTo>
                    <a:pt x="0" y="1"/>
                    <a:pt x="0" y="326"/>
                    <a:pt x="211" y="326"/>
                  </a:cubicBezTo>
                  <a:lnTo>
                    <a:pt x="1847" y="326"/>
                  </a:lnTo>
                  <a:cubicBezTo>
                    <a:pt x="1876" y="326"/>
                    <a:pt x="1914" y="336"/>
                    <a:pt x="1943" y="364"/>
                  </a:cubicBezTo>
                  <a:cubicBezTo>
                    <a:pt x="1972" y="412"/>
                    <a:pt x="2000" y="460"/>
                    <a:pt x="2019" y="517"/>
                  </a:cubicBezTo>
                  <a:cubicBezTo>
                    <a:pt x="2029" y="469"/>
                    <a:pt x="2039" y="431"/>
                    <a:pt x="2048" y="383"/>
                  </a:cubicBezTo>
                  <a:cubicBezTo>
                    <a:pt x="2048" y="278"/>
                    <a:pt x="2019" y="163"/>
                    <a:pt x="1962" y="68"/>
                  </a:cubicBezTo>
                  <a:cubicBezTo>
                    <a:pt x="1952" y="58"/>
                    <a:pt x="1943" y="39"/>
                    <a:pt x="1924" y="29"/>
                  </a:cubicBezTo>
                  <a:cubicBezTo>
                    <a:pt x="1895" y="10"/>
                    <a:pt x="1866" y="1"/>
                    <a:pt x="1838" y="1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12;p39">
              <a:extLst>
                <a:ext uri="{FF2B5EF4-FFF2-40B4-BE49-F238E27FC236}">
                  <a16:creationId xmlns:a16="http://schemas.microsoft.com/office/drawing/2014/main" id="{CEF11982-7924-5C99-2406-37448836CC99}"/>
                </a:ext>
              </a:extLst>
            </p:cNvPr>
            <p:cNvSpPr/>
            <p:nvPr/>
          </p:nvSpPr>
          <p:spPr>
            <a:xfrm>
              <a:off x="5647142" y="2413242"/>
              <a:ext cx="51745" cy="18551"/>
            </a:xfrm>
            <a:custGeom>
              <a:avLst/>
              <a:gdLst/>
              <a:ahLst/>
              <a:cxnLst/>
              <a:rect l="l" t="t" r="r" b="b"/>
              <a:pathLst>
                <a:path w="1417" h="508" extrusionOk="0">
                  <a:moveTo>
                    <a:pt x="211" y="0"/>
                  </a:moveTo>
                  <a:cubicBezTo>
                    <a:pt x="0" y="0"/>
                    <a:pt x="0" y="316"/>
                    <a:pt x="211" y="316"/>
                  </a:cubicBezTo>
                  <a:lnTo>
                    <a:pt x="1206" y="316"/>
                  </a:lnTo>
                  <a:cubicBezTo>
                    <a:pt x="1244" y="316"/>
                    <a:pt x="1273" y="335"/>
                    <a:pt x="1302" y="355"/>
                  </a:cubicBezTo>
                  <a:cubicBezTo>
                    <a:pt x="1340" y="402"/>
                    <a:pt x="1369" y="450"/>
                    <a:pt x="1388" y="508"/>
                  </a:cubicBezTo>
                  <a:cubicBezTo>
                    <a:pt x="1397" y="469"/>
                    <a:pt x="1407" y="422"/>
                    <a:pt x="1407" y="374"/>
                  </a:cubicBezTo>
                  <a:cubicBezTo>
                    <a:pt x="1416" y="268"/>
                    <a:pt x="1388" y="163"/>
                    <a:pt x="1330" y="67"/>
                  </a:cubicBezTo>
                  <a:cubicBezTo>
                    <a:pt x="1321" y="48"/>
                    <a:pt x="1302" y="29"/>
                    <a:pt x="1292" y="20"/>
                  </a:cubicBezTo>
                  <a:cubicBezTo>
                    <a:pt x="1263" y="0"/>
                    <a:pt x="1235" y="0"/>
                    <a:pt x="1206" y="0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13;p39">
              <a:extLst>
                <a:ext uri="{FF2B5EF4-FFF2-40B4-BE49-F238E27FC236}">
                  <a16:creationId xmlns:a16="http://schemas.microsoft.com/office/drawing/2014/main" id="{7BC0EAA4-A78B-FC23-11BC-74E875ECB7CE}"/>
                </a:ext>
              </a:extLst>
            </p:cNvPr>
            <p:cNvSpPr/>
            <p:nvPr/>
          </p:nvSpPr>
          <p:spPr>
            <a:xfrm>
              <a:off x="5665985" y="2345429"/>
              <a:ext cx="83223" cy="24503"/>
            </a:xfrm>
            <a:custGeom>
              <a:avLst/>
              <a:gdLst/>
              <a:ahLst/>
              <a:cxnLst/>
              <a:rect l="l" t="t" r="r" b="b"/>
              <a:pathLst>
                <a:path w="2279" h="671" extrusionOk="0">
                  <a:moveTo>
                    <a:pt x="211" y="1"/>
                  </a:moveTo>
                  <a:cubicBezTo>
                    <a:pt x="1" y="1"/>
                    <a:pt x="1" y="317"/>
                    <a:pt x="211" y="317"/>
                  </a:cubicBezTo>
                  <a:lnTo>
                    <a:pt x="1781" y="317"/>
                  </a:lnTo>
                  <a:cubicBezTo>
                    <a:pt x="2001" y="317"/>
                    <a:pt x="2192" y="460"/>
                    <a:pt x="2259" y="671"/>
                  </a:cubicBezTo>
                  <a:cubicBezTo>
                    <a:pt x="2269" y="613"/>
                    <a:pt x="2279" y="565"/>
                    <a:pt x="2279" y="508"/>
                  </a:cubicBezTo>
                  <a:lnTo>
                    <a:pt x="2279" y="498"/>
                  </a:lnTo>
                  <a:cubicBezTo>
                    <a:pt x="2279" y="259"/>
                    <a:pt x="2116" y="49"/>
                    <a:pt x="1877" y="1"/>
                  </a:cubicBezTo>
                  <a:lnTo>
                    <a:pt x="1877" y="10"/>
                  </a:lnTo>
                  <a:cubicBezTo>
                    <a:pt x="1867" y="1"/>
                    <a:pt x="1848" y="1"/>
                    <a:pt x="1829" y="1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14;p39">
              <a:extLst>
                <a:ext uri="{FF2B5EF4-FFF2-40B4-BE49-F238E27FC236}">
                  <a16:creationId xmlns:a16="http://schemas.microsoft.com/office/drawing/2014/main" id="{29F6753B-F4E0-FD47-CA29-5C625D62B862}"/>
                </a:ext>
              </a:extLst>
            </p:cNvPr>
            <p:cNvSpPr/>
            <p:nvPr/>
          </p:nvSpPr>
          <p:spPr>
            <a:xfrm>
              <a:off x="5632791" y="2314353"/>
              <a:ext cx="101738" cy="24832"/>
            </a:xfrm>
            <a:custGeom>
              <a:avLst/>
              <a:gdLst/>
              <a:ahLst/>
              <a:cxnLst/>
              <a:rect l="l" t="t" r="r" b="b"/>
              <a:pathLst>
                <a:path w="2786" h="680" extrusionOk="0">
                  <a:moveTo>
                    <a:pt x="470" y="0"/>
                  </a:moveTo>
                  <a:cubicBezTo>
                    <a:pt x="326" y="124"/>
                    <a:pt x="163" y="230"/>
                    <a:pt x="1" y="325"/>
                  </a:cubicBezTo>
                  <a:lnTo>
                    <a:pt x="1695" y="325"/>
                  </a:lnTo>
                  <a:lnTo>
                    <a:pt x="1685" y="335"/>
                  </a:lnTo>
                  <a:lnTo>
                    <a:pt x="2278" y="335"/>
                  </a:lnTo>
                  <a:cubicBezTo>
                    <a:pt x="2498" y="335"/>
                    <a:pt x="2690" y="469"/>
                    <a:pt x="2757" y="680"/>
                  </a:cubicBezTo>
                  <a:cubicBezTo>
                    <a:pt x="2776" y="632"/>
                    <a:pt x="2786" y="574"/>
                    <a:pt x="2786" y="526"/>
                  </a:cubicBezTo>
                  <a:lnTo>
                    <a:pt x="2786" y="507"/>
                  </a:lnTo>
                  <a:cubicBezTo>
                    <a:pt x="2786" y="230"/>
                    <a:pt x="2556" y="0"/>
                    <a:pt x="2278" y="0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15;p39">
              <a:extLst>
                <a:ext uri="{FF2B5EF4-FFF2-40B4-BE49-F238E27FC236}">
                  <a16:creationId xmlns:a16="http://schemas.microsoft.com/office/drawing/2014/main" id="{F54CC040-5757-E948-F281-664FF627E5A2}"/>
                </a:ext>
              </a:extLst>
            </p:cNvPr>
            <p:cNvSpPr/>
            <p:nvPr/>
          </p:nvSpPr>
          <p:spPr>
            <a:xfrm>
              <a:off x="5520245" y="2319246"/>
              <a:ext cx="13000" cy="104513"/>
            </a:xfrm>
            <a:custGeom>
              <a:avLst/>
              <a:gdLst/>
              <a:ahLst/>
              <a:cxnLst/>
              <a:rect l="l" t="t" r="r" b="b"/>
              <a:pathLst>
                <a:path w="356" h="2862" extrusionOk="0">
                  <a:moveTo>
                    <a:pt x="1" y="0"/>
                  </a:moveTo>
                  <a:lnTo>
                    <a:pt x="1" y="2862"/>
                  </a:lnTo>
                  <a:lnTo>
                    <a:pt x="355" y="2862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16;p39">
              <a:extLst>
                <a:ext uri="{FF2B5EF4-FFF2-40B4-BE49-F238E27FC236}">
                  <a16:creationId xmlns:a16="http://schemas.microsoft.com/office/drawing/2014/main" id="{E52A680C-6648-0BBD-A484-1BC1D47B6162}"/>
                </a:ext>
              </a:extLst>
            </p:cNvPr>
            <p:cNvSpPr/>
            <p:nvPr/>
          </p:nvSpPr>
          <p:spPr>
            <a:xfrm>
              <a:off x="5504872" y="1953308"/>
              <a:ext cx="22057" cy="22057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307" y="1"/>
                  </a:moveTo>
                  <a:cubicBezTo>
                    <a:pt x="135" y="1"/>
                    <a:pt x="1" y="135"/>
                    <a:pt x="1" y="307"/>
                  </a:cubicBezTo>
                  <a:cubicBezTo>
                    <a:pt x="1" y="470"/>
                    <a:pt x="135" y="604"/>
                    <a:pt x="307" y="604"/>
                  </a:cubicBezTo>
                  <a:cubicBezTo>
                    <a:pt x="470" y="604"/>
                    <a:pt x="604" y="470"/>
                    <a:pt x="604" y="307"/>
                  </a:cubicBezTo>
                  <a:cubicBezTo>
                    <a:pt x="604" y="135"/>
                    <a:pt x="470" y="1"/>
                    <a:pt x="3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17;p39">
              <a:extLst>
                <a:ext uri="{FF2B5EF4-FFF2-40B4-BE49-F238E27FC236}">
                  <a16:creationId xmlns:a16="http://schemas.microsoft.com/office/drawing/2014/main" id="{97F90F5E-045C-693C-0B57-E5169DC8DFC7}"/>
                </a:ext>
              </a:extLst>
            </p:cNvPr>
            <p:cNvSpPr/>
            <p:nvPr/>
          </p:nvSpPr>
          <p:spPr>
            <a:xfrm>
              <a:off x="5534925" y="1953308"/>
              <a:ext cx="22057" cy="22057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298" y="1"/>
                  </a:moveTo>
                  <a:cubicBezTo>
                    <a:pt x="135" y="1"/>
                    <a:pt x="1" y="135"/>
                    <a:pt x="1" y="307"/>
                  </a:cubicBezTo>
                  <a:cubicBezTo>
                    <a:pt x="1" y="470"/>
                    <a:pt x="135" y="604"/>
                    <a:pt x="298" y="604"/>
                  </a:cubicBezTo>
                  <a:cubicBezTo>
                    <a:pt x="470" y="604"/>
                    <a:pt x="604" y="470"/>
                    <a:pt x="604" y="307"/>
                  </a:cubicBezTo>
                  <a:cubicBezTo>
                    <a:pt x="604" y="135"/>
                    <a:pt x="470" y="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18;p39">
              <a:extLst>
                <a:ext uri="{FF2B5EF4-FFF2-40B4-BE49-F238E27FC236}">
                  <a16:creationId xmlns:a16="http://schemas.microsoft.com/office/drawing/2014/main" id="{ED333B2A-9DAB-85EF-69AC-C58394960D64}"/>
                </a:ext>
              </a:extLst>
            </p:cNvPr>
            <p:cNvSpPr/>
            <p:nvPr/>
          </p:nvSpPr>
          <p:spPr>
            <a:xfrm>
              <a:off x="5699179" y="2211923"/>
              <a:ext cx="22057" cy="22057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307" y="1"/>
                  </a:moveTo>
                  <a:cubicBezTo>
                    <a:pt x="135" y="1"/>
                    <a:pt x="1" y="135"/>
                    <a:pt x="1" y="307"/>
                  </a:cubicBezTo>
                  <a:cubicBezTo>
                    <a:pt x="1" y="470"/>
                    <a:pt x="135" y="604"/>
                    <a:pt x="307" y="604"/>
                  </a:cubicBezTo>
                  <a:cubicBezTo>
                    <a:pt x="470" y="604"/>
                    <a:pt x="604" y="470"/>
                    <a:pt x="604" y="307"/>
                  </a:cubicBezTo>
                  <a:cubicBezTo>
                    <a:pt x="604" y="135"/>
                    <a:pt x="470" y="1"/>
                    <a:pt x="3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19;p39">
              <a:extLst>
                <a:ext uri="{FF2B5EF4-FFF2-40B4-BE49-F238E27FC236}">
                  <a16:creationId xmlns:a16="http://schemas.microsoft.com/office/drawing/2014/main" id="{E58A668E-459B-8DE4-0A4B-C07A125F976C}"/>
                </a:ext>
              </a:extLst>
            </p:cNvPr>
            <p:cNvSpPr/>
            <p:nvPr/>
          </p:nvSpPr>
          <p:spPr>
            <a:xfrm>
              <a:off x="5699179" y="2242013"/>
              <a:ext cx="22057" cy="22020"/>
            </a:xfrm>
            <a:custGeom>
              <a:avLst/>
              <a:gdLst/>
              <a:ahLst/>
              <a:cxnLst/>
              <a:rect l="l" t="t" r="r" b="b"/>
              <a:pathLst>
                <a:path w="604" h="603" extrusionOk="0">
                  <a:moveTo>
                    <a:pt x="307" y="0"/>
                  </a:moveTo>
                  <a:cubicBezTo>
                    <a:pt x="135" y="0"/>
                    <a:pt x="1" y="134"/>
                    <a:pt x="1" y="297"/>
                  </a:cubicBezTo>
                  <a:cubicBezTo>
                    <a:pt x="1" y="469"/>
                    <a:pt x="135" y="603"/>
                    <a:pt x="307" y="603"/>
                  </a:cubicBezTo>
                  <a:cubicBezTo>
                    <a:pt x="470" y="603"/>
                    <a:pt x="604" y="469"/>
                    <a:pt x="604" y="297"/>
                  </a:cubicBezTo>
                  <a:cubicBezTo>
                    <a:pt x="604" y="134"/>
                    <a:pt x="470" y="0"/>
                    <a:pt x="3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20;p39">
              <a:extLst>
                <a:ext uri="{FF2B5EF4-FFF2-40B4-BE49-F238E27FC236}">
                  <a16:creationId xmlns:a16="http://schemas.microsoft.com/office/drawing/2014/main" id="{3E9765EB-F3BB-8A1F-39A7-571736920365}"/>
                </a:ext>
              </a:extLst>
            </p:cNvPr>
            <p:cNvSpPr/>
            <p:nvPr/>
          </p:nvSpPr>
          <p:spPr>
            <a:xfrm>
              <a:off x="5246257" y="2117927"/>
              <a:ext cx="22057" cy="21691"/>
            </a:xfrm>
            <a:custGeom>
              <a:avLst/>
              <a:gdLst/>
              <a:ahLst/>
              <a:cxnLst/>
              <a:rect l="l" t="t" r="r" b="b"/>
              <a:pathLst>
                <a:path w="604" h="594" extrusionOk="0">
                  <a:moveTo>
                    <a:pt x="307" y="1"/>
                  </a:moveTo>
                  <a:cubicBezTo>
                    <a:pt x="135" y="1"/>
                    <a:pt x="1" y="135"/>
                    <a:pt x="1" y="297"/>
                  </a:cubicBezTo>
                  <a:cubicBezTo>
                    <a:pt x="1" y="460"/>
                    <a:pt x="135" y="594"/>
                    <a:pt x="307" y="594"/>
                  </a:cubicBezTo>
                  <a:cubicBezTo>
                    <a:pt x="470" y="594"/>
                    <a:pt x="604" y="460"/>
                    <a:pt x="604" y="297"/>
                  </a:cubicBezTo>
                  <a:cubicBezTo>
                    <a:pt x="604" y="135"/>
                    <a:pt x="470" y="1"/>
                    <a:pt x="3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21;p39">
              <a:extLst>
                <a:ext uri="{FF2B5EF4-FFF2-40B4-BE49-F238E27FC236}">
                  <a16:creationId xmlns:a16="http://schemas.microsoft.com/office/drawing/2014/main" id="{73989B68-669B-F20C-F500-500AC1756A4C}"/>
                </a:ext>
              </a:extLst>
            </p:cNvPr>
            <p:cNvSpPr/>
            <p:nvPr/>
          </p:nvSpPr>
          <p:spPr>
            <a:xfrm>
              <a:off x="5246257" y="2147981"/>
              <a:ext cx="22057" cy="21691"/>
            </a:xfrm>
            <a:custGeom>
              <a:avLst/>
              <a:gdLst/>
              <a:ahLst/>
              <a:cxnLst/>
              <a:rect l="l" t="t" r="r" b="b"/>
              <a:pathLst>
                <a:path w="604" h="594" extrusionOk="0">
                  <a:moveTo>
                    <a:pt x="307" y="1"/>
                  </a:moveTo>
                  <a:cubicBezTo>
                    <a:pt x="135" y="1"/>
                    <a:pt x="1" y="125"/>
                    <a:pt x="1" y="297"/>
                  </a:cubicBezTo>
                  <a:cubicBezTo>
                    <a:pt x="1" y="460"/>
                    <a:pt x="135" y="594"/>
                    <a:pt x="307" y="594"/>
                  </a:cubicBezTo>
                  <a:cubicBezTo>
                    <a:pt x="470" y="594"/>
                    <a:pt x="604" y="460"/>
                    <a:pt x="604" y="297"/>
                  </a:cubicBezTo>
                  <a:cubicBezTo>
                    <a:pt x="604" y="125"/>
                    <a:pt x="470" y="1"/>
                    <a:pt x="3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22;p39">
              <a:extLst>
                <a:ext uri="{FF2B5EF4-FFF2-40B4-BE49-F238E27FC236}">
                  <a16:creationId xmlns:a16="http://schemas.microsoft.com/office/drawing/2014/main" id="{1D68B839-9D66-15BF-8E6E-2724ED5EA2C9}"/>
                </a:ext>
              </a:extLst>
            </p:cNvPr>
            <p:cNvSpPr/>
            <p:nvPr/>
          </p:nvSpPr>
          <p:spPr>
            <a:xfrm>
              <a:off x="5410876" y="2406267"/>
              <a:ext cx="21691" cy="22020"/>
            </a:xfrm>
            <a:custGeom>
              <a:avLst/>
              <a:gdLst/>
              <a:ahLst/>
              <a:cxnLst/>
              <a:rect l="l" t="t" r="r" b="b"/>
              <a:pathLst>
                <a:path w="594" h="603" extrusionOk="0">
                  <a:moveTo>
                    <a:pt x="297" y="0"/>
                  </a:moveTo>
                  <a:cubicBezTo>
                    <a:pt x="134" y="0"/>
                    <a:pt x="0" y="134"/>
                    <a:pt x="0" y="306"/>
                  </a:cubicBezTo>
                  <a:cubicBezTo>
                    <a:pt x="0" y="469"/>
                    <a:pt x="134" y="603"/>
                    <a:pt x="297" y="603"/>
                  </a:cubicBezTo>
                  <a:cubicBezTo>
                    <a:pt x="460" y="603"/>
                    <a:pt x="594" y="469"/>
                    <a:pt x="594" y="306"/>
                  </a:cubicBezTo>
                  <a:cubicBezTo>
                    <a:pt x="594" y="134"/>
                    <a:pt x="460" y="0"/>
                    <a:pt x="2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23;p39">
              <a:extLst>
                <a:ext uri="{FF2B5EF4-FFF2-40B4-BE49-F238E27FC236}">
                  <a16:creationId xmlns:a16="http://schemas.microsoft.com/office/drawing/2014/main" id="{64BC6F0F-D4E5-CA21-78CA-E86F62518897}"/>
                </a:ext>
              </a:extLst>
            </p:cNvPr>
            <p:cNvSpPr/>
            <p:nvPr/>
          </p:nvSpPr>
          <p:spPr>
            <a:xfrm>
              <a:off x="5440565" y="2406267"/>
              <a:ext cx="22057" cy="22020"/>
            </a:xfrm>
            <a:custGeom>
              <a:avLst/>
              <a:gdLst/>
              <a:ahLst/>
              <a:cxnLst/>
              <a:rect l="l" t="t" r="r" b="b"/>
              <a:pathLst>
                <a:path w="604" h="603" extrusionOk="0">
                  <a:moveTo>
                    <a:pt x="307" y="0"/>
                  </a:moveTo>
                  <a:cubicBezTo>
                    <a:pt x="135" y="0"/>
                    <a:pt x="1" y="134"/>
                    <a:pt x="1" y="306"/>
                  </a:cubicBezTo>
                  <a:cubicBezTo>
                    <a:pt x="1" y="469"/>
                    <a:pt x="135" y="603"/>
                    <a:pt x="307" y="603"/>
                  </a:cubicBezTo>
                  <a:cubicBezTo>
                    <a:pt x="470" y="603"/>
                    <a:pt x="604" y="469"/>
                    <a:pt x="604" y="306"/>
                  </a:cubicBezTo>
                  <a:cubicBezTo>
                    <a:pt x="604" y="134"/>
                    <a:pt x="470" y="0"/>
                    <a:pt x="3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24;p39">
              <a:extLst>
                <a:ext uri="{FF2B5EF4-FFF2-40B4-BE49-F238E27FC236}">
                  <a16:creationId xmlns:a16="http://schemas.microsoft.com/office/drawing/2014/main" id="{D504FB70-2BF7-A6CA-4AE1-B3837259B4EF}"/>
                </a:ext>
              </a:extLst>
            </p:cNvPr>
            <p:cNvSpPr/>
            <p:nvPr/>
          </p:nvSpPr>
          <p:spPr>
            <a:xfrm>
              <a:off x="5234024" y="2185740"/>
              <a:ext cx="132851" cy="45464"/>
            </a:xfrm>
            <a:custGeom>
              <a:avLst/>
              <a:gdLst/>
              <a:ahLst/>
              <a:cxnLst/>
              <a:rect l="l" t="t" r="r" b="b"/>
              <a:pathLst>
                <a:path w="3638" h="1245" extrusionOk="0">
                  <a:moveTo>
                    <a:pt x="20" y="0"/>
                  </a:moveTo>
                  <a:lnTo>
                    <a:pt x="20" y="1005"/>
                  </a:lnTo>
                  <a:cubicBezTo>
                    <a:pt x="1" y="1130"/>
                    <a:pt x="97" y="1235"/>
                    <a:pt x="221" y="1244"/>
                  </a:cubicBezTo>
                  <a:lnTo>
                    <a:pt x="3418" y="1244"/>
                  </a:lnTo>
                  <a:cubicBezTo>
                    <a:pt x="3542" y="1235"/>
                    <a:pt x="3638" y="1130"/>
                    <a:pt x="3618" y="1005"/>
                  </a:cubicBezTo>
                  <a:cubicBezTo>
                    <a:pt x="3618" y="996"/>
                    <a:pt x="3618" y="986"/>
                    <a:pt x="3618" y="976"/>
                  </a:cubicBezTo>
                  <a:lnTo>
                    <a:pt x="36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25;p39">
              <a:extLst>
                <a:ext uri="{FF2B5EF4-FFF2-40B4-BE49-F238E27FC236}">
                  <a16:creationId xmlns:a16="http://schemas.microsoft.com/office/drawing/2014/main" id="{8FF77A5D-55B6-5329-1FE5-17508DF3C255}"/>
                </a:ext>
              </a:extLst>
            </p:cNvPr>
            <p:cNvSpPr/>
            <p:nvPr/>
          </p:nvSpPr>
          <p:spPr>
            <a:xfrm>
              <a:off x="5267583" y="2185740"/>
              <a:ext cx="99291" cy="45464"/>
            </a:xfrm>
            <a:custGeom>
              <a:avLst/>
              <a:gdLst/>
              <a:ahLst/>
              <a:cxnLst/>
              <a:rect l="l" t="t" r="r" b="b"/>
              <a:pathLst>
                <a:path w="2719" h="1245" extrusionOk="0">
                  <a:moveTo>
                    <a:pt x="1" y="0"/>
                  </a:moveTo>
                  <a:lnTo>
                    <a:pt x="1" y="1244"/>
                  </a:lnTo>
                  <a:lnTo>
                    <a:pt x="2499" y="1244"/>
                  </a:lnTo>
                  <a:cubicBezTo>
                    <a:pt x="2623" y="1235"/>
                    <a:pt x="2719" y="1130"/>
                    <a:pt x="2699" y="1005"/>
                  </a:cubicBezTo>
                  <a:cubicBezTo>
                    <a:pt x="2699" y="996"/>
                    <a:pt x="2699" y="986"/>
                    <a:pt x="2699" y="976"/>
                  </a:cubicBezTo>
                  <a:lnTo>
                    <a:pt x="26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26;p39">
              <a:extLst>
                <a:ext uri="{FF2B5EF4-FFF2-40B4-BE49-F238E27FC236}">
                  <a16:creationId xmlns:a16="http://schemas.microsoft.com/office/drawing/2014/main" id="{9C02D2D5-5D21-B927-616C-E519C2F8BC97}"/>
                </a:ext>
              </a:extLst>
            </p:cNvPr>
            <p:cNvSpPr/>
            <p:nvPr/>
          </p:nvSpPr>
          <p:spPr>
            <a:xfrm>
              <a:off x="5479383" y="2306575"/>
              <a:ext cx="45464" cy="131865"/>
            </a:xfrm>
            <a:custGeom>
              <a:avLst/>
              <a:gdLst/>
              <a:ahLst/>
              <a:cxnLst/>
              <a:rect l="l" t="t" r="r" b="b"/>
              <a:pathLst>
                <a:path w="1245" h="3611" extrusionOk="0">
                  <a:moveTo>
                    <a:pt x="1035" y="0"/>
                  </a:moveTo>
                  <a:cubicBezTo>
                    <a:pt x="1025" y="0"/>
                    <a:pt x="1015" y="1"/>
                    <a:pt x="1005" y="3"/>
                  </a:cubicBezTo>
                  <a:lnTo>
                    <a:pt x="0" y="3"/>
                  </a:lnTo>
                  <a:lnTo>
                    <a:pt x="0" y="3611"/>
                  </a:lnTo>
                  <a:lnTo>
                    <a:pt x="1005" y="3611"/>
                  </a:lnTo>
                  <a:lnTo>
                    <a:pt x="1005" y="3601"/>
                  </a:lnTo>
                  <a:cubicBezTo>
                    <a:pt x="1015" y="3603"/>
                    <a:pt x="1025" y="3603"/>
                    <a:pt x="1035" y="3603"/>
                  </a:cubicBezTo>
                  <a:cubicBezTo>
                    <a:pt x="1139" y="3603"/>
                    <a:pt x="1236" y="3514"/>
                    <a:pt x="1244" y="3400"/>
                  </a:cubicBezTo>
                  <a:lnTo>
                    <a:pt x="1244" y="203"/>
                  </a:lnTo>
                  <a:cubicBezTo>
                    <a:pt x="1236" y="90"/>
                    <a:pt x="1139" y="0"/>
                    <a:pt x="10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27;p39">
              <a:extLst>
                <a:ext uri="{FF2B5EF4-FFF2-40B4-BE49-F238E27FC236}">
                  <a16:creationId xmlns:a16="http://schemas.microsoft.com/office/drawing/2014/main" id="{1E5F9AD1-F86F-7864-3EA3-C09BC83413AC}"/>
                </a:ext>
              </a:extLst>
            </p:cNvPr>
            <p:cNvSpPr/>
            <p:nvPr/>
          </p:nvSpPr>
          <p:spPr>
            <a:xfrm>
              <a:off x="5479017" y="2339842"/>
              <a:ext cx="45829" cy="98342"/>
            </a:xfrm>
            <a:custGeom>
              <a:avLst/>
              <a:gdLst/>
              <a:ahLst/>
              <a:cxnLst/>
              <a:rect l="l" t="t" r="r" b="b"/>
              <a:pathLst>
                <a:path w="1255" h="2693" extrusionOk="0">
                  <a:moveTo>
                    <a:pt x="1" y="1"/>
                  </a:moveTo>
                  <a:lnTo>
                    <a:pt x="1" y="2690"/>
                  </a:lnTo>
                  <a:lnTo>
                    <a:pt x="1015" y="2690"/>
                  </a:lnTo>
                  <a:cubicBezTo>
                    <a:pt x="1025" y="2692"/>
                    <a:pt x="1035" y="2692"/>
                    <a:pt x="1045" y="2692"/>
                  </a:cubicBezTo>
                  <a:cubicBezTo>
                    <a:pt x="1149" y="2692"/>
                    <a:pt x="1246" y="2603"/>
                    <a:pt x="1254" y="2489"/>
                  </a:cubicBezTo>
                  <a:lnTo>
                    <a:pt x="12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28;p39">
              <a:extLst>
                <a:ext uri="{FF2B5EF4-FFF2-40B4-BE49-F238E27FC236}">
                  <a16:creationId xmlns:a16="http://schemas.microsoft.com/office/drawing/2014/main" id="{DB71BF7C-112C-12AD-0332-B1F163CAA916}"/>
                </a:ext>
              </a:extLst>
            </p:cNvPr>
            <p:cNvSpPr/>
            <p:nvPr/>
          </p:nvSpPr>
          <p:spPr>
            <a:xfrm>
              <a:off x="5600291" y="2147652"/>
              <a:ext cx="132851" cy="45464"/>
            </a:xfrm>
            <a:custGeom>
              <a:avLst/>
              <a:gdLst/>
              <a:ahLst/>
              <a:cxnLst/>
              <a:rect l="l" t="t" r="r" b="b"/>
              <a:pathLst>
                <a:path w="3638" h="1245" extrusionOk="0">
                  <a:moveTo>
                    <a:pt x="221" y="0"/>
                  </a:moveTo>
                  <a:cubicBezTo>
                    <a:pt x="96" y="10"/>
                    <a:pt x="1" y="115"/>
                    <a:pt x="20" y="239"/>
                  </a:cubicBezTo>
                  <a:cubicBezTo>
                    <a:pt x="20" y="249"/>
                    <a:pt x="10" y="258"/>
                    <a:pt x="20" y="268"/>
                  </a:cubicBezTo>
                  <a:lnTo>
                    <a:pt x="20" y="1244"/>
                  </a:lnTo>
                  <a:lnTo>
                    <a:pt x="3618" y="1244"/>
                  </a:lnTo>
                  <a:lnTo>
                    <a:pt x="3618" y="239"/>
                  </a:lnTo>
                  <a:cubicBezTo>
                    <a:pt x="3637" y="115"/>
                    <a:pt x="3542" y="10"/>
                    <a:pt x="34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29;p39">
              <a:extLst>
                <a:ext uri="{FF2B5EF4-FFF2-40B4-BE49-F238E27FC236}">
                  <a16:creationId xmlns:a16="http://schemas.microsoft.com/office/drawing/2014/main" id="{6651396F-B9D7-27E0-9066-519D17A2476C}"/>
                </a:ext>
              </a:extLst>
            </p:cNvPr>
            <p:cNvSpPr/>
            <p:nvPr/>
          </p:nvSpPr>
          <p:spPr>
            <a:xfrm>
              <a:off x="5600291" y="2147652"/>
              <a:ext cx="99291" cy="45793"/>
            </a:xfrm>
            <a:custGeom>
              <a:avLst/>
              <a:gdLst/>
              <a:ahLst/>
              <a:cxnLst/>
              <a:rect l="l" t="t" r="r" b="b"/>
              <a:pathLst>
                <a:path w="2719" h="1254" extrusionOk="0">
                  <a:moveTo>
                    <a:pt x="221" y="0"/>
                  </a:moveTo>
                  <a:cubicBezTo>
                    <a:pt x="96" y="10"/>
                    <a:pt x="1" y="115"/>
                    <a:pt x="20" y="239"/>
                  </a:cubicBezTo>
                  <a:cubicBezTo>
                    <a:pt x="20" y="249"/>
                    <a:pt x="10" y="258"/>
                    <a:pt x="20" y="278"/>
                  </a:cubicBezTo>
                  <a:lnTo>
                    <a:pt x="20" y="1254"/>
                  </a:lnTo>
                  <a:lnTo>
                    <a:pt x="2719" y="1254"/>
                  </a:lnTo>
                  <a:lnTo>
                    <a:pt x="2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30;p39">
              <a:extLst>
                <a:ext uri="{FF2B5EF4-FFF2-40B4-BE49-F238E27FC236}">
                  <a16:creationId xmlns:a16="http://schemas.microsoft.com/office/drawing/2014/main" id="{DDC175AC-E28E-332C-40C2-A36ED5E64BDF}"/>
                </a:ext>
              </a:extLst>
            </p:cNvPr>
            <p:cNvSpPr/>
            <p:nvPr/>
          </p:nvSpPr>
          <p:spPr>
            <a:xfrm>
              <a:off x="5443742" y="1940381"/>
              <a:ext cx="45464" cy="131901"/>
            </a:xfrm>
            <a:custGeom>
              <a:avLst/>
              <a:gdLst/>
              <a:ahLst/>
              <a:cxnLst/>
              <a:rect l="l" t="t" r="r" b="b"/>
              <a:pathLst>
                <a:path w="1245" h="3612" extrusionOk="0">
                  <a:moveTo>
                    <a:pt x="239" y="1"/>
                  </a:moveTo>
                  <a:lnTo>
                    <a:pt x="239" y="10"/>
                  </a:lnTo>
                  <a:cubicBezTo>
                    <a:pt x="229" y="9"/>
                    <a:pt x="220" y="8"/>
                    <a:pt x="210" y="8"/>
                  </a:cubicBezTo>
                  <a:cubicBezTo>
                    <a:pt x="106" y="8"/>
                    <a:pt x="9" y="98"/>
                    <a:pt x="0" y="211"/>
                  </a:cubicBezTo>
                  <a:lnTo>
                    <a:pt x="0" y="3408"/>
                  </a:lnTo>
                  <a:cubicBezTo>
                    <a:pt x="9" y="3522"/>
                    <a:pt x="106" y="3611"/>
                    <a:pt x="210" y="3611"/>
                  </a:cubicBezTo>
                  <a:cubicBezTo>
                    <a:pt x="220" y="3611"/>
                    <a:pt x="229" y="3611"/>
                    <a:pt x="239" y="3609"/>
                  </a:cubicBezTo>
                  <a:lnTo>
                    <a:pt x="1244" y="3609"/>
                  </a:lnTo>
                  <a:lnTo>
                    <a:pt x="1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631;p39">
              <a:extLst>
                <a:ext uri="{FF2B5EF4-FFF2-40B4-BE49-F238E27FC236}">
                  <a16:creationId xmlns:a16="http://schemas.microsoft.com/office/drawing/2014/main" id="{977E7987-5D68-3978-AB03-DE7A4301EABE}"/>
                </a:ext>
              </a:extLst>
            </p:cNvPr>
            <p:cNvSpPr/>
            <p:nvPr/>
          </p:nvSpPr>
          <p:spPr>
            <a:xfrm>
              <a:off x="5443742" y="1940381"/>
              <a:ext cx="45793" cy="98597"/>
            </a:xfrm>
            <a:custGeom>
              <a:avLst/>
              <a:gdLst/>
              <a:ahLst/>
              <a:cxnLst/>
              <a:rect l="l" t="t" r="r" b="b"/>
              <a:pathLst>
                <a:path w="1254" h="2700" extrusionOk="0">
                  <a:moveTo>
                    <a:pt x="249" y="1"/>
                  </a:moveTo>
                  <a:lnTo>
                    <a:pt x="239" y="10"/>
                  </a:lnTo>
                  <a:cubicBezTo>
                    <a:pt x="229" y="9"/>
                    <a:pt x="220" y="8"/>
                    <a:pt x="210" y="8"/>
                  </a:cubicBezTo>
                  <a:cubicBezTo>
                    <a:pt x="106" y="8"/>
                    <a:pt x="9" y="98"/>
                    <a:pt x="0" y="211"/>
                  </a:cubicBezTo>
                  <a:lnTo>
                    <a:pt x="0" y="2700"/>
                  </a:lnTo>
                  <a:lnTo>
                    <a:pt x="1254" y="2700"/>
                  </a:lnTo>
                  <a:lnTo>
                    <a:pt x="12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632;p39">
            <a:extLst>
              <a:ext uri="{FF2B5EF4-FFF2-40B4-BE49-F238E27FC236}">
                <a16:creationId xmlns:a16="http://schemas.microsoft.com/office/drawing/2014/main" id="{17601555-A0FF-6704-D26E-235BF001CA67}"/>
              </a:ext>
            </a:extLst>
          </p:cNvPr>
          <p:cNvGrpSpPr/>
          <p:nvPr/>
        </p:nvGrpSpPr>
        <p:grpSpPr>
          <a:xfrm>
            <a:off x="4920082" y="3164067"/>
            <a:ext cx="531952" cy="531593"/>
            <a:chOff x="3361126" y="1922737"/>
            <a:chExt cx="531952" cy="531593"/>
          </a:xfrm>
        </p:grpSpPr>
        <p:sp>
          <p:nvSpPr>
            <p:cNvPr id="95" name="Google Shape;633;p39">
              <a:extLst>
                <a:ext uri="{FF2B5EF4-FFF2-40B4-BE49-F238E27FC236}">
                  <a16:creationId xmlns:a16="http://schemas.microsoft.com/office/drawing/2014/main" id="{4FE0F256-1A13-DE20-218B-DA2564A8C464}"/>
                </a:ext>
              </a:extLst>
            </p:cNvPr>
            <p:cNvSpPr/>
            <p:nvPr/>
          </p:nvSpPr>
          <p:spPr>
            <a:xfrm>
              <a:off x="3361126" y="1922737"/>
              <a:ext cx="531952" cy="531593"/>
            </a:xfrm>
            <a:custGeom>
              <a:avLst/>
              <a:gdLst/>
              <a:ahLst/>
              <a:cxnLst/>
              <a:rect l="l" t="t" r="r" b="b"/>
              <a:pathLst>
                <a:path w="14797" h="14787" extrusionOk="0">
                  <a:moveTo>
                    <a:pt x="7398" y="0"/>
                  </a:moveTo>
                  <a:cubicBezTo>
                    <a:pt x="3312" y="0"/>
                    <a:pt x="1" y="3312"/>
                    <a:pt x="1" y="7398"/>
                  </a:cubicBezTo>
                  <a:cubicBezTo>
                    <a:pt x="1" y="11475"/>
                    <a:pt x="3312" y="14786"/>
                    <a:pt x="7398" y="14786"/>
                  </a:cubicBezTo>
                  <a:cubicBezTo>
                    <a:pt x="11485" y="14786"/>
                    <a:pt x="14796" y="11475"/>
                    <a:pt x="14796" y="7398"/>
                  </a:cubicBezTo>
                  <a:cubicBezTo>
                    <a:pt x="14796" y="3312"/>
                    <a:pt x="11485" y="0"/>
                    <a:pt x="7398" y="0"/>
                  </a:cubicBezTo>
                  <a:close/>
                </a:path>
              </a:pathLst>
            </a:custGeom>
            <a:solidFill>
              <a:srgbClr val="61A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34;p39">
              <a:extLst>
                <a:ext uri="{FF2B5EF4-FFF2-40B4-BE49-F238E27FC236}">
                  <a16:creationId xmlns:a16="http://schemas.microsoft.com/office/drawing/2014/main" id="{89541969-C676-4A81-46DB-7F55D34FD9E3}"/>
                </a:ext>
              </a:extLst>
            </p:cNvPr>
            <p:cNvSpPr/>
            <p:nvPr/>
          </p:nvSpPr>
          <p:spPr>
            <a:xfrm>
              <a:off x="3375218" y="1958687"/>
              <a:ext cx="504091" cy="459693"/>
            </a:xfrm>
            <a:custGeom>
              <a:avLst/>
              <a:gdLst/>
              <a:ahLst/>
              <a:cxnLst/>
              <a:rect l="l" t="t" r="r" b="b"/>
              <a:pathLst>
                <a:path w="14022" h="12787" extrusionOk="0">
                  <a:moveTo>
                    <a:pt x="7008" y="0"/>
                  </a:moveTo>
                  <a:cubicBezTo>
                    <a:pt x="5356" y="0"/>
                    <a:pt x="3705" y="618"/>
                    <a:pt x="2470" y="1852"/>
                  </a:cubicBezTo>
                  <a:cubicBezTo>
                    <a:pt x="1" y="4331"/>
                    <a:pt x="1" y="8465"/>
                    <a:pt x="2470" y="10934"/>
                  </a:cubicBezTo>
                  <a:cubicBezTo>
                    <a:pt x="3705" y="12169"/>
                    <a:pt x="5356" y="12786"/>
                    <a:pt x="7008" y="12786"/>
                  </a:cubicBezTo>
                  <a:cubicBezTo>
                    <a:pt x="8660" y="12786"/>
                    <a:pt x="10313" y="12169"/>
                    <a:pt x="11552" y="10934"/>
                  </a:cubicBezTo>
                  <a:cubicBezTo>
                    <a:pt x="14021" y="8465"/>
                    <a:pt x="14021" y="4331"/>
                    <a:pt x="11552" y="1852"/>
                  </a:cubicBezTo>
                  <a:cubicBezTo>
                    <a:pt x="10313" y="618"/>
                    <a:pt x="8660" y="0"/>
                    <a:pt x="7008" y="0"/>
                  </a:cubicBezTo>
                  <a:close/>
                </a:path>
              </a:pathLst>
            </a:custGeom>
            <a:solidFill>
              <a:srgbClr val="416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35;p39">
              <a:extLst>
                <a:ext uri="{FF2B5EF4-FFF2-40B4-BE49-F238E27FC236}">
                  <a16:creationId xmlns:a16="http://schemas.microsoft.com/office/drawing/2014/main" id="{DB49C848-57FC-5A54-85C8-DEFE765C5B34}"/>
                </a:ext>
              </a:extLst>
            </p:cNvPr>
            <p:cNvSpPr/>
            <p:nvPr/>
          </p:nvSpPr>
          <p:spPr>
            <a:xfrm>
              <a:off x="3595088" y="1958580"/>
              <a:ext cx="284221" cy="460124"/>
            </a:xfrm>
            <a:custGeom>
              <a:avLst/>
              <a:gdLst/>
              <a:ahLst/>
              <a:cxnLst/>
              <a:rect l="l" t="t" r="r" b="b"/>
              <a:pathLst>
                <a:path w="7906" h="12799" extrusionOk="0">
                  <a:moveTo>
                    <a:pt x="911" y="0"/>
                  </a:moveTo>
                  <a:cubicBezTo>
                    <a:pt x="609" y="0"/>
                    <a:pt x="304" y="22"/>
                    <a:pt x="0" y="66"/>
                  </a:cubicBezTo>
                  <a:cubicBezTo>
                    <a:pt x="1379" y="247"/>
                    <a:pt x="2661" y="879"/>
                    <a:pt x="3647" y="1855"/>
                  </a:cubicBezTo>
                  <a:cubicBezTo>
                    <a:pt x="6116" y="4334"/>
                    <a:pt x="6116" y="8468"/>
                    <a:pt x="3647" y="10937"/>
                  </a:cubicBezTo>
                  <a:cubicBezTo>
                    <a:pt x="2661" y="11923"/>
                    <a:pt x="1379" y="12545"/>
                    <a:pt x="0" y="12737"/>
                  </a:cubicBezTo>
                  <a:cubicBezTo>
                    <a:pt x="299" y="12778"/>
                    <a:pt x="599" y="12799"/>
                    <a:pt x="896" y="12799"/>
                  </a:cubicBezTo>
                  <a:cubicBezTo>
                    <a:pt x="2582" y="12799"/>
                    <a:pt x="4216" y="12141"/>
                    <a:pt x="5436" y="10937"/>
                  </a:cubicBezTo>
                  <a:cubicBezTo>
                    <a:pt x="7905" y="8468"/>
                    <a:pt x="7905" y="4334"/>
                    <a:pt x="5436" y="1855"/>
                  </a:cubicBezTo>
                  <a:cubicBezTo>
                    <a:pt x="4220" y="663"/>
                    <a:pt x="2591" y="0"/>
                    <a:pt x="911" y="0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36;p39">
              <a:extLst>
                <a:ext uri="{FF2B5EF4-FFF2-40B4-BE49-F238E27FC236}">
                  <a16:creationId xmlns:a16="http://schemas.microsoft.com/office/drawing/2014/main" id="{9239540E-422A-9B3F-F259-BD5051194F9F}"/>
                </a:ext>
              </a:extLst>
            </p:cNvPr>
            <p:cNvSpPr/>
            <p:nvPr/>
          </p:nvSpPr>
          <p:spPr>
            <a:xfrm>
              <a:off x="3618635" y="1960737"/>
              <a:ext cx="16896" cy="53889"/>
            </a:xfrm>
            <a:custGeom>
              <a:avLst/>
              <a:gdLst/>
              <a:ahLst/>
              <a:cxnLst/>
              <a:rect l="l" t="t" r="r" b="b"/>
              <a:pathLst>
                <a:path w="470" h="1499" extrusionOk="0">
                  <a:moveTo>
                    <a:pt x="235" y="1"/>
                  </a:moveTo>
                  <a:cubicBezTo>
                    <a:pt x="118" y="1"/>
                    <a:pt x="1" y="82"/>
                    <a:pt x="15" y="245"/>
                  </a:cubicBezTo>
                  <a:lnTo>
                    <a:pt x="15" y="1278"/>
                  </a:lnTo>
                  <a:cubicBezTo>
                    <a:pt x="15" y="1403"/>
                    <a:pt x="111" y="1499"/>
                    <a:pt x="235" y="1499"/>
                  </a:cubicBezTo>
                  <a:cubicBezTo>
                    <a:pt x="360" y="1499"/>
                    <a:pt x="456" y="1403"/>
                    <a:pt x="456" y="1278"/>
                  </a:cubicBezTo>
                  <a:lnTo>
                    <a:pt x="456" y="245"/>
                  </a:lnTo>
                  <a:cubicBezTo>
                    <a:pt x="470" y="82"/>
                    <a:pt x="353" y="1"/>
                    <a:pt x="235" y="1"/>
                  </a:cubicBezTo>
                  <a:close/>
                </a:path>
              </a:pathLst>
            </a:custGeom>
            <a:solidFill>
              <a:srgbClr val="EDFA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37;p39">
              <a:extLst>
                <a:ext uri="{FF2B5EF4-FFF2-40B4-BE49-F238E27FC236}">
                  <a16:creationId xmlns:a16="http://schemas.microsoft.com/office/drawing/2014/main" id="{022B8371-7960-C714-89C7-CF3255FC766D}"/>
                </a:ext>
              </a:extLst>
            </p:cNvPr>
            <p:cNvSpPr/>
            <p:nvPr/>
          </p:nvSpPr>
          <p:spPr>
            <a:xfrm>
              <a:off x="3618635" y="2362154"/>
              <a:ext cx="16896" cy="53961"/>
            </a:xfrm>
            <a:custGeom>
              <a:avLst/>
              <a:gdLst/>
              <a:ahLst/>
              <a:cxnLst/>
              <a:rect l="l" t="t" r="r" b="b"/>
              <a:pathLst>
                <a:path w="470" h="1501" extrusionOk="0">
                  <a:moveTo>
                    <a:pt x="235" y="1"/>
                  </a:moveTo>
                  <a:cubicBezTo>
                    <a:pt x="118" y="1"/>
                    <a:pt x="1" y="80"/>
                    <a:pt x="15" y="238"/>
                  </a:cubicBezTo>
                  <a:lnTo>
                    <a:pt x="15" y="1271"/>
                  </a:lnTo>
                  <a:cubicBezTo>
                    <a:pt x="15" y="1396"/>
                    <a:pt x="111" y="1501"/>
                    <a:pt x="235" y="1501"/>
                  </a:cubicBezTo>
                  <a:cubicBezTo>
                    <a:pt x="360" y="1491"/>
                    <a:pt x="456" y="1396"/>
                    <a:pt x="456" y="1271"/>
                  </a:cubicBezTo>
                  <a:lnTo>
                    <a:pt x="456" y="238"/>
                  </a:lnTo>
                  <a:cubicBezTo>
                    <a:pt x="470" y="80"/>
                    <a:pt x="353" y="1"/>
                    <a:pt x="235" y="1"/>
                  </a:cubicBezTo>
                  <a:close/>
                </a:path>
              </a:pathLst>
            </a:custGeom>
            <a:solidFill>
              <a:srgbClr val="EDFA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38;p39">
              <a:extLst>
                <a:ext uri="{FF2B5EF4-FFF2-40B4-BE49-F238E27FC236}">
                  <a16:creationId xmlns:a16="http://schemas.microsoft.com/office/drawing/2014/main" id="{1B2F330A-3C8C-8CD4-E1BB-9219F6D86CBA}"/>
                </a:ext>
              </a:extLst>
            </p:cNvPr>
            <p:cNvSpPr/>
            <p:nvPr/>
          </p:nvSpPr>
          <p:spPr>
            <a:xfrm>
              <a:off x="3799104" y="2179708"/>
              <a:ext cx="58203" cy="15926"/>
            </a:xfrm>
            <a:custGeom>
              <a:avLst/>
              <a:gdLst/>
              <a:ahLst/>
              <a:cxnLst/>
              <a:rect l="l" t="t" r="r" b="b"/>
              <a:pathLst>
                <a:path w="1619" h="443" extrusionOk="0">
                  <a:moveTo>
                    <a:pt x="1338" y="0"/>
                  </a:moveTo>
                  <a:cubicBezTo>
                    <a:pt x="1329" y="0"/>
                    <a:pt x="1321" y="0"/>
                    <a:pt x="1312" y="1"/>
                  </a:cubicBezTo>
                  <a:lnTo>
                    <a:pt x="278" y="1"/>
                  </a:lnTo>
                  <a:cubicBezTo>
                    <a:pt x="1" y="20"/>
                    <a:pt x="1" y="422"/>
                    <a:pt x="278" y="441"/>
                  </a:cubicBezTo>
                  <a:lnTo>
                    <a:pt x="1312" y="441"/>
                  </a:lnTo>
                  <a:cubicBezTo>
                    <a:pt x="1321" y="442"/>
                    <a:pt x="1329" y="443"/>
                    <a:pt x="1338" y="443"/>
                  </a:cubicBezTo>
                  <a:cubicBezTo>
                    <a:pt x="1619" y="443"/>
                    <a:pt x="1619" y="0"/>
                    <a:pt x="1338" y="0"/>
                  </a:cubicBezTo>
                  <a:close/>
                </a:path>
              </a:pathLst>
            </a:custGeom>
            <a:solidFill>
              <a:srgbClr val="EDFA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39;p39">
              <a:extLst>
                <a:ext uri="{FF2B5EF4-FFF2-40B4-BE49-F238E27FC236}">
                  <a16:creationId xmlns:a16="http://schemas.microsoft.com/office/drawing/2014/main" id="{1A5DB2C1-F654-7167-51C9-D4F8C3CB5F55}"/>
                </a:ext>
              </a:extLst>
            </p:cNvPr>
            <p:cNvSpPr/>
            <p:nvPr/>
          </p:nvSpPr>
          <p:spPr>
            <a:xfrm>
              <a:off x="3397938" y="2179744"/>
              <a:ext cx="57161" cy="15854"/>
            </a:xfrm>
            <a:custGeom>
              <a:avLst/>
              <a:gdLst/>
              <a:ahLst/>
              <a:cxnLst/>
              <a:rect l="l" t="t" r="r" b="b"/>
              <a:pathLst>
                <a:path w="1590" h="441" extrusionOk="0">
                  <a:moveTo>
                    <a:pt x="278" y="0"/>
                  </a:moveTo>
                  <a:cubicBezTo>
                    <a:pt x="1" y="19"/>
                    <a:pt x="1" y="421"/>
                    <a:pt x="278" y="440"/>
                  </a:cubicBezTo>
                  <a:lnTo>
                    <a:pt x="1312" y="440"/>
                  </a:lnTo>
                  <a:cubicBezTo>
                    <a:pt x="1589" y="421"/>
                    <a:pt x="1589" y="19"/>
                    <a:pt x="1312" y="0"/>
                  </a:cubicBezTo>
                  <a:close/>
                </a:path>
              </a:pathLst>
            </a:custGeom>
            <a:solidFill>
              <a:srgbClr val="EDFA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640;p39">
              <a:extLst>
                <a:ext uri="{FF2B5EF4-FFF2-40B4-BE49-F238E27FC236}">
                  <a16:creationId xmlns:a16="http://schemas.microsoft.com/office/drawing/2014/main" id="{05464711-CBD3-3C9E-7E63-84E4DA4F18E4}"/>
                </a:ext>
              </a:extLst>
            </p:cNvPr>
            <p:cNvSpPr/>
            <p:nvPr/>
          </p:nvSpPr>
          <p:spPr>
            <a:xfrm>
              <a:off x="3519989" y="2162200"/>
              <a:ext cx="133626" cy="131972"/>
            </a:xfrm>
            <a:custGeom>
              <a:avLst/>
              <a:gdLst/>
              <a:ahLst/>
              <a:cxnLst/>
              <a:rect l="l" t="t" r="r" b="b"/>
              <a:pathLst>
                <a:path w="3717" h="3671" extrusionOk="0">
                  <a:moveTo>
                    <a:pt x="2243" y="0"/>
                  </a:moveTo>
                  <a:lnTo>
                    <a:pt x="70" y="3436"/>
                  </a:lnTo>
                  <a:cubicBezTo>
                    <a:pt x="1" y="3544"/>
                    <a:pt x="93" y="3670"/>
                    <a:pt x="201" y="3670"/>
                  </a:cubicBezTo>
                  <a:cubicBezTo>
                    <a:pt x="228" y="3670"/>
                    <a:pt x="255" y="3663"/>
                    <a:pt x="281" y="3646"/>
                  </a:cubicBezTo>
                  <a:lnTo>
                    <a:pt x="3716" y="1474"/>
                  </a:lnTo>
                  <a:lnTo>
                    <a:pt x="2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41;p39">
              <a:extLst>
                <a:ext uri="{FF2B5EF4-FFF2-40B4-BE49-F238E27FC236}">
                  <a16:creationId xmlns:a16="http://schemas.microsoft.com/office/drawing/2014/main" id="{7B0AD2DC-7C96-DFB1-28FF-97E21AC82755}"/>
                </a:ext>
              </a:extLst>
            </p:cNvPr>
            <p:cNvSpPr/>
            <p:nvPr/>
          </p:nvSpPr>
          <p:spPr>
            <a:xfrm>
              <a:off x="3519989" y="2195562"/>
              <a:ext cx="133626" cy="98611"/>
            </a:xfrm>
            <a:custGeom>
              <a:avLst/>
              <a:gdLst/>
              <a:ahLst/>
              <a:cxnLst/>
              <a:rect l="l" t="t" r="r" b="b"/>
              <a:pathLst>
                <a:path w="3717" h="2743" extrusionOk="0">
                  <a:moveTo>
                    <a:pt x="3171" y="0"/>
                  </a:moveTo>
                  <a:lnTo>
                    <a:pt x="654" y="1580"/>
                  </a:lnTo>
                  <a:lnTo>
                    <a:pt x="70" y="2508"/>
                  </a:lnTo>
                  <a:cubicBezTo>
                    <a:pt x="1" y="2616"/>
                    <a:pt x="93" y="2742"/>
                    <a:pt x="201" y="2742"/>
                  </a:cubicBezTo>
                  <a:cubicBezTo>
                    <a:pt x="228" y="2742"/>
                    <a:pt x="255" y="2735"/>
                    <a:pt x="281" y="2718"/>
                  </a:cubicBezTo>
                  <a:lnTo>
                    <a:pt x="3716" y="546"/>
                  </a:lnTo>
                  <a:lnTo>
                    <a:pt x="3171" y="0"/>
                  </a:ln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42;p39">
              <a:extLst>
                <a:ext uri="{FF2B5EF4-FFF2-40B4-BE49-F238E27FC236}">
                  <a16:creationId xmlns:a16="http://schemas.microsoft.com/office/drawing/2014/main" id="{58E194EE-FFB8-382D-472A-7AF2FF09AD63}"/>
                </a:ext>
              </a:extLst>
            </p:cNvPr>
            <p:cNvSpPr/>
            <p:nvPr/>
          </p:nvSpPr>
          <p:spPr>
            <a:xfrm>
              <a:off x="3600948" y="2083038"/>
              <a:ext cx="133482" cy="132152"/>
            </a:xfrm>
            <a:custGeom>
              <a:avLst/>
              <a:gdLst/>
              <a:ahLst/>
              <a:cxnLst/>
              <a:rect l="l" t="t" r="r" b="b"/>
              <a:pathLst>
                <a:path w="3713" h="3676" extrusionOk="0">
                  <a:moveTo>
                    <a:pt x="3521" y="1"/>
                  </a:moveTo>
                  <a:cubicBezTo>
                    <a:pt x="3493" y="1"/>
                    <a:pt x="3464" y="10"/>
                    <a:pt x="3436" y="30"/>
                  </a:cubicBezTo>
                  <a:lnTo>
                    <a:pt x="0" y="2202"/>
                  </a:lnTo>
                  <a:lnTo>
                    <a:pt x="1474" y="3676"/>
                  </a:lnTo>
                  <a:lnTo>
                    <a:pt x="3637" y="231"/>
                  </a:lnTo>
                  <a:cubicBezTo>
                    <a:pt x="3712" y="125"/>
                    <a:pt x="3627" y="1"/>
                    <a:pt x="3521" y="1"/>
                  </a:cubicBezTo>
                  <a:close/>
                </a:path>
              </a:pathLst>
            </a:custGeom>
            <a:solidFill>
              <a:srgbClr val="9F28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43;p39">
              <a:extLst>
                <a:ext uri="{FF2B5EF4-FFF2-40B4-BE49-F238E27FC236}">
                  <a16:creationId xmlns:a16="http://schemas.microsoft.com/office/drawing/2014/main" id="{F7F23E44-8F2A-FC08-1135-645F1A377598}"/>
                </a:ext>
              </a:extLst>
            </p:cNvPr>
            <p:cNvSpPr/>
            <p:nvPr/>
          </p:nvSpPr>
          <p:spPr>
            <a:xfrm>
              <a:off x="3633950" y="2083182"/>
              <a:ext cx="100229" cy="131685"/>
            </a:xfrm>
            <a:custGeom>
              <a:avLst/>
              <a:gdLst/>
              <a:ahLst/>
              <a:cxnLst/>
              <a:rect l="l" t="t" r="r" b="b"/>
              <a:pathLst>
                <a:path w="2788" h="3663" extrusionOk="0">
                  <a:moveTo>
                    <a:pt x="2599" y="1"/>
                  </a:moveTo>
                  <a:cubicBezTo>
                    <a:pt x="2573" y="1"/>
                    <a:pt x="2545" y="8"/>
                    <a:pt x="2518" y="26"/>
                  </a:cubicBezTo>
                  <a:lnTo>
                    <a:pt x="1590" y="609"/>
                  </a:lnTo>
                  <a:lnTo>
                    <a:pt x="1" y="3117"/>
                  </a:lnTo>
                  <a:lnTo>
                    <a:pt x="546" y="3662"/>
                  </a:lnTo>
                  <a:lnTo>
                    <a:pt x="2719" y="227"/>
                  </a:lnTo>
                  <a:cubicBezTo>
                    <a:pt x="2788" y="120"/>
                    <a:pt x="2704" y="1"/>
                    <a:pt x="2599" y="1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06" name="Google Shape;657;p39">
            <a:extLst>
              <a:ext uri="{FF2B5EF4-FFF2-40B4-BE49-F238E27FC236}">
                <a16:creationId xmlns:a16="http://schemas.microsoft.com/office/drawing/2014/main" id="{1476A3C8-B6FA-3824-87F4-CAB9C0A0293C}"/>
              </a:ext>
            </a:extLst>
          </p:cNvPr>
          <p:cNvCxnSpPr>
            <a:stCxn id="11" idx="6"/>
            <a:endCxn id="14" idx="2"/>
          </p:cNvCxnSpPr>
          <p:nvPr/>
        </p:nvCxnSpPr>
        <p:spPr>
          <a:xfrm>
            <a:off x="5687658" y="3429863"/>
            <a:ext cx="852900" cy="0"/>
          </a:xfrm>
          <a:prstGeom prst="straightConnector1">
            <a:avLst/>
          </a:prstGeom>
          <a:noFill/>
          <a:ln w="28575" cap="flat" cmpd="sng">
            <a:solidFill>
              <a:srgbClr val="61A4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" name="Google Shape;658;p39">
            <a:extLst>
              <a:ext uri="{FF2B5EF4-FFF2-40B4-BE49-F238E27FC236}">
                <a16:creationId xmlns:a16="http://schemas.microsoft.com/office/drawing/2014/main" id="{C02E0280-F3E8-F025-61AA-8ACD78603085}"/>
              </a:ext>
            </a:extLst>
          </p:cNvPr>
          <p:cNvCxnSpPr>
            <a:stCxn id="14" idx="4"/>
          </p:cNvCxnSpPr>
          <p:nvPr/>
        </p:nvCxnSpPr>
        <p:spPr>
          <a:xfrm rot="5400000">
            <a:off x="5713946" y="3403613"/>
            <a:ext cx="800400" cy="1856100"/>
          </a:xfrm>
          <a:prstGeom prst="bentConnector3">
            <a:avLst>
              <a:gd name="adj1" fmla="val 50006"/>
            </a:avLst>
          </a:prstGeom>
          <a:noFill/>
          <a:ln w="28575" cap="flat" cmpd="sng">
            <a:solidFill>
              <a:srgbClr val="61A4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" name="Google Shape;659;p39">
            <a:extLst>
              <a:ext uri="{FF2B5EF4-FFF2-40B4-BE49-F238E27FC236}">
                <a16:creationId xmlns:a16="http://schemas.microsoft.com/office/drawing/2014/main" id="{AE3F7FB1-4518-7C71-2080-AE197E0F7444}"/>
              </a:ext>
            </a:extLst>
          </p:cNvPr>
          <p:cNvCxnSpPr>
            <a:endCxn id="17" idx="2"/>
          </p:cNvCxnSpPr>
          <p:nvPr/>
        </p:nvCxnSpPr>
        <p:spPr>
          <a:xfrm>
            <a:off x="5687658" y="5233563"/>
            <a:ext cx="852900" cy="600"/>
          </a:xfrm>
          <a:prstGeom prst="bentConnector3">
            <a:avLst>
              <a:gd name="adj1" fmla="val 50002"/>
            </a:avLst>
          </a:prstGeom>
          <a:noFill/>
          <a:ln w="28575" cap="flat" cmpd="sng">
            <a:solidFill>
              <a:srgbClr val="61A45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9" name="Google Shape;660;p39">
            <a:extLst>
              <a:ext uri="{FF2B5EF4-FFF2-40B4-BE49-F238E27FC236}">
                <a16:creationId xmlns:a16="http://schemas.microsoft.com/office/drawing/2014/main" id="{AF633AFC-3753-C3B5-A813-AE5FCB713A2D}"/>
              </a:ext>
            </a:extLst>
          </p:cNvPr>
          <p:cNvSpPr txBox="1">
            <a:spLocks/>
          </p:cNvSpPr>
          <p:nvPr/>
        </p:nvSpPr>
        <p:spPr>
          <a:xfrm>
            <a:off x="3969733" y="2707501"/>
            <a:ext cx="5994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en" sz="2300" b="1">
                <a:solidFill>
                  <a:srgbClr val="61A450"/>
                </a:solidFill>
                <a:latin typeface="Marmelad"/>
                <a:ea typeface="Marmelad"/>
                <a:cs typeface="Marmelad"/>
                <a:sym typeface="Marmelad"/>
              </a:rPr>
              <a:t>01</a:t>
            </a:r>
            <a:endParaRPr lang="en" sz="2300" b="1" dirty="0">
              <a:solidFill>
                <a:srgbClr val="61A450"/>
              </a:solidFill>
              <a:latin typeface="Marmelad"/>
              <a:ea typeface="Marmelad"/>
              <a:cs typeface="Marmelad"/>
              <a:sym typeface="Marmelad"/>
            </a:endParaRPr>
          </a:p>
        </p:txBody>
      </p:sp>
      <p:sp>
        <p:nvSpPr>
          <p:cNvPr id="110" name="Google Shape;661;p39">
            <a:extLst>
              <a:ext uri="{FF2B5EF4-FFF2-40B4-BE49-F238E27FC236}">
                <a16:creationId xmlns:a16="http://schemas.microsoft.com/office/drawing/2014/main" id="{34157BF1-EA2A-951E-FB4B-5A4F6A942697}"/>
              </a:ext>
            </a:extLst>
          </p:cNvPr>
          <p:cNvSpPr txBox="1">
            <a:spLocks/>
          </p:cNvSpPr>
          <p:nvPr/>
        </p:nvSpPr>
        <p:spPr>
          <a:xfrm>
            <a:off x="7681208" y="4514488"/>
            <a:ext cx="5994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z="2300" b="1">
                <a:solidFill>
                  <a:srgbClr val="61A450"/>
                </a:solidFill>
                <a:latin typeface="Marmelad"/>
                <a:ea typeface="Marmelad"/>
                <a:cs typeface="Marmelad"/>
                <a:sym typeface="Marmelad"/>
              </a:rPr>
              <a:t>04</a:t>
            </a:r>
          </a:p>
        </p:txBody>
      </p:sp>
      <p:sp>
        <p:nvSpPr>
          <p:cNvPr id="111" name="Google Shape;662;p39">
            <a:extLst>
              <a:ext uri="{FF2B5EF4-FFF2-40B4-BE49-F238E27FC236}">
                <a16:creationId xmlns:a16="http://schemas.microsoft.com/office/drawing/2014/main" id="{729A2E6C-CF83-A494-07FD-7536CDE0A5D9}"/>
              </a:ext>
            </a:extLst>
          </p:cNvPr>
          <p:cNvSpPr txBox="1">
            <a:spLocks/>
          </p:cNvSpPr>
          <p:nvPr/>
        </p:nvSpPr>
        <p:spPr>
          <a:xfrm>
            <a:off x="3960883" y="4524513"/>
            <a:ext cx="5994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en" sz="2300" b="1">
                <a:solidFill>
                  <a:srgbClr val="61A450"/>
                </a:solidFill>
                <a:latin typeface="Marmelad"/>
                <a:ea typeface="Marmelad"/>
                <a:cs typeface="Marmelad"/>
                <a:sym typeface="Marmelad"/>
              </a:rPr>
              <a:t>03</a:t>
            </a:r>
          </a:p>
        </p:txBody>
      </p:sp>
      <p:sp>
        <p:nvSpPr>
          <p:cNvPr id="112" name="Google Shape;663;p39">
            <a:extLst>
              <a:ext uri="{FF2B5EF4-FFF2-40B4-BE49-F238E27FC236}">
                <a16:creationId xmlns:a16="http://schemas.microsoft.com/office/drawing/2014/main" id="{BA0BE828-8D14-D8F5-F18C-51C18DB3E4B9}"/>
              </a:ext>
            </a:extLst>
          </p:cNvPr>
          <p:cNvSpPr txBox="1">
            <a:spLocks/>
          </p:cNvSpPr>
          <p:nvPr/>
        </p:nvSpPr>
        <p:spPr>
          <a:xfrm>
            <a:off x="7681208" y="2707501"/>
            <a:ext cx="5994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z="2300" b="1">
                <a:solidFill>
                  <a:srgbClr val="61A450"/>
                </a:solidFill>
                <a:latin typeface="Marmelad"/>
                <a:ea typeface="Marmelad"/>
                <a:cs typeface="Marmelad"/>
                <a:sym typeface="Marmelad"/>
              </a:rPr>
              <a:t>02</a:t>
            </a:r>
          </a:p>
        </p:txBody>
      </p:sp>
      <p:grpSp>
        <p:nvGrpSpPr>
          <p:cNvPr id="113" name="Google Shape;664;p39">
            <a:extLst>
              <a:ext uri="{FF2B5EF4-FFF2-40B4-BE49-F238E27FC236}">
                <a16:creationId xmlns:a16="http://schemas.microsoft.com/office/drawing/2014/main" id="{33A2F858-6615-B3F7-C0D4-78E23FDB15A0}"/>
              </a:ext>
            </a:extLst>
          </p:cNvPr>
          <p:cNvGrpSpPr/>
          <p:nvPr/>
        </p:nvGrpSpPr>
        <p:grpSpPr>
          <a:xfrm>
            <a:off x="6742430" y="4967593"/>
            <a:ext cx="599524" cy="531938"/>
            <a:chOff x="5183464" y="3481379"/>
            <a:chExt cx="599524" cy="531938"/>
          </a:xfrm>
        </p:grpSpPr>
        <p:sp>
          <p:nvSpPr>
            <p:cNvPr id="114" name="Google Shape;665;p39">
              <a:extLst>
                <a:ext uri="{FF2B5EF4-FFF2-40B4-BE49-F238E27FC236}">
                  <a16:creationId xmlns:a16="http://schemas.microsoft.com/office/drawing/2014/main" id="{CA4181F2-D790-117A-7C0A-4C6E821E642E}"/>
                </a:ext>
              </a:extLst>
            </p:cNvPr>
            <p:cNvSpPr/>
            <p:nvPr/>
          </p:nvSpPr>
          <p:spPr>
            <a:xfrm>
              <a:off x="5212411" y="3723025"/>
              <a:ext cx="48692" cy="106579"/>
            </a:xfrm>
            <a:custGeom>
              <a:avLst/>
              <a:gdLst/>
              <a:ahLst/>
              <a:cxnLst/>
              <a:rect l="l" t="t" r="r" b="b"/>
              <a:pathLst>
                <a:path w="1159" h="2537" extrusionOk="0">
                  <a:moveTo>
                    <a:pt x="689" y="0"/>
                  </a:moveTo>
                  <a:cubicBezTo>
                    <a:pt x="306" y="0"/>
                    <a:pt x="0" y="316"/>
                    <a:pt x="0" y="699"/>
                  </a:cubicBezTo>
                  <a:lnTo>
                    <a:pt x="0" y="862"/>
                  </a:lnTo>
                  <a:cubicBezTo>
                    <a:pt x="0" y="1063"/>
                    <a:pt x="29" y="1254"/>
                    <a:pt x="96" y="1445"/>
                  </a:cubicBezTo>
                  <a:lnTo>
                    <a:pt x="459" y="2536"/>
                  </a:lnTo>
                  <a:lnTo>
                    <a:pt x="1158" y="2536"/>
                  </a:lnTo>
                  <a:lnTo>
                    <a:pt x="11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666;p39">
              <a:extLst>
                <a:ext uri="{FF2B5EF4-FFF2-40B4-BE49-F238E27FC236}">
                  <a16:creationId xmlns:a16="http://schemas.microsoft.com/office/drawing/2014/main" id="{08C8B39D-3112-23BC-D050-CC880FC9B333}"/>
                </a:ext>
              </a:extLst>
            </p:cNvPr>
            <p:cNvSpPr/>
            <p:nvPr/>
          </p:nvSpPr>
          <p:spPr>
            <a:xfrm>
              <a:off x="5212411" y="3723025"/>
              <a:ext cx="48692" cy="106579"/>
            </a:xfrm>
            <a:custGeom>
              <a:avLst/>
              <a:gdLst/>
              <a:ahLst/>
              <a:cxnLst/>
              <a:rect l="l" t="t" r="r" b="b"/>
              <a:pathLst>
                <a:path w="1159" h="2537" extrusionOk="0">
                  <a:moveTo>
                    <a:pt x="689" y="0"/>
                  </a:moveTo>
                  <a:cubicBezTo>
                    <a:pt x="306" y="0"/>
                    <a:pt x="0" y="316"/>
                    <a:pt x="0" y="699"/>
                  </a:cubicBezTo>
                  <a:lnTo>
                    <a:pt x="0" y="862"/>
                  </a:lnTo>
                  <a:cubicBezTo>
                    <a:pt x="0" y="1063"/>
                    <a:pt x="29" y="1254"/>
                    <a:pt x="96" y="1445"/>
                  </a:cubicBezTo>
                  <a:lnTo>
                    <a:pt x="459" y="2536"/>
                  </a:lnTo>
                  <a:lnTo>
                    <a:pt x="1158" y="2536"/>
                  </a:lnTo>
                  <a:lnTo>
                    <a:pt x="1158" y="0"/>
                  </a:lnTo>
                  <a:close/>
                </a:path>
              </a:pathLst>
            </a:custGeom>
            <a:solidFill>
              <a:srgbClr val="FFFFFF">
                <a:alpha val="1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667;p39">
              <a:extLst>
                <a:ext uri="{FF2B5EF4-FFF2-40B4-BE49-F238E27FC236}">
                  <a16:creationId xmlns:a16="http://schemas.microsoft.com/office/drawing/2014/main" id="{ADB30784-6CD2-A1BF-2983-4EAC63ED5CF0}"/>
                </a:ext>
              </a:extLst>
            </p:cNvPr>
            <p:cNvSpPr/>
            <p:nvPr/>
          </p:nvSpPr>
          <p:spPr>
            <a:xfrm>
              <a:off x="5183464" y="3711766"/>
              <a:ext cx="348620" cy="301548"/>
            </a:xfrm>
            <a:custGeom>
              <a:avLst/>
              <a:gdLst/>
              <a:ahLst/>
              <a:cxnLst/>
              <a:rect l="l" t="t" r="r" b="b"/>
              <a:pathLst>
                <a:path w="8298" h="7178" extrusionOk="0">
                  <a:moveTo>
                    <a:pt x="8117" y="0"/>
                  </a:moveTo>
                  <a:cubicBezTo>
                    <a:pt x="8073" y="0"/>
                    <a:pt x="8029" y="19"/>
                    <a:pt x="8001" y="58"/>
                  </a:cubicBezTo>
                  <a:lnTo>
                    <a:pt x="3809" y="4058"/>
                  </a:lnTo>
                  <a:cubicBezTo>
                    <a:pt x="3723" y="4135"/>
                    <a:pt x="3608" y="4183"/>
                    <a:pt x="3493" y="4183"/>
                  </a:cubicBezTo>
                  <a:lnTo>
                    <a:pt x="3445" y="4183"/>
                  </a:lnTo>
                  <a:cubicBezTo>
                    <a:pt x="3196" y="4183"/>
                    <a:pt x="2996" y="3982"/>
                    <a:pt x="2996" y="3723"/>
                  </a:cubicBezTo>
                  <a:lnTo>
                    <a:pt x="2996" y="3493"/>
                  </a:lnTo>
                  <a:lnTo>
                    <a:pt x="1608" y="3493"/>
                  </a:lnTo>
                  <a:lnTo>
                    <a:pt x="1608" y="3723"/>
                  </a:lnTo>
                  <a:cubicBezTo>
                    <a:pt x="1608" y="3934"/>
                    <a:pt x="1474" y="4116"/>
                    <a:pt x="1282" y="4173"/>
                  </a:cubicBezTo>
                  <a:lnTo>
                    <a:pt x="498" y="4393"/>
                  </a:lnTo>
                  <a:cubicBezTo>
                    <a:pt x="201" y="4470"/>
                    <a:pt x="0" y="4747"/>
                    <a:pt x="0" y="5053"/>
                  </a:cubicBezTo>
                  <a:lnTo>
                    <a:pt x="0" y="6948"/>
                  </a:lnTo>
                  <a:cubicBezTo>
                    <a:pt x="0" y="7073"/>
                    <a:pt x="105" y="7178"/>
                    <a:pt x="230" y="7178"/>
                  </a:cubicBezTo>
                  <a:lnTo>
                    <a:pt x="3455" y="7178"/>
                  </a:lnTo>
                  <a:cubicBezTo>
                    <a:pt x="3579" y="7178"/>
                    <a:pt x="3685" y="7073"/>
                    <a:pt x="3685" y="6948"/>
                  </a:cubicBezTo>
                  <a:lnTo>
                    <a:pt x="3685" y="5953"/>
                  </a:lnTo>
                  <a:cubicBezTo>
                    <a:pt x="3685" y="5704"/>
                    <a:pt x="3780" y="5474"/>
                    <a:pt x="3953" y="5302"/>
                  </a:cubicBezTo>
                  <a:lnTo>
                    <a:pt x="7867" y="1378"/>
                  </a:lnTo>
                  <a:cubicBezTo>
                    <a:pt x="7982" y="1264"/>
                    <a:pt x="8029" y="1101"/>
                    <a:pt x="7991" y="938"/>
                  </a:cubicBezTo>
                  <a:lnTo>
                    <a:pt x="7905" y="613"/>
                  </a:lnTo>
                  <a:lnTo>
                    <a:pt x="8230" y="287"/>
                  </a:lnTo>
                  <a:cubicBezTo>
                    <a:pt x="8297" y="230"/>
                    <a:pt x="8297" y="115"/>
                    <a:pt x="8240" y="58"/>
                  </a:cubicBezTo>
                  <a:cubicBezTo>
                    <a:pt x="8207" y="19"/>
                    <a:pt x="8161" y="0"/>
                    <a:pt x="8117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" name="Google Shape;668;p39">
              <a:extLst>
                <a:ext uri="{FF2B5EF4-FFF2-40B4-BE49-F238E27FC236}">
                  <a16:creationId xmlns:a16="http://schemas.microsoft.com/office/drawing/2014/main" id="{30FAEFF1-C0CD-5273-0689-E600202D856D}"/>
                </a:ext>
              </a:extLst>
            </p:cNvPr>
            <p:cNvSpPr/>
            <p:nvPr/>
          </p:nvSpPr>
          <p:spPr>
            <a:xfrm>
              <a:off x="5246988" y="3858510"/>
              <a:ext cx="66380" cy="28987"/>
            </a:xfrm>
            <a:custGeom>
              <a:avLst/>
              <a:gdLst/>
              <a:ahLst/>
              <a:cxnLst/>
              <a:rect l="l" t="t" r="r" b="b"/>
              <a:pathLst>
                <a:path w="1580" h="690" extrusionOk="0">
                  <a:moveTo>
                    <a:pt x="96" y="0"/>
                  </a:moveTo>
                  <a:lnTo>
                    <a:pt x="96" y="230"/>
                  </a:lnTo>
                  <a:cubicBezTo>
                    <a:pt x="96" y="335"/>
                    <a:pt x="67" y="431"/>
                    <a:pt x="0" y="517"/>
                  </a:cubicBezTo>
                  <a:cubicBezTo>
                    <a:pt x="249" y="632"/>
                    <a:pt x="517" y="690"/>
                    <a:pt x="785" y="690"/>
                  </a:cubicBezTo>
                  <a:cubicBezTo>
                    <a:pt x="1062" y="690"/>
                    <a:pt x="1330" y="632"/>
                    <a:pt x="1579" y="517"/>
                  </a:cubicBezTo>
                  <a:cubicBezTo>
                    <a:pt x="1512" y="431"/>
                    <a:pt x="1484" y="335"/>
                    <a:pt x="1484" y="230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669;p39">
              <a:extLst>
                <a:ext uri="{FF2B5EF4-FFF2-40B4-BE49-F238E27FC236}">
                  <a16:creationId xmlns:a16="http://schemas.microsoft.com/office/drawing/2014/main" id="{4DA8911D-A73A-DDBB-7E64-C417582FB961}"/>
                </a:ext>
              </a:extLst>
            </p:cNvPr>
            <p:cNvSpPr/>
            <p:nvPr/>
          </p:nvSpPr>
          <p:spPr>
            <a:xfrm>
              <a:off x="5231695" y="3713363"/>
              <a:ext cx="116249" cy="116242"/>
            </a:xfrm>
            <a:custGeom>
              <a:avLst/>
              <a:gdLst/>
              <a:ahLst/>
              <a:cxnLst/>
              <a:rect l="l" t="t" r="r" b="b"/>
              <a:pathLst>
                <a:path w="2767" h="2767" extrusionOk="0">
                  <a:moveTo>
                    <a:pt x="689" y="1"/>
                  </a:moveTo>
                  <a:cubicBezTo>
                    <a:pt x="316" y="1"/>
                    <a:pt x="0" y="316"/>
                    <a:pt x="0" y="690"/>
                  </a:cubicBezTo>
                  <a:cubicBezTo>
                    <a:pt x="0" y="948"/>
                    <a:pt x="211" y="1159"/>
                    <a:pt x="460" y="1159"/>
                  </a:cubicBezTo>
                  <a:lnTo>
                    <a:pt x="2307" y="2766"/>
                  </a:lnTo>
                  <a:lnTo>
                    <a:pt x="2690" y="1407"/>
                  </a:lnTo>
                  <a:cubicBezTo>
                    <a:pt x="2738" y="1235"/>
                    <a:pt x="2766" y="1072"/>
                    <a:pt x="2766" y="900"/>
                  </a:cubicBezTo>
                  <a:lnTo>
                    <a:pt x="2766" y="470"/>
                  </a:lnTo>
                  <a:cubicBezTo>
                    <a:pt x="2766" y="211"/>
                    <a:pt x="2556" y="1"/>
                    <a:pt x="2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670;p39">
              <a:extLst>
                <a:ext uri="{FF2B5EF4-FFF2-40B4-BE49-F238E27FC236}">
                  <a16:creationId xmlns:a16="http://schemas.microsoft.com/office/drawing/2014/main" id="{ABFC9268-3D3D-8377-4FB6-D0826258A0AE}"/>
                </a:ext>
              </a:extLst>
            </p:cNvPr>
            <p:cNvSpPr/>
            <p:nvPr/>
          </p:nvSpPr>
          <p:spPr>
            <a:xfrm>
              <a:off x="5222032" y="3762011"/>
              <a:ext cx="116249" cy="106201"/>
            </a:xfrm>
            <a:custGeom>
              <a:avLst/>
              <a:gdLst/>
              <a:ahLst/>
              <a:cxnLst/>
              <a:rect l="l" t="t" r="r" b="b"/>
              <a:pathLst>
                <a:path w="2767" h="2528" extrusionOk="0">
                  <a:moveTo>
                    <a:pt x="891" y="1"/>
                  </a:moveTo>
                  <a:cubicBezTo>
                    <a:pt x="766" y="1"/>
                    <a:pt x="642" y="48"/>
                    <a:pt x="556" y="135"/>
                  </a:cubicBezTo>
                  <a:lnTo>
                    <a:pt x="135" y="556"/>
                  </a:lnTo>
                  <a:cubicBezTo>
                    <a:pt x="49" y="642"/>
                    <a:pt x="1" y="757"/>
                    <a:pt x="1" y="881"/>
                  </a:cubicBezTo>
                  <a:lnTo>
                    <a:pt x="1" y="1149"/>
                  </a:lnTo>
                  <a:cubicBezTo>
                    <a:pt x="1" y="1915"/>
                    <a:pt x="623" y="2527"/>
                    <a:pt x="1379" y="2527"/>
                  </a:cubicBezTo>
                  <a:cubicBezTo>
                    <a:pt x="2144" y="2527"/>
                    <a:pt x="2767" y="1915"/>
                    <a:pt x="2767" y="1149"/>
                  </a:cubicBezTo>
                  <a:lnTo>
                    <a:pt x="2767" y="852"/>
                  </a:lnTo>
                  <a:cubicBezTo>
                    <a:pt x="2767" y="738"/>
                    <a:pt x="2719" y="613"/>
                    <a:pt x="2633" y="527"/>
                  </a:cubicBezTo>
                  <a:cubicBezTo>
                    <a:pt x="2278" y="182"/>
                    <a:pt x="1628" y="20"/>
                    <a:pt x="891" y="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" name="Google Shape;671;p39">
              <a:extLst>
                <a:ext uri="{FF2B5EF4-FFF2-40B4-BE49-F238E27FC236}">
                  <a16:creationId xmlns:a16="http://schemas.microsoft.com/office/drawing/2014/main" id="{5C4F7055-952C-1D77-A1F6-B98B0A3E3E6B}"/>
                </a:ext>
              </a:extLst>
            </p:cNvPr>
            <p:cNvSpPr/>
            <p:nvPr/>
          </p:nvSpPr>
          <p:spPr>
            <a:xfrm>
              <a:off x="5222032" y="3762011"/>
              <a:ext cx="115828" cy="104185"/>
            </a:xfrm>
            <a:custGeom>
              <a:avLst/>
              <a:gdLst/>
              <a:ahLst/>
              <a:cxnLst/>
              <a:rect l="l" t="t" r="r" b="b"/>
              <a:pathLst>
                <a:path w="2757" h="2480" extrusionOk="0">
                  <a:moveTo>
                    <a:pt x="891" y="1"/>
                  </a:moveTo>
                  <a:cubicBezTo>
                    <a:pt x="766" y="1"/>
                    <a:pt x="642" y="48"/>
                    <a:pt x="556" y="135"/>
                  </a:cubicBezTo>
                  <a:lnTo>
                    <a:pt x="135" y="556"/>
                  </a:lnTo>
                  <a:cubicBezTo>
                    <a:pt x="49" y="642"/>
                    <a:pt x="1" y="757"/>
                    <a:pt x="1" y="881"/>
                  </a:cubicBezTo>
                  <a:lnTo>
                    <a:pt x="1" y="1149"/>
                  </a:lnTo>
                  <a:cubicBezTo>
                    <a:pt x="1" y="1762"/>
                    <a:pt x="412" y="2307"/>
                    <a:pt x="996" y="2479"/>
                  </a:cubicBezTo>
                  <a:cubicBezTo>
                    <a:pt x="795" y="2230"/>
                    <a:pt x="690" y="1924"/>
                    <a:pt x="690" y="1608"/>
                  </a:cubicBezTo>
                  <a:lnTo>
                    <a:pt x="690" y="938"/>
                  </a:lnTo>
                  <a:cubicBezTo>
                    <a:pt x="690" y="682"/>
                    <a:pt x="900" y="478"/>
                    <a:pt x="1145" y="478"/>
                  </a:cubicBezTo>
                  <a:cubicBezTo>
                    <a:pt x="1156" y="478"/>
                    <a:pt x="1167" y="478"/>
                    <a:pt x="1178" y="479"/>
                  </a:cubicBezTo>
                  <a:cubicBezTo>
                    <a:pt x="1647" y="508"/>
                    <a:pt x="2336" y="584"/>
                    <a:pt x="2757" y="785"/>
                  </a:cubicBezTo>
                  <a:cubicBezTo>
                    <a:pt x="2747" y="690"/>
                    <a:pt x="2700" y="604"/>
                    <a:pt x="2633" y="537"/>
                  </a:cubicBezTo>
                  <a:cubicBezTo>
                    <a:pt x="2278" y="182"/>
                    <a:pt x="1628" y="29"/>
                    <a:pt x="891" y="1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672;p39">
              <a:extLst>
                <a:ext uri="{FF2B5EF4-FFF2-40B4-BE49-F238E27FC236}">
                  <a16:creationId xmlns:a16="http://schemas.microsoft.com/office/drawing/2014/main" id="{12640C4F-F724-DE84-993A-8DD610846DCE}"/>
                </a:ext>
              </a:extLst>
            </p:cNvPr>
            <p:cNvSpPr/>
            <p:nvPr/>
          </p:nvSpPr>
          <p:spPr>
            <a:xfrm>
              <a:off x="5183464" y="3755163"/>
              <a:ext cx="318875" cy="258151"/>
            </a:xfrm>
            <a:custGeom>
              <a:avLst/>
              <a:gdLst/>
              <a:ahLst/>
              <a:cxnLst/>
              <a:rect l="l" t="t" r="r" b="b"/>
              <a:pathLst>
                <a:path w="7590" h="6145" extrusionOk="0">
                  <a:moveTo>
                    <a:pt x="6977" y="1"/>
                  </a:moveTo>
                  <a:lnTo>
                    <a:pt x="3819" y="3025"/>
                  </a:lnTo>
                  <a:cubicBezTo>
                    <a:pt x="3761" y="3083"/>
                    <a:pt x="3685" y="3121"/>
                    <a:pt x="3608" y="3140"/>
                  </a:cubicBezTo>
                  <a:cubicBezTo>
                    <a:pt x="3356" y="3653"/>
                    <a:pt x="2864" y="3912"/>
                    <a:pt x="2372" y="3912"/>
                  </a:cubicBezTo>
                  <a:cubicBezTo>
                    <a:pt x="1891" y="3912"/>
                    <a:pt x="1409" y="3665"/>
                    <a:pt x="1148" y="3169"/>
                  </a:cubicBezTo>
                  <a:lnTo>
                    <a:pt x="498" y="3360"/>
                  </a:lnTo>
                  <a:cubicBezTo>
                    <a:pt x="201" y="3446"/>
                    <a:pt x="0" y="3714"/>
                    <a:pt x="0" y="4020"/>
                  </a:cubicBezTo>
                  <a:lnTo>
                    <a:pt x="0" y="5915"/>
                  </a:lnTo>
                  <a:cubicBezTo>
                    <a:pt x="0" y="6040"/>
                    <a:pt x="105" y="6145"/>
                    <a:pt x="230" y="6145"/>
                  </a:cubicBezTo>
                  <a:lnTo>
                    <a:pt x="3455" y="6145"/>
                  </a:lnTo>
                  <a:cubicBezTo>
                    <a:pt x="3579" y="6145"/>
                    <a:pt x="3685" y="6040"/>
                    <a:pt x="3685" y="5915"/>
                  </a:cubicBezTo>
                  <a:lnTo>
                    <a:pt x="3685" y="4920"/>
                  </a:lnTo>
                  <a:cubicBezTo>
                    <a:pt x="3685" y="4671"/>
                    <a:pt x="3780" y="4441"/>
                    <a:pt x="3953" y="4269"/>
                  </a:cubicBezTo>
                  <a:lnTo>
                    <a:pt x="7589" y="623"/>
                  </a:lnTo>
                  <a:lnTo>
                    <a:pt x="6977" y="1"/>
                  </a:lnTo>
                  <a:close/>
                </a:path>
              </a:pathLst>
            </a:custGeom>
            <a:solidFill>
              <a:srgbClr val="416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" name="Google Shape;673;p39">
              <a:extLst>
                <a:ext uri="{FF2B5EF4-FFF2-40B4-BE49-F238E27FC236}">
                  <a16:creationId xmlns:a16="http://schemas.microsoft.com/office/drawing/2014/main" id="{95519C2D-698F-19B1-76F3-474E7C4B321F}"/>
                </a:ext>
              </a:extLst>
            </p:cNvPr>
            <p:cNvSpPr/>
            <p:nvPr/>
          </p:nvSpPr>
          <p:spPr>
            <a:xfrm>
              <a:off x="5183464" y="3907158"/>
              <a:ext cx="38609" cy="106159"/>
            </a:xfrm>
            <a:custGeom>
              <a:avLst/>
              <a:gdLst/>
              <a:ahLst/>
              <a:cxnLst/>
              <a:rect l="l" t="t" r="r" b="b"/>
              <a:pathLst>
                <a:path w="919" h="2527" extrusionOk="0">
                  <a:moveTo>
                    <a:pt x="134" y="0"/>
                  </a:moveTo>
                  <a:cubicBezTo>
                    <a:pt x="48" y="115"/>
                    <a:pt x="0" y="259"/>
                    <a:pt x="0" y="402"/>
                  </a:cubicBezTo>
                  <a:lnTo>
                    <a:pt x="0" y="2297"/>
                  </a:lnTo>
                  <a:cubicBezTo>
                    <a:pt x="0" y="2422"/>
                    <a:pt x="105" y="2527"/>
                    <a:pt x="230" y="2527"/>
                  </a:cubicBezTo>
                  <a:lnTo>
                    <a:pt x="919" y="2527"/>
                  </a:lnTo>
                  <a:lnTo>
                    <a:pt x="919" y="1072"/>
                  </a:lnTo>
                  <a:cubicBezTo>
                    <a:pt x="919" y="890"/>
                    <a:pt x="852" y="709"/>
                    <a:pt x="718" y="584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9F28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674;p39">
              <a:extLst>
                <a:ext uri="{FF2B5EF4-FFF2-40B4-BE49-F238E27FC236}">
                  <a16:creationId xmlns:a16="http://schemas.microsoft.com/office/drawing/2014/main" id="{9B59C2AD-1F4E-14DD-8A72-B88744EDEED2}"/>
                </a:ext>
              </a:extLst>
            </p:cNvPr>
            <p:cNvSpPr/>
            <p:nvPr/>
          </p:nvSpPr>
          <p:spPr>
            <a:xfrm>
              <a:off x="5338241" y="3755163"/>
              <a:ext cx="164101" cy="206689"/>
            </a:xfrm>
            <a:custGeom>
              <a:avLst/>
              <a:gdLst/>
              <a:ahLst/>
              <a:cxnLst/>
              <a:rect l="l" t="t" r="r" b="b"/>
              <a:pathLst>
                <a:path w="3906" h="4920" extrusionOk="0">
                  <a:moveTo>
                    <a:pt x="3293" y="1"/>
                  </a:moveTo>
                  <a:lnTo>
                    <a:pt x="221" y="2949"/>
                  </a:lnTo>
                  <a:cubicBezTo>
                    <a:pt x="77" y="3236"/>
                    <a:pt x="1" y="3551"/>
                    <a:pt x="1" y="3867"/>
                  </a:cubicBezTo>
                  <a:lnTo>
                    <a:pt x="1" y="4920"/>
                  </a:lnTo>
                  <a:cubicBezTo>
                    <a:pt x="1" y="4671"/>
                    <a:pt x="96" y="4441"/>
                    <a:pt x="269" y="4269"/>
                  </a:cubicBezTo>
                  <a:lnTo>
                    <a:pt x="3905" y="623"/>
                  </a:lnTo>
                  <a:lnTo>
                    <a:pt x="3293" y="1"/>
                  </a:lnTo>
                  <a:close/>
                </a:path>
              </a:pathLst>
            </a:custGeom>
            <a:solidFill>
              <a:srgbClr val="9F28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675;p39">
              <a:extLst>
                <a:ext uri="{FF2B5EF4-FFF2-40B4-BE49-F238E27FC236}">
                  <a16:creationId xmlns:a16="http://schemas.microsoft.com/office/drawing/2014/main" id="{CDBCCA46-D340-E185-C665-6209794240B5}"/>
                </a:ext>
              </a:extLst>
            </p:cNvPr>
            <p:cNvSpPr/>
            <p:nvPr/>
          </p:nvSpPr>
          <p:spPr>
            <a:xfrm>
              <a:off x="5434746" y="3481379"/>
              <a:ext cx="348242" cy="290331"/>
            </a:xfrm>
            <a:custGeom>
              <a:avLst/>
              <a:gdLst/>
              <a:ahLst/>
              <a:cxnLst/>
              <a:rect l="l" t="t" r="r" b="b"/>
              <a:pathLst>
                <a:path w="8289" h="6911" extrusionOk="0">
                  <a:moveTo>
                    <a:pt x="460" y="1"/>
                  </a:moveTo>
                  <a:cubicBezTo>
                    <a:pt x="211" y="1"/>
                    <a:pt x="0" y="211"/>
                    <a:pt x="0" y="469"/>
                  </a:cubicBezTo>
                  <a:lnTo>
                    <a:pt x="0" y="6451"/>
                  </a:lnTo>
                  <a:cubicBezTo>
                    <a:pt x="0" y="6700"/>
                    <a:pt x="211" y="6910"/>
                    <a:pt x="469" y="6910"/>
                  </a:cubicBezTo>
                  <a:lnTo>
                    <a:pt x="7829" y="6910"/>
                  </a:lnTo>
                  <a:cubicBezTo>
                    <a:pt x="8087" y="6901"/>
                    <a:pt x="8288" y="6700"/>
                    <a:pt x="8288" y="6451"/>
                  </a:cubicBezTo>
                  <a:lnTo>
                    <a:pt x="8288" y="469"/>
                  </a:lnTo>
                  <a:cubicBezTo>
                    <a:pt x="8288" y="211"/>
                    <a:pt x="8078" y="1"/>
                    <a:pt x="7829" y="1"/>
                  </a:cubicBezTo>
                  <a:close/>
                </a:path>
              </a:pathLst>
            </a:custGeom>
            <a:solidFill>
              <a:srgbClr val="416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676;p39">
              <a:extLst>
                <a:ext uri="{FF2B5EF4-FFF2-40B4-BE49-F238E27FC236}">
                  <a16:creationId xmlns:a16="http://schemas.microsoft.com/office/drawing/2014/main" id="{8550F532-AA88-55D5-97EC-7FAF58A9E9F2}"/>
                </a:ext>
              </a:extLst>
            </p:cNvPr>
            <p:cNvSpPr/>
            <p:nvPr/>
          </p:nvSpPr>
          <p:spPr>
            <a:xfrm>
              <a:off x="5461298" y="3524818"/>
              <a:ext cx="288500" cy="184844"/>
            </a:xfrm>
            <a:custGeom>
              <a:avLst/>
              <a:gdLst/>
              <a:ahLst/>
              <a:cxnLst/>
              <a:rect l="l" t="t" r="r" b="b"/>
              <a:pathLst>
                <a:path w="6867" h="4400" extrusionOk="0">
                  <a:moveTo>
                    <a:pt x="5359" y="0"/>
                  </a:moveTo>
                  <a:cubicBezTo>
                    <a:pt x="4929" y="29"/>
                    <a:pt x="4929" y="670"/>
                    <a:pt x="5359" y="689"/>
                  </a:cubicBezTo>
                  <a:lnTo>
                    <a:pt x="5675" y="689"/>
                  </a:lnTo>
                  <a:lnTo>
                    <a:pt x="3637" y="2737"/>
                  </a:lnTo>
                  <a:lnTo>
                    <a:pt x="2728" y="1828"/>
                  </a:lnTo>
                  <a:cubicBezTo>
                    <a:pt x="2661" y="1761"/>
                    <a:pt x="2572" y="1728"/>
                    <a:pt x="2484" y="1728"/>
                  </a:cubicBezTo>
                  <a:cubicBezTo>
                    <a:pt x="2395" y="1728"/>
                    <a:pt x="2307" y="1761"/>
                    <a:pt x="2240" y="1828"/>
                  </a:cubicBezTo>
                  <a:lnTo>
                    <a:pt x="278" y="3790"/>
                  </a:lnTo>
                  <a:cubicBezTo>
                    <a:pt x="0" y="4031"/>
                    <a:pt x="241" y="4400"/>
                    <a:pt x="515" y="4400"/>
                  </a:cubicBezTo>
                  <a:cubicBezTo>
                    <a:pt x="600" y="4400"/>
                    <a:pt x="689" y="4364"/>
                    <a:pt x="766" y="4278"/>
                  </a:cubicBezTo>
                  <a:lnTo>
                    <a:pt x="2479" y="2565"/>
                  </a:lnTo>
                  <a:lnTo>
                    <a:pt x="3388" y="3465"/>
                  </a:lnTo>
                  <a:cubicBezTo>
                    <a:pt x="3455" y="3536"/>
                    <a:pt x="3543" y="3572"/>
                    <a:pt x="3632" y="3572"/>
                  </a:cubicBezTo>
                  <a:cubicBezTo>
                    <a:pt x="3721" y="3572"/>
                    <a:pt x="3809" y="3536"/>
                    <a:pt x="3876" y="3465"/>
                  </a:cubicBezTo>
                  <a:lnTo>
                    <a:pt x="6163" y="1177"/>
                  </a:lnTo>
                  <a:lnTo>
                    <a:pt x="6163" y="1493"/>
                  </a:lnTo>
                  <a:cubicBezTo>
                    <a:pt x="6149" y="1737"/>
                    <a:pt x="6328" y="1859"/>
                    <a:pt x="6508" y="1859"/>
                  </a:cubicBezTo>
                  <a:cubicBezTo>
                    <a:pt x="6687" y="1859"/>
                    <a:pt x="6867" y="1737"/>
                    <a:pt x="6852" y="1493"/>
                  </a:cubicBezTo>
                  <a:lnTo>
                    <a:pt x="6852" y="345"/>
                  </a:lnTo>
                  <a:cubicBezTo>
                    <a:pt x="6852" y="153"/>
                    <a:pt x="6699" y="0"/>
                    <a:pt x="6508" y="0"/>
                  </a:cubicBezTo>
                  <a:close/>
                </a:path>
              </a:pathLst>
            </a:custGeom>
            <a:solidFill>
              <a:srgbClr val="EDFA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555;p39">
            <a:extLst>
              <a:ext uri="{FF2B5EF4-FFF2-40B4-BE49-F238E27FC236}">
                <a16:creationId xmlns:a16="http://schemas.microsoft.com/office/drawing/2014/main" id="{C25CF189-BA9B-CD93-38DE-7052A8063100}"/>
              </a:ext>
            </a:extLst>
          </p:cNvPr>
          <p:cNvSpPr/>
          <p:nvPr/>
        </p:nvSpPr>
        <p:spPr>
          <a:xfrm>
            <a:off x="4694743" y="4727086"/>
            <a:ext cx="1003200" cy="1003200"/>
          </a:xfrm>
          <a:prstGeom prst="ellipse">
            <a:avLst/>
          </a:prstGeom>
          <a:noFill/>
          <a:ln w="28575" cap="flat" cmpd="sng">
            <a:solidFill>
              <a:srgbClr val="61A4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1A450"/>
              </a:solidFill>
              <a:highlight>
                <a:srgbClr val="FFFF00"/>
              </a:highlight>
            </a:endParaRPr>
          </a:p>
        </p:txBody>
      </p:sp>
      <p:sp>
        <p:nvSpPr>
          <p:cNvPr id="127" name="Google Shape;435;p33">
            <a:extLst>
              <a:ext uri="{FF2B5EF4-FFF2-40B4-BE49-F238E27FC236}">
                <a16:creationId xmlns:a16="http://schemas.microsoft.com/office/drawing/2014/main" id="{D51509B7-63A5-0C41-EB00-0EF53DB1D4F7}"/>
              </a:ext>
            </a:extLst>
          </p:cNvPr>
          <p:cNvSpPr txBox="1">
            <a:spLocks/>
          </p:cNvSpPr>
          <p:nvPr/>
        </p:nvSpPr>
        <p:spPr>
          <a:xfrm>
            <a:off x="2319108" y="1728757"/>
            <a:ext cx="769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ru-RU" sz="4000" b="1" dirty="0">
                <a:solidFill>
                  <a:srgbClr val="3C3F3D"/>
                </a:solidFill>
                <a:latin typeface="Marmelad"/>
                <a:sym typeface="Marmelad"/>
              </a:rPr>
              <a:t>Стратегия дальнейшего развития</a:t>
            </a:r>
          </a:p>
        </p:txBody>
      </p:sp>
      <p:sp>
        <p:nvSpPr>
          <p:cNvPr id="129" name="Google Shape;435;p33">
            <a:extLst>
              <a:ext uri="{FF2B5EF4-FFF2-40B4-BE49-F238E27FC236}">
                <a16:creationId xmlns:a16="http://schemas.microsoft.com/office/drawing/2014/main" id="{19F293CA-EBF2-2E35-1CB2-5655418A8BFD}"/>
              </a:ext>
            </a:extLst>
          </p:cNvPr>
          <p:cNvSpPr txBox="1">
            <a:spLocks/>
          </p:cNvSpPr>
          <p:nvPr/>
        </p:nvSpPr>
        <p:spPr>
          <a:xfrm>
            <a:off x="2431367" y="7456752"/>
            <a:ext cx="769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ru-RU" sz="4000" b="1" dirty="0">
                <a:solidFill>
                  <a:srgbClr val="3C3F3D"/>
                </a:solidFill>
                <a:latin typeface="Marmelad"/>
                <a:sym typeface="Marmelad"/>
              </a:rPr>
              <a:t>Результаты за акселератор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FD5CFB54-E98F-7B01-612C-7E8852718628}"/>
              </a:ext>
            </a:extLst>
          </p:cNvPr>
          <p:cNvSpPr txBox="1"/>
          <p:nvPr/>
        </p:nvSpPr>
        <p:spPr>
          <a:xfrm>
            <a:off x="2036252" y="8616823"/>
            <a:ext cx="25313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Продукт</a:t>
            </a:r>
          </a:p>
          <a:p>
            <a:r>
              <a:rPr lang="en-US" dirty="0"/>
              <a:t>- </a:t>
            </a:r>
            <a:r>
              <a:rPr lang="ru-RU" dirty="0"/>
              <a:t>Прошли путь от идеи до прототипа</a:t>
            </a:r>
          </a:p>
          <a:p>
            <a:r>
              <a:rPr lang="ru-RU" dirty="0"/>
              <a:t>- Создали 2 прототипа (третий прототип в разработке)</a:t>
            </a:r>
          </a:p>
          <a:p>
            <a:endParaRPr lang="ru-RU" dirty="0"/>
          </a:p>
          <a:p>
            <a:r>
              <a:rPr lang="ru-RU" b="1" dirty="0"/>
              <a:t>Для этого:</a:t>
            </a:r>
            <a:br>
              <a:rPr lang="ru-RU" dirty="0"/>
            </a:br>
            <a:r>
              <a:rPr lang="ru-RU" dirty="0"/>
              <a:t>- Наняли 3 </a:t>
            </a:r>
            <a:r>
              <a:rPr lang="en-US" dirty="0"/>
              <a:t>Unity </a:t>
            </a:r>
            <a:r>
              <a:rPr lang="ru-RU" dirty="0"/>
              <a:t>разработчиков</a:t>
            </a:r>
            <a:endParaRPr lang="en-US" dirty="0"/>
          </a:p>
          <a:p>
            <a:r>
              <a:rPr lang="en-US" dirty="0"/>
              <a:t>- </a:t>
            </a:r>
            <a:r>
              <a:rPr lang="ru-RU" dirty="0"/>
              <a:t>Провели несколько консультаций с детским психологом </a:t>
            </a:r>
          </a:p>
          <a:p>
            <a:r>
              <a:rPr lang="ru-RU" dirty="0"/>
              <a:t>- Привлекли художника </a:t>
            </a:r>
          </a:p>
          <a:p>
            <a:r>
              <a:rPr lang="ru-RU" dirty="0"/>
              <a:t>- Разработали концепцию игры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12CB76F-5E73-653D-9E74-942407F1B6CA}"/>
              </a:ext>
            </a:extLst>
          </p:cNvPr>
          <p:cNvSpPr txBox="1"/>
          <p:nvPr/>
        </p:nvSpPr>
        <p:spPr>
          <a:xfrm>
            <a:off x="4766210" y="8662340"/>
            <a:ext cx="25313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Клиенты и продажи</a:t>
            </a:r>
          </a:p>
          <a:p>
            <a:r>
              <a:rPr lang="ru-RU" dirty="0"/>
              <a:t>- Нашли 10 потенциальных первых пользователей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b="1" dirty="0"/>
              <a:t>Для этого:</a:t>
            </a:r>
            <a:br>
              <a:rPr lang="ru-RU" dirty="0"/>
            </a:br>
            <a:r>
              <a:rPr lang="ru-RU" dirty="0"/>
              <a:t>- Нашли 10 респондентов </a:t>
            </a:r>
          </a:p>
          <a:p>
            <a:r>
              <a:rPr lang="ru-RU" dirty="0"/>
              <a:t>- Провели 10 интервью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C0264FA8-19B3-6D09-D8DC-F5EB718489AF}"/>
              </a:ext>
            </a:extLst>
          </p:cNvPr>
          <p:cNvSpPr txBox="1"/>
          <p:nvPr/>
        </p:nvSpPr>
        <p:spPr>
          <a:xfrm>
            <a:off x="7596541" y="8679694"/>
            <a:ext cx="25313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Стратегия</a:t>
            </a:r>
          </a:p>
          <a:p>
            <a:r>
              <a:rPr lang="ru-RU" dirty="0"/>
              <a:t>- </a:t>
            </a:r>
            <a:r>
              <a:rPr lang="en-US" dirty="0"/>
              <a:t>”</a:t>
            </a:r>
            <a:r>
              <a:rPr lang="ru-RU" dirty="0" err="1"/>
              <a:t>Пивотнулись</a:t>
            </a:r>
            <a:r>
              <a:rPr lang="en-US" dirty="0"/>
              <a:t>”</a:t>
            </a:r>
            <a:r>
              <a:rPr lang="ru-RU" dirty="0"/>
              <a:t> 2 раза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b="1" dirty="0"/>
              <a:t>Для этого:</a:t>
            </a:r>
            <a:br>
              <a:rPr lang="ru-RU" dirty="0"/>
            </a:br>
            <a:r>
              <a:rPr lang="ru-RU" dirty="0"/>
              <a:t>- Опровергли наши гипотезы</a:t>
            </a:r>
            <a:endParaRPr lang="en-US" dirty="0"/>
          </a:p>
          <a:p>
            <a:r>
              <a:rPr lang="ru-RU" dirty="0"/>
              <a:t>- Придумали новую бизнес модель</a:t>
            </a:r>
          </a:p>
          <a:p>
            <a:r>
              <a:rPr lang="ru-RU" dirty="0"/>
              <a:t>- Проанализировали рынок</a:t>
            </a:r>
          </a:p>
        </p:txBody>
      </p:sp>
      <p:sp>
        <p:nvSpPr>
          <p:cNvPr id="133" name="Google Shape;682;p40">
            <a:extLst>
              <a:ext uri="{FF2B5EF4-FFF2-40B4-BE49-F238E27FC236}">
                <a16:creationId xmlns:a16="http://schemas.microsoft.com/office/drawing/2014/main" id="{AEA0AAA6-3092-0195-8C64-128FB489C4B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 flipH="1">
            <a:off x="12982926" y="4108418"/>
            <a:ext cx="1882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500" b="1">
                <a:latin typeface="Marmelad"/>
                <a:ea typeface="Marmelad"/>
                <a:cs typeface="Marmelad"/>
                <a:sym typeface="Marmelad"/>
              </a:rPr>
              <a:t>Манонин Платон</a:t>
            </a:r>
            <a:endParaRPr sz="1500" b="1">
              <a:latin typeface="Marmelad"/>
              <a:ea typeface="Marmelad"/>
              <a:cs typeface="Marmelad"/>
              <a:sym typeface="Marmelad"/>
            </a:endParaRPr>
          </a:p>
        </p:txBody>
      </p:sp>
      <p:sp>
        <p:nvSpPr>
          <p:cNvPr id="134" name="Google Shape;683;p40">
            <a:extLst>
              <a:ext uri="{FF2B5EF4-FFF2-40B4-BE49-F238E27FC236}">
                <a16:creationId xmlns:a16="http://schemas.microsoft.com/office/drawing/2014/main" id="{8917A72D-339A-A414-ECE6-DC4CD3E05F3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 flipH="1">
            <a:off x="13008876" y="4394393"/>
            <a:ext cx="1830900" cy="7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1000" b="1">
                <a:latin typeface="Century Gothic"/>
                <a:ea typeface="Century Gothic"/>
                <a:cs typeface="Century Gothic"/>
                <a:sym typeface="Century Gothic"/>
              </a:rPr>
              <a:t>Co-founder, CFO</a:t>
            </a:r>
            <a:endParaRPr sz="1000" i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1000" i="1">
                <a:latin typeface="Century Gothic"/>
                <a:ea typeface="Century Gothic"/>
                <a:cs typeface="Century Gothic"/>
                <a:sym typeface="Century Gothic"/>
              </a:rPr>
              <a:t>финалист стажировки “Атон открывает двери”</a:t>
            </a:r>
            <a:endParaRPr sz="1000" i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5" name="Google Shape;691;p40">
            <a:extLst>
              <a:ext uri="{FF2B5EF4-FFF2-40B4-BE49-F238E27FC236}">
                <a16:creationId xmlns:a16="http://schemas.microsoft.com/office/drawing/2014/main" id="{CB46E46B-9C3D-10E0-D98C-1AA1E4D6D422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r="6393" b="32005"/>
          <a:stretch/>
        </p:blipFill>
        <p:spPr>
          <a:xfrm>
            <a:off x="13302876" y="2540179"/>
            <a:ext cx="1536900" cy="1568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6" name="Google Shape;692;p40">
            <a:extLst>
              <a:ext uri="{FF2B5EF4-FFF2-40B4-BE49-F238E27FC236}">
                <a16:creationId xmlns:a16="http://schemas.microsoft.com/office/drawing/2014/main" id="{939DD713-7212-D918-5BD2-8462B49344A9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6631" t="7215" r="41677" b="55009"/>
          <a:stretch/>
        </p:blipFill>
        <p:spPr>
          <a:xfrm>
            <a:off x="19033526" y="2540319"/>
            <a:ext cx="1536900" cy="1568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7" name="Google Shape;693;p40">
            <a:extLst>
              <a:ext uri="{FF2B5EF4-FFF2-40B4-BE49-F238E27FC236}">
                <a16:creationId xmlns:a16="http://schemas.microsoft.com/office/drawing/2014/main" id="{237C681B-F1F4-CB64-8FDC-7E5FC4CBCBF5}"/>
              </a:ext>
            </a:extLst>
          </p:cNvPr>
          <p:cNvSpPr txBox="1"/>
          <p:nvPr/>
        </p:nvSpPr>
        <p:spPr>
          <a:xfrm>
            <a:off x="18563851" y="4427643"/>
            <a:ext cx="20166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Co-founder, CMO</a:t>
            </a:r>
            <a:endParaRPr sz="1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10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 года в бизнесе</a:t>
            </a:r>
            <a:endParaRPr sz="1000"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10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Запустил стартап </a:t>
            </a:r>
            <a:endParaRPr sz="1000"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10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 вывел его на рынок</a:t>
            </a:r>
            <a:endParaRPr sz="1000"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000"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000"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000"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694;p40">
            <a:extLst>
              <a:ext uri="{FF2B5EF4-FFF2-40B4-BE49-F238E27FC236}">
                <a16:creationId xmlns:a16="http://schemas.microsoft.com/office/drawing/2014/main" id="{45DE0E18-36E1-FABC-4E53-38E923A0C2E1}"/>
              </a:ext>
            </a:extLst>
          </p:cNvPr>
          <p:cNvSpPr txBox="1"/>
          <p:nvPr/>
        </p:nvSpPr>
        <p:spPr>
          <a:xfrm>
            <a:off x="18256351" y="4108418"/>
            <a:ext cx="2324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Marmelad"/>
                <a:ea typeface="Marmelad"/>
                <a:cs typeface="Marmelad"/>
                <a:sym typeface="Marmelad"/>
              </a:rPr>
              <a:t>Хватов Антон</a:t>
            </a:r>
            <a:endParaRPr sz="1500" b="1">
              <a:solidFill>
                <a:schemeClr val="dk1"/>
              </a:solidFill>
              <a:latin typeface="Marmelad"/>
              <a:ea typeface="Marmelad"/>
              <a:cs typeface="Marmelad"/>
              <a:sym typeface="Marmelad"/>
            </a:endParaRPr>
          </a:p>
        </p:txBody>
      </p:sp>
      <p:pic>
        <p:nvPicPr>
          <p:cNvPr id="139" name="Google Shape;695;p40">
            <a:extLst>
              <a:ext uri="{FF2B5EF4-FFF2-40B4-BE49-F238E27FC236}">
                <a16:creationId xmlns:a16="http://schemas.microsoft.com/office/drawing/2014/main" id="{B1C94BC5-973B-724C-E767-E655475CC342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7269" t="7017" r="31485" b="58139"/>
          <a:stretch/>
        </p:blipFill>
        <p:spPr>
          <a:xfrm>
            <a:off x="15987901" y="2540318"/>
            <a:ext cx="1536900" cy="1568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40" name="Google Shape;696;p40">
            <a:extLst>
              <a:ext uri="{FF2B5EF4-FFF2-40B4-BE49-F238E27FC236}">
                <a16:creationId xmlns:a16="http://schemas.microsoft.com/office/drawing/2014/main" id="{629E47B2-1C38-7042-B24E-41198198F31C}"/>
              </a:ext>
            </a:extLst>
          </p:cNvPr>
          <p:cNvSpPr txBox="1">
            <a:spLocks/>
          </p:cNvSpPr>
          <p:nvPr/>
        </p:nvSpPr>
        <p:spPr>
          <a:xfrm flipH="1">
            <a:off x="15621351" y="4110918"/>
            <a:ext cx="2272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ru-RU" sz="1500" b="1">
                <a:latin typeface="Marmelad"/>
                <a:ea typeface="Marmelad"/>
                <a:cs typeface="Marmelad"/>
                <a:sym typeface="Marmelad"/>
              </a:rPr>
              <a:t>Зайнутдинов Артемий</a:t>
            </a:r>
          </a:p>
        </p:txBody>
      </p:sp>
      <p:sp>
        <p:nvSpPr>
          <p:cNvPr id="141" name="Google Shape;697;p40">
            <a:extLst>
              <a:ext uri="{FF2B5EF4-FFF2-40B4-BE49-F238E27FC236}">
                <a16:creationId xmlns:a16="http://schemas.microsoft.com/office/drawing/2014/main" id="{E5AE553D-4038-2A8D-3966-BFD2AF9D33C7}"/>
              </a:ext>
            </a:extLst>
          </p:cNvPr>
          <p:cNvSpPr txBox="1"/>
          <p:nvPr/>
        </p:nvSpPr>
        <p:spPr>
          <a:xfrm>
            <a:off x="14894151" y="4394393"/>
            <a:ext cx="3000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Founder, CEO, CTO</a:t>
            </a:r>
            <a:endParaRPr sz="10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 лет в геймдеве</a:t>
            </a:r>
            <a:endParaRPr sz="1000"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co-founder “Smart ward”</a:t>
            </a:r>
            <a:endParaRPr sz="1000"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Выход на рынок, первые продажи</a:t>
            </a:r>
            <a:endParaRPr sz="1000"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435;p33">
            <a:extLst>
              <a:ext uri="{FF2B5EF4-FFF2-40B4-BE49-F238E27FC236}">
                <a16:creationId xmlns:a16="http://schemas.microsoft.com/office/drawing/2014/main" id="{3A333B44-65D1-FF1C-7AB0-4EEB975AEDD6}"/>
              </a:ext>
            </a:extLst>
          </p:cNvPr>
          <p:cNvSpPr txBox="1">
            <a:spLocks/>
          </p:cNvSpPr>
          <p:nvPr/>
        </p:nvSpPr>
        <p:spPr>
          <a:xfrm>
            <a:off x="12766128" y="1610007"/>
            <a:ext cx="769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ru-RU" sz="4000" b="1" dirty="0">
                <a:solidFill>
                  <a:srgbClr val="3C3F3D"/>
                </a:solidFill>
                <a:latin typeface="Marmelad"/>
                <a:sym typeface="Marmelad"/>
              </a:rPr>
              <a:t>Команда</a:t>
            </a:r>
          </a:p>
        </p:txBody>
      </p:sp>
    </p:spTree>
    <p:extLst>
      <p:ext uri="{BB962C8B-B14F-4D97-AF65-F5344CB8AC3E}">
        <p14:creationId xmlns:p14="http://schemas.microsoft.com/office/powerpoint/2010/main" val="3807647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C53D59E5-EED4-1125-D5AF-92D4CC095F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>
            <a:off x="10443399" y="14406913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B130EA3B-4741-1318-D945-54AAB8A1B1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9345924">
            <a:off x="336684" y="14996667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811CF6DF-6D59-5D77-A49B-69E22E4F2A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20056078">
            <a:off x="-13654049" y="5243491"/>
            <a:ext cx="3055382" cy="258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B4C22691-5C1B-4EDA-CE97-BA87D0746A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1189718">
            <a:off x="-963078" y="6981277"/>
            <a:ext cx="2465348" cy="198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3D62C637-F347-2156-1099-8BABB9E102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19906488">
            <a:off x="24539322" y="3429000"/>
            <a:ext cx="2465348" cy="198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78A70CD6-4768-98CC-4FAD-956B3DB2BC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2838485">
            <a:off x="10760376" y="8999889"/>
            <a:ext cx="2347372" cy="208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875956F-8290-C39B-2EA0-A2B74F3EAF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808302">
            <a:off x="23200995" y="8422617"/>
            <a:ext cx="4178753" cy="336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E46AAE4-BC1D-18B9-48F7-871D99FB38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18559794">
            <a:off x="8139059" y="12272188"/>
            <a:ext cx="5234418" cy="465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AAFFFFE-ED73-89D4-53C9-E99985C6A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2139782">
            <a:off x="-7107958" y="3103998"/>
            <a:ext cx="1242133" cy="105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3D3EB320-91A5-330A-FDE4-6545EAA7AF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 radius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10800000">
            <a:off x="-2294190" y="-1955306"/>
            <a:ext cx="4588380" cy="388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994923-0446-0B47-6785-6F789B5C9B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 radius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10800000">
            <a:off x="9865743" y="-2036744"/>
            <a:ext cx="4588380" cy="388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0A938FE-82F3-C111-737C-7D351DFB9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 radius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>
            <a:off x="3774530" y="6577865"/>
            <a:ext cx="4588380" cy="388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8450E7E-0D9C-9F12-553E-2660A55CF9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512" y="5683450"/>
            <a:ext cx="3059084" cy="1103089"/>
          </a:xfrm>
          <a:prstGeom prst="rect">
            <a:avLst/>
          </a:prstGeom>
        </p:spPr>
      </p:pic>
      <p:sp>
        <p:nvSpPr>
          <p:cNvPr id="4" name="Google Shape;553;p39">
            <a:extLst>
              <a:ext uri="{FF2B5EF4-FFF2-40B4-BE49-F238E27FC236}">
                <a16:creationId xmlns:a16="http://schemas.microsoft.com/office/drawing/2014/main" id="{1125A8F7-90A6-417A-CD4C-51AF3B47B705}"/>
              </a:ext>
            </a:extLst>
          </p:cNvPr>
          <p:cNvSpPr/>
          <p:nvPr/>
        </p:nvSpPr>
        <p:spPr>
          <a:xfrm>
            <a:off x="-5907342" y="2928263"/>
            <a:ext cx="1003200" cy="1003200"/>
          </a:xfrm>
          <a:prstGeom prst="ellipse">
            <a:avLst/>
          </a:prstGeom>
          <a:noFill/>
          <a:ln w="28575" cap="flat" cmpd="sng">
            <a:solidFill>
              <a:srgbClr val="61A4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1A450"/>
              </a:solidFill>
              <a:highlight>
                <a:srgbClr val="FFFF00"/>
              </a:highlight>
            </a:endParaRPr>
          </a:p>
        </p:txBody>
      </p:sp>
      <p:sp>
        <p:nvSpPr>
          <p:cNvPr id="10" name="Google Shape;554;p39">
            <a:extLst>
              <a:ext uri="{FF2B5EF4-FFF2-40B4-BE49-F238E27FC236}">
                <a16:creationId xmlns:a16="http://schemas.microsoft.com/office/drawing/2014/main" id="{99A440FB-1F79-AB4C-2528-AD9DAB8D70C0}"/>
              </a:ext>
            </a:extLst>
          </p:cNvPr>
          <p:cNvSpPr/>
          <p:nvPr/>
        </p:nvSpPr>
        <p:spPr>
          <a:xfrm>
            <a:off x="-4051204" y="2928263"/>
            <a:ext cx="1003200" cy="1003200"/>
          </a:xfrm>
          <a:prstGeom prst="ellipse">
            <a:avLst/>
          </a:prstGeom>
          <a:noFill/>
          <a:ln w="28575" cap="flat" cmpd="sng">
            <a:solidFill>
              <a:srgbClr val="61A4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1A450"/>
              </a:solidFill>
              <a:highlight>
                <a:srgbClr val="FFFF00"/>
              </a:highlight>
            </a:endParaRPr>
          </a:p>
        </p:txBody>
      </p:sp>
      <p:sp>
        <p:nvSpPr>
          <p:cNvPr id="11" name="Google Shape;556;p39">
            <a:extLst>
              <a:ext uri="{FF2B5EF4-FFF2-40B4-BE49-F238E27FC236}">
                <a16:creationId xmlns:a16="http://schemas.microsoft.com/office/drawing/2014/main" id="{391847AD-5FD2-B3F4-7BB0-3F6E072255D6}"/>
              </a:ext>
            </a:extLst>
          </p:cNvPr>
          <p:cNvSpPr/>
          <p:nvPr/>
        </p:nvSpPr>
        <p:spPr>
          <a:xfrm>
            <a:off x="-4051204" y="4731963"/>
            <a:ext cx="1003200" cy="1003200"/>
          </a:xfrm>
          <a:prstGeom prst="ellipse">
            <a:avLst/>
          </a:prstGeom>
          <a:noFill/>
          <a:ln w="28575" cap="flat" cmpd="sng">
            <a:solidFill>
              <a:srgbClr val="61A4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1A450"/>
              </a:solidFill>
              <a:highlight>
                <a:srgbClr val="FFFF00"/>
              </a:highlight>
            </a:endParaRPr>
          </a:p>
        </p:txBody>
      </p:sp>
      <p:sp>
        <p:nvSpPr>
          <p:cNvPr id="14" name="Google Shape;558;p39">
            <a:extLst>
              <a:ext uri="{FF2B5EF4-FFF2-40B4-BE49-F238E27FC236}">
                <a16:creationId xmlns:a16="http://schemas.microsoft.com/office/drawing/2014/main" id="{8B6E84AC-A29D-74AA-1E78-5C39DF423143}"/>
              </a:ext>
            </a:extLst>
          </p:cNvPr>
          <p:cNvSpPr txBox="1">
            <a:spLocks/>
          </p:cNvSpPr>
          <p:nvPr/>
        </p:nvSpPr>
        <p:spPr>
          <a:xfrm>
            <a:off x="-7660692" y="3163888"/>
            <a:ext cx="1619700" cy="478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70000"/>
              </a:lnSpc>
              <a:spcBef>
                <a:spcPts val="0"/>
              </a:spcBef>
            </a:pPr>
            <a:r>
              <a:rPr lang="ru-RU" sz="2000" b="1" dirty="0">
                <a:latin typeface="Marmelad"/>
                <a:ea typeface="Marmelad"/>
                <a:cs typeface="Marmelad"/>
                <a:sym typeface="Marmelad"/>
              </a:rPr>
              <a:t>Закончить разработку</a:t>
            </a:r>
          </a:p>
          <a:p>
            <a:pPr algn="r">
              <a:spcBef>
                <a:spcPts val="0"/>
              </a:spcBef>
            </a:pPr>
            <a:endParaRPr lang="ru-RU" sz="2200" b="1" dirty="0">
              <a:latin typeface="Marmelad"/>
              <a:ea typeface="Marmelad"/>
              <a:cs typeface="Marmelad"/>
              <a:sym typeface="Marmelad"/>
            </a:endParaRPr>
          </a:p>
        </p:txBody>
      </p:sp>
      <p:sp>
        <p:nvSpPr>
          <p:cNvPr id="17" name="Google Shape;559;p39">
            <a:extLst>
              <a:ext uri="{FF2B5EF4-FFF2-40B4-BE49-F238E27FC236}">
                <a16:creationId xmlns:a16="http://schemas.microsoft.com/office/drawing/2014/main" id="{41DA77E1-082A-3207-0165-27AD0582C65F}"/>
              </a:ext>
            </a:extLst>
          </p:cNvPr>
          <p:cNvSpPr txBox="1">
            <a:spLocks/>
          </p:cNvSpPr>
          <p:nvPr/>
        </p:nvSpPr>
        <p:spPr>
          <a:xfrm>
            <a:off x="-8749092" y="4994463"/>
            <a:ext cx="2708100" cy="478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70000"/>
              </a:lnSpc>
              <a:spcBef>
                <a:spcPts val="0"/>
              </a:spcBef>
            </a:pPr>
            <a:r>
              <a:rPr lang="ru-RU" sz="2000" b="1">
                <a:latin typeface="Marmelad"/>
                <a:ea typeface="Marmelad"/>
                <a:cs typeface="Marmelad"/>
                <a:sym typeface="Marmelad"/>
              </a:rPr>
              <a:t>Запуск серийного производства</a:t>
            </a:r>
          </a:p>
          <a:p>
            <a:pPr algn="r">
              <a:spcBef>
                <a:spcPts val="0"/>
              </a:spcBef>
            </a:pPr>
            <a:endParaRPr lang="ru-RU" sz="2000" b="1">
              <a:latin typeface="Marmelad"/>
              <a:ea typeface="Marmelad"/>
              <a:cs typeface="Marmelad"/>
              <a:sym typeface="Marmelad"/>
            </a:endParaRPr>
          </a:p>
        </p:txBody>
      </p:sp>
      <p:sp>
        <p:nvSpPr>
          <p:cNvPr id="19" name="Google Shape;560;p39">
            <a:extLst>
              <a:ext uri="{FF2B5EF4-FFF2-40B4-BE49-F238E27FC236}">
                <a16:creationId xmlns:a16="http://schemas.microsoft.com/office/drawing/2014/main" id="{929FF31F-7D10-82E9-DCF5-93F8B57B1E71}"/>
              </a:ext>
            </a:extLst>
          </p:cNvPr>
          <p:cNvSpPr txBox="1">
            <a:spLocks/>
          </p:cNvSpPr>
          <p:nvPr/>
        </p:nvSpPr>
        <p:spPr>
          <a:xfrm>
            <a:off x="-2914392" y="3202851"/>
            <a:ext cx="2338200" cy="478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  <a:spcBef>
                <a:spcPts val="0"/>
              </a:spcBef>
            </a:pPr>
            <a:r>
              <a:rPr lang="ru-RU" sz="2000" b="1">
                <a:latin typeface="Marmelad"/>
                <a:ea typeface="Marmelad"/>
                <a:cs typeface="Marmelad"/>
                <a:sym typeface="Marmelad"/>
              </a:rPr>
              <a:t>Выпуск </a:t>
            </a:r>
            <a:r>
              <a:rPr lang="en" sz="2000" b="1">
                <a:latin typeface="Marmelad"/>
                <a:ea typeface="Marmelad"/>
                <a:cs typeface="Marmelad"/>
                <a:sym typeface="Marmelad"/>
              </a:rPr>
              <a:t>MVP</a:t>
            </a:r>
          </a:p>
          <a:p>
            <a:pPr>
              <a:spcBef>
                <a:spcPts val="0"/>
              </a:spcBef>
            </a:pPr>
            <a:endParaRPr lang="en" sz="2200" b="1">
              <a:latin typeface="Marmelad"/>
              <a:ea typeface="Marmelad"/>
              <a:cs typeface="Marmelad"/>
              <a:sym typeface="Marmelad"/>
            </a:endParaRPr>
          </a:p>
        </p:txBody>
      </p:sp>
      <p:sp>
        <p:nvSpPr>
          <p:cNvPr id="20" name="Google Shape;561;p39">
            <a:extLst>
              <a:ext uri="{FF2B5EF4-FFF2-40B4-BE49-F238E27FC236}">
                <a16:creationId xmlns:a16="http://schemas.microsoft.com/office/drawing/2014/main" id="{7C99F12A-FB0A-ABCD-B9EA-EE803682A0A0}"/>
              </a:ext>
            </a:extLst>
          </p:cNvPr>
          <p:cNvSpPr txBox="1">
            <a:spLocks/>
          </p:cNvSpPr>
          <p:nvPr/>
        </p:nvSpPr>
        <p:spPr>
          <a:xfrm>
            <a:off x="-2914392" y="4994463"/>
            <a:ext cx="2567700" cy="478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  <a:spcBef>
                <a:spcPts val="0"/>
              </a:spcBef>
            </a:pPr>
            <a:r>
              <a:rPr lang="ru-RU" sz="2000" b="1">
                <a:latin typeface="Marmelad"/>
                <a:ea typeface="Marmelad"/>
                <a:cs typeface="Marmelad"/>
                <a:sym typeface="Marmelad"/>
              </a:rPr>
              <a:t>Масштабирование</a:t>
            </a:r>
          </a:p>
          <a:p>
            <a:pPr>
              <a:spcBef>
                <a:spcPts val="0"/>
              </a:spcBef>
            </a:pPr>
            <a:endParaRPr lang="ru-RU" sz="2200" b="1">
              <a:latin typeface="Marmelad"/>
              <a:ea typeface="Marmelad"/>
              <a:cs typeface="Marmelad"/>
              <a:sym typeface="Marmelad"/>
            </a:endParaRPr>
          </a:p>
        </p:txBody>
      </p:sp>
      <p:grpSp>
        <p:nvGrpSpPr>
          <p:cNvPr id="22" name="Google Shape;562;p39">
            <a:extLst>
              <a:ext uri="{FF2B5EF4-FFF2-40B4-BE49-F238E27FC236}">
                <a16:creationId xmlns:a16="http://schemas.microsoft.com/office/drawing/2014/main" id="{D14BCEFA-A57B-11C9-4EF0-A9A10D110638}"/>
              </a:ext>
            </a:extLst>
          </p:cNvPr>
          <p:cNvGrpSpPr/>
          <p:nvPr/>
        </p:nvGrpSpPr>
        <p:grpSpPr>
          <a:xfrm>
            <a:off x="-5671712" y="4947215"/>
            <a:ext cx="531955" cy="572702"/>
            <a:chOff x="3361132" y="3460997"/>
            <a:chExt cx="531955" cy="572702"/>
          </a:xfrm>
        </p:grpSpPr>
        <p:sp>
          <p:nvSpPr>
            <p:cNvPr id="23" name="Google Shape;563;p39">
              <a:extLst>
                <a:ext uri="{FF2B5EF4-FFF2-40B4-BE49-F238E27FC236}">
                  <a16:creationId xmlns:a16="http://schemas.microsoft.com/office/drawing/2014/main" id="{2FF0A3A1-B665-D9D6-CED4-968B80B05ACE}"/>
                </a:ext>
              </a:extLst>
            </p:cNvPr>
            <p:cNvSpPr/>
            <p:nvPr/>
          </p:nvSpPr>
          <p:spPr>
            <a:xfrm>
              <a:off x="3626887" y="3486855"/>
              <a:ext cx="132921" cy="73169"/>
            </a:xfrm>
            <a:custGeom>
              <a:avLst/>
              <a:gdLst/>
              <a:ahLst/>
              <a:cxnLst/>
              <a:rect l="l" t="t" r="r" b="b"/>
              <a:pathLst>
                <a:path w="3408" h="1876" extrusionOk="0">
                  <a:moveTo>
                    <a:pt x="0" y="0"/>
                  </a:moveTo>
                  <a:lnTo>
                    <a:pt x="0" y="1876"/>
                  </a:lnTo>
                  <a:lnTo>
                    <a:pt x="3130" y="1876"/>
                  </a:lnTo>
                  <a:cubicBezTo>
                    <a:pt x="3293" y="1866"/>
                    <a:pt x="3407" y="1685"/>
                    <a:pt x="3340" y="1531"/>
                  </a:cubicBezTo>
                  <a:lnTo>
                    <a:pt x="3034" y="938"/>
                  </a:lnTo>
                  <a:lnTo>
                    <a:pt x="3340" y="335"/>
                  </a:lnTo>
                  <a:cubicBezTo>
                    <a:pt x="3398" y="182"/>
                    <a:pt x="3293" y="10"/>
                    <a:pt x="3130" y="0"/>
                  </a:cubicBezTo>
                  <a:close/>
                </a:path>
              </a:pathLst>
            </a:custGeom>
            <a:solidFill>
              <a:srgbClr val="416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64;p39">
              <a:extLst>
                <a:ext uri="{FF2B5EF4-FFF2-40B4-BE49-F238E27FC236}">
                  <a16:creationId xmlns:a16="http://schemas.microsoft.com/office/drawing/2014/main" id="{1FDB4767-DFB5-7FED-555B-0A3E20A89F4F}"/>
                </a:ext>
              </a:extLst>
            </p:cNvPr>
            <p:cNvSpPr/>
            <p:nvPr/>
          </p:nvSpPr>
          <p:spPr>
            <a:xfrm>
              <a:off x="3626887" y="3486855"/>
              <a:ext cx="27302" cy="73169"/>
            </a:xfrm>
            <a:custGeom>
              <a:avLst/>
              <a:gdLst/>
              <a:ahLst/>
              <a:cxnLst/>
              <a:rect l="l" t="t" r="r" b="b"/>
              <a:pathLst>
                <a:path w="700" h="1876" extrusionOk="0">
                  <a:moveTo>
                    <a:pt x="0" y="0"/>
                  </a:moveTo>
                  <a:lnTo>
                    <a:pt x="0" y="1876"/>
                  </a:lnTo>
                  <a:lnTo>
                    <a:pt x="699" y="1876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65;p39">
              <a:extLst>
                <a:ext uri="{FF2B5EF4-FFF2-40B4-BE49-F238E27FC236}">
                  <a16:creationId xmlns:a16="http://schemas.microsoft.com/office/drawing/2014/main" id="{98020451-F8DB-EE50-7817-3EE16FBCDD8A}"/>
                </a:ext>
              </a:extLst>
            </p:cNvPr>
            <p:cNvSpPr/>
            <p:nvPr/>
          </p:nvSpPr>
          <p:spPr>
            <a:xfrm>
              <a:off x="3617566" y="3460997"/>
              <a:ext cx="18331" cy="408863"/>
            </a:xfrm>
            <a:custGeom>
              <a:avLst/>
              <a:gdLst/>
              <a:ahLst/>
              <a:cxnLst/>
              <a:rect l="l" t="t" r="r" b="b"/>
              <a:pathLst>
                <a:path w="470" h="10483" extrusionOk="0">
                  <a:moveTo>
                    <a:pt x="235" y="0"/>
                  </a:moveTo>
                  <a:cubicBezTo>
                    <a:pt x="132" y="0"/>
                    <a:pt x="29" y="65"/>
                    <a:pt x="0" y="194"/>
                  </a:cubicBezTo>
                  <a:lnTo>
                    <a:pt x="0" y="10243"/>
                  </a:lnTo>
                  <a:cubicBezTo>
                    <a:pt x="0" y="10367"/>
                    <a:pt x="105" y="10482"/>
                    <a:pt x="239" y="10482"/>
                  </a:cubicBezTo>
                  <a:cubicBezTo>
                    <a:pt x="364" y="10473"/>
                    <a:pt x="469" y="10367"/>
                    <a:pt x="469" y="10243"/>
                  </a:cubicBezTo>
                  <a:lnTo>
                    <a:pt x="469" y="194"/>
                  </a:lnTo>
                  <a:cubicBezTo>
                    <a:pt x="440" y="65"/>
                    <a:pt x="338" y="0"/>
                    <a:pt x="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66;p39">
              <a:extLst>
                <a:ext uri="{FF2B5EF4-FFF2-40B4-BE49-F238E27FC236}">
                  <a16:creationId xmlns:a16="http://schemas.microsoft.com/office/drawing/2014/main" id="{DE266313-0E53-4D04-431B-621CF1E561DE}"/>
                </a:ext>
              </a:extLst>
            </p:cNvPr>
            <p:cNvSpPr/>
            <p:nvPr/>
          </p:nvSpPr>
          <p:spPr>
            <a:xfrm>
              <a:off x="3471974" y="3787672"/>
              <a:ext cx="72818" cy="163928"/>
            </a:xfrm>
            <a:custGeom>
              <a:avLst/>
              <a:gdLst/>
              <a:ahLst/>
              <a:cxnLst/>
              <a:rect l="l" t="t" r="r" b="b"/>
              <a:pathLst>
                <a:path w="1867" h="4203" extrusionOk="0">
                  <a:moveTo>
                    <a:pt x="1" y="1"/>
                  </a:moveTo>
                  <a:lnTo>
                    <a:pt x="1" y="4202"/>
                  </a:lnTo>
                  <a:lnTo>
                    <a:pt x="1867" y="4202"/>
                  </a:lnTo>
                  <a:lnTo>
                    <a:pt x="18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567;p39">
              <a:extLst>
                <a:ext uri="{FF2B5EF4-FFF2-40B4-BE49-F238E27FC236}">
                  <a16:creationId xmlns:a16="http://schemas.microsoft.com/office/drawing/2014/main" id="{2E498E8A-7A4C-49AC-3413-E2D0BBF6D783}"/>
                </a:ext>
              </a:extLst>
            </p:cNvPr>
            <p:cNvSpPr/>
            <p:nvPr/>
          </p:nvSpPr>
          <p:spPr>
            <a:xfrm>
              <a:off x="3453682" y="3614506"/>
              <a:ext cx="194505" cy="191892"/>
            </a:xfrm>
            <a:custGeom>
              <a:avLst/>
              <a:gdLst/>
              <a:ahLst/>
              <a:cxnLst/>
              <a:rect l="l" t="t" r="r" b="b"/>
              <a:pathLst>
                <a:path w="4987" h="4920" extrusionOk="0">
                  <a:moveTo>
                    <a:pt x="939" y="0"/>
                  </a:moveTo>
                  <a:lnTo>
                    <a:pt x="939" y="555"/>
                  </a:lnTo>
                  <a:cubicBezTo>
                    <a:pt x="939" y="641"/>
                    <a:pt x="881" y="728"/>
                    <a:pt x="795" y="766"/>
                  </a:cubicBezTo>
                  <a:lnTo>
                    <a:pt x="278" y="986"/>
                  </a:lnTo>
                  <a:cubicBezTo>
                    <a:pt x="116" y="1062"/>
                    <a:pt x="1" y="1235"/>
                    <a:pt x="1" y="1417"/>
                  </a:cubicBezTo>
                  <a:lnTo>
                    <a:pt x="1" y="2852"/>
                  </a:lnTo>
                  <a:cubicBezTo>
                    <a:pt x="1" y="3139"/>
                    <a:pt x="39" y="3417"/>
                    <a:pt x="125" y="3694"/>
                  </a:cubicBezTo>
                  <a:lnTo>
                    <a:pt x="470" y="4919"/>
                  </a:lnTo>
                  <a:lnTo>
                    <a:pt x="709" y="4450"/>
                  </a:lnTo>
                  <a:lnTo>
                    <a:pt x="2346" y="4450"/>
                  </a:lnTo>
                  <a:lnTo>
                    <a:pt x="2346" y="2000"/>
                  </a:lnTo>
                  <a:lnTo>
                    <a:pt x="2901" y="2670"/>
                  </a:lnTo>
                  <a:cubicBezTo>
                    <a:pt x="2994" y="2780"/>
                    <a:pt x="3128" y="2839"/>
                    <a:pt x="3264" y="2839"/>
                  </a:cubicBezTo>
                  <a:cubicBezTo>
                    <a:pt x="3364" y="2839"/>
                    <a:pt x="3466" y="2807"/>
                    <a:pt x="3551" y="2737"/>
                  </a:cubicBezTo>
                  <a:lnTo>
                    <a:pt x="4872" y="1694"/>
                  </a:lnTo>
                  <a:cubicBezTo>
                    <a:pt x="4968" y="1618"/>
                    <a:pt x="4987" y="1484"/>
                    <a:pt x="4930" y="1369"/>
                  </a:cubicBezTo>
                  <a:cubicBezTo>
                    <a:pt x="4880" y="1276"/>
                    <a:pt x="4787" y="1223"/>
                    <a:pt x="4691" y="1223"/>
                  </a:cubicBezTo>
                  <a:cubicBezTo>
                    <a:pt x="4638" y="1223"/>
                    <a:pt x="4585" y="1239"/>
                    <a:pt x="4537" y="1273"/>
                  </a:cubicBezTo>
                  <a:lnTo>
                    <a:pt x="3322" y="2106"/>
                  </a:lnTo>
                  <a:lnTo>
                    <a:pt x="2661" y="1082"/>
                  </a:lnTo>
                  <a:cubicBezTo>
                    <a:pt x="2604" y="986"/>
                    <a:pt x="2518" y="919"/>
                    <a:pt x="2413" y="881"/>
                  </a:cubicBezTo>
                  <a:lnTo>
                    <a:pt x="2030" y="756"/>
                  </a:lnTo>
                  <a:cubicBezTo>
                    <a:pt x="1934" y="728"/>
                    <a:pt x="1877" y="632"/>
                    <a:pt x="1867" y="536"/>
                  </a:cubicBezTo>
                  <a:lnTo>
                    <a:pt x="186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68;p39">
              <a:extLst>
                <a:ext uri="{FF2B5EF4-FFF2-40B4-BE49-F238E27FC236}">
                  <a16:creationId xmlns:a16="http://schemas.microsoft.com/office/drawing/2014/main" id="{C0F800D2-2529-60B7-B951-91A72BE5EAD8}"/>
                </a:ext>
              </a:extLst>
            </p:cNvPr>
            <p:cNvSpPr/>
            <p:nvPr/>
          </p:nvSpPr>
          <p:spPr>
            <a:xfrm>
              <a:off x="3508206" y="3805964"/>
              <a:ext cx="9361" cy="145986"/>
            </a:xfrm>
            <a:custGeom>
              <a:avLst/>
              <a:gdLst/>
              <a:ahLst/>
              <a:cxnLst/>
              <a:rect l="l" t="t" r="r" b="b"/>
              <a:pathLst>
                <a:path w="240" h="3743" extrusionOk="0">
                  <a:moveTo>
                    <a:pt x="125" y="1"/>
                  </a:moveTo>
                  <a:cubicBezTo>
                    <a:pt x="58" y="1"/>
                    <a:pt x="0" y="49"/>
                    <a:pt x="0" y="116"/>
                  </a:cubicBezTo>
                  <a:lnTo>
                    <a:pt x="0" y="3743"/>
                  </a:lnTo>
                  <a:lnTo>
                    <a:pt x="239" y="3743"/>
                  </a:lnTo>
                  <a:lnTo>
                    <a:pt x="239" y="116"/>
                  </a:lnTo>
                  <a:cubicBezTo>
                    <a:pt x="239" y="49"/>
                    <a:pt x="192" y="1"/>
                    <a:pt x="125" y="1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69;p39">
              <a:extLst>
                <a:ext uri="{FF2B5EF4-FFF2-40B4-BE49-F238E27FC236}">
                  <a16:creationId xmlns:a16="http://schemas.microsoft.com/office/drawing/2014/main" id="{683263F9-0158-C1A4-6098-159427AA1C9E}"/>
                </a:ext>
              </a:extLst>
            </p:cNvPr>
            <p:cNvSpPr/>
            <p:nvPr/>
          </p:nvSpPr>
          <p:spPr>
            <a:xfrm>
              <a:off x="3361483" y="3841416"/>
              <a:ext cx="531604" cy="192282"/>
            </a:xfrm>
            <a:custGeom>
              <a:avLst/>
              <a:gdLst/>
              <a:ahLst/>
              <a:cxnLst/>
              <a:rect l="l" t="t" r="r" b="b"/>
              <a:pathLst>
                <a:path w="13630" h="4930" extrusionOk="0">
                  <a:moveTo>
                    <a:pt x="6810" y="1"/>
                  </a:moveTo>
                  <a:cubicBezTo>
                    <a:pt x="6621" y="1"/>
                    <a:pt x="6432" y="58"/>
                    <a:pt x="6270" y="173"/>
                  </a:cubicBezTo>
                  <a:lnTo>
                    <a:pt x="173" y="4508"/>
                  </a:lnTo>
                  <a:cubicBezTo>
                    <a:pt x="1" y="4642"/>
                    <a:pt x="87" y="4920"/>
                    <a:pt x="307" y="4930"/>
                  </a:cubicBezTo>
                  <a:lnTo>
                    <a:pt x="13323" y="4930"/>
                  </a:lnTo>
                  <a:cubicBezTo>
                    <a:pt x="13543" y="4920"/>
                    <a:pt x="13629" y="4642"/>
                    <a:pt x="13457" y="4508"/>
                  </a:cubicBezTo>
                  <a:lnTo>
                    <a:pt x="7351" y="173"/>
                  </a:lnTo>
                  <a:cubicBezTo>
                    <a:pt x="7188" y="58"/>
                    <a:pt x="6999" y="1"/>
                    <a:pt x="68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70;p39">
              <a:extLst>
                <a:ext uri="{FF2B5EF4-FFF2-40B4-BE49-F238E27FC236}">
                  <a16:creationId xmlns:a16="http://schemas.microsoft.com/office/drawing/2014/main" id="{B418C275-1288-7F0C-C01F-D06A7DF31562}"/>
                </a:ext>
              </a:extLst>
            </p:cNvPr>
            <p:cNvSpPr/>
            <p:nvPr/>
          </p:nvSpPr>
          <p:spPr>
            <a:xfrm>
              <a:off x="3667526" y="3895004"/>
              <a:ext cx="89667" cy="64042"/>
            </a:xfrm>
            <a:custGeom>
              <a:avLst/>
              <a:gdLst/>
              <a:ahLst/>
              <a:cxnLst/>
              <a:rect l="l" t="t" r="r" b="b"/>
              <a:pathLst>
                <a:path w="2299" h="1642" extrusionOk="0">
                  <a:moveTo>
                    <a:pt x="380" y="1"/>
                  </a:moveTo>
                  <a:cubicBezTo>
                    <a:pt x="197" y="1"/>
                    <a:pt x="0" y="349"/>
                    <a:pt x="222" y="436"/>
                  </a:cubicBezTo>
                  <a:lnTo>
                    <a:pt x="1858" y="1594"/>
                  </a:lnTo>
                  <a:cubicBezTo>
                    <a:pt x="1897" y="1622"/>
                    <a:pt x="1944" y="1642"/>
                    <a:pt x="1992" y="1642"/>
                  </a:cubicBezTo>
                  <a:cubicBezTo>
                    <a:pt x="2212" y="1632"/>
                    <a:pt x="2298" y="1354"/>
                    <a:pt x="2126" y="1220"/>
                  </a:cubicBezTo>
                  <a:lnTo>
                    <a:pt x="490" y="53"/>
                  </a:lnTo>
                  <a:cubicBezTo>
                    <a:pt x="456" y="16"/>
                    <a:pt x="418" y="1"/>
                    <a:pt x="3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71;p39">
              <a:extLst>
                <a:ext uri="{FF2B5EF4-FFF2-40B4-BE49-F238E27FC236}">
                  <a16:creationId xmlns:a16="http://schemas.microsoft.com/office/drawing/2014/main" id="{F1F8FFC0-25A9-C349-3639-641CA3230C4F}"/>
                </a:ext>
              </a:extLst>
            </p:cNvPr>
            <p:cNvSpPr/>
            <p:nvPr/>
          </p:nvSpPr>
          <p:spPr>
            <a:xfrm>
              <a:off x="3631333" y="3869224"/>
              <a:ext cx="34790" cy="25235"/>
            </a:xfrm>
            <a:custGeom>
              <a:avLst/>
              <a:gdLst/>
              <a:ahLst/>
              <a:cxnLst/>
              <a:rect l="l" t="t" r="r" b="b"/>
              <a:pathLst>
                <a:path w="892" h="647" extrusionOk="0">
                  <a:moveTo>
                    <a:pt x="378" y="1"/>
                  </a:moveTo>
                  <a:cubicBezTo>
                    <a:pt x="195" y="1"/>
                    <a:pt x="1" y="342"/>
                    <a:pt x="221" y="436"/>
                  </a:cubicBezTo>
                  <a:lnTo>
                    <a:pt x="451" y="599"/>
                  </a:lnTo>
                  <a:cubicBezTo>
                    <a:pt x="489" y="628"/>
                    <a:pt x="537" y="647"/>
                    <a:pt x="585" y="647"/>
                  </a:cubicBezTo>
                  <a:cubicBezTo>
                    <a:pt x="805" y="628"/>
                    <a:pt x="891" y="360"/>
                    <a:pt x="719" y="216"/>
                  </a:cubicBezTo>
                  <a:lnTo>
                    <a:pt x="489" y="54"/>
                  </a:lnTo>
                  <a:cubicBezTo>
                    <a:pt x="456" y="16"/>
                    <a:pt x="417" y="1"/>
                    <a:pt x="3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72;p39">
              <a:extLst>
                <a:ext uri="{FF2B5EF4-FFF2-40B4-BE49-F238E27FC236}">
                  <a16:creationId xmlns:a16="http://schemas.microsoft.com/office/drawing/2014/main" id="{78D9C600-323A-C411-9C1D-10BEB2BBD762}"/>
                </a:ext>
              </a:extLst>
            </p:cNvPr>
            <p:cNvSpPr/>
            <p:nvPr/>
          </p:nvSpPr>
          <p:spPr>
            <a:xfrm>
              <a:off x="3361132" y="3841377"/>
              <a:ext cx="276255" cy="192321"/>
            </a:xfrm>
            <a:custGeom>
              <a:avLst/>
              <a:gdLst/>
              <a:ahLst/>
              <a:cxnLst/>
              <a:rect l="l" t="t" r="r" b="b"/>
              <a:pathLst>
                <a:path w="7083" h="4931" extrusionOk="0">
                  <a:moveTo>
                    <a:pt x="6818" y="0"/>
                  </a:moveTo>
                  <a:cubicBezTo>
                    <a:pt x="6625" y="0"/>
                    <a:pt x="6433" y="62"/>
                    <a:pt x="6269" y="174"/>
                  </a:cubicBezTo>
                  <a:lnTo>
                    <a:pt x="173" y="4509"/>
                  </a:lnTo>
                  <a:cubicBezTo>
                    <a:pt x="0" y="4643"/>
                    <a:pt x="87" y="4921"/>
                    <a:pt x="307" y="4931"/>
                  </a:cubicBezTo>
                  <a:lnTo>
                    <a:pt x="3159" y="4931"/>
                  </a:lnTo>
                  <a:cubicBezTo>
                    <a:pt x="3015" y="4931"/>
                    <a:pt x="2958" y="4634"/>
                    <a:pt x="3072" y="4509"/>
                  </a:cubicBezTo>
                  <a:lnTo>
                    <a:pt x="6910" y="174"/>
                  </a:lnTo>
                  <a:cubicBezTo>
                    <a:pt x="6958" y="117"/>
                    <a:pt x="7015" y="69"/>
                    <a:pt x="7082" y="40"/>
                  </a:cubicBezTo>
                  <a:cubicBezTo>
                    <a:pt x="6996" y="13"/>
                    <a:pt x="6907" y="0"/>
                    <a:pt x="6818" y="0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573;p39">
              <a:extLst>
                <a:ext uri="{FF2B5EF4-FFF2-40B4-BE49-F238E27FC236}">
                  <a16:creationId xmlns:a16="http://schemas.microsoft.com/office/drawing/2014/main" id="{1A3B088D-2DD0-0677-50E6-85A487391700}"/>
                </a:ext>
              </a:extLst>
            </p:cNvPr>
            <p:cNvSpPr/>
            <p:nvPr/>
          </p:nvSpPr>
          <p:spPr>
            <a:xfrm>
              <a:off x="3489524" y="3614506"/>
              <a:ext cx="37754" cy="27263"/>
            </a:xfrm>
            <a:custGeom>
              <a:avLst/>
              <a:gdLst/>
              <a:ahLst/>
              <a:cxnLst/>
              <a:rect l="l" t="t" r="r" b="b"/>
              <a:pathLst>
                <a:path w="968" h="699" extrusionOk="0">
                  <a:moveTo>
                    <a:pt x="10" y="0"/>
                  </a:moveTo>
                  <a:lnTo>
                    <a:pt x="10" y="546"/>
                  </a:lnTo>
                  <a:cubicBezTo>
                    <a:pt x="10" y="574"/>
                    <a:pt x="10" y="594"/>
                    <a:pt x="1" y="613"/>
                  </a:cubicBezTo>
                  <a:cubicBezTo>
                    <a:pt x="154" y="670"/>
                    <a:pt x="316" y="699"/>
                    <a:pt x="489" y="699"/>
                  </a:cubicBezTo>
                  <a:cubicBezTo>
                    <a:pt x="651" y="699"/>
                    <a:pt x="814" y="670"/>
                    <a:pt x="967" y="613"/>
                  </a:cubicBezTo>
                  <a:cubicBezTo>
                    <a:pt x="958" y="584"/>
                    <a:pt x="948" y="565"/>
                    <a:pt x="948" y="536"/>
                  </a:cubicBezTo>
                  <a:lnTo>
                    <a:pt x="948" y="0"/>
                  </a:ln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74;p39">
              <a:extLst>
                <a:ext uri="{FF2B5EF4-FFF2-40B4-BE49-F238E27FC236}">
                  <a16:creationId xmlns:a16="http://schemas.microsoft.com/office/drawing/2014/main" id="{DD4A4D20-F78C-C105-67E4-28BE3DECC4D0}"/>
                </a:ext>
              </a:extLst>
            </p:cNvPr>
            <p:cNvSpPr/>
            <p:nvPr/>
          </p:nvSpPr>
          <p:spPr>
            <a:xfrm>
              <a:off x="3471974" y="3550661"/>
              <a:ext cx="72818" cy="82178"/>
            </a:xfrm>
            <a:custGeom>
              <a:avLst/>
              <a:gdLst/>
              <a:ahLst/>
              <a:cxnLst/>
              <a:rect l="l" t="t" r="r" b="b"/>
              <a:pathLst>
                <a:path w="1867" h="2107" extrusionOk="0">
                  <a:moveTo>
                    <a:pt x="699" y="1"/>
                  </a:moveTo>
                  <a:cubicBezTo>
                    <a:pt x="317" y="1"/>
                    <a:pt x="1" y="316"/>
                    <a:pt x="1" y="699"/>
                  </a:cubicBezTo>
                  <a:lnTo>
                    <a:pt x="1" y="1168"/>
                  </a:lnTo>
                  <a:cubicBezTo>
                    <a:pt x="1" y="1685"/>
                    <a:pt x="422" y="2106"/>
                    <a:pt x="939" y="2106"/>
                  </a:cubicBezTo>
                  <a:cubicBezTo>
                    <a:pt x="1455" y="2106"/>
                    <a:pt x="1867" y="1685"/>
                    <a:pt x="1867" y="1168"/>
                  </a:cubicBezTo>
                  <a:lnTo>
                    <a:pt x="1867" y="699"/>
                  </a:lnTo>
                  <a:cubicBezTo>
                    <a:pt x="1867" y="316"/>
                    <a:pt x="1561" y="1"/>
                    <a:pt x="1168" y="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75;p39">
              <a:extLst>
                <a:ext uri="{FF2B5EF4-FFF2-40B4-BE49-F238E27FC236}">
                  <a16:creationId xmlns:a16="http://schemas.microsoft.com/office/drawing/2014/main" id="{EFA6FE36-03C9-3016-53A6-6D362108F6BA}"/>
                </a:ext>
              </a:extLst>
            </p:cNvPr>
            <p:cNvSpPr/>
            <p:nvPr/>
          </p:nvSpPr>
          <p:spPr>
            <a:xfrm>
              <a:off x="3471700" y="3550661"/>
              <a:ext cx="50352" cy="82256"/>
            </a:xfrm>
            <a:custGeom>
              <a:avLst/>
              <a:gdLst/>
              <a:ahLst/>
              <a:cxnLst/>
              <a:rect l="l" t="t" r="r" b="b"/>
              <a:pathLst>
                <a:path w="1291" h="2109" extrusionOk="0">
                  <a:moveTo>
                    <a:pt x="706" y="1"/>
                  </a:moveTo>
                  <a:cubicBezTo>
                    <a:pt x="314" y="1"/>
                    <a:pt x="8" y="316"/>
                    <a:pt x="8" y="699"/>
                  </a:cubicBezTo>
                  <a:lnTo>
                    <a:pt x="8" y="1168"/>
                  </a:lnTo>
                  <a:cubicBezTo>
                    <a:pt x="0" y="1711"/>
                    <a:pt x="444" y="2109"/>
                    <a:pt x="938" y="2109"/>
                  </a:cubicBezTo>
                  <a:cubicBezTo>
                    <a:pt x="1054" y="2109"/>
                    <a:pt x="1174" y="2087"/>
                    <a:pt x="1290" y="2039"/>
                  </a:cubicBezTo>
                  <a:cubicBezTo>
                    <a:pt x="936" y="1896"/>
                    <a:pt x="706" y="1551"/>
                    <a:pt x="706" y="1168"/>
                  </a:cubicBezTo>
                  <a:lnTo>
                    <a:pt x="706" y="699"/>
                  </a:lnTo>
                  <a:cubicBezTo>
                    <a:pt x="706" y="364"/>
                    <a:pt x="955" y="68"/>
                    <a:pt x="1290" y="10"/>
                  </a:cubicBezTo>
                  <a:cubicBezTo>
                    <a:pt x="1252" y="10"/>
                    <a:pt x="1214" y="1"/>
                    <a:pt x="1175" y="1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76;p39">
              <a:extLst>
                <a:ext uri="{FF2B5EF4-FFF2-40B4-BE49-F238E27FC236}">
                  <a16:creationId xmlns:a16="http://schemas.microsoft.com/office/drawing/2014/main" id="{B98B75F0-AD15-468D-E5F6-576D7D7B6AEE}"/>
                </a:ext>
              </a:extLst>
            </p:cNvPr>
            <p:cNvSpPr/>
            <p:nvPr/>
          </p:nvSpPr>
          <p:spPr>
            <a:xfrm>
              <a:off x="3471974" y="3550661"/>
              <a:ext cx="72818" cy="36623"/>
            </a:xfrm>
            <a:custGeom>
              <a:avLst/>
              <a:gdLst/>
              <a:ahLst/>
              <a:cxnLst/>
              <a:rect l="l" t="t" r="r" b="b"/>
              <a:pathLst>
                <a:path w="1867" h="939" extrusionOk="0">
                  <a:moveTo>
                    <a:pt x="699" y="1"/>
                  </a:moveTo>
                  <a:cubicBezTo>
                    <a:pt x="317" y="1"/>
                    <a:pt x="1" y="316"/>
                    <a:pt x="1" y="699"/>
                  </a:cubicBezTo>
                  <a:cubicBezTo>
                    <a:pt x="1" y="699"/>
                    <a:pt x="699" y="939"/>
                    <a:pt x="1867" y="939"/>
                  </a:cubicBezTo>
                  <a:lnTo>
                    <a:pt x="1867" y="699"/>
                  </a:lnTo>
                  <a:cubicBezTo>
                    <a:pt x="1867" y="316"/>
                    <a:pt x="1551" y="1"/>
                    <a:pt x="1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77;p39">
              <a:extLst>
                <a:ext uri="{FF2B5EF4-FFF2-40B4-BE49-F238E27FC236}">
                  <a16:creationId xmlns:a16="http://schemas.microsoft.com/office/drawing/2014/main" id="{75556DF7-6AF4-F70C-0C70-8E0828D678DC}"/>
                </a:ext>
              </a:extLst>
            </p:cNvPr>
            <p:cNvSpPr/>
            <p:nvPr/>
          </p:nvSpPr>
          <p:spPr>
            <a:xfrm>
              <a:off x="3471974" y="3550661"/>
              <a:ext cx="50079" cy="33269"/>
            </a:xfrm>
            <a:custGeom>
              <a:avLst/>
              <a:gdLst/>
              <a:ahLst/>
              <a:cxnLst/>
              <a:rect l="l" t="t" r="r" b="b"/>
              <a:pathLst>
                <a:path w="1284" h="853" extrusionOk="0">
                  <a:moveTo>
                    <a:pt x="699" y="1"/>
                  </a:moveTo>
                  <a:cubicBezTo>
                    <a:pt x="307" y="1"/>
                    <a:pt x="1" y="316"/>
                    <a:pt x="1" y="699"/>
                  </a:cubicBezTo>
                  <a:cubicBezTo>
                    <a:pt x="230" y="776"/>
                    <a:pt x="460" y="824"/>
                    <a:pt x="699" y="852"/>
                  </a:cubicBezTo>
                  <a:lnTo>
                    <a:pt x="699" y="699"/>
                  </a:lnTo>
                  <a:cubicBezTo>
                    <a:pt x="699" y="364"/>
                    <a:pt x="948" y="68"/>
                    <a:pt x="1283" y="10"/>
                  </a:cubicBezTo>
                  <a:cubicBezTo>
                    <a:pt x="1245" y="10"/>
                    <a:pt x="1207" y="1"/>
                    <a:pt x="1168" y="1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78;p39">
              <a:extLst>
                <a:ext uri="{FF2B5EF4-FFF2-40B4-BE49-F238E27FC236}">
                  <a16:creationId xmlns:a16="http://schemas.microsoft.com/office/drawing/2014/main" id="{263CECF3-0714-B745-931F-154671CA5ADD}"/>
                </a:ext>
              </a:extLst>
            </p:cNvPr>
            <p:cNvSpPr/>
            <p:nvPr/>
          </p:nvSpPr>
          <p:spPr>
            <a:xfrm>
              <a:off x="3453682" y="3645473"/>
              <a:ext cx="177734" cy="142242"/>
            </a:xfrm>
            <a:custGeom>
              <a:avLst/>
              <a:gdLst/>
              <a:ahLst/>
              <a:cxnLst/>
              <a:rect l="l" t="t" r="r" b="b"/>
              <a:pathLst>
                <a:path w="4557" h="3647" extrusionOk="0">
                  <a:moveTo>
                    <a:pt x="2145" y="1"/>
                  </a:moveTo>
                  <a:cubicBezTo>
                    <a:pt x="1960" y="248"/>
                    <a:pt x="1682" y="373"/>
                    <a:pt x="1403" y="373"/>
                  </a:cubicBezTo>
                  <a:cubicBezTo>
                    <a:pt x="1131" y="373"/>
                    <a:pt x="859" y="255"/>
                    <a:pt x="671" y="20"/>
                  </a:cubicBezTo>
                  <a:lnTo>
                    <a:pt x="278" y="192"/>
                  </a:lnTo>
                  <a:cubicBezTo>
                    <a:pt x="106" y="268"/>
                    <a:pt x="1" y="431"/>
                    <a:pt x="1" y="623"/>
                  </a:cubicBezTo>
                  <a:lnTo>
                    <a:pt x="1" y="3647"/>
                  </a:lnTo>
                  <a:lnTo>
                    <a:pt x="2336" y="3647"/>
                  </a:lnTo>
                  <a:lnTo>
                    <a:pt x="2336" y="1206"/>
                  </a:lnTo>
                  <a:lnTo>
                    <a:pt x="2891" y="1876"/>
                  </a:lnTo>
                  <a:cubicBezTo>
                    <a:pt x="2984" y="1986"/>
                    <a:pt x="3119" y="2045"/>
                    <a:pt x="3254" y="2045"/>
                  </a:cubicBezTo>
                  <a:cubicBezTo>
                    <a:pt x="3355" y="2045"/>
                    <a:pt x="3456" y="2013"/>
                    <a:pt x="3542" y="1943"/>
                  </a:cubicBezTo>
                  <a:lnTo>
                    <a:pt x="4556" y="1139"/>
                  </a:lnTo>
                  <a:lnTo>
                    <a:pt x="4250" y="670"/>
                  </a:lnTo>
                  <a:lnTo>
                    <a:pt x="3312" y="1312"/>
                  </a:lnTo>
                  <a:lnTo>
                    <a:pt x="2661" y="278"/>
                  </a:lnTo>
                  <a:cubicBezTo>
                    <a:pt x="2594" y="192"/>
                    <a:pt x="2508" y="125"/>
                    <a:pt x="2413" y="87"/>
                  </a:cubicBezTo>
                  <a:lnTo>
                    <a:pt x="21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79;p39">
              <a:extLst>
                <a:ext uri="{FF2B5EF4-FFF2-40B4-BE49-F238E27FC236}">
                  <a16:creationId xmlns:a16="http://schemas.microsoft.com/office/drawing/2014/main" id="{A07981E8-13BC-192A-9B2C-E9E2FE84A2A2}"/>
                </a:ext>
              </a:extLst>
            </p:cNvPr>
            <p:cNvSpPr/>
            <p:nvPr/>
          </p:nvSpPr>
          <p:spPr>
            <a:xfrm>
              <a:off x="3544750" y="3657057"/>
              <a:ext cx="87015" cy="68215"/>
            </a:xfrm>
            <a:custGeom>
              <a:avLst/>
              <a:gdLst/>
              <a:ahLst/>
              <a:cxnLst/>
              <a:rect l="l" t="t" r="r" b="b"/>
              <a:pathLst>
                <a:path w="2231" h="1749" extrusionOk="0">
                  <a:moveTo>
                    <a:pt x="336" y="0"/>
                  </a:moveTo>
                  <a:lnTo>
                    <a:pt x="135" y="326"/>
                  </a:lnTo>
                  <a:cubicBezTo>
                    <a:pt x="49" y="469"/>
                    <a:pt x="1" y="632"/>
                    <a:pt x="1" y="804"/>
                  </a:cubicBezTo>
                  <a:lnTo>
                    <a:pt x="1" y="909"/>
                  </a:lnTo>
                  <a:lnTo>
                    <a:pt x="556" y="1579"/>
                  </a:lnTo>
                  <a:cubicBezTo>
                    <a:pt x="649" y="1689"/>
                    <a:pt x="784" y="1748"/>
                    <a:pt x="919" y="1748"/>
                  </a:cubicBezTo>
                  <a:cubicBezTo>
                    <a:pt x="1020" y="1748"/>
                    <a:pt x="1121" y="1716"/>
                    <a:pt x="1207" y="1646"/>
                  </a:cubicBezTo>
                  <a:lnTo>
                    <a:pt x="2231" y="842"/>
                  </a:lnTo>
                  <a:lnTo>
                    <a:pt x="1915" y="373"/>
                  </a:lnTo>
                  <a:lnTo>
                    <a:pt x="987" y="1015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9F28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80;p39">
              <a:extLst>
                <a:ext uri="{FF2B5EF4-FFF2-40B4-BE49-F238E27FC236}">
                  <a16:creationId xmlns:a16="http://schemas.microsoft.com/office/drawing/2014/main" id="{40E95D5B-908C-4A04-790E-A6FD8D8EBC73}"/>
                </a:ext>
              </a:extLst>
            </p:cNvPr>
            <p:cNvSpPr/>
            <p:nvPr/>
          </p:nvSpPr>
          <p:spPr>
            <a:xfrm>
              <a:off x="3453682" y="3656667"/>
              <a:ext cx="27692" cy="149341"/>
            </a:xfrm>
            <a:custGeom>
              <a:avLst/>
              <a:gdLst/>
              <a:ahLst/>
              <a:cxnLst/>
              <a:rect l="l" t="t" r="r" b="b"/>
              <a:pathLst>
                <a:path w="710" h="3829" extrusionOk="0">
                  <a:moveTo>
                    <a:pt x="154" y="1"/>
                  </a:moveTo>
                  <a:cubicBezTo>
                    <a:pt x="58" y="87"/>
                    <a:pt x="1" y="211"/>
                    <a:pt x="1" y="336"/>
                  </a:cubicBezTo>
                  <a:lnTo>
                    <a:pt x="1" y="3589"/>
                  </a:lnTo>
                  <a:cubicBezTo>
                    <a:pt x="1" y="3723"/>
                    <a:pt x="106" y="3829"/>
                    <a:pt x="240" y="3829"/>
                  </a:cubicBezTo>
                  <a:lnTo>
                    <a:pt x="709" y="3829"/>
                  </a:lnTo>
                  <a:lnTo>
                    <a:pt x="709" y="843"/>
                  </a:lnTo>
                  <a:cubicBezTo>
                    <a:pt x="709" y="661"/>
                    <a:pt x="632" y="479"/>
                    <a:pt x="498" y="355"/>
                  </a:cubicBezTo>
                  <a:lnTo>
                    <a:pt x="154" y="1"/>
                  </a:lnTo>
                  <a:close/>
                </a:path>
              </a:pathLst>
            </a:custGeom>
            <a:solidFill>
              <a:srgbClr val="9F28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81;p39">
              <a:extLst>
                <a:ext uri="{FF2B5EF4-FFF2-40B4-BE49-F238E27FC236}">
                  <a16:creationId xmlns:a16="http://schemas.microsoft.com/office/drawing/2014/main" id="{93CA3B28-5CFC-B457-B5DA-7ED355CE13D5}"/>
                </a:ext>
              </a:extLst>
            </p:cNvPr>
            <p:cNvSpPr/>
            <p:nvPr/>
          </p:nvSpPr>
          <p:spPr>
            <a:xfrm>
              <a:off x="3462652" y="3805613"/>
              <a:ext cx="18721" cy="18682"/>
            </a:xfrm>
            <a:custGeom>
              <a:avLst/>
              <a:gdLst/>
              <a:ahLst/>
              <a:cxnLst/>
              <a:rect l="l" t="t" r="r" b="b"/>
              <a:pathLst>
                <a:path w="480" h="479" extrusionOk="0">
                  <a:moveTo>
                    <a:pt x="1" y="0"/>
                  </a:moveTo>
                  <a:lnTo>
                    <a:pt x="1" y="239"/>
                  </a:lnTo>
                  <a:cubicBezTo>
                    <a:pt x="1" y="364"/>
                    <a:pt x="106" y="479"/>
                    <a:pt x="240" y="479"/>
                  </a:cubicBezTo>
                  <a:lnTo>
                    <a:pt x="383" y="479"/>
                  </a:lnTo>
                  <a:cubicBezTo>
                    <a:pt x="431" y="469"/>
                    <a:pt x="479" y="421"/>
                    <a:pt x="469" y="373"/>
                  </a:cubicBezTo>
                  <a:lnTo>
                    <a:pt x="4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582;p39">
            <a:extLst>
              <a:ext uri="{FF2B5EF4-FFF2-40B4-BE49-F238E27FC236}">
                <a16:creationId xmlns:a16="http://schemas.microsoft.com/office/drawing/2014/main" id="{F3106E5C-705E-9ACA-3951-A5CE80B0498A}"/>
              </a:ext>
            </a:extLst>
          </p:cNvPr>
          <p:cNvGrpSpPr/>
          <p:nvPr/>
        </p:nvGrpSpPr>
        <p:grpSpPr>
          <a:xfrm>
            <a:off x="-3815577" y="3163890"/>
            <a:ext cx="531948" cy="531948"/>
            <a:chOff x="5217262" y="1922561"/>
            <a:chExt cx="531948" cy="531948"/>
          </a:xfrm>
        </p:grpSpPr>
        <p:sp>
          <p:nvSpPr>
            <p:cNvPr id="43" name="Google Shape;583;p39">
              <a:extLst>
                <a:ext uri="{FF2B5EF4-FFF2-40B4-BE49-F238E27FC236}">
                  <a16:creationId xmlns:a16="http://schemas.microsoft.com/office/drawing/2014/main" id="{8672C855-EB93-FCDD-A190-1E8A625D08C7}"/>
                </a:ext>
              </a:extLst>
            </p:cNvPr>
            <p:cNvSpPr/>
            <p:nvPr/>
          </p:nvSpPr>
          <p:spPr>
            <a:xfrm>
              <a:off x="5481829" y="1940746"/>
              <a:ext cx="134567" cy="131426"/>
            </a:xfrm>
            <a:custGeom>
              <a:avLst/>
              <a:gdLst/>
              <a:ahLst/>
              <a:cxnLst/>
              <a:rect l="l" t="t" r="r" b="b"/>
              <a:pathLst>
                <a:path w="3685" h="3599" extrusionOk="0">
                  <a:moveTo>
                    <a:pt x="0" y="0"/>
                  </a:moveTo>
                  <a:lnTo>
                    <a:pt x="0" y="3599"/>
                  </a:lnTo>
                  <a:lnTo>
                    <a:pt x="2929" y="3599"/>
                  </a:lnTo>
                  <a:lnTo>
                    <a:pt x="2709" y="3149"/>
                  </a:lnTo>
                  <a:cubicBezTo>
                    <a:pt x="2651" y="3044"/>
                    <a:pt x="2594" y="2939"/>
                    <a:pt x="2517" y="2843"/>
                  </a:cubicBezTo>
                  <a:cubicBezTo>
                    <a:pt x="2087" y="2240"/>
                    <a:pt x="2297" y="1991"/>
                    <a:pt x="2335" y="1953"/>
                  </a:cubicBezTo>
                  <a:cubicBezTo>
                    <a:pt x="2410" y="1886"/>
                    <a:pt x="2508" y="1848"/>
                    <a:pt x="2611" y="1848"/>
                  </a:cubicBezTo>
                  <a:cubicBezTo>
                    <a:pt x="2640" y="1848"/>
                    <a:pt x="2669" y="1851"/>
                    <a:pt x="2699" y="1857"/>
                  </a:cubicBezTo>
                  <a:cubicBezTo>
                    <a:pt x="2852" y="1895"/>
                    <a:pt x="2986" y="1982"/>
                    <a:pt x="3091" y="2106"/>
                  </a:cubicBezTo>
                  <a:lnTo>
                    <a:pt x="3627" y="2651"/>
                  </a:lnTo>
                  <a:lnTo>
                    <a:pt x="3627" y="412"/>
                  </a:lnTo>
                  <a:cubicBezTo>
                    <a:pt x="3627" y="393"/>
                    <a:pt x="3627" y="374"/>
                    <a:pt x="3627" y="355"/>
                  </a:cubicBezTo>
                  <a:lnTo>
                    <a:pt x="3685" y="0"/>
                  </a:lnTo>
                  <a:close/>
                </a:path>
              </a:pathLst>
            </a:custGeom>
            <a:solidFill>
              <a:srgbClr val="61A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584;p39">
              <a:extLst>
                <a:ext uri="{FF2B5EF4-FFF2-40B4-BE49-F238E27FC236}">
                  <a16:creationId xmlns:a16="http://schemas.microsoft.com/office/drawing/2014/main" id="{09DDE8B0-EAC4-E9E8-B5F9-CED64C6C58CA}"/>
                </a:ext>
              </a:extLst>
            </p:cNvPr>
            <p:cNvSpPr/>
            <p:nvPr/>
          </p:nvSpPr>
          <p:spPr>
            <a:xfrm>
              <a:off x="5481829" y="2039306"/>
              <a:ext cx="106960" cy="32866"/>
            </a:xfrm>
            <a:custGeom>
              <a:avLst/>
              <a:gdLst/>
              <a:ahLst/>
              <a:cxnLst/>
              <a:rect l="l" t="t" r="r" b="b"/>
              <a:pathLst>
                <a:path w="2929" h="900" extrusionOk="0">
                  <a:moveTo>
                    <a:pt x="0" y="0"/>
                  </a:moveTo>
                  <a:lnTo>
                    <a:pt x="0" y="900"/>
                  </a:lnTo>
                  <a:lnTo>
                    <a:pt x="2929" y="900"/>
                  </a:lnTo>
                  <a:lnTo>
                    <a:pt x="2709" y="450"/>
                  </a:lnTo>
                  <a:cubicBezTo>
                    <a:pt x="2661" y="335"/>
                    <a:pt x="2594" y="230"/>
                    <a:pt x="2527" y="134"/>
                  </a:cubicBezTo>
                  <a:cubicBezTo>
                    <a:pt x="2489" y="86"/>
                    <a:pt x="2460" y="39"/>
                    <a:pt x="2431" y="0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585;p39">
              <a:extLst>
                <a:ext uri="{FF2B5EF4-FFF2-40B4-BE49-F238E27FC236}">
                  <a16:creationId xmlns:a16="http://schemas.microsoft.com/office/drawing/2014/main" id="{D43970FA-8192-3AAD-21D9-FA418A37E1A0}"/>
                </a:ext>
              </a:extLst>
            </p:cNvPr>
            <p:cNvSpPr/>
            <p:nvPr/>
          </p:nvSpPr>
          <p:spPr>
            <a:xfrm>
              <a:off x="5350404" y="2307013"/>
              <a:ext cx="134604" cy="131061"/>
            </a:xfrm>
            <a:custGeom>
              <a:avLst/>
              <a:gdLst/>
              <a:ahLst/>
              <a:cxnLst/>
              <a:rect l="l" t="t" r="r" b="b"/>
              <a:pathLst>
                <a:path w="3686" h="3589" extrusionOk="0">
                  <a:moveTo>
                    <a:pt x="766" y="0"/>
                  </a:moveTo>
                  <a:lnTo>
                    <a:pt x="977" y="440"/>
                  </a:lnTo>
                  <a:cubicBezTo>
                    <a:pt x="1034" y="555"/>
                    <a:pt x="1092" y="651"/>
                    <a:pt x="1168" y="756"/>
                  </a:cubicBezTo>
                  <a:cubicBezTo>
                    <a:pt x="1599" y="1349"/>
                    <a:pt x="1389" y="1608"/>
                    <a:pt x="1350" y="1637"/>
                  </a:cubicBezTo>
                  <a:cubicBezTo>
                    <a:pt x="1276" y="1704"/>
                    <a:pt x="1178" y="1742"/>
                    <a:pt x="1075" y="1742"/>
                  </a:cubicBezTo>
                  <a:cubicBezTo>
                    <a:pt x="1046" y="1742"/>
                    <a:pt x="1016" y="1739"/>
                    <a:pt x="987" y="1732"/>
                  </a:cubicBezTo>
                  <a:cubicBezTo>
                    <a:pt x="843" y="1684"/>
                    <a:pt x="699" y="1598"/>
                    <a:pt x="594" y="1483"/>
                  </a:cubicBezTo>
                  <a:lnTo>
                    <a:pt x="58" y="938"/>
                  </a:lnTo>
                  <a:lnTo>
                    <a:pt x="58" y="3177"/>
                  </a:lnTo>
                  <a:cubicBezTo>
                    <a:pt x="58" y="3197"/>
                    <a:pt x="58" y="3216"/>
                    <a:pt x="58" y="3225"/>
                  </a:cubicBezTo>
                  <a:lnTo>
                    <a:pt x="1" y="3589"/>
                  </a:lnTo>
                  <a:lnTo>
                    <a:pt x="3685" y="3589"/>
                  </a:lnTo>
                  <a:lnTo>
                    <a:pt x="3685" y="0"/>
                  </a:lnTo>
                  <a:close/>
                </a:path>
              </a:pathLst>
            </a:custGeom>
            <a:solidFill>
              <a:srgbClr val="61A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86;p39">
              <a:extLst>
                <a:ext uri="{FF2B5EF4-FFF2-40B4-BE49-F238E27FC236}">
                  <a16:creationId xmlns:a16="http://schemas.microsoft.com/office/drawing/2014/main" id="{DB6455FC-3107-2FEC-6004-48D22B7A9880}"/>
                </a:ext>
              </a:extLst>
            </p:cNvPr>
            <p:cNvSpPr/>
            <p:nvPr/>
          </p:nvSpPr>
          <p:spPr>
            <a:xfrm>
              <a:off x="5378376" y="2307013"/>
              <a:ext cx="106631" cy="32537"/>
            </a:xfrm>
            <a:custGeom>
              <a:avLst/>
              <a:gdLst/>
              <a:ahLst/>
              <a:cxnLst/>
              <a:rect l="l" t="t" r="r" b="b"/>
              <a:pathLst>
                <a:path w="2920" h="891" extrusionOk="0">
                  <a:moveTo>
                    <a:pt x="0" y="0"/>
                  </a:moveTo>
                  <a:lnTo>
                    <a:pt x="211" y="440"/>
                  </a:lnTo>
                  <a:cubicBezTo>
                    <a:pt x="268" y="555"/>
                    <a:pt x="326" y="651"/>
                    <a:pt x="402" y="756"/>
                  </a:cubicBezTo>
                  <a:cubicBezTo>
                    <a:pt x="441" y="804"/>
                    <a:pt x="469" y="852"/>
                    <a:pt x="498" y="890"/>
                  </a:cubicBezTo>
                  <a:lnTo>
                    <a:pt x="2919" y="890"/>
                  </a:lnTo>
                  <a:lnTo>
                    <a:pt x="2919" y="0"/>
                  </a:ln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87;p39">
              <a:extLst>
                <a:ext uri="{FF2B5EF4-FFF2-40B4-BE49-F238E27FC236}">
                  <a16:creationId xmlns:a16="http://schemas.microsoft.com/office/drawing/2014/main" id="{C889280C-3BCC-C97B-793B-CF2AE399BC91}"/>
                </a:ext>
              </a:extLst>
            </p:cNvPr>
            <p:cNvSpPr/>
            <p:nvPr/>
          </p:nvSpPr>
          <p:spPr>
            <a:xfrm>
              <a:off x="5226684" y="2224156"/>
              <a:ext cx="184596" cy="230352"/>
            </a:xfrm>
            <a:custGeom>
              <a:avLst/>
              <a:gdLst/>
              <a:ahLst/>
              <a:cxnLst/>
              <a:rect l="l" t="t" r="r" b="b"/>
              <a:pathLst>
                <a:path w="5055" h="6308" extrusionOk="0">
                  <a:moveTo>
                    <a:pt x="585" y="1"/>
                  </a:moveTo>
                  <a:lnTo>
                    <a:pt x="585" y="1121"/>
                  </a:lnTo>
                  <a:cubicBezTo>
                    <a:pt x="1" y="1551"/>
                    <a:pt x="20" y="3159"/>
                    <a:pt x="30" y="3226"/>
                  </a:cubicBezTo>
                  <a:lnTo>
                    <a:pt x="30" y="4422"/>
                  </a:lnTo>
                  <a:cubicBezTo>
                    <a:pt x="30" y="4700"/>
                    <a:pt x="250" y="4920"/>
                    <a:pt x="527" y="4920"/>
                  </a:cubicBezTo>
                  <a:lnTo>
                    <a:pt x="546" y="4920"/>
                  </a:lnTo>
                  <a:cubicBezTo>
                    <a:pt x="661" y="4920"/>
                    <a:pt x="776" y="4882"/>
                    <a:pt x="872" y="4805"/>
                  </a:cubicBezTo>
                  <a:lnTo>
                    <a:pt x="872" y="5399"/>
                  </a:lnTo>
                  <a:cubicBezTo>
                    <a:pt x="872" y="5676"/>
                    <a:pt x="1092" y="5906"/>
                    <a:pt x="1369" y="5906"/>
                  </a:cubicBezTo>
                  <a:lnTo>
                    <a:pt x="1389" y="5906"/>
                  </a:lnTo>
                  <a:cubicBezTo>
                    <a:pt x="1503" y="5906"/>
                    <a:pt x="1618" y="5868"/>
                    <a:pt x="1704" y="5791"/>
                  </a:cubicBezTo>
                  <a:lnTo>
                    <a:pt x="1704" y="5801"/>
                  </a:lnTo>
                  <a:cubicBezTo>
                    <a:pt x="1704" y="6078"/>
                    <a:pt x="1934" y="6308"/>
                    <a:pt x="2212" y="6308"/>
                  </a:cubicBezTo>
                  <a:lnTo>
                    <a:pt x="2221" y="6308"/>
                  </a:lnTo>
                  <a:cubicBezTo>
                    <a:pt x="2499" y="6308"/>
                    <a:pt x="2728" y="6078"/>
                    <a:pt x="2728" y="5801"/>
                  </a:cubicBezTo>
                  <a:lnTo>
                    <a:pt x="2728" y="5791"/>
                  </a:lnTo>
                  <a:cubicBezTo>
                    <a:pt x="2815" y="5868"/>
                    <a:pt x="2929" y="5906"/>
                    <a:pt x="3044" y="5906"/>
                  </a:cubicBezTo>
                  <a:lnTo>
                    <a:pt x="3063" y="5906"/>
                  </a:lnTo>
                  <a:cubicBezTo>
                    <a:pt x="3341" y="5906"/>
                    <a:pt x="3571" y="5686"/>
                    <a:pt x="3571" y="5408"/>
                  </a:cubicBezTo>
                  <a:lnTo>
                    <a:pt x="3571" y="3561"/>
                  </a:lnTo>
                  <a:cubicBezTo>
                    <a:pt x="3724" y="3791"/>
                    <a:pt x="3982" y="4087"/>
                    <a:pt x="4288" y="4145"/>
                  </a:cubicBezTo>
                  <a:cubicBezTo>
                    <a:pt x="4330" y="4155"/>
                    <a:pt x="4372" y="4159"/>
                    <a:pt x="4413" y="4159"/>
                  </a:cubicBezTo>
                  <a:cubicBezTo>
                    <a:pt x="4536" y="4159"/>
                    <a:pt x="4657" y="4118"/>
                    <a:pt x="4757" y="4040"/>
                  </a:cubicBezTo>
                  <a:lnTo>
                    <a:pt x="4805" y="4001"/>
                  </a:lnTo>
                  <a:lnTo>
                    <a:pt x="4834" y="3953"/>
                  </a:lnTo>
                  <a:cubicBezTo>
                    <a:pt x="4920" y="3829"/>
                    <a:pt x="5054" y="3504"/>
                    <a:pt x="4633" y="2920"/>
                  </a:cubicBezTo>
                  <a:cubicBezTo>
                    <a:pt x="4451" y="2681"/>
                    <a:pt x="4346" y="2413"/>
                    <a:pt x="4308" y="2126"/>
                  </a:cubicBezTo>
                  <a:cubicBezTo>
                    <a:pt x="4231" y="1685"/>
                    <a:pt x="4126" y="1360"/>
                    <a:pt x="3456" y="843"/>
                  </a:cubicBezTo>
                  <a:lnTo>
                    <a:pt x="3456" y="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88;p39">
              <a:extLst>
                <a:ext uri="{FF2B5EF4-FFF2-40B4-BE49-F238E27FC236}">
                  <a16:creationId xmlns:a16="http://schemas.microsoft.com/office/drawing/2014/main" id="{8CF90E49-5268-BCF3-D733-3450D8DB8758}"/>
                </a:ext>
              </a:extLst>
            </p:cNvPr>
            <p:cNvSpPr/>
            <p:nvPr/>
          </p:nvSpPr>
          <p:spPr>
            <a:xfrm>
              <a:off x="5226684" y="2224156"/>
              <a:ext cx="33596" cy="179703"/>
            </a:xfrm>
            <a:custGeom>
              <a:avLst/>
              <a:gdLst/>
              <a:ahLst/>
              <a:cxnLst/>
              <a:rect l="l" t="t" r="r" b="b"/>
              <a:pathLst>
                <a:path w="920" h="4921" extrusionOk="0">
                  <a:moveTo>
                    <a:pt x="585" y="1"/>
                  </a:moveTo>
                  <a:lnTo>
                    <a:pt x="585" y="1121"/>
                  </a:lnTo>
                  <a:cubicBezTo>
                    <a:pt x="1" y="1542"/>
                    <a:pt x="20" y="3159"/>
                    <a:pt x="30" y="3226"/>
                  </a:cubicBezTo>
                  <a:lnTo>
                    <a:pt x="30" y="4422"/>
                  </a:lnTo>
                  <a:cubicBezTo>
                    <a:pt x="30" y="4700"/>
                    <a:pt x="250" y="4920"/>
                    <a:pt x="527" y="4920"/>
                  </a:cubicBezTo>
                  <a:lnTo>
                    <a:pt x="546" y="4920"/>
                  </a:lnTo>
                  <a:cubicBezTo>
                    <a:pt x="604" y="4920"/>
                    <a:pt x="652" y="4910"/>
                    <a:pt x="700" y="4901"/>
                  </a:cubicBezTo>
                  <a:cubicBezTo>
                    <a:pt x="499" y="4824"/>
                    <a:pt x="355" y="4633"/>
                    <a:pt x="355" y="4422"/>
                  </a:cubicBezTo>
                  <a:lnTo>
                    <a:pt x="355" y="3226"/>
                  </a:lnTo>
                  <a:cubicBezTo>
                    <a:pt x="355" y="3159"/>
                    <a:pt x="326" y="1637"/>
                    <a:pt x="920" y="1216"/>
                  </a:cubicBezTo>
                  <a:lnTo>
                    <a:pt x="920" y="1"/>
                  </a:ln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89;p39">
              <a:extLst>
                <a:ext uri="{FF2B5EF4-FFF2-40B4-BE49-F238E27FC236}">
                  <a16:creationId xmlns:a16="http://schemas.microsoft.com/office/drawing/2014/main" id="{F549E450-CC66-4665-6002-7C19153868C2}"/>
                </a:ext>
              </a:extLst>
            </p:cNvPr>
            <p:cNvSpPr/>
            <p:nvPr/>
          </p:nvSpPr>
          <p:spPr>
            <a:xfrm>
              <a:off x="5258162" y="2344224"/>
              <a:ext cx="24832" cy="95603"/>
            </a:xfrm>
            <a:custGeom>
              <a:avLst/>
              <a:gdLst/>
              <a:ahLst/>
              <a:cxnLst/>
              <a:rect l="l" t="t" r="r" b="b"/>
              <a:pathLst>
                <a:path w="680" h="2618" extrusionOk="0">
                  <a:moveTo>
                    <a:pt x="163" y="0"/>
                  </a:moveTo>
                  <a:cubicBezTo>
                    <a:pt x="82" y="0"/>
                    <a:pt x="0" y="53"/>
                    <a:pt x="0" y="158"/>
                  </a:cubicBezTo>
                  <a:lnTo>
                    <a:pt x="0" y="1776"/>
                  </a:lnTo>
                  <a:lnTo>
                    <a:pt x="0" y="2120"/>
                  </a:lnTo>
                  <a:cubicBezTo>
                    <a:pt x="0" y="2398"/>
                    <a:pt x="230" y="2618"/>
                    <a:pt x="507" y="2618"/>
                  </a:cubicBezTo>
                  <a:lnTo>
                    <a:pt x="527" y="2618"/>
                  </a:lnTo>
                  <a:cubicBezTo>
                    <a:pt x="574" y="2618"/>
                    <a:pt x="632" y="2608"/>
                    <a:pt x="680" y="2599"/>
                  </a:cubicBezTo>
                  <a:cubicBezTo>
                    <a:pt x="469" y="2522"/>
                    <a:pt x="335" y="2331"/>
                    <a:pt x="335" y="2111"/>
                  </a:cubicBezTo>
                  <a:lnTo>
                    <a:pt x="335" y="1517"/>
                  </a:lnTo>
                  <a:lnTo>
                    <a:pt x="326" y="1527"/>
                  </a:lnTo>
                  <a:lnTo>
                    <a:pt x="326" y="158"/>
                  </a:lnTo>
                  <a:cubicBezTo>
                    <a:pt x="326" y="53"/>
                    <a:pt x="244" y="0"/>
                    <a:pt x="163" y="0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90;p39">
              <a:extLst>
                <a:ext uri="{FF2B5EF4-FFF2-40B4-BE49-F238E27FC236}">
                  <a16:creationId xmlns:a16="http://schemas.microsoft.com/office/drawing/2014/main" id="{F4EF1317-9B31-D5A5-9B8A-04CBCFD7E48D}"/>
                </a:ext>
              </a:extLst>
            </p:cNvPr>
            <p:cNvSpPr/>
            <p:nvPr/>
          </p:nvSpPr>
          <p:spPr>
            <a:xfrm>
              <a:off x="5325244" y="2367267"/>
              <a:ext cx="18916" cy="72305"/>
            </a:xfrm>
            <a:custGeom>
              <a:avLst/>
              <a:gdLst/>
              <a:ahLst/>
              <a:cxnLst/>
              <a:rect l="l" t="t" r="r" b="b"/>
              <a:pathLst>
                <a:path w="518" h="1980" extrusionOk="0">
                  <a:moveTo>
                    <a:pt x="163" y="1"/>
                  </a:moveTo>
                  <a:cubicBezTo>
                    <a:pt x="82" y="1"/>
                    <a:pt x="1" y="54"/>
                    <a:pt x="1" y="159"/>
                  </a:cubicBezTo>
                  <a:lnTo>
                    <a:pt x="1" y="1776"/>
                  </a:lnTo>
                  <a:cubicBezTo>
                    <a:pt x="1" y="1805"/>
                    <a:pt x="10" y="1834"/>
                    <a:pt x="29" y="1862"/>
                  </a:cubicBezTo>
                  <a:cubicBezTo>
                    <a:pt x="39" y="1882"/>
                    <a:pt x="58" y="1891"/>
                    <a:pt x="77" y="1901"/>
                  </a:cubicBezTo>
                  <a:cubicBezTo>
                    <a:pt x="153" y="1951"/>
                    <a:pt x="250" y="1979"/>
                    <a:pt x="343" y="1979"/>
                  </a:cubicBezTo>
                  <a:cubicBezTo>
                    <a:pt x="357" y="1979"/>
                    <a:pt x="370" y="1978"/>
                    <a:pt x="384" y="1977"/>
                  </a:cubicBezTo>
                  <a:cubicBezTo>
                    <a:pt x="431" y="1977"/>
                    <a:pt x="470" y="1968"/>
                    <a:pt x="518" y="1958"/>
                  </a:cubicBezTo>
                  <a:cubicBezTo>
                    <a:pt x="460" y="1939"/>
                    <a:pt x="412" y="1910"/>
                    <a:pt x="364" y="1872"/>
                  </a:cubicBezTo>
                  <a:cubicBezTo>
                    <a:pt x="345" y="1853"/>
                    <a:pt x="326" y="1824"/>
                    <a:pt x="326" y="1786"/>
                  </a:cubicBezTo>
                  <a:lnTo>
                    <a:pt x="326" y="1776"/>
                  </a:lnTo>
                  <a:lnTo>
                    <a:pt x="326" y="159"/>
                  </a:lnTo>
                  <a:cubicBezTo>
                    <a:pt x="326" y="54"/>
                    <a:pt x="245" y="1"/>
                    <a:pt x="163" y="1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91;p39">
              <a:extLst>
                <a:ext uri="{FF2B5EF4-FFF2-40B4-BE49-F238E27FC236}">
                  <a16:creationId xmlns:a16="http://schemas.microsoft.com/office/drawing/2014/main" id="{C35D6111-73D4-E0BD-9800-4A49DB372371}"/>
                </a:ext>
              </a:extLst>
            </p:cNvPr>
            <p:cNvSpPr/>
            <p:nvPr/>
          </p:nvSpPr>
          <p:spPr>
            <a:xfrm>
              <a:off x="5289274" y="2372963"/>
              <a:ext cx="24138" cy="81544"/>
            </a:xfrm>
            <a:custGeom>
              <a:avLst/>
              <a:gdLst/>
              <a:ahLst/>
              <a:cxnLst/>
              <a:rect l="l" t="t" r="r" b="b"/>
              <a:pathLst>
                <a:path w="661" h="2233" extrusionOk="0">
                  <a:moveTo>
                    <a:pt x="158" y="0"/>
                  </a:moveTo>
                  <a:cubicBezTo>
                    <a:pt x="79" y="0"/>
                    <a:pt x="0" y="56"/>
                    <a:pt x="0" y="166"/>
                  </a:cubicBezTo>
                  <a:lnTo>
                    <a:pt x="0" y="1783"/>
                  </a:lnTo>
                  <a:cubicBezTo>
                    <a:pt x="0" y="1793"/>
                    <a:pt x="0" y="1812"/>
                    <a:pt x="10" y="1831"/>
                  </a:cubicBezTo>
                  <a:lnTo>
                    <a:pt x="0" y="1831"/>
                  </a:lnTo>
                  <a:cubicBezTo>
                    <a:pt x="48" y="2060"/>
                    <a:pt x="249" y="2233"/>
                    <a:pt x="488" y="2233"/>
                  </a:cubicBezTo>
                  <a:lnTo>
                    <a:pt x="507" y="2233"/>
                  </a:lnTo>
                  <a:cubicBezTo>
                    <a:pt x="565" y="2233"/>
                    <a:pt x="613" y="2223"/>
                    <a:pt x="660" y="2204"/>
                  </a:cubicBezTo>
                  <a:cubicBezTo>
                    <a:pt x="459" y="2137"/>
                    <a:pt x="316" y="1946"/>
                    <a:pt x="316" y="1726"/>
                  </a:cubicBezTo>
                  <a:lnTo>
                    <a:pt x="316" y="166"/>
                  </a:lnTo>
                  <a:cubicBezTo>
                    <a:pt x="316" y="56"/>
                    <a:pt x="237" y="0"/>
                    <a:pt x="158" y="0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92;p39">
              <a:extLst>
                <a:ext uri="{FF2B5EF4-FFF2-40B4-BE49-F238E27FC236}">
                  <a16:creationId xmlns:a16="http://schemas.microsoft.com/office/drawing/2014/main" id="{BF8C54E3-5423-F60B-FBC6-EAFDDACEEFBD}"/>
                </a:ext>
              </a:extLst>
            </p:cNvPr>
            <p:cNvSpPr/>
            <p:nvPr/>
          </p:nvSpPr>
          <p:spPr>
            <a:xfrm>
              <a:off x="5357050" y="2337761"/>
              <a:ext cx="36371" cy="38270"/>
            </a:xfrm>
            <a:custGeom>
              <a:avLst/>
              <a:gdLst/>
              <a:ahLst/>
              <a:cxnLst/>
              <a:rect l="l" t="t" r="r" b="b"/>
              <a:pathLst>
                <a:path w="996" h="1048" extrusionOk="0">
                  <a:moveTo>
                    <a:pt x="1" y="0"/>
                  </a:moveTo>
                  <a:lnTo>
                    <a:pt x="1" y="441"/>
                  </a:lnTo>
                  <a:cubicBezTo>
                    <a:pt x="96" y="574"/>
                    <a:pt x="211" y="708"/>
                    <a:pt x="326" y="823"/>
                  </a:cubicBezTo>
                  <a:cubicBezTo>
                    <a:pt x="431" y="929"/>
                    <a:pt x="565" y="996"/>
                    <a:pt x="709" y="1034"/>
                  </a:cubicBezTo>
                  <a:cubicBezTo>
                    <a:pt x="752" y="1042"/>
                    <a:pt x="795" y="1047"/>
                    <a:pt x="838" y="1047"/>
                  </a:cubicBezTo>
                  <a:cubicBezTo>
                    <a:pt x="891" y="1047"/>
                    <a:pt x="943" y="1040"/>
                    <a:pt x="996" y="1024"/>
                  </a:cubicBezTo>
                  <a:cubicBezTo>
                    <a:pt x="805" y="948"/>
                    <a:pt x="632" y="833"/>
                    <a:pt x="498" y="670"/>
                  </a:cubicBezTo>
                  <a:cubicBezTo>
                    <a:pt x="470" y="632"/>
                    <a:pt x="412" y="555"/>
                    <a:pt x="355" y="479"/>
                  </a:cubicBezTo>
                  <a:lnTo>
                    <a:pt x="326" y="441"/>
                  </a:lnTo>
                  <a:cubicBezTo>
                    <a:pt x="173" y="24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93;p39">
              <a:extLst>
                <a:ext uri="{FF2B5EF4-FFF2-40B4-BE49-F238E27FC236}">
                  <a16:creationId xmlns:a16="http://schemas.microsoft.com/office/drawing/2014/main" id="{995BFF4F-61AC-0A56-F881-4CA450F8AC08}"/>
                </a:ext>
              </a:extLst>
            </p:cNvPr>
            <p:cNvSpPr/>
            <p:nvPr/>
          </p:nvSpPr>
          <p:spPr>
            <a:xfrm>
              <a:off x="5234754" y="2056432"/>
              <a:ext cx="131426" cy="134567"/>
            </a:xfrm>
            <a:custGeom>
              <a:avLst/>
              <a:gdLst/>
              <a:ahLst/>
              <a:cxnLst/>
              <a:rect l="l" t="t" r="r" b="b"/>
              <a:pathLst>
                <a:path w="3599" h="3685" extrusionOk="0">
                  <a:moveTo>
                    <a:pt x="0" y="0"/>
                  </a:moveTo>
                  <a:lnTo>
                    <a:pt x="0" y="3685"/>
                  </a:lnTo>
                  <a:lnTo>
                    <a:pt x="3598" y="3685"/>
                  </a:lnTo>
                  <a:lnTo>
                    <a:pt x="3598" y="756"/>
                  </a:lnTo>
                  <a:lnTo>
                    <a:pt x="3149" y="976"/>
                  </a:lnTo>
                  <a:cubicBezTo>
                    <a:pt x="3043" y="1024"/>
                    <a:pt x="2938" y="1091"/>
                    <a:pt x="2842" y="1158"/>
                  </a:cubicBezTo>
                  <a:cubicBezTo>
                    <a:pt x="2661" y="1311"/>
                    <a:pt x="2440" y="1407"/>
                    <a:pt x="2201" y="1426"/>
                  </a:cubicBezTo>
                  <a:cubicBezTo>
                    <a:pt x="2192" y="1427"/>
                    <a:pt x="2183" y="1428"/>
                    <a:pt x="2174" y="1428"/>
                  </a:cubicBezTo>
                  <a:cubicBezTo>
                    <a:pt x="2096" y="1428"/>
                    <a:pt x="2012" y="1392"/>
                    <a:pt x="1952" y="1340"/>
                  </a:cubicBezTo>
                  <a:cubicBezTo>
                    <a:pt x="1866" y="1244"/>
                    <a:pt x="1828" y="1110"/>
                    <a:pt x="1857" y="986"/>
                  </a:cubicBezTo>
                  <a:cubicBezTo>
                    <a:pt x="1905" y="833"/>
                    <a:pt x="1991" y="699"/>
                    <a:pt x="2106" y="594"/>
                  </a:cubicBezTo>
                  <a:lnTo>
                    <a:pt x="2651" y="48"/>
                  </a:lnTo>
                  <a:lnTo>
                    <a:pt x="354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94;p39">
              <a:extLst>
                <a:ext uri="{FF2B5EF4-FFF2-40B4-BE49-F238E27FC236}">
                  <a16:creationId xmlns:a16="http://schemas.microsoft.com/office/drawing/2014/main" id="{981D65CF-0EC3-5B50-CEC0-74CBE9402384}"/>
                </a:ext>
              </a:extLst>
            </p:cNvPr>
            <p:cNvSpPr/>
            <p:nvPr/>
          </p:nvSpPr>
          <p:spPr>
            <a:xfrm>
              <a:off x="5600656" y="2187821"/>
              <a:ext cx="131792" cy="134604"/>
            </a:xfrm>
            <a:custGeom>
              <a:avLst/>
              <a:gdLst/>
              <a:ahLst/>
              <a:cxnLst/>
              <a:rect l="l" t="t" r="r" b="b"/>
              <a:pathLst>
                <a:path w="3609" h="3686" extrusionOk="0">
                  <a:moveTo>
                    <a:pt x="0" y="1"/>
                  </a:moveTo>
                  <a:lnTo>
                    <a:pt x="0" y="2920"/>
                  </a:lnTo>
                  <a:lnTo>
                    <a:pt x="460" y="2709"/>
                  </a:lnTo>
                  <a:cubicBezTo>
                    <a:pt x="565" y="2652"/>
                    <a:pt x="670" y="2594"/>
                    <a:pt x="766" y="2518"/>
                  </a:cubicBezTo>
                  <a:cubicBezTo>
                    <a:pt x="948" y="2364"/>
                    <a:pt x="1168" y="2278"/>
                    <a:pt x="1407" y="2250"/>
                  </a:cubicBezTo>
                  <a:cubicBezTo>
                    <a:pt x="1493" y="2250"/>
                    <a:pt x="1579" y="2278"/>
                    <a:pt x="1656" y="2336"/>
                  </a:cubicBezTo>
                  <a:cubicBezTo>
                    <a:pt x="1742" y="2431"/>
                    <a:pt x="1780" y="2565"/>
                    <a:pt x="1752" y="2699"/>
                  </a:cubicBezTo>
                  <a:cubicBezTo>
                    <a:pt x="1704" y="2853"/>
                    <a:pt x="1618" y="2987"/>
                    <a:pt x="1503" y="3092"/>
                  </a:cubicBezTo>
                  <a:lnTo>
                    <a:pt x="948" y="3628"/>
                  </a:lnTo>
                  <a:lnTo>
                    <a:pt x="3244" y="3628"/>
                  </a:lnTo>
                  <a:lnTo>
                    <a:pt x="3608" y="3685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416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95;p39">
              <a:extLst>
                <a:ext uri="{FF2B5EF4-FFF2-40B4-BE49-F238E27FC236}">
                  <a16:creationId xmlns:a16="http://schemas.microsoft.com/office/drawing/2014/main" id="{D2B8AA5A-4C40-36E7-7AAD-6D888AC971B4}"/>
                </a:ext>
              </a:extLst>
            </p:cNvPr>
            <p:cNvSpPr/>
            <p:nvPr/>
          </p:nvSpPr>
          <p:spPr>
            <a:xfrm>
              <a:off x="5600656" y="2187821"/>
              <a:ext cx="33231" cy="106996"/>
            </a:xfrm>
            <a:custGeom>
              <a:avLst/>
              <a:gdLst/>
              <a:ahLst/>
              <a:cxnLst/>
              <a:rect l="l" t="t" r="r" b="b"/>
              <a:pathLst>
                <a:path w="910" h="2930" extrusionOk="0">
                  <a:moveTo>
                    <a:pt x="0" y="1"/>
                  </a:moveTo>
                  <a:lnTo>
                    <a:pt x="0" y="2920"/>
                  </a:lnTo>
                  <a:lnTo>
                    <a:pt x="0" y="2929"/>
                  </a:lnTo>
                  <a:lnTo>
                    <a:pt x="460" y="2709"/>
                  </a:lnTo>
                  <a:cubicBezTo>
                    <a:pt x="565" y="2652"/>
                    <a:pt x="670" y="2594"/>
                    <a:pt x="766" y="2518"/>
                  </a:cubicBezTo>
                  <a:cubicBezTo>
                    <a:pt x="814" y="2489"/>
                    <a:pt x="861" y="2451"/>
                    <a:pt x="909" y="2422"/>
                  </a:cubicBezTo>
                  <a:lnTo>
                    <a:pt x="909" y="1"/>
                  </a:ln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96;p39">
              <a:extLst>
                <a:ext uri="{FF2B5EF4-FFF2-40B4-BE49-F238E27FC236}">
                  <a16:creationId xmlns:a16="http://schemas.microsoft.com/office/drawing/2014/main" id="{AAA4B7C1-3B35-85A3-7E1F-AA6BFFB8596E}"/>
                </a:ext>
              </a:extLst>
            </p:cNvPr>
            <p:cNvSpPr/>
            <p:nvPr/>
          </p:nvSpPr>
          <p:spPr>
            <a:xfrm>
              <a:off x="5234754" y="2023238"/>
              <a:ext cx="32866" cy="167761"/>
            </a:xfrm>
            <a:custGeom>
              <a:avLst/>
              <a:gdLst/>
              <a:ahLst/>
              <a:cxnLst/>
              <a:rect l="l" t="t" r="r" b="b"/>
              <a:pathLst>
                <a:path w="900" h="4594" extrusionOk="0">
                  <a:moveTo>
                    <a:pt x="900" y="0"/>
                  </a:moveTo>
                  <a:lnTo>
                    <a:pt x="450" y="345"/>
                  </a:lnTo>
                  <a:cubicBezTo>
                    <a:pt x="335" y="431"/>
                    <a:pt x="230" y="526"/>
                    <a:pt x="134" y="641"/>
                  </a:cubicBezTo>
                  <a:cubicBezTo>
                    <a:pt x="86" y="689"/>
                    <a:pt x="48" y="747"/>
                    <a:pt x="0" y="785"/>
                  </a:cubicBezTo>
                  <a:lnTo>
                    <a:pt x="0" y="4594"/>
                  </a:lnTo>
                  <a:lnTo>
                    <a:pt x="900" y="4594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97;p39">
              <a:extLst>
                <a:ext uri="{FF2B5EF4-FFF2-40B4-BE49-F238E27FC236}">
                  <a16:creationId xmlns:a16="http://schemas.microsoft.com/office/drawing/2014/main" id="{76222B21-E58F-F63B-B860-2FEE77182FC5}"/>
                </a:ext>
              </a:extLst>
            </p:cNvPr>
            <p:cNvSpPr/>
            <p:nvPr/>
          </p:nvSpPr>
          <p:spPr>
            <a:xfrm>
              <a:off x="5555557" y="1922561"/>
              <a:ext cx="184559" cy="230024"/>
            </a:xfrm>
            <a:custGeom>
              <a:avLst/>
              <a:gdLst/>
              <a:ahLst/>
              <a:cxnLst/>
              <a:rect l="l" t="t" r="r" b="b"/>
              <a:pathLst>
                <a:path w="5054" h="6299" extrusionOk="0">
                  <a:moveTo>
                    <a:pt x="2824" y="1"/>
                  </a:moveTo>
                  <a:cubicBezTo>
                    <a:pt x="2546" y="1"/>
                    <a:pt x="2326" y="221"/>
                    <a:pt x="2326" y="498"/>
                  </a:cubicBezTo>
                  <a:lnTo>
                    <a:pt x="2326" y="518"/>
                  </a:lnTo>
                  <a:cubicBezTo>
                    <a:pt x="2240" y="441"/>
                    <a:pt x="2125" y="393"/>
                    <a:pt x="2001" y="393"/>
                  </a:cubicBezTo>
                  <a:lnTo>
                    <a:pt x="1991" y="393"/>
                  </a:lnTo>
                  <a:cubicBezTo>
                    <a:pt x="1714" y="393"/>
                    <a:pt x="1484" y="623"/>
                    <a:pt x="1484" y="900"/>
                  </a:cubicBezTo>
                  <a:lnTo>
                    <a:pt x="1484" y="2747"/>
                  </a:lnTo>
                  <a:cubicBezTo>
                    <a:pt x="1321" y="2518"/>
                    <a:pt x="1072" y="2221"/>
                    <a:pt x="766" y="2154"/>
                  </a:cubicBezTo>
                  <a:cubicBezTo>
                    <a:pt x="731" y="2148"/>
                    <a:pt x="696" y="2145"/>
                    <a:pt x="661" y="2145"/>
                  </a:cubicBezTo>
                  <a:cubicBezTo>
                    <a:pt x="531" y="2145"/>
                    <a:pt x="403" y="2186"/>
                    <a:pt x="297" y="2269"/>
                  </a:cubicBezTo>
                  <a:lnTo>
                    <a:pt x="249" y="2307"/>
                  </a:lnTo>
                  <a:lnTo>
                    <a:pt x="211" y="2355"/>
                  </a:lnTo>
                  <a:cubicBezTo>
                    <a:pt x="135" y="2470"/>
                    <a:pt x="1" y="2805"/>
                    <a:pt x="422" y="3389"/>
                  </a:cubicBezTo>
                  <a:cubicBezTo>
                    <a:pt x="594" y="3618"/>
                    <a:pt x="709" y="3896"/>
                    <a:pt x="747" y="4183"/>
                  </a:cubicBezTo>
                  <a:cubicBezTo>
                    <a:pt x="824" y="4623"/>
                    <a:pt x="929" y="4949"/>
                    <a:pt x="1599" y="5465"/>
                  </a:cubicBezTo>
                  <a:lnTo>
                    <a:pt x="1599" y="6298"/>
                  </a:lnTo>
                  <a:lnTo>
                    <a:pt x="4470" y="6298"/>
                  </a:lnTo>
                  <a:lnTo>
                    <a:pt x="4470" y="5188"/>
                  </a:lnTo>
                  <a:cubicBezTo>
                    <a:pt x="5054" y="4757"/>
                    <a:pt x="5025" y="3140"/>
                    <a:pt x="5025" y="3073"/>
                  </a:cubicBezTo>
                  <a:lnTo>
                    <a:pt x="5025" y="1886"/>
                  </a:lnTo>
                  <a:cubicBezTo>
                    <a:pt x="5025" y="1609"/>
                    <a:pt x="4805" y="1388"/>
                    <a:pt x="4518" y="1388"/>
                  </a:cubicBezTo>
                  <a:lnTo>
                    <a:pt x="4508" y="1388"/>
                  </a:lnTo>
                  <a:cubicBezTo>
                    <a:pt x="4384" y="1388"/>
                    <a:pt x="4279" y="1427"/>
                    <a:pt x="4183" y="1503"/>
                  </a:cubicBezTo>
                  <a:lnTo>
                    <a:pt x="4183" y="910"/>
                  </a:lnTo>
                  <a:cubicBezTo>
                    <a:pt x="4183" y="632"/>
                    <a:pt x="3963" y="403"/>
                    <a:pt x="3685" y="403"/>
                  </a:cubicBezTo>
                  <a:lnTo>
                    <a:pt x="3666" y="403"/>
                  </a:lnTo>
                  <a:cubicBezTo>
                    <a:pt x="3551" y="403"/>
                    <a:pt x="3436" y="441"/>
                    <a:pt x="3350" y="518"/>
                  </a:cubicBezTo>
                  <a:lnTo>
                    <a:pt x="3350" y="508"/>
                  </a:lnTo>
                  <a:cubicBezTo>
                    <a:pt x="3350" y="221"/>
                    <a:pt x="3121" y="1"/>
                    <a:pt x="2843" y="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98;p39">
              <a:extLst>
                <a:ext uri="{FF2B5EF4-FFF2-40B4-BE49-F238E27FC236}">
                  <a16:creationId xmlns:a16="http://schemas.microsoft.com/office/drawing/2014/main" id="{5A82400C-DE47-6723-30A6-62E008747EFC}"/>
                </a:ext>
              </a:extLst>
            </p:cNvPr>
            <p:cNvSpPr/>
            <p:nvPr/>
          </p:nvSpPr>
          <p:spPr>
            <a:xfrm>
              <a:off x="5555557" y="2000853"/>
              <a:ext cx="67484" cy="151730"/>
            </a:xfrm>
            <a:custGeom>
              <a:avLst/>
              <a:gdLst/>
              <a:ahLst/>
              <a:cxnLst/>
              <a:rect l="l" t="t" r="r" b="b"/>
              <a:pathLst>
                <a:path w="1848" h="4155" extrusionOk="0">
                  <a:moveTo>
                    <a:pt x="661" y="1"/>
                  </a:moveTo>
                  <a:cubicBezTo>
                    <a:pt x="532" y="1"/>
                    <a:pt x="405" y="42"/>
                    <a:pt x="307" y="125"/>
                  </a:cubicBezTo>
                  <a:lnTo>
                    <a:pt x="249" y="163"/>
                  </a:lnTo>
                  <a:lnTo>
                    <a:pt x="221" y="211"/>
                  </a:lnTo>
                  <a:cubicBezTo>
                    <a:pt x="135" y="336"/>
                    <a:pt x="1" y="661"/>
                    <a:pt x="431" y="1245"/>
                  </a:cubicBezTo>
                  <a:cubicBezTo>
                    <a:pt x="604" y="1474"/>
                    <a:pt x="709" y="1752"/>
                    <a:pt x="747" y="2039"/>
                  </a:cubicBezTo>
                  <a:cubicBezTo>
                    <a:pt x="824" y="2479"/>
                    <a:pt x="929" y="2805"/>
                    <a:pt x="1599" y="3321"/>
                  </a:cubicBezTo>
                  <a:lnTo>
                    <a:pt x="1599" y="4154"/>
                  </a:lnTo>
                  <a:lnTo>
                    <a:pt x="1848" y="4154"/>
                  </a:lnTo>
                  <a:lnTo>
                    <a:pt x="1848" y="3235"/>
                  </a:lnTo>
                  <a:cubicBezTo>
                    <a:pt x="1187" y="2718"/>
                    <a:pt x="1082" y="2479"/>
                    <a:pt x="996" y="2039"/>
                  </a:cubicBezTo>
                  <a:cubicBezTo>
                    <a:pt x="967" y="1752"/>
                    <a:pt x="852" y="1474"/>
                    <a:pt x="680" y="1245"/>
                  </a:cubicBezTo>
                  <a:cubicBezTo>
                    <a:pt x="249" y="661"/>
                    <a:pt x="393" y="326"/>
                    <a:pt x="470" y="211"/>
                  </a:cubicBezTo>
                  <a:lnTo>
                    <a:pt x="508" y="163"/>
                  </a:lnTo>
                  <a:lnTo>
                    <a:pt x="556" y="125"/>
                  </a:lnTo>
                  <a:cubicBezTo>
                    <a:pt x="623" y="68"/>
                    <a:pt x="699" y="39"/>
                    <a:pt x="776" y="10"/>
                  </a:cubicBezTo>
                  <a:lnTo>
                    <a:pt x="766" y="10"/>
                  </a:lnTo>
                  <a:cubicBezTo>
                    <a:pt x="731" y="4"/>
                    <a:pt x="696" y="1"/>
                    <a:pt x="661" y="1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9;p39">
              <a:extLst>
                <a:ext uri="{FF2B5EF4-FFF2-40B4-BE49-F238E27FC236}">
                  <a16:creationId xmlns:a16="http://schemas.microsoft.com/office/drawing/2014/main" id="{0AFD60C2-716E-BBA9-28CC-80881E0DFEE6}"/>
                </a:ext>
              </a:extLst>
            </p:cNvPr>
            <p:cNvSpPr/>
            <p:nvPr/>
          </p:nvSpPr>
          <p:spPr>
            <a:xfrm>
              <a:off x="5676137" y="1937240"/>
              <a:ext cx="18916" cy="72560"/>
            </a:xfrm>
            <a:custGeom>
              <a:avLst/>
              <a:gdLst/>
              <a:ahLst/>
              <a:cxnLst/>
              <a:rect l="l" t="t" r="r" b="b"/>
              <a:pathLst>
                <a:path w="518" h="1987" extrusionOk="0">
                  <a:moveTo>
                    <a:pt x="383" y="1"/>
                  </a:moveTo>
                  <a:cubicBezTo>
                    <a:pt x="278" y="1"/>
                    <a:pt x="173" y="20"/>
                    <a:pt x="77" y="77"/>
                  </a:cubicBezTo>
                  <a:cubicBezTo>
                    <a:pt x="58" y="87"/>
                    <a:pt x="39" y="106"/>
                    <a:pt x="29" y="116"/>
                  </a:cubicBezTo>
                  <a:cubicBezTo>
                    <a:pt x="10" y="144"/>
                    <a:pt x="10" y="173"/>
                    <a:pt x="0" y="211"/>
                  </a:cubicBezTo>
                  <a:lnTo>
                    <a:pt x="0" y="1829"/>
                  </a:lnTo>
                  <a:cubicBezTo>
                    <a:pt x="0" y="1934"/>
                    <a:pt x="82" y="1987"/>
                    <a:pt x="163" y="1987"/>
                  </a:cubicBezTo>
                  <a:cubicBezTo>
                    <a:pt x="244" y="1987"/>
                    <a:pt x="326" y="1934"/>
                    <a:pt x="326" y="1829"/>
                  </a:cubicBezTo>
                  <a:lnTo>
                    <a:pt x="326" y="211"/>
                  </a:lnTo>
                  <a:lnTo>
                    <a:pt x="326" y="202"/>
                  </a:lnTo>
                  <a:cubicBezTo>
                    <a:pt x="326" y="163"/>
                    <a:pt x="345" y="135"/>
                    <a:pt x="364" y="106"/>
                  </a:cubicBezTo>
                  <a:cubicBezTo>
                    <a:pt x="412" y="68"/>
                    <a:pt x="460" y="39"/>
                    <a:pt x="517" y="29"/>
                  </a:cubicBezTo>
                  <a:cubicBezTo>
                    <a:pt x="479" y="10"/>
                    <a:pt x="431" y="1"/>
                    <a:pt x="383" y="1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0;p39">
              <a:extLst>
                <a:ext uri="{FF2B5EF4-FFF2-40B4-BE49-F238E27FC236}">
                  <a16:creationId xmlns:a16="http://schemas.microsoft.com/office/drawing/2014/main" id="{BFFD1AF9-8166-449B-D405-8408FEA53818}"/>
                </a:ext>
              </a:extLst>
            </p:cNvPr>
            <p:cNvSpPr/>
            <p:nvPr/>
          </p:nvSpPr>
          <p:spPr>
            <a:xfrm>
              <a:off x="5707943" y="1973539"/>
              <a:ext cx="18551" cy="49554"/>
            </a:xfrm>
            <a:custGeom>
              <a:avLst/>
              <a:gdLst/>
              <a:ahLst/>
              <a:cxnLst/>
              <a:rect l="l" t="t" r="r" b="b"/>
              <a:pathLst>
                <a:path w="508" h="1357" extrusionOk="0">
                  <a:moveTo>
                    <a:pt x="340" y="0"/>
                  </a:moveTo>
                  <a:cubicBezTo>
                    <a:pt x="242" y="0"/>
                    <a:pt x="151" y="29"/>
                    <a:pt x="67" y="79"/>
                  </a:cubicBezTo>
                  <a:cubicBezTo>
                    <a:pt x="48" y="88"/>
                    <a:pt x="39" y="107"/>
                    <a:pt x="19" y="117"/>
                  </a:cubicBezTo>
                  <a:cubicBezTo>
                    <a:pt x="10" y="146"/>
                    <a:pt x="0" y="174"/>
                    <a:pt x="0" y="213"/>
                  </a:cubicBezTo>
                  <a:lnTo>
                    <a:pt x="0" y="1198"/>
                  </a:lnTo>
                  <a:cubicBezTo>
                    <a:pt x="0" y="1304"/>
                    <a:pt x="79" y="1356"/>
                    <a:pt x="158" y="1356"/>
                  </a:cubicBezTo>
                  <a:cubicBezTo>
                    <a:pt x="237" y="1356"/>
                    <a:pt x="316" y="1304"/>
                    <a:pt x="316" y="1198"/>
                  </a:cubicBezTo>
                  <a:lnTo>
                    <a:pt x="316" y="213"/>
                  </a:lnTo>
                  <a:lnTo>
                    <a:pt x="316" y="193"/>
                  </a:lnTo>
                  <a:cubicBezTo>
                    <a:pt x="326" y="165"/>
                    <a:pt x="335" y="126"/>
                    <a:pt x="354" y="107"/>
                  </a:cubicBezTo>
                  <a:cubicBezTo>
                    <a:pt x="402" y="69"/>
                    <a:pt x="450" y="40"/>
                    <a:pt x="507" y="21"/>
                  </a:cubicBezTo>
                  <a:cubicBezTo>
                    <a:pt x="469" y="12"/>
                    <a:pt x="421" y="2"/>
                    <a:pt x="383" y="2"/>
                  </a:cubicBezTo>
                  <a:cubicBezTo>
                    <a:pt x="368" y="1"/>
                    <a:pt x="354" y="0"/>
                    <a:pt x="340" y="0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01;p39">
              <a:extLst>
                <a:ext uri="{FF2B5EF4-FFF2-40B4-BE49-F238E27FC236}">
                  <a16:creationId xmlns:a16="http://schemas.microsoft.com/office/drawing/2014/main" id="{54FB63C4-B12C-1258-E922-D5B9E2857BAE}"/>
                </a:ext>
              </a:extLst>
            </p:cNvPr>
            <p:cNvSpPr/>
            <p:nvPr/>
          </p:nvSpPr>
          <p:spPr>
            <a:xfrm>
              <a:off x="5640131" y="1922561"/>
              <a:ext cx="24503" cy="81580"/>
            </a:xfrm>
            <a:custGeom>
              <a:avLst/>
              <a:gdLst/>
              <a:ahLst/>
              <a:cxnLst/>
              <a:rect l="l" t="t" r="r" b="b"/>
              <a:pathLst>
                <a:path w="671" h="2234" extrusionOk="0">
                  <a:moveTo>
                    <a:pt x="498" y="1"/>
                  </a:moveTo>
                  <a:cubicBezTo>
                    <a:pt x="259" y="1"/>
                    <a:pt x="48" y="173"/>
                    <a:pt x="1" y="403"/>
                  </a:cubicBezTo>
                  <a:lnTo>
                    <a:pt x="10" y="403"/>
                  </a:lnTo>
                  <a:cubicBezTo>
                    <a:pt x="1" y="422"/>
                    <a:pt x="1" y="441"/>
                    <a:pt x="1" y="460"/>
                  </a:cubicBezTo>
                  <a:lnTo>
                    <a:pt x="1" y="2068"/>
                  </a:lnTo>
                  <a:cubicBezTo>
                    <a:pt x="1" y="2178"/>
                    <a:pt x="80" y="2233"/>
                    <a:pt x="159" y="2233"/>
                  </a:cubicBezTo>
                  <a:cubicBezTo>
                    <a:pt x="237" y="2233"/>
                    <a:pt x="316" y="2178"/>
                    <a:pt x="316" y="2068"/>
                  </a:cubicBezTo>
                  <a:lnTo>
                    <a:pt x="316" y="508"/>
                  </a:lnTo>
                  <a:cubicBezTo>
                    <a:pt x="316" y="288"/>
                    <a:pt x="460" y="97"/>
                    <a:pt x="671" y="30"/>
                  </a:cubicBezTo>
                  <a:cubicBezTo>
                    <a:pt x="613" y="10"/>
                    <a:pt x="565" y="1"/>
                    <a:pt x="508" y="1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02;p39">
              <a:extLst>
                <a:ext uri="{FF2B5EF4-FFF2-40B4-BE49-F238E27FC236}">
                  <a16:creationId xmlns:a16="http://schemas.microsoft.com/office/drawing/2014/main" id="{DF1CBC5A-61D2-F0BE-8C5F-7AD033D2DB90}"/>
                </a:ext>
              </a:extLst>
            </p:cNvPr>
            <p:cNvSpPr/>
            <p:nvPr/>
          </p:nvSpPr>
          <p:spPr>
            <a:xfrm>
              <a:off x="5609384" y="1937240"/>
              <a:ext cx="24503" cy="101738"/>
            </a:xfrm>
            <a:custGeom>
              <a:avLst/>
              <a:gdLst/>
              <a:ahLst/>
              <a:cxnLst/>
              <a:rect l="l" t="t" r="r" b="b"/>
              <a:pathLst>
                <a:path w="671" h="2786" extrusionOk="0">
                  <a:moveTo>
                    <a:pt x="498" y="1"/>
                  </a:moveTo>
                  <a:cubicBezTo>
                    <a:pt x="221" y="1"/>
                    <a:pt x="0" y="230"/>
                    <a:pt x="0" y="508"/>
                  </a:cubicBezTo>
                  <a:lnTo>
                    <a:pt x="0" y="843"/>
                  </a:lnTo>
                  <a:lnTo>
                    <a:pt x="0" y="2317"/>
                  </a:lnTo>
                  <a:cubicBezTo>
                    <a:pt x="115" y="2470"/>
                    <a:pt x="221" y="2623"/>
                    <a:pt x="316" y="2786"/>
                  </a:cubicBezTo>
                  <a:lnTo>
                    <a:pt x="316" y="1101"/>
                  </a:lnTo>
                  <a:lnTo>
                    <a:pt x="326" y="1111"/>
                  </a:lnTo>
                  <a:lnTo>
                    <a:pt x="326" y="508"/>
                  </a:lnTo>
                  <a:cubicBezTo>
                    <a:pt x="326" y="288"/>
                    <a:pt x="469" y="96"/>
                    <a:pt x="670" y="29"/>
                  </a:cubicBezTo>
                  <a:cubicBezTo>
                    <a:pt x="622" y="10"/>
                    <a:pt x="575" y="1"/>
                    <a:pt x="517" y="1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03;p39">
              <a:extLst>
                <a:ext uri="{FF2B5EF4-FFF2-40B4-BE49-F238E27FC236}">
                  <a16:creationId xmlns:a16="http://schemas.microsoft.com/office/drawing/2014/main" id="{0E754DF0-E1AB-25B7-23AC-A861475CFA47}"/>
                </a:ext>
              </a:extLst>
            </p:cNvPr>
            <p:cNvSpPr/>
            <p:nvPr/>
          </p:nvSpPr>
          <p:spPr>
            <a:xfrm>
              <a:off x="5217262" y="1932712"/>
              <a:ext cx="230352" cy="178936"/>
            </a:xfrm>
            <a:custGeom>
              <a:avLst/>
              <a:gdLst/>
              <a:ahLst/>
              <a:cxnLst/>
              <a:rect l="l" t="t" r="r" b="b"/>
              <a:pathLst>
                <a:path w="6308" h="4900" extrusionOk="0">
                  <a:moveTo>
                    <a:pt x="3134" y="0"/>
                  </a:moveTo>
                  <a:cubicBezTo>
                    <a:pt x="3106" y="0"/>
                    <a:pt x="3088" y="0"/>
                    <a:pt x="3082" y="0"/>
                  </a:cubicBezTo>
                  <a:lnTo>
                    <a:pt x="1895" y="0"/>
                  </a:lnTo>
                  <a:cubicBezTo>
                    <a:pt x="1618" y="0"/>
                    <a:pt x="1388" y="230"/>
                    <a:pt x="1388" y="508"/>
                  </a:cubicBezTo>
                  <a:lnTo>
                    <a:pt x="1388" y="527"/>
                  </a:lnTo>
                  <a:cubicBezTo>
                    <a:pt x="1388" y="642"/>
                    <a:pt x="1436" y="756"/>
                    <a:pt x="1513" y="843"/>
                  </a:cubicBezTo>
                  <a:lnTo>
                    <a:pt x="910" y="843"/>
                  </a:lnTo>
                  <a:cubicBezTo>
                    <a:pt x="632" y="843"/>
                    <a:pt x="402" y="1072"/>
                    <a:pt x="402" y="1350"/>
                  </a:cubicBezTo>
                  <a:lnTo>
                    <a:pt x="402" y="1359"/>
                  </a:lnTo>
                  <a:cubicBezTo>
                    <a:pt x="402" y="1484"/>
                    <a:pt x="450" y="1589"/>
                    <a:pt x="517" y="1685"/>
                  </a:cubicBezTo>
                  <a:lnTo>
                    <a:pt x="508" y="1685"/>
                  </a:lnTo>
                  <a:cubicBezTo>
                    <a:pt x="230" y="1685"/>
                    <a:pt x="1" y="1905"/>
                    <a:pt x="1" y="2182"/>
                  </a:cubicBezTo>
                  <a:lnTo>
                    <a:pt x="1" y="2202"/>
                  </a:lnTo>
                  <a:cubicBezTo>
                    <a:pt x="1" y="2479"/>
                    <a:pt x="230" y="2709"/>
                    <a:pt x="508" y="2709"/>
                  </a:cubicBezTo>
                  <a:lnTo>
                    <a:pt x="527" y="2709"/>
                  </a:lnTo>
                  <a:cubicBezTo>
                    <a:pt x="450" y="2795"/>
                    <a:pt x="402" y="2910"/>
                    <a:pt x="402" y="3025"/>
                  </a:cubicBezTo>
                  <a:lnTo>
                    <a:pt x="402" y="3044"/>
                  </a:lnTo>
                  <a:cubicBezTo>
                    <a:pt x="402" y="3321"/>
                    <a:pt x="632" y="3541"/>
                    <a:pt x="910" y="3541"/>
                  </a:cubicBezTo>
                  <a:lnTo>
                    <a:pt x="2757" y="3541"/>
                  </a:lnTo>
                  <a:cubicBezTo>
                    <a:pt x="2518" y="3704"/>
                    <a:pt x="2221" y="3962"/>
                    <a:pt x="2163" y="4259"/>
                  </a:cubicBezTo>
                  <a:cubicBezTo>
                    <a:pt x="2125" y="4431"/>
                    <a:pt x="2163" y="4594"/>
                    <a:pt x="2269" y="4728"/>
                  </a:cubicBezTo>
                  <a:lnTo>
                    <a:pt x="2307" y="4776"/>
                  </a:lnTo>
                  <a:lnTo>
                    <a:pt x="2355" y="4814"/>
                  </a:lnTo>
                  <a:cubicBezTo>
                    <a:pt x="2413" y="4850"/>
                    <a:pt x="2514" y="4900"/>
                    <a:pt x="2665" y="4900"/>
                  </a:cubicBezTo>
                  <a:cubicBezTo>
                    <a:pt x="2838" y="4900"/>
                    <a:pt x="3076" y="4834"/>
                    <a:pt x="3388" y="4604"/>
                  </a:cubicBezTo>
                  <a:cubicBezTo>
                    <a:pt x="3628" y="4431"/>
                    <a:pt x="3896" y="4326"/>
                    <a:pt x="4183" y="4288"/>
                  </a:cubicBezTo>
                  <a:cubicBezTo>
                    <a:pt x="4623" y="4202"/>
                    <a:pt x="4948" y="4106"/>
                    <a:pt x="5465" y="3436"/>
                  </a:cubicBezTo>
                  <a:lnTo>
                    <a:pt x="6307" y="3436"/>
                  </a:lnTo>
                  <a:lnTo>
                    <a:pt x="6307" y="565"/>
                  </a:lnTo>
                  <a:lnTo>
                    <a:pt x="5188" y="565"/>
                  </a:lnTo>
                  <a:cubicBezTo>
                    <a:pt x="4804" y="24"/>
                    <a:pt x="3425" y="0"/>
                    <a:pt x="3134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04;p39">
              <a:extLst>
                <a:ext uri="{FF2B5EF4-FFF2-40B4-BE49-F238E27FC236}">
                  <a16:creationId xmlns:a16="http://schemas.microsoft.com/office/drawing/2014/main" id="{8A3B0CAD-8836-1B23-7802-7E0A7D620BC3}"/>
                </a:ext>
              </a:extLst>
            </p:cNvPr>
            <p:cNvSpPr/>
            <p:nvPr/>
          </p:nvSpPr>
          <p:spPr>
            <a:xfrm>
              <a:off x="5268277" y="1932712"/>
              <a:ext cx="179337" cy="30419"/>
            </a:xfrm>
            <a:custGeom>
              <a:avLst/>
              <a:gdLst/>
              <a:ahLst/>
              <a:cxnLst/>
              <a:rect l="l" t="t" r="r" b="b"/>
              <a:pathLst>
                <a:path w="4911" h="833" extrusionOk="0">
                  <a:moveTo>
                    <a:pt x="1737" y="0"/>
                  </a:moveTo>
                  <a:cubicBezTo>
                    <a:pt x="1709" y="0"/>
                    <a:pt x="1691" y="0"/>
                    <a:pt x="1685" y="0"/>
                  </a:cubicBezTo>
                  <a:lnTo>
                    <a:pt x="498" y="0"/>
                  </a:lnTo>
                  <a:cubicBezTo>
                    <a:pt x="221" y="0"/>
                    <a:pt x="1" y="230"/>
                    <a:pt x="1" y="508"/>
                  </a:cubicBezTo>
                  <a:lnTo>
                    <a:pt x="1" y="527"/>
                  </a:lnTo>
                  <a:cubicBezTo>
                    <a:pt x="1" y="575"/>
                    <a:pt x="10" y="632"/>
                    <a:pt x="20" y="680"/>
                  </a:cubicBezTo>
                  <a:cubicBezTo>
                    <a:pt x="87" y="479"/>
                    <a:pt x="278" y="268"/>
                    <a:pt x="498" y="268"/>
                  </a:cubicBezTo>
                  <a:lnTo>
                    <a:pt x="1685" y="268"/>
                  </a:lnTo>
                  <a:cubicBezTo>
                    <a:pt x="1692" y="268"/>
                    <a:pt x="1710" y="268"/>
                    <a:pt x="1737" y="268"/>
                  </a:cubicBezTo>
                  <a:cubicBezTo>
                    <a:pt x="2015" y="268"/>
                    <a:pt x="3283" y="292"/>
                    <a:pt x="3676" y="833"/>
                  </a:cubicBezTo>
                  <a:lnTo>
                    <a:pt x="4910" y="833"/>
                  </a:lnTo>
                  <a:lnTo>
                    <a:pt x="4910" y="565"/>
                  </a:lnTo>
                  <a:lnTo>
                    <a:pt x="3800" y="565"/>
                  </a:lnTo>
                  <a:cubicBezTo>
                    <a:pt x="3408" y="24"/>
                    <a:pt x="2028" y="0"/>
                    <a:pt x="1737" y="0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05;p39">
              <a:extLst>
                <a:ext uri="{FF2B5EF4-FFF2-40B4-BE49-F238E27FC236}">
                  <a16:creationId xmlns:a16="http://schemas.microsoft.com/office/drawing/2014/main" id="{F7409DAE-6329-4040-8622-309A1056F3A8}"/>
                </a:ext>
              </a:extLst>
            </p:cNvPr>
            <p:cNvSpPr/>
            <p:nvPr/>
          </p:nvSpPr>
          <p:spPr>
            <a:xfrm>
              <a:off x="5231942" y="1963460"/>
              <a:ext cx="97538" cy="24868"/>
            </a:xfrm>
            <a:custGeom>
              <a:avLst/>
              <a:gdLst/>
              <a:ahLst/>
              <a:cxnLst/>
              <a:rect l="l" t="t" r="r" b="b"/>
              <a:pathLst>
                <a:path w="2671" h="681" extrusionOk="0">
                  <a:moveTo>
                    <a:pt x="508" y="1"/>
                  </a:moveTo>
                  <a:cubicBezTo>
                    <a:pt x="230" y="1"/>
                    <a:pt x="0" y="230"/>
                    <a:pt x="0" y="508"/>
                  </a:cubicBezTo>
                  <a:lnTo>
                    <a:pt x="0" y="517"/>
                  </a:lnTo>
                  <a:cubicBezTo>
                    <a:pt x="0" y="575"/>
                    <a:pt x="10" y="623"/>
                    <a:pt x="29" y="680"/>
                  </a:cubicBezTo>
                  <a:cubicBezTo>
                    <a:pt x="94" y="476"/>
                    <a:pt x="276" y="335"/>
                    <a:pt x="487" y="335"/>
                  </a:cubicBezTo>
                  <a:cubicBezTo>
                    <a:pt x="494" y="335"/>
                    <a:pt x="501" y="335"/>
                    <a:pt x="508" y="335"/>
                  </a:cubicBezTo>
                  <a:lnTo>
                    <a:pt x="1101" y="335"/>
                  </a:lnTo>
                  <a:lnTo>
                    <a:pt x="1101" y="316"/>
                  </a:lnTo>
                  <a:lnTo>
                    <a:pt x="2460" y="316"/>
                  </a:lnTo>
                  <a:cubicBezTo>
                    <a:pt x="2671" y="316"/>
                    <a:pt x="2671" y="1"/>
                    <a:pt x="2460" y="1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06;p39">
              <a:extLst>
                <a:ext uri="{FF2B5EF4-FFF2-40B4-BE49-F238E27FC236}">
                  <a16:creationId xmlns:a16="http://schemas.microsoft.com/office/drawing/2014/main" id="{985F9171-E8F1-3432-A0CB-D002DA1D48D3}"/>
                </a:ext>
              </a:extLst>
            </p:cNvPr>
            <p:cNvSpPr/>
            <p:nvPr/>
          </p:nvSpPr>
          <p:spPr>
            <a:xfrm>
              <a:off x="5231942" y="2030578"/>
              <a:ext cx="74824" cy="18880"/>
            </a:xfrm>
            <a:custGeom>
              <a:avLst/>
              <a:gdLst/>
              <a:ahLst/>
              <a:cxnLst/>
              <a:rect l="l" t="t" r="r" b="b"/>
              <a:pathLst>
                <a:path w="2049" h="517" extrusionOk="0">
                  <a:moveTo>
                    <a:pt x="211" y="0"/>
                  </a:moveTo>
                  <a:cubicBezTo>
                    <a:pt x="182" y="0"/>
                    <a:pt x="144" y="10"/>
                    <a:pt x="115" y="19"/>
                  </a:cubicBezTo>
                  <a:cubicBezTo>
                    <a:pt x="106" y="38"/>
                    <a:pt x="96" y="57"/>
                    <a:pt x="77" y="67"/>
                  </a:cubicBezTo>
                  <a:cubicBezTo>
                    <a:pt x="29" y="163"/>
                    <a:pt x="0" y="268"/>
                    <a:pt x="0" y="383"/>
                  </a:cubicBezTo>
                  <a:cubicBezTo>
                    <a:pt x="0" y="431"/>
                    <a:pt x="10" y="469"/>
                    <a:pt x="29" y="517"/>
                  </a:cubicBezTo>
                  <a:cubicBezTo>
                    <a:pt x="48" y="459"/>
                    <a:pt x="77" y="402"/>
                    <a:pt x="106" y="364"/>
                  </a:cubicBezTo>
                  <a:cubicBezTo>
                    <a:pt x="134" y="335"/>
                    <a:pt x="163" y="325"/>
                    <a:pt x="201" y="325"/>
                  </a:cubicBezTo>
                  <a:lnTo>
                    <a:pt x="1828" y="325"/>
                  </a:lnTo>
                  <a:cubicBezTo>
                    <a:pt x="2049" y="325"/>
                    <a:pt x="2049" y="0"/>
                    <a:pt x="1828" y="0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07;p39">
              <a:extLst>
                <a:ext uri="{FF2B5EF4-FFF2-40B4-BE49-F238E27FC236}">
                  <a16:creationId xmlns:a16="http://schemas.microsoft.com/office/drawing/2014/main" id="{0E329461-CAF5-B82A-FD97-F49A8A0FCEB8}"/>
                </a:ext>
              </a:extLst>
            </p:cNvPr>
            <p:cNvSpPr/>
            <p:nvPr/>
          </p:nvSpPr>
          <p:spPr>
            <a:xfrm>
              <a:off x="5217628" y="1994572"/>
              <a:ext cx="83187" cy="24503"/>
            </a:xfrm>
            <a:custGeom>
              <a:avLst/>
              <a:gdLst/>
              <a:ahLst/>
              <a:cxnLst/>
              <a:rect l="l" t="t" r="r" b="b"/>
              <a:pathLst>
                <a:path w="2278" h="671" extrusionOk="0">
                  <a:moveTo>
                    <a:pt x="402" y="0"/>
                  </a:moveTo>
                  <a:cubicBezTo>
                    <a:pt x="163" y="48"/>
                    <a:pt x="0" y="249"/>
                    <a:pt x="0" y="488"/>
                  </a:cubicBezTo>
                  <a:lnTo>
                    <a:pt x="0" y="508"/>
                  </a:lnTo>
                  <a:cubicBezTo>
                    <a:pt x="0" y="565"/>
                    <a:pt x="10" y="613"/>
                    <a:pt x="19" y="670"/>
                  </a:cubicBezTo>
                  <a:cubicBezTo>
                    <a:pt x="86" y="460"/>
                    <a:pt x="278" y="316"/>
                    <a:pt x="498" y="316"/>
                  </a:cubicBezTo>
                  <a:lnTo>
                    <a:pt x="2067" y="316"/>
                  </a:lnTo>
                  <a:cubicBezTo>
                    <a:pt x="2278" y="316"/>
                    <a:pt x="2278" y="0"/>
                    <a:pt x="2067" y="0"/>
                  </a:cubicBezTo>
                  <a:lnTo>
                    <a:pt x="450" y="0"/>
                  </a:lnTo>
                  <a:cubicBezTo>
                    <a:pt x="431" y="0"/>
                    <a:pt x="412" y="0"/>
                    <a:pt x="402" y="10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08;p39">
              <a:extLst>
                <a:ext uri="{FF2B5EF4-FFF2-40B4-BE49-F238E27FC236}">
                  <a16:creationId xmlns:a16="http://schemas.microsoft.com/office/drawing/2014/main" id="{6878CEE6-6B7D-C838-3C5F-292988907BE1}"/>
                </a:ext>
              </a:extLst>
            </p:cNvPr>
            <p:cNvSpPr/>
            <p:nvPr/>
          </p:nvSpPr>
          <p:spPr>
            <a:xfrm>
              <a:off x="5295555" y="2062348"/>
              <a:ext cx="38453" cy="36408"/>
            </a:xfrm>
            <a:custGeom>
              <a:avLst/>
              <a:gdLst/>
              <a:ahLst/>
              <a:cxnLst/>
              <a:rect l="l" t="t" r="r" b="b"/>
              <a:pathLst>
                <a:path w="1053" h="997" extrusionOk="0">
                  <a:moveTo>
                    <a:pt x="613" y="1"/>
                  </a:moveTo>
                  <a:cubicBezTo>
                    <a:pt x="479" y="97"/>
                    <a:pt x="354" y="202"/>
                    <a:pt x="240" y="326"/>
                  </a:cubicBezTo>
                  <a:cubicBezTo>
                    <a:pt x="134" y="432"/>
                    <a:pt x="58" y="566"/>
                    <a:pt x="29" y="709"/>
                  </a:cubicBezTo>
                  <a:cubicBezTo>
                    <a:pt x="0" y="805"/>
                    <a:pt x="10" y="901"/>
                    <a:pt x="39" y="996"/>
                  </a:cubicBezTo>
                  <a:cubicBezTo>
                    <a:pt x="106" y="795"/>
                    <a:pt x="230" y="623"/>
                    <a:pt x="393" y="499"/>
                  </a:cubicBezTo>
                  <a:cubicBezTo>
                    <a:pt x="431" y="460"/>
                    <a:pt x="498" y="412"/>
                    <a:pt x="584" y="345"/>
                  </a:cubicBezTo>
                  <a:lnTo>
                    <a:pt x="613" y="326"/>
                  </a:lnTo>
                  <a:cubicBezTo>
                    <a:pt x="814" y="173"/>
                    <a:pt x="1053" y="1"/>
                    <a:pt x="1053" y="1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09;p39">
              <a:extLst>
                <a:ext uri="{FF2B5EF4-FFF2-40B4-BE49-F238E27FC236}">
                  <a16:creationId xmlns:a16="http://schemas.microsoft.com/office/drawing/2014/main" id="{5522AFA7-BBAA-7493-7F2A-1715833613AB}"/>
                </a:ext>
              </a:extLst>
            </p:cNvPr>
            <p:cNvSpPr/>
            <p:nvPr/>
          </p:nvSpPr>
          <p:spPr>
            <a:xfrm>
              <a:off x="5519223" y="2265420"/>
              <a:ext cx="229987" cy="178972"/>
            </a:xfrm>
            <a:custGeom>
              <a:avLst/>
              <a:gdLst/>
              <a:ahLst/>
              <a:cxnLst/>
              <a:rect l="l" t="t" r="r" b="b"/>
              <a:pathLst>
                <a:path w="6298" h="4901" extrusionOk="0">
                  <a:moveTo>
                    <a:pt x="3637" y="1"/>
                  </a:moveTo>
                  <a:cubicBezTo>
                    <a:pt x="3463" y="1"/>
                    <a:pt x="3222" y="67"/>
                    <a:pt x="2910" y="297"/>
                  </a:cubicBezTo>
                  <a:cubicBezTo>
                    <a:pt x="2680" y="469"/>
                    <a:pt x="2402" y="574"/>
                    <a:pt x="2115" y="613"/>
                  </a:cubicBezTo>
                  <a:cubicBezTo>
                    <a:pt x="1685" y="699"/>
                    <a:pt x="1350" y="795"/>
                    <a:pt x="842" y="1464"/>
                  </a:cubicBezTo>
                  <a:lnTo>
                    <a:pt x="0" y="1464"/>
                  </a:lnTo>
                  <a:lnTo>
                    <a:pt x="0" y="4336"/>
                  </a:lnTo>
                  <a:lnTo>
                    <a:pt x="1110" y="4336"/>
                  </a:lnTo>
                  <a:cubicBezTo>
                    <a:pt x="1494" y="4877"/>
                    <a:pt x="2873" y="4900"/>
                    <a:pt x="3164" y="4900"/>
                  </a:cubicBezTo>
                  <a:cubicBezTo>
                    <a:pt x="3192" y="4900"/>
                    <a:pt x="3210" y="4900"/>
                    <a:pt x="3216" y="4900"/>
                  </a:cubicBezTo>
                  <a:lnTo>
                    <a:pt x="4403" y="4900"/>
                  </a:lnTo>
                  <a:cubicBezTo>
                    <a:pt x="4680" y="4900"/>
                    <a:pt x="4910" y="4671"/>
                    <a:pt x="4910" y="4393"/>
                  </a:cubicBezTo>
                  <a:lnTo>
                    <a:pt x="4910" y="4374"/>
                  </a:lnTo>
                  <a:cubicBezTo>
                    <a:pt x="4910" y="4259"/>
                    <a:pt x="4862" y="4144"/>
                    <a:pt x="4785" y="4058"/>
                  </a:cubicBezTo>
                  <a:lnTo>
                    <a:pt x="5388" y="4058"/>
                  </a:lnTo>
                  <a:cubicBezTo>
                    <a:pt x="5666" y="4058"/>
                    <a:pt x="5886" y="3828"/>
                    <a:pt x="5886" y="3551"/>
                  </a:cubicBezTo>
                  <a:lnTo>
                    <a:pt x="5886" y="3541"/>
                  </a:lnTo>
                  <a:cubicBezTo>
                    <a:pt x="5886" y="3417"/>
                    <a:pt x="5848" y="3312"/>
                    <a:pt x="5781" y="3216"/>
                  </a:cubicBezTo>
                  <a:lnTo>
                    <a:pt x="5790" y="3216"/>
                  </a:lnTo>
                  <a:cubicBezTo>
                    <a:pt x="6068" y="3216"/>
                    <a:pt x="6288" y="2996"/>
                    <a:pt x="6288" y="2718"/>
                  </a:cubicBezTo>
                  <a:lnTo>
                    <a:pt x="6298" y="2699"/>
                  </a:lnTo>
                  <a:cubicBezTo>
                    <a:pt x="6298" y="2422"/>
                    <a:pt x="6077" y="2201"/>
                    <a:pt x="5800" y="2201"/>
                  </a:cubicBezTo>
                  <a:lnTo>
                    <a:pt x="5781" y="2201"/>
                  </a:lnTo>
                  <a:cubicBezTo>
                    <a:pt x="5857" y="2106"/>
                    <a:pt x="5905" y="1991"/>
                    <a:pt x="5905" y="1876"/>
                  </a:cubicBezTo>
                  <a:lnTo>
                    <a:pt x="5905" y="1857"/>
                  </a:lnTo>
                  <a:cubicBezTo>
                    <a:pt x="5905" y="1579"/>
                    <a:pt x="5675" y="1359"/>
                    <a:pt x="5398" y="1359"/>
                  </a:cubicBezTo>
                  <a:lnTo>
                    <a:pt x="3551" y="1359"/>
                  </a:lnTo>
                  <a:cubicBezTo>
                    <a:pt x="3790" y="1197"/>
                    <a:pt x="4077" y="938"/>
                    <a:pt x="4144" y="641"/>
                  </a:cubicBezTo>
                  <a:cubicBezTo>
                    <a:pt x="4182" y="469"/>
                    <a:pt x="4144" y="306"/>
                    <a:pt x="4039" y="172"/>
                  </a:cubicBezTo>
                  <a:lnTo>
                    <a:pt x="4001" y="125"/>
                  </a:lnTo>
                  <a:lnTo>
                    <a:pt x="3943" y="86"/>
                  </a:lnTo>
                  <a:cubicBezTo>
                    <a:pt x="3890" y="51"/>
                    <a:pt x="3789" y="1"/>
                    <a:pt x="3637" y="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10;p39">
              <a:extLst>
                <a:ext uri="{FF2B5EF4-FFF2-40B4-BE49-F238E27FC236}">
                  <a16:creationId xmlns:a16="http://schemas.microsoft.com/office/drawing/2014/main" id="{4E8AA50C-AF0E-2115-39AA-533C4A5129F8}"/>
                </a:ext>
              </a:extLst>
            </p:cNvPr>
            <p:cNvSpPr/>
            <p:nvPr/>
          </p:nvSpPr>
          <p:spPr>
            <a:xfrm>
              <a:off x="5519223" y="2265603"/>
              <a:ext cx="152388" cy="62737"/>
            </a:xfrm>
            <a:custGeom>
              <a:avLst/>
              <a:gdLst/>
              <a:ahLst/>
              <a:cxnLst/>
              <a:rect l="l" t="t" r="r" b="b"/>
              <a:pathLst>
                <a:path w="4173" h="1718" extrusionOk="0">
                  <a:moveTo>
                    <a:pt x="3633" y="0"/>
                  </a:moveTo>
                  <a:cubicBezTo>
                    <a:pt x="3460" y="0"/>
                    <a:pt x="3222" y="67"/>
                    <a:pt x="2910" y="292"/>
                  </a:cubicBezTo>
                  <a:cubicBezTo>
                    <a:pt x="2670" y="464"/>
                    <a:pt x="2402" y="579"/>
                    <a:pt x="2115" y="617"/>
                  </a:cubicBezTo>
                  <a:cubicBezTo>
                    <a:pt x="1675" y="694"/>
                    <a:pt x="1350" y="799"/>
                    <a:pt x="833" y="1469"/>
                  </a:cubicBezTo>
                  <a:lnTo>
                    <a:pt x="0" y="1469"/>
                  </a:lnTo>
                  <a:lnTo>
                    <a:pt x="0" y="1718"/>
                  </a:lnTo>
                  <a:lnTo>
                    <a:pt x="957" y="1718"/>
                  </a:lnTo>
                  <a:cubicBezTo>
                    <a:pt x="1474" y="1048"/>
                    <a:pt x="1675" y="943"/>
                    <a:pt x="2115" y="866"/>
                  </a:cubicBezTo>
                  <a:cubicBezTo>
                    <a:pt x="2402" y="828"/>
                    <a:pt x="2680" y="723"/>
                    <a:pt x="2910" y="550"/>
                  </a:cubicBezTo>
                  <a:cubicBezTo>
                    <a:pt x="3222" y="320"/>
                    <a:pt x="3463" y="254"/>
                    <a:pt x="3637" y="254"/>
                  </a:cubicBezTo>
                  <a:cubicBezTo>
                    <a:pt x="3789" y="254"/>
                    <a:pt x="3890" y="304"/>
                    <a:pt x="3943" y="340"/>
                  </a:cubicBezTo>
                  <a:lnTo>
                    <a:pt x="3991" y="368"/>
                  </a:lnTo>
                  <a:lnTo>
                    <a:pt x="4029" y="426"/>
                  </a:lnTo>
                  <a:cubicBezTo>
                    <a:pt x="4087" y="493"/>
                    <a:pt x="4116" y="560"/>
                    <a:pt x="4135" y="646"/>
                  </a:cubicBezTo>
                  <a:lnTo>
                    <a:pt x="4135" y="636"/>
                  </a:lnTo>
                  <a:cubicBezTo>
                    <a:pt x="4173" y="474"/>
                    <a:pt x="4135" y="301"/>
                    <a:pt x="4029" y="167"/>
                  </a:cubicBezTo>
                  <a:lnTo>
                    <a:pt x="3991" y="120"/>
                  </a:lnTo>
                  <a:lnTo>
                    <a:pt x="3943" y="91"/>
                  </a:lnTo>
                  <a:cubicBezTo>
                    <a:pt x="3885" y="51"/>
                    <a:pt x="3784" y="0"/>
                    <a:pt x="3633" y="0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11;p39">
              <a:extLst>
                <a:ext uri="{FF2B5EF4-FFF2-40B4-BE49-F238E27FC236}">
                  <a16:creationId xmlns:a16="http://schemas.microsoft.com/office/drawing/2014/main" id="{A80D13D8-7A7B-AF11-7700-7B6197063356}"/>
                </a:ext>
              </a:extLst>
            </p:cNvPr>
            <p:cNvSpPr/>
            <p:nvPr/>
          </p:nvSpPr>
          <p:spPr>
            <a:xfrm>
              <a:off x="5660069" y="2381435"/>
              <a:ext cx="74824" cy="18916"/>
            </a:xfrm>
            <a:custGeom>
              <a:avLst/>
              <a:gdLst/>
              <a:ahLst/>
              <a:cxnLst/>
              <a:rect l="l" t="t" r="r" b="b"/>
              <a:pathLst>
                <a:path w="2049" h="518" extrusionOk="0">
                  <a:moveTo>
                    <a:pt x="211" y="1"/>
                  </a:moveTo>
                  <a:cubicBezTo>
                    <a:pt x="0" y="1"/>
                    <a:pt x="0" y="326"/>
                    <a:pt x="211" y="326"/>
                  </a:cubicBezTo>
                  <a:lnTo>
                    <a:pt x="1847" y="326"/>
                  </a:lnTo>
                  <a:cubicBezTo>
                    <a:pt x="1876" y="326"/>
                    <a:pt x="1914" y="336"/>
                    <a:pt x="1943" y="364"/>
                  </a:cubicBezTo>
                  <a:cubicBezTo>
                    <a:pt x="1972" y="412"/>
                    <a:pt x="2000" y="460"/>
                    <a:pt x="2019" y="517"/>
                  </a:cubicBezTo>
                  <a:cubicBezTo>
                    <a:pt x="2029" y="469"/>
                    <a:pt x="2039" y="431"/>
                    <a:pt x="2048" y="383"/>
                  </a:cubicBezTo>
                  <a:cubicBezTo>
                    <a:pt x="2048" y="278"/>
                    <a:pt x="2019" y="163"/>
                    <a:pt x="1962" y="68"/>
                  </a:cubicBezTo>
                  <a:cubicBezTo>
                    <a:pt x="1952" y="58"/>
                    <a:pt x="1943" y="39"/>
                    <a:pt x="1924" y="29"/>
                  </a:cubicBezTo>
                  <a:cubicBezTo>
                    <a:pt x="1895" y="10"/>
                    <a:pt x="1866" y="1"/>
                    <a:pt x="1838" y="1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12;p39">
              <a:extLst>
                <a:ext uri="{FF2B5EF4-FFF2-40B4-BE49-F238E27FC236}">
                  <a16:creationId xmlns:a16="http://schemas.microsoft.com/office/drawing/2014/main" id="{071FD7D3-C733-3569-1870-CDB1E2304BA8}"/>
                </a:ext>
              </a:extLst>
            </p:cNvPr>
            <p:cNvSpPr/>
            <p:nvPr/>
          </p:nvSpPr>
          <p:spPr>
            <a:xfrm>
              <a:off x="5647142" y="2413242"/>
              <a:ext cx="51745" cy="18551"/>
            </a:xfrm>
            <a:custGeom>
              <a:avLst/>
              <a:gdLst/>
              <a:ahLst/>
              <a:cxnLst/>
              <a:rect l="l" t="t" r="r" b="b"/>
              <a:pathLst>
                <a:path w="1417" h="508" extrusionOk="0">
                  <a:moveTo>
                    <a:pt x="211" y="0"/>
                  </a:moveTo>
                  <a:cubicBezTo>
                    <a:pt x="0" y="0"/>
                    <a:pt x="0" y="316"/>
                    <a:pt x="211" y="316"/>
                  </a:cubicBezTo>
                  <a:lnTo>
                    <a:pt x="1206" y="316"/>
                  </a:lnTo>
                  <a:cubicBezTo>
                    <a:pt x="1244" y="316"/>
                    <a:pt x="1273" y="335"/>
                    <a:pt x="1302" y="355"/>
                  </a:cubicBezTo>
                  <a:cubicBezTo>
                    <a:pt x="1340" y="402"/>
                    <a:pt x="1369" y="450"/>
                    <a:pt x="1388" y="508"/>
                  </a:cubicBezTo>
                  <a:cubicBezTo>
                    <a:pt x="1397" y="469"/>
                    <a:pt x="1407" y="422"/>
                    <a:pt x="1407" y="374"/>
                  </a:cubicBezTo>
                  <a:cubicBezTo>
                    <a:pt x="1416" y="268"/>
                    <a:pt x="1388" y="163"/>
                    <a:pt x="1330" y="67"/>
                  </a:cubicBezTo>
                  <a:cubicBezTo>
                    <a:pt x="1321" y="48"/>
                    <a:pt x="1302" y="29"/>
                    <a:pt x="1292" y="20"/>
                  </a:cubicBezTo>
                  <a:cubicBezTo>
                    <a:pt x="1263" y="0"/>
                    <a:pt x="1235" y="0"/>
                    <a:pt x="1206" y="0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13;p39">
              <a:extLst>
                <a:ext uri="{FF2B5EF4-FFF2-40B4-BE49-F238E27FC236}">
                  <a16:creationId xmlns:a16="http://schemas.microsoft.com/office/drawing/2014/main" id="{CA8AEEEB-77E6-06AD-7FDF-FA7FB20CE773}"/>
                </a:ext>
              </a:extLst>
            </p:cNvPr>
            <p:cNvSpPr/>
            <p:nvPr/>
          </p:nvSpPr>
          <p:spPr>
            <a:xfrm>
              <a:off x="5665985" y="2345429"/>
              <a:ext cx="83223" cy="24503"/>
            </a:xfrm>
            <a:custGeom>
              <a:avLst/>
              <a:gdLst/>
              <a:ahLst/>
              <a:cxnLst/>
              <a:rect l="l" t="t" r="r" b="b"/>
              <a:pathLst>
                <a:path w="2279" h="671" extrusionOk="0">
                  <a:moveTo>
                    <a:pt x="211" y="1"/>
                  </a:moveTo>
                  <a:cubicBezTo>
                    <a:pt x="1" y="1"/>
                    <a:pt x="1" y="317"/>
                    <a:pt x="211" y="317"/>
                  </a:cubicBezTo>
                  <a:lnTo>
                    <a:pt x="1781" y="317"/>
                  </a:lnTo>
                  <a:cubicBezTo>
                    <a:pt x="2001" y="317"/>
                    <a:pt x="2192" y="460"/>
                    <a:pt x="2259" y="671"/>
                  </a:cubicBezTo>
                  <a:cubicBezTo>
                    <a:pt x="2269" y="613"/>
                    <a:pt x="2279" y="565"/>
                    <a:pt x="2279" y="508"/>
                  </a:cubicBezTo>
                  <a:lnTo>
                    <a:pt x="2279" y="498"/>
                  </a:lnTo>
                  <a:cubicBezTo>
                    <a:pt x="2279" y="259"/>
                    <a:pt x="2116" y="49"/>
                    <a:pt x="1877" y="1"/>
                  </a:cubicBezTo>
                  <a:lnTo>
                    <a:pt x="1877" y="10"/>
                  </a:lnTo>
                  <a:cubicBezTo>
                    <a:pt x="1867" y="1"/>
                    <a:pt x="1848" y="1"/>
                    <a:pt x="1829" y="1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14;p39">
              <a:extLst>
                <a:ext uri="{FF2B5EF4-FFF2-40B4-BE49-F238E27FC236}">
                  <a16:creationId xmlns:a16="http://schemas.microsoft.com/office/drawing/2014/main" id="{D526149E-F4A7-6EEE-CC1F-2DF2664434CA}"/>
                </a:ext>
              </a:extLst>
            </p:cNvPr>
            <p:cNvSpPr/>
            <p:nvPr/>
          </p:nvSpPr>
          <p:spPr>
            <a:xfrm>
              <a:off x="5632791" y="2314353"/>
              <a:ext cx="101738" cy="24832"/>
            </a:xfrm>
            <a:custGeom>
              <a:avLst/>
              <a:gdLst/>
              <a:ahLst/>
              <a:cxnLst/>
              <a:rect l="l" t="t" r="r" b="b"/>
              <a:pathLst>
                <a:path w="2786" h="680" extrusionOk="0">
                  <a:moveTo>
                    <a:pt x="470" y="0"/>
                  </a:moveTo>
                  <a:cubicBezTo>
                    <a:pt x="326" y="124"/>
                    <a:pt x="163" y="230"/>
                    <a:pt x="1" y="325"/>
                  </a:cubicBezTo>
                  <a:lnTo>
                    <a:pt x="1695" y="325"/>
                  </a:lnTo>
                  <a:lnTo>
                    <a:pt x="1685" y="335"/>
                  </a:lnTo>
                  <a:lnTo>
                    <a:pt x="2278" y="335"/>
                  </a:lnTo>
                  <a:cubicBezTo>
                    <a:pt x="2498" y="335"/>
                    <a:pt x="2690" y="469"/>
                    <a:pt x="2757" y="680"/>
                  </a:cubicBezTo>
                  <a:cubicBezTo>
                    <a:pt x="2776" y="632"/>
                    <a:pt x="2786" y="574"/>
                    <a:pt x="2786" y="526"/>
                  </a:cubicBezTo>
                  <a:lnTo>
                    <a:pt x="2786" y="507"/>
                  </a:lnTo>
                  <a:cubicBezTo>
                    <a:pt x="2786" y="230"/>
                    <a:pt x="2556" y="0"/>
                    <a:pt x="2278" y="0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15;p39">
              <a:extLst>
                <a:ext uri="{FF2B5EF4-FFF2-40B4-BE49-F238E27FC236}">
                  <a16:creationId xmlns:a16="http://schemas.microsoft.com/office/drawing/2014/main" id="{E5277C0A-F2E8-9A1F-5A6B-61E689D19470}"/>
                </a:ext>
              </a:extLst>
            </p:cNvPr>
            <p:cNvSpPr/>
            <p:nvPr/>
          </p:nvSpPr>
          <p:spPr>
            <a:xfrm>
              <a:off x="5520245" y="2319246"/>
              <a:ext cx="13000" cy="104513"/>
            </a:xfrm>
            <a:custGeom>
              <a:avLst/>
              <a:gdLst/>
              <a:ahLst/>
              <a:cxnLst/>
              <a:rect l="l" t="t" r="r" b="b"/>
              <a:pathLst>
                <a:path w="356" h="2862" extrusionOk="0">
                  <a:moveTo>
                    <a:pt x="1" y="0"/>
                  </a:moveTo>
                  <a:lnTo>
                    <a:pt x="1" y="2862"/>
                  </a:lnTo>
                  <a:lnTo>
                    <a:pt x="355" y="2862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16;p39">
              <a:extLst>
                <a:ext uri="{FF2B5EF4-FFF2-40B4-BE49-F238E27FC236}">
                  <a16:creationId xmlns:a16="http://schemas.microsoft.com/office/drawing/2014/main" id="{1701E0A9-979A-0EC2-78AB-1E0B71D6C52C}"/>
                </a:ext>
              </a:extLst>
            </p:cNvPr>
            <p:cNvSpPr/>
            <p:nvPr/>
          </p:nvSpPr>
          <p:spPr>
            <a:xfrm>
              <a:off x="5504872" y="1953308"/>
              <a:ext cx="22057" cy="22057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307" y="1"/>
                  </a:moveTo>
                  <a:cubicBezTo>
                    <a:pt x="135" y="1"/>
                    <a:pt x="1" y="135"/>
                    <a:pt x="1" y="307"/>
                  </a:cubicBezTo>
                  <a:cubicBezTo>
                    <a:pt x="1" y="470"/>
                    <a:pt x="135" y="604"/>
                    <a:pt x="307" y="604"/>
                  </a:cubicBezTo>
                  <a:cubicBezTo>
                    <a:pt x="470" y="604"/>
                    <a:pt x="604" y="470"/>
                    <a:pt x="604" y="307"/>
                  </a:cubicBezTo>
                  <a:cubicBezTo>
                    <a:pt x="604" y="135"/>
                    <a:pt x="470" y="1"/>
                    <a:pt x="3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17;p39">
              <a:extLst>
                <a:ext uri="{FF2B5EF4-FFF2-40B4-BE49-F238E27FC236}">
                  <a16:creationId xmlns:a16="http://schemas.microsoft.com/office/drawing/2014/main" id="{C80AEEE3-7C29-A9FF-5BC4-02B7DF7EC1D9}"/>
                </a:ext>
              </a:extLst>
            </p:cNvPr>
            <p:cNvSpPr/>
            <p:nvPr/>
          </p:nvSpPr>
          <p:spPr>
            <a:xfrm>
              <a:off x="5534925" y="1953308"/>
              <a:ext cx="22057" cy="22057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298" y="1"/>
                  </a:moveTo>
                  <a:cubicBezTo>
                    <a:pt x="135" y="1"/>
                    <a:pt x="1" y="135"/>
                    <a:pt x="1" y="307"/>
                  </a:cubicBezTo>
                  <a:cubicBezTo>
                    <a:pt x="1" y="470"/>
                    <a:pt x="135" y="604"/>
                    <a:pt x="298" y="604"/>
                  </a:cubicBezTo>
                  <a:cubicBezTo>
                    <a:pt x="470" y="604"/>
                    <a:pt x="604" y="470"/>
                    <a:pt x="604" y="307"/>
                  </a:cubicBezTo>
                  <a:cubicBezTo>
                    <a:pt x="604" y="135"/>
                    <a:pt x="470" y="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18;p39">
              <a:extLst>
                <a:ext uri="{FF2B5EF4-FFF2-40B4-BE49-F238E27FC236}">
                  <a16:creationId xmlns:a16="http://schemas.microsoft.com/office/drawing/2014/main" id="{37790411-5A52-8CE1-873F-6C404FE7900A}"/>
                </a:ext>
              </a:extLst>
            </p:cNvPr>
            <p:cNvSpPr/>
            <p:nvPr/>
          </p:nvSpPr>
          <p:spPr>
            <a:xfrm>
              <a:off x="5699179" y="2211923"/>
              <a:ext cx="22057" cy="22057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307" y="1"/>
                  </a:moveTo>
                  <a:cubicBezTo>
                    <a:pt x="135" y="1"/>
                    <a:pt x="1" y="135"/>
                    <a:pt x="1" y="307"/>
                  </a:cubicBezTo>
                  <a:cubicBezTo>
                    <a:pt x="1" y="470"/>
                    <a:pt x="135" y="604"/>
                    <a:pt x="307" y="604"/>
                  </a:cubicBezTo>
                  <a:cubicBezTo>
                    <a:pt x="470" y="604"/>
                    <a:pt x="604" y="470"/>
                    <a:pt x="604" y="307"/>
                  </a:cubicBezTo>
                  <a:cubicBezTo>
                    <a:pt x="604" y="135"/>
                    <a:pt x="470" y="1"/>
                    <a:pt x="3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19;p39">
              <a:extLst>
                <a:ext uri="{FF2B5EF4-FFF2-40B4-BE49-F238E27FC236}">
                  <a16:creationId xmlns:a16="http://schemas.microsoft.com/office/drawing/2014/main" id="{F377456C-BEBC-949D-B357-BB2FE270AC69}"/>
                </a:ext>
              </a:extLst>
            </p:cNvPr>
            <p:cNvSpPr/>
            <p:nvPr/>
          </p:nvSpPr>
          <p:spPr>
            <a:xfrm>
              <a:off x="5699179" y="2242013"/>
              <a:ext cx="22057" cy="22020"/>
            </a:xfrm>
            <a:custGeom>
              <a:avLst/>
              <a:gdLst/>
              <a:ahLst/>
              <a:cxnLst/>
              <a:rect l="l" t="t" r="r" b="b"/>
              <a:pathLst>
                <a:path w="604" h="603" extrusionOk="0">
                  <a:moveTo>
                    <a:pt x="307" y="0"/>
                  </a:moveTo>
                  <a:cubicBezTo>
                    <a:pt x="135" y="0"/>
                    <a:pt x="1" y="134"/>
                    <a:pt x="1" y="297"/>
                  </a:cubicBezTo>
                  <a:cubicBezTo>
                    <a:pt x="1" y="469"/>
                    <a:pt x="135" y="603"/>
                    <a:pt x="307" y="603"/>
                  </a:cubicBezTo>
                  <a:cubicBezTo>
                    <a:pt x="470" y="603"/>
                    <a:pt x="604" y="469"/>
                    <a:pt x="604" y="297"/>
                  </a:cubicBezTo>
                  <a:cubicBezTo>
                    <a:pt x="604" y="134"/>
                    <a:pt x="470" y="0"/>
                    <a:pt x="3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20;p39">
              <a:extLst>
                <a:ext uri="{FF2B5EF4-FFF2-40B4-BE49-F238E27FC236}">
                  <a16:creationId xmlns:a16="http://schemas.microsoft.com/office/drawing/2014/main" id="{396C49AF-FBAD-BAC6-3142-8503CABEA8E6}"/>
                </a:ext>
              </a:extLst>
            </p:cNvPr>
            <p:cNvSpPr/>
            <p:nvPr/>
          </p:nvSpPr>
          <p:spPr>
            <a:xfrm>
              <a:off x="5246257" y="2117927"/>
              <a:ext cx="22057" cy="21691"/>
            </a:xfrm>
            <a:custGeom>
              <a:avLst/>
              <a:gdLst/>
              <a:ahLst/>
              <a:cxnLst/>
              <a:rect l="l" t="t" r="r" b="b"/>
              <a:pathLst>
                <a:path w="604" h="594" extrusionOk="0">
                  <a:moveTo>
                    <a:pt x="307" y="1"/>
                  </a:moveTo>
                  <a:cubicBezTo>
                    <a:pt x="135" y="1"/>
                    <a:pt x="1" y="135"/>
                    <a:pt x="1" y="297"/>
                  </a:cubicBezTo>
                  <a:cubicBezTo>
                    <a:pt x="1" y="460"/>
                    <a:pt x="135" y="594"/>
                    <a:pt x="307" y="594"/>
                  </a:cubicBezTo>
                  <a:cubicBezTo>
                    <a:pt x="470" y="594"/>
                    <a:pt x="604" y="460"/>
                    <a:pt x="604" y="297"/>
                  </a:cubicBezTo>
                  <a:cubicBezTo>
                    <a:pt x="604" y="135"/>
                    <a:pt x="470" y="1"/>
                    <a:pt x="3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21;p39">
              <a:extLst>
                <a:ext uri="{FF2B5EF4-FFF2-40B4-BE49-F238E27FC236}">
                  <a16:creationId xmlns:a16="http://schemas.microsoft.com/office/drawing/2014/main" id="{CEF4DB7E-97F6-1821-7A75-8E28CABCFEE7}"/>
                </a:ext>
              </a:extLst>
            </p:cNvPr>
            <p:cNvSpPr/>
            <p:nvPr/>
          </p:nvSpPr>
          <p:spPr>
            <a:xfrm>
              <a:off x="5246257" y="2147981"/>
              <a:ext cx="22057" cy="21691"/>
            </a:xfrm>
            <a:custGeom>
              <a:avLst/>
              <a:gdLst/>
              <a:ahLst/>
              <a:cxnLst/>
              <a:rect l="l" t="t" r="r" b="b"/>
              <a:pathLst>
                <a:path w="604" h="594" extrusionOk="0">
                  <a:moveTo>
                    <a:pt x="307" y="1"/>
                  </a:moveTo>
                  <a:cubicBezTo>
                    <a:pt x="135" y="1"/>
                    <a:pt x="1" y="125"/>
                    <a:pt x="1" y="297"/>
                  </a:cubicBezTo>
                  <a:cubicBezTo>
                    <a:pt x="1" y="460"/>
                    <a:pt x="135" y="594"/>
                    <a:pt x="307" y="594"/>
                  </a:cubicBezTo>
                  <a:cubicBezTo>
                    <a:pt x="470" y="594"/>
                    <a:pt x="604" y="460"/>
                    <a:pt x="604" y="297"/>
                  </a:cubicBezTo>
                  <a:cubicBezTo>
                    <a:pt x="604" y="125"/>
                    <a:pt x="470" y="1"/>
                    <a:pt x="3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22;p39">
              <a:extLst>
                <a:ext uri="{FF2B5EF4-FFF2-40B4-BE49-F238E27FC236}">
                  <a16:creationId xmlns:a16="http://schemas.microsoft.com/office/drawing/2014/main" id="{9FBDBA04-F409-ADB2-4E95-308830E97711}"/>
                </a:ext>
              </a:extLst>
            </p:cNvPr>
            <p:cNvSpPr/>
            <p:nvPr/>
          </p:nvSpPr>
          <p:spPr>
            <a:xfrm>
              <a:off x="5410876" y="2406267"/>
              <a:ext cx="21691" cy="22020"/>
            </a:xfrm>
            <a:custGeom>
              <a:avLst/>
              <a:gdLst/>
              <a:ahLst/>
              <a:cxnLst/>
              <a:rect l="l" t="t" r="r" b="b"/>
              <a:pathLst>
                <a:path w="594" h="603" extrusionOk="0">
                  <a:moveTo>
                    <a:pt x="297" y="0"/>
                  </a:moveTo>
                  <a:cubicBezTo>
                    <a:pt x="134" y="0"/>
                    <a:pt x="0" y="134"/>
                    <a:pt x="0" y="306"/>
                  </a:cubicBezTo>
                  <a:cubicBezTo>
                    <a:pt x="0" y="469"/>
                    <a:pt x="134" y="603"/>
                    <a:pt x="297" y="603"/>
                  </a:cubicBezTo>
                  <a:cubicBezTo>
                    <a:pt x="460" y="603"/>
                    <a:pt x="594" y="469"/>
                    <a:pt x="594" y="306"/>
                  </a:cubicBezTo>
                  <a:cubicBezTo>
                    <a:pt x="594" y="134"/>
                    <a:pt x="460" y="0"/>
                    <a:pt x="2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23;p39">
              <a:extLst>
                <a:ext uri="{FF2B5EF4-FFF2-40B4-BE49-F238E27FC236}">
                  <a16:creationId xmlns:a16="http://schemas.microsoft.com/office/drawing/2014/main" id="{46FFB663-9205-7DC5-9420-EDE49364AE9D}"/>
                </a:ext>
              </a:extLst>
            </p:cNvPr>
            <p:cNvSpPr/>
            <p:nvPr/>
          </p:nvSpPr>
          <p:spPr>
            <a:xfrm>
              <a:off x="5440565" y="2406267"/>
              <a:ext cx="22057" cy="22020"/>
            </a:xfrm>
            <a:custGeom>
              <a:avLst/>
              <a:gdLst/>
              <a:ahLst/>
              <a:cxnLst/>
              <a:rect l="l" t="t" r="r" b="b"/>
              <a:pathLst>
                <a:path w="604" h="603" extrusionOk="0">
                  <a:moveTo>
                    <a:pt x="307" y="0"/>
                  </a:moveTo>
                  <a:cubicBezTo>
                    <a:pt x="135" y="0"/>
                    <a:pt x="1" y="134"/>
                    <a:pt x="1" y="306"/>
                  </a:cubicBezTo>
                  <a:cubicBezTo>
                    <a:pt x="1" y="469"/>
                    <a:pt x="135" y="603"/>
                    <a:pt x="307" y="603"/>
                  </a:cubicBezTo>
                  <a:cubicBezTo>
                    <a:pt x="470" y="603"/>
                    <a:pt x="604" y="469"/>
                    <a:pt x="604" y="306"/>
                  </a:cubicBezTo>
                  <a:cubicBezTo>
                    <a:pt x="604" y="134"/>
                    <a:pt x="470" y="0"/>
                    <a:pt x="3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24;p39">
              <a:extLst>
                <a:ext uri="{FF2B5EF4-FFF2-40B4-BE49-F238E27FC236}">
                  <a16:creationId xmlns:a16="http://schemas.microsoft.com/office/drawing/2014/main" id="{F8A88190-CDC6-10CC-C1D7-997ECF02A136}"/>
                </a:ext>
              </a:extLst>
            </p:cNvPr>
            <p:cNvSpPr/>
            <p:nvPr/>
          </p:nvSpPr>
          <p:spPr>
            <a:xfrm>
              <a:off x="5234024" y="2185740"/>
              <a:ext cx="132851" cy="45464"/>
            </a:xfrm>
            <a:custGeom>
              <a:avLst/>
              <a:gdLst/>
              <a:ahLst/>
              <a:cxnLst/>
              <a:rect l="l" t="t" r="r" b="b"/>
              <a:pathLst>
                <a:path w="3638" h="1245" extrusionOk="0">
                  <a:moveTo>
                    <a:pt x="20" y="0"/>
                  </a:moveTo>
                  <a:lnTo>
                    <a:pt x="20" y="1005"/>
                  </a:lnTo>
                  <a:cubicBezTo>
                    <a:pt x="1" y="1130"/>
                    <a:pt x="97" y="1235"/>
                    <a:pt x="221" y="1244"/>
                  </a:cubicBezTo>
                  <a:lnTo>
                    <a:pt x="3418" y="1244"/>
                  </a:lnTo>
                  <a:cubicBezTo>
                    <a:pt x="3542" y="1235"/>
                    <a:pt x="3638" y="1130"/>
                    <a:pt x="3618" y="1005"/>
                  </a:cubicBezTo>
                  <a:cubicBezTo>
                    <a:pt x="3618" y="996"/>
                    <a:pt x="3618" y="986"/>
                    <a:pt x="3618" y="976"/>
                  </a:cubicBezTo>
                  <a:lnTo>
                    <a:pt x="36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25;p39">
              <a:extLst>
                <a:ext uri="{FF2B5EF4-FFF2-40B4-BE49-F238E27FC236}">
                  <a16:creationId xmlns:a16="http://schemas.microsoft.com/office/drawing/2014/main" id="{E569158E-CB70-E174-733D-561A79F0CC59}"/>
                </a:ext>
              </a:extLst>
            </p:cNvPr>
            <p:cNvSpPr/>
            <p:nvPr/>
          </p:nvSpPr>
          <p:spPr>
            <a:xfrm>
              <a:off x="5267583" y="2185740"/>
              <a:ext cx="99291" cy="45464"/>
            </a:xfrm>
            <a:custGeom>
              <a:avLst/>
              <a:gdLst/>
              <a:ahLst/>
              <a:cxnLst/>
              <a:rect l="l" t="t" r="r" b="b"/>
              <a:pathLst>
                <a:path w="2719" h="1245" extrusionOk="0">
                  <a:moveTo>
                    <a:pt x="1" y="0"/>
                  </a:moveTo>
                  <a:lnTo>
                    <a:pt x="1" y="1244"/>
                  </a:lnTo>
                  <a:lnTo>
                    <a:pt x="2499" y="1244"/>
                  </a:lnTo>
                  <a:cubicBezTo>
                    <a:pt x="2623" y="1235"/>
                    <a:pt x="2719" y="1130"/>
                    <a:pt x="2699" y="1005"/>
                  </a:cubicBezTo>
                  <a:cubicBezTo>
                    <a:pt x="2699" y="996"/>
                    <a:pt x="2699" y="986"/>
                    <a:pt x="2699" y="976"/>
                  </a:cubicBezTo>
                  <a:lnTo>
                    <a:pt x="26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26;p39">
              <a:extLst>
                <a:ext uri="{FF2B5EF4-FFF2-40B4-BE49-F238E27FC236}">
                  <a16:creationId xmlns:a16="http://schemas.microsoft.com/office/drawing/2014/main" id="{6017A6DB-863E-8F4D-D5C6-FF3F30069813}"/>
                </a:ext>
              </a:extLst>
            </p:cNvPr>
            <p:cNvSpPr/>
            <p:nvPr/>
          </p:nvSpPr>
          <p:spPr>
            <a:xfrm>
              <a:off x="5479383" y="2306575"/>
              <a:ext cx="45464" cy="131865"/>
            </a:xfrm>
            <a:custGeom>
              <a:avLst/>
              <a:gdLst/>
              <a:ahLst/>
              <a:cxnLst/>
              <a:rect l="l" t="t" r="r" b="b"/>
              <a:pathLst>
                <a:path w="1245" h="3611" extrusionOk="0">
                  <a:moveTo>
                    <a:pt x="1035" y="0"/>
                  </a:moveTo>
                  <a:cubicBezTo>
                    <a:pt x="1025" y="0"/>
                    <a:pt x="1015" y="1"/>
                    <a:pt x="1005" y="3"/>
                  </a:cubicBezTo>
                  <a:lnTo>
                    <a:pt x="0" y="3"/>
                  </a:lnTo>
                  <a:lnTo>
                    <a:pt x="0" y="3611"/>
                  </a:lnTo>
                  <a:lnTo>
                    <a:pt x="1005" y="3611"/>
                  </a:lnTo>
                  <a:lnTo>
                    <a:pt x="1005" y="3601"/>
                  </a:lnTo>
                  <a:cubicBezTo>
                    <a:pt x="1015" y="3603"/>
                    <a:pt x="1025" y="3603"/>
                    <a:pt x="1035" y="3603"/>
                  </a:cubicBezTo>
                  <a:cubicBezTo>
                    <a:pt x="1139" y="3603"/>
                    <a:pt x="1236" y="3514"/>
                    <a:pt x="1244" y="3400"/>
                  </a:cubicBezTo>
                  <a:lnTo>
                    <a:pt x="1244" y="203"/>
                  </a:lnTo>
                  <a:cubicBezTo>
                    <a:pt x="1236" y="90"/>
                    <a:pt x="1139" y="0"/>
                    <a:pt x="10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27;p39">
              <a:extLst>
                <a:ext uri="{FF2B5EF4-FFF2-40B4-BE49-F238E27FC236}">
                  <a16:creationId xmlns:a16="http://schemas.microsoft.com/office/drawing/2014/main" id="{EA2888E9-8517-44CE-58DE-FADBF97065EA}"/>
                </a:ext>
              </a:extLst>
            </p:cNvPr>
            <p:cNvSpPr/>
            <p:nvPr/>
          </p:nvSpPr>
          <p:spPr>
            <a:xfrm>
              <a:off x="5479017" y="2339842"/>
              <a:ext cx="45829" cy="98342"/>
            </a:xfrm>
            <a:custGeom>
              <a:avLst/>
              <a:gdLst/>
              <a:ahLst/>
              <a:cxnLst/>
              <a:rect l="l" t="t" r="r" b="b"/>
              <a:pathLst>
                <a:path w="1255" h="2693" extrusionOk="0">
                  <a:moveTo>
                    <a:pt x="1" y="1"/>
                  </a:moveTo>
                  <a:lnTo>
                    <a:pt x="1" y="2690"/>
                  </a:lnTo>
                  <a:lnTo>
                    <a:pt x="1015" y="2690"/>
                  </a:lnTo>
                  <a:cubicBezTo>
                    <a:pt x="1025" y="2692"/>
                    <a:pt x="1035" y="2692"/>
                    <a:pt x="1045" y="2692"/>
                  </a:cubicBezTo>
                  <a:cubicBezTo>
                    <a:pt x="1149" y="2692"/>
                    <a:pt x="1246" y="2603"/>
                    <a:pt x="1254" y="2489"/>
                  </a:cubicBezTo>
                  <a:lnTo>
                    <a:pt x="12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28;p39">
              <a:extLst>
                <a:ext uri="{FF2B5EF4-FFF2-40B4-BE49-F238E27FC236}">
                  <a16:creationId xmlns:a16="http://schemas.microsoft.com/office/drawing/2014/main" id="{2676019D-5FCC-9A7A-996F-16ED294889EA}"/>
                </a:ext>
              </a:extLst>
            </p:cNvPr>
            <p:cNvSpPr/>
            <p:nvPr/>
          </p:nvSpPr>
          <p:spPr>
            <a:xfrm>
              <a:off x="5600291" y="2147652"/>
              <a:ext cx="132851" cy="45464"/>
            </a:xfrm>
            <a:custGeom>
              <a:avLst/>
              <a:gdLst/>
              <a:ahLst/>
              <a:cxnLst/>
              <a:rect l="l" t="t" r="r" b="b"/>
              <a:pathLst>
                <a:path w="3638" h="1245" extrusionOk="0">
                  <a:moveTo>
                    <a:pt x="221" y="0"/>
                  </a:moveTo>
                  <a:cubicBezTo>
                    <a:pt x="96" y="10"/>
                    <a:pt x="1" y="115"/>
                    <a:pt x="20" y="239"/>
                  </a:cubicBezTo>
                  <a:cubicBezTo>
                    <a:pt x="20" y="249"/>
                    <a:pt x="10" y="258"/>
                    <a:pt x="20" y="268"/>
                  </a:cubicBezTo>
                  <a:lnTo>
                    <a:pt x="20" y="1244"/>
                  </a:lnTo>
                  <a:lnTo>
                    <a:pt x="3618" y="1244"/>
                  </a:lnTo>
                  <a:lnTo>
                    <a:pt x="3618" y="239"/>
                  </a:lnTo>
                  <a:cubicBezTo>
                    <a:pt x="3637" y="115"/>
                    <a:pt x="3542" y="10"/>
                    <a:pt x="34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29;p39">
              <a:extLst>
                <a:ext uri="{FF2B5EF4-FFF2-40B4-BE49-F238E27FC236}">
                  <a16:creationId xmlns:a16="http://schemas.microsoft.com/office/drawing/2014/main" id="{46C239BD-3E29-5529-1E2E-21A386364013}"/>
                </a:ext>
              </a:extLst>
            </p:cNvPr>
            <p:cNvSpPr/>
            <p:nvPr/>
          </p:nvSpPr>
          <p:spPr>
            <a:xfrm>
              <a:off x="5600291" y="2147652"/>
              <a:ext cx="99291" cy="45793"/>
            </a:xfrm>
            <a:custGeom>
              <a:avLst/>
              <a:gdLst/>
              <a:ahLst/>
              <a:cxnLst/>
              <a:rect l="l" t="t" r="r" b="b"/>
              <a:pathLst>
                <a:path w="2719" h="1254" extrusionOk="0">
                  <a:moveTo>
                    <a:pt x="221" y="0"/>
                  </a:moveTo>
                  <a:cubicBezTo>
                    <a:pt x="96" y="10"/>
                    <a:pt x="1" y="115"/>
                    <a:pt x="20" y="239"/>
                  </a:cubicBezTo>
                  <a:cubicBezTo>
                    <a:pt x="20" y="249"/>
                    <a:pt x="10" y="258"/>
                    <a:pt x="20" y="278"/>
                  </a:cubicBezTo>
                  <a:lnTo>
                    <a:pt x="20" y="1254"/>
                  </a:lnTo>
                  <a:lnTo>
                    <a:pt x="2719" y="1254"/>
                  </a:lnTo>
                  <a:lnTo>
                    <a:pt x="2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30;p39">
              <a:extLst>
                <a:ext uri="{FF2B5EF4-FFF2-40B4-BE49-F238E27FC236}">
                  <a16:creationId xmlns:a16="http://schemas.microsoft.com/office/drawing/2014/main" id="{347AAB0B-3383-A07E-8E5A-1E27D7E02C9B}"/>
                </a:ext>
              </a:extLst>
            </p:cNvPr>
            <p:cNvSpPr/>
            <p:nvPr/>
          </p:nvSpPr>
          <p:spPr>
            <a:xfrm>
              <a:off x="5443742" y="1940381"/>
              <a:ext cx="45464" cy="131901"/>
            </a:xfrm>
            <a:custGeom>
              <a:avLst/>
              <a:gdLst/>
              <a:ahLst/>
              <a:cxnLst/>
              <a:rect l="l" t="t" r="r" b="b"/>
              <a:pathLst>
                <a:path w="1245" h="3612" extrusionOk="0">
                  <a:moveTo>
                    <a:pt x="239" y="1"/>
                  </a:moveTo>
                  <a:lnTo>
                    <a:pt x="239" y="10"/>
                  </a:lnTo>
                  <a:cubicBezTo>
                    <a:pt x="229" y="9"/>
                    <a:pt x="220" y="8"/>
                    <a:pt x="210" y="8"/>
                  </a:cubicBezTo>
                  <a:cubicBezTo>
                    <a:pt x="106" y="8"/>
                    <a:pt x="9" y="98"/>
                    <a:pt x="0" y="211"/>
                  </a:cubicBezTo>
                  <a:lnTo>
                    <a:pt x="0" y="3408"/>
                  </a:lnTo>
                  <a:cubicBezTo>
                    <a:pt x="9" y="3522"/>
                    <a:pt x="106" y="3611"/>
                    <a:pt x="210" y="3611"/>
                  </a:cubicBezTo>
                  <a:cubicBezTo>
                    <a:pt x="220" y="3611"/>
                    <a:pt x="229" y="3611"/>
                    <a:pt x="239" y="3609"/>
                  </a:cubicBezTo>
                  <a:lnTo>
                    <a:pt x="1244" y="3609"/>
                  </a:lnTo>
                  <a:lnTo>
                    <a:pt x="1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31;p39">
              <a:extLst>
                <a:ext uri="{FF2B5EF4-FFF2-40B4-BE49-F238E27FC236}">
                  <a16:creationId xmlns:a16="http://schemas.microsoft.com/office/drawing/2014/main" id="{31C27129-2891-72D9-7A56-2ED9B11119F7}"/>
                </a:ext>
              </a:extLst>
            </p:cNvPr>
            <p:cNvSpPr/>
            <p:nvPr/>
          </p:nvSpPr>
          <p:spPr>
            <a:xfrm>
              <a:off x="5443742" y="1940381"/>
              <a:ext cx="45793" cy="98597"/>
            </a:xfrm>
            <a:custGeom>
              <a:avLst/>
              <a:gdLst/>
              <a:ahLst/>
              <a:cxnLst/>
              <a:rect l="l" t="t" r="r" b="b"/>
              <a:pathLst>
                <a:path w="1254" h="2700" extrusionOk="0">
                  <a:moveTo>
                    <a:pt x="249" y="1"/>
                  </a:moveTo>
                  <a:lnTo>
                    <a:pt x="239" y="10"/>
                  </a:lnTo>
                  <a:cubicBezTo>
                    <a:pt x="229" y="9"/>
                    <a:pt x="220" y="8"/>
                    <a:pt x="210" y="8"/>
                  </a:cubicBezTo>
                  <a:cubicBezTo>
                    <a:pt x="106" y="8"/>
                    <a:pt x="9" y="98"/>
                    <a:pt x="0" y="211"/>
                  </a:cubicBezTo>
                  <a:lnTo>
                    <a:pt x="0" y="2700"/>
                  </a:lnTo>
                  <a:lnTo>
                    <a:pt x="1254" y="2700"/>
                  </a:lnTo>
                  <a:lnTo>
                    <a:pt x="12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632;p39">
            <a:extLst>
              <a:ext uri="{FF2B5EF4-FFF2-40B4-BE49-F238E27FC236}">
                <a16:creationId xmlns:a16="http://schemas.microsoft.com/office/drawing/2014/main" id="{82AEDF07-6BCC-BB21-29D7-1270B2A21949}"/>
              </a:ext>
            </a:extLst>
          </p:cNvPr>
          <p:cNvGrpSpPr/>
          <p:nvPr/>
        </p:nvGrpSpPr>
        <p:grpSpPr>
          <a:xfrm>
            <a:off x="-5671718" y="3164067"/>
            <a:ext cx="531952" cy="531593"/>
            <a:chOff x="3361126" y="1922737"/>
            <a:chExt cx="531952" cy="531593"/>
          </a:xfrm>
        </p:grpSpPr>
        <p:sp>
          <p:nvSpPr>
            <p:cNvPr id="93" name="Google Shape;633;p39">
              <a:extLst>
                <a:ext uri="{FF2B5EF4-FFF2-40B4-BE49-F238E27FC236}">
                  <a16:creationId xmlns:a16="http://schemas.microsoft.com/office/drawing/2014/main" id="{962E87FB-F425-6EE2-575B-89CE64CC76E7}"/>
                </a:ext>
              </a:extLst>
            </p:cNvPr>
            <p:cNvSpPr/>
            <p:nvPr/>
          </p:nvSpPr>
          <p:spPr>
            <a:xfrm>
              <a:off x="3361126" y="1922737"/>
              <a:ext cx="531952" cy="531593"/>
            </a:xfrm>
            <a:custGeom>
              <a:avLst/>
              <a:gdLst/>
              <a:ahLst/>
              <a:cxnLst/>
              <a:rect l="l" t="t" r="r" b="b"/>
              <a:pathLst>
                <a:path w="14797" h="14787" extrusionOk="0">
                  <a:moveTo>
                    <a:pt x="7398" y="0"/>
                  </a:moveTo>
                  <a:cubicBezTo>
                    <a:pt x="3312" y="0"/>
                    <a:pt x="1" y="3312"/>
                    <a:pt x="1" y="7398"/>
                  </a:cubicBezTo>
                  <a:cubicBezTo>
                    <a:pt x="1" y="11475"/>
                    <a:pt x="3312" y="14786"/>
                    <a:pt x="7398" y="14786"/>
                  </a:cubicBezTo>
                  <a:cubicBezTo>
                    <a:pt x="11485" y="14786"/>
                    <a:pt x="14796" y="11475"/>
                    <a:pt x="14796" y="7398"/>
                  </a:cubicBezTo>
                  <a:cubicBezTo>
                    <a:pt x="14796" y="3312"/>
                    <a:pt x="11485" y="0"/>
                    <a:pt x="7398" y="0"/>
                  </a:cubicBezTo>
                  <a:close/>
                </a:path>
              </a:pathLst>
            </a:custGeom>
            <a:solidFill>
              <a:srgbClr val="61A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34;p39">
              <a:extLst>
                <a:ext uri="{FF2B5EF4-FFF2-40B4-BE49-F238E27FC236}">
                  <a16:creationId xmlns:a16="http://schemas.microsoft.com/office/drawing/2014/main" id="{182EE4B7-EDE0-51A0-1DF9-959B6A904BF0}"/>
                </a:ext>
              </a:extLst>
            </p:cNvPr>
            <p:cNvSpPr/>
            <p:nvPr/>
          </p:nvSpPr>
          <p:spPr>
            <a:xfrm>
              <a:off x="3375218" y="1958687"/>
              <a:ext cx="504091" cy="459693"/>
            </a:xfrm>
            <a:custGeom>
              <a:avLst/>
              <a:gdLst/>
              <a:ahLst/>
              <a:cxnLst/>
              <a:rect l="l" t="t" r="r" b="b"/>
              <a:pathLst>
                <a:path w="14022" h="12787" extrusionOk="0">
                  <a:moveTo>
                    <a:pt x="7008" y="0"/>
                  </a:moveTo>
                  <a:cubicBezTo>
                    <a:pt x="5356" y="0"/>
                    <a:pt x="3705" y="618"/>
                    <a:pt x="2470" y="1852"/>
                  </a:cubicBezTo>
                  <a:cubicBezTo>
                    <a:pt x="1" y="4331"/>
                    <a:pt x="1" y="8465"/>
                    <a:pt x="2470" y="10934"/>
                  </a:cubicBezTo>
                  <a:cubicBezTo>
                    <a:pt x="3705" y="12169"/>
                    <a:pt x="5356" y="12786"/>
                    <a:pt x="7008" y="12786"/>
                  </a:cubicBezTo>
                  <a:cubicBezTo>
                    <a:pt x="8660" y="12786"/>
                    <a:pt x="10313" y="12169"/>
                    <a:pt x="11552" y="10934"/>
                  </a:cubicBezTo>
                  <a:cubicBezTo>
                    <a:pt x="14021" y="8465"/>
                    <a:pt x="14021" y="4331"/>
                    <a:pt x="11552" y="1852"/>
                  </a:cubicBezTo>
                  <a:cubicBezTo>
                    <a:pt x="10313" y="618"/>
                    <a:pt x="8660" y="0"/>
                    <a:pt x="7008" y="0"/>
                  </a:cubicBezTo>
                  <a:close/>
                </a:path>
              </a:pathLst>
            </a:custGeom>
            <a:solidFill>
              <a:srgbClr val="416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35;p39">
              <a:extLst>
                <a:ext uri="{FF2B5EF4-FFF2-40B4-BE49-F238E27FC236}">
                  <a16:creationId xmlns:a16="http://schemas.microsoft.com/office/drawing/2014/main" id="{018B0B57-A452-D8F6-EA2A-F49FC80D19CF}"/>
                </a:ext>
              </a:extLst>
            </p:cNvPr>
            <p:cNvSpPr/>
            <p:nvPr/>
          </p:nvSpPr>
          <p:spPr>
            <a:xfrm>
              <a:off x="3595088" y="1958580"/>
              <a:ext cx="284221" cy="460124"/>
            </a:xfrm>
            <a:custGeom>
              <a:avLst/>
              <a:gdLst/>
              <a:ahLst/>
              <a:cxnLst/>
              <a:rect l="l" t="t" r="r" b="b"/>
              <a:pathLst>
                <a:path w="7906" h="12799" extrusionOk="0">
                  <a:moveTo>
                    <a:pt x="911" y="0"/>
                  </a:moveTo>
                  <a:cubicBezTo>
                    <a:pt x="609" y="0"/>
                    <a:pt x="304" y="22"/>
                    <a:pt x="0" y="66"/>
                  </a:cubicBezTo>
                  <a:cubicBezTo>
                    <a:pt x="1379" y="247"/>
                    <a:pt x="2661" y="879"/>
                    <a:pt x="3647" y="1855"/>
                  </a:cubicBezTo>
                  <a:cubicBezTo>
                    <a:pt x="6116" y="4334"/>
                    <a:pt x="6116" y="8468"/>
                    <a:pt x="3647" y="10937"/>
                  </a:cubicBezTo>
                  <a:cubicBezTo>
                    <a:pt x="2661" y="11923"/>
                    <a:pt x="1379" y="12545"/>
                    <a:pt x="0" y="12737"/>
                  </a:cubicBezTo>
                  <a:cubicBezTo>
                    <a:pt x="299" y="12778"/>
                    <a:pt x="599" y="12799"/>
                    <a:pt x="896" y="12799"/>
                  </a:cubicBezTo>
                  <a:cubicBezTo>
                    <a:pt x="2582" y="12799"/>
                    <a:pt x="4216" y="12141"/>
                    <a:pt x="5436" y="10937"/>
                  </a:cubicBezTo>
                  <a:cubicBezTo>
                    <a:pt x="7905" y="8468"/>
                    <a:pt x="7905" y="4334"/>
                    <a:pt x="5436" y="1855"/>
                  </a:cubicBezTo>
                  <a:cubicBezTo>
                    <a:pt x="4220" y="663"/>
                    <a:pt x="2591" y="0"/>
                    <a:pt x="911" y="0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36;p39">
              <a:extLst>
                <a:ext uri="{FF2B5EF4-FFF2-40B4-BE49-F238E27FC236}">
                  <a16:creationId xmlns:a16="http://schemas.microsoft.com/office/drawing/2014/main" id="{CCBE80C5-4C69-ACD3-058C-B60EE4D28DB7}"/>
                </a:ext>
              </a:extLst>
            </p:cNvPr>
            <p:cNvSpPr/>
            <p:nvPr/>
          </p:nvSpPr>
          <p:spPr>
            <a:xfrm>
              <a:off x="3618635" y="1960737"/>
              <a:ext cx="16896" cy="53889"/>
            </a:xfrm>
            <a:custGeom>
              <a:avLst/>
              <a:gdLst/>
              <a:ahLst/>
              <a:cxnLst/>
              <a:rect l="l" t="t" r="r" b="b"/>
              <a:pathLst>
                <a:path w="470" h="1499" extrusionOk="0">
                  <a:moveTo>
                    <a:pt x="235" y="1"/>
                  </a:moveTo>
                  <a:cubicBezTo>
                    <a:pt x="118" y="1"/>
                    <a:pt x="1" y="82"/>
                    <a:pt x="15" y="245"/>
                  </a:cubicBezTo>
                  <a:lnTo>
                    <a:pt x="15" y="1278"/>
                  </a:lnTo>
                  <a:cubicBezTo>
                    <a:pt x="15" y="1403"/>
                    <a:pt x="111" y="1499"/>
                    <a:pt x="235" y="1499"/>
                  </a:cubicBezTo>
                  <a:cubicBezTo>
                    <a:pt x="360" y="1499"/>
                    <a:pt x="456" y="1403"/>
                    <a:pt x="456" y="1278"/>
                  </a:cubicBezTo>
                  <a:lnTo>
                    <a:pt x="456" y="245"/>
                  </a:lnTo>
                  <a:cubicBezTo>
                    <a:pt x="470" y="82"/>
                    <a:pt x="353" y="1"/>
                    <a:pt x="235" y="1"/>
                  </a:cubicBezTo>
                  <a:close/>
                </a:path>
              </a:pathLst>
            </a:custGeom>
            <a:solidFill>
              <a:srgbClr val="EDFA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37;p39">
              <a:extLst>
                <a:ext uri="{FF2B5EF4-FFF2-40B4-BE49-F238E27FC236}">
                  <a16:creationId xmlns:a16="http://schemas.microsoft.com/office/drawing/2014/main" id="{9B5472C0-C157-F33F-1322-2ED33C0C933E}"/>
                </a:ext>
              </a:extLst>
            </p:cNvPr>
            <p:cNvSpPr/>
            <p:nvPr/>
          </p:nvSpPr>
          <p:spPr>
            <a:xfrm>
              <a:off x="3618635" y="2362154"/>
              <a:ext cx="16896" cy="53961"/>
            </a:xfrm>
            <a:custGeom>
              <a:avLst/>
              <a:gdLst/>
              <a:ahLst/>
              <a:cxnLst/>
              <a:rect l="l" t="t" r="r" b="b"/>
              <a:pathLst>
                <a:path w="470" h="1501" extrusionOk="0">
                  <a:moveTo>
                    <a:pt x="235" y="1"/>
                  </a:moveTo>
                  <a:cubicBezTo>
                    <a:pt x="118" y="1"/>
                    <a:pt x="1" y="80"/>
                    <a:pt x="15" y="238"/>
                  </a:cubicBezTo>
                  <a:lnTo>
                    <a:pt x="15" y="1271"/>
                  </a:lnTo>
                  <a:cubicBezTo>
                    <a:pt x="15" y="1396"/>
                    <a:pt x="111" y="1501"/>
                    <a:pt x="235" y="1501"/>
                  </a:cubicBezTo>
                  <a:cubicBezTo>
                    <a:pt x="360" y="1491"/>
                    <a:pt x="456" y="1396"/>
                    <a:pt x="456" y="1271"/>
                  </a:cubicBezTo>
                  <a:lnTo>
                    <a:pt x="456" y="238"/>
                  </a:lnTo>
                  <a:cubicBezTo>
                    <a:pt x="470" y="80"/>
                    <a:pt x="353" y="1"/>
                    <a:pt x="235" y="1"/>
                  </a:cubicBezTo>
                  <a:close/>
                </a:path>
              </a:pathLst>
            </a:custGeom>
            <a:solidFill>
              <a:srgbClr val="EDFA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38;p39">
              <a:extLst>
                <a:ext uri="{FF2B5EF4-FFF2-40B4-BE49-F238E27FC236}">
                  <a16:creationId xmlns:a16="http://schemas.microsoft.com/office/drawing/2014/main" id="{4EFD81DA-F02F-2B32-4768-855964807905}"/>
                </a:ext>
              </a:extLst>
            </p:cNvPr>
            <p:cNvSpPr/>
            <p:nvPr/>
          </p:nvSpPr>
          <p:spPr>
            <a:xfrm>
              <a:off x="3799104" y="2179708"/>
              <a:ext cx="58203" cy="15926"/>
            </a:xfrm>
            <a:custGeom>
              <a:avLst/>
              <a:gdLst/>
              <a:ahLst/>
              <a:cxnLst/>
              <a:rect l="l" t="t" r="r" b="b"/>
              <a:pathLst>
                <a:path w="1619" h="443" extrusionOk="0">
                  <a:moveTo>
                    <a:pt x="1338" y="0"/>
                  </a:moveTo>
                  <a:cubicBezTo>
                    <a:pt x="1329" y="0"/>
                    <a:pt x="1321" y="0"/>
                    <a:pt x="1312" y="1"/>
                  </a:cubicBezTo>
                  <a:lnTo>
                    <a:pt x="278" y="1"/>
                  </a:lnTo>
                  <a:cubicBezTo>
                    <a:pt x="1" y="20"/>
                    <a:pt x="1" y="422"/>
                    <a:pt x="278" y="441"/>
                  </a:cubicBezTo>
                  <a:lnTo>
                    <a:pt x="1312" y="441"/>
                  </a:lnTo>
                  <a:cubicBezTo>
                    <a:pt x="1321" y="442"/>
                    <a:pt x="1329" y="443"/>
                    <a:pt x="1338" y="443"/>
                  </a:cubicBezTo>
                  <a:cubicBezTo>
                    <a:pt x="1619" y="443"/>
                    <a:pt x="1619" y="0"/>
                    <a:pt x="1338" y="0"/>
                  </a:cubicBezTo>
                  <a:close/>
                </a:path>
              </a:pathLst>
            </a:custGeom>
            <a:solidFill>
              <a:srgbClr val="EDFA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39;p39">
              <a:extLst>
                <a:ext uri="{FF2B5EF4-FFF2-40B4-BE49-F238E27FC236}">
                  <a16:creationId xmlns:a16="http://schemas.microsoft.com/office/drawing/2014/main" id="{B7CA29C8-4CC9-B2E5-ECAA-D8A27A8E1DDA}"/>
                </a:ext>
              </a:extLst>
            </p:cNvPr>
            <p:cNvSpPr/>
            <p:nvPr/>
          </p:nvSpPr>
          <p:spPr>
            <a:xfrm>
              <a:off x="3397938" y="2179744"/>
              <a:ext cx="57161" cy="15854"/>
            </a:xfrm>
            <a:custGeom>
              <a:avLst/>
              <a:gdLst/>
              <a:ahLst/>
              <a:cxnLst/>
              <a:rect l="l" t="t" r="r" b="b"/>
              <a:pathLst>
                <a:path w="1590" h="441" extrusionOk="0">
                  <a:moveTo>
                    <a:pt x="278" y="0"/>
                  </a:moveTo>
                  <a:cubicBezTo>
                    <a:pt x="1" y="19"/>
                    <a:pt x="1" y="421"/>
                    <a:pt x="278" y="440"/>
                  </a:cubicBezTo>
                  <a:lnTo>
                    <a:pt x="1312" y="440"/>
                  </a:lnTo>
                  <a:cubicBezTo>
                    <a:pt x="1589" y="421"/>
                    <a:pt x="1589" y="19"/>
                    <a:pt x="1312" y="0"/>
                  </a:cubicBezTo>
                  <a:close/>
                </a:path>
              </a:pathLst>
            </a:custGeom>
            <a:solidFill>
              <a:srgbClr val="EDFA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40;p39">
              <a:extLst>
                <a:ext uri="{FF2B5EF4-FFF2-40B4-BE49-F238E27FC236}">
                  <a16:creationId xmlns:a16="http://schemas.microsoft.com/office/drawing/2014/main" id="{7F142B0D-342C-FBDD-6082-E3A7C85B4CA4}"/>
                </a:ext>
              </a:extLst>
            </p:cNvPr>
            <p:cNvSpPr/>
            <p:nvPr/>
          </p:nvSpPr>
          <p:spPr>
            <a:xfrm>
              <a:off x="3519989" y="2162200"/>
              <a:ext cx="133626" cy="131972"/>
            </a:xfrm>
            <a:custGeom>
              <a:avLst/>
              <a:gdLst/>
              <a:ahLst/>
              <a:cxnLst/>
              <a:rect l="l" t="t" r="r" b="b"/>
              <a:pathLst>
                <a:path w="3717" h="3671" extrusionOk="0">
                  <a:moveTo>
                    <a:pt x="2243" y="0"/>
                  </a:moveTo>
                  <a:lnTo>
                    <a:pt x="70" y="3436"/>
                  </a:lnTo>
                  <a:cubicBezTo>
                    <a:pt x="1" y="3544"/>
                    <a:pt x="93" y="3670"/>
                    <a:pt x="201" y="3670"/>
                  </a:cubicBezTo>
                  <a:cubicBezTo>
                    <a:pt x="228" y="3670"/>
                    <a:pt x="255" y="3663"/>
                    <a:pt x="281" y="3646"/>
                  </a:cubicBezTo>
                  <a:lnTo>
                    <a:pt x="3716" y="1474"/>
                  </a:lnTo>
                  <a:lnTo>
                    <a:pt x="2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41;p39">
              <a:extLst>
                <a:ext uri="{FF2B5EF4-FFF2-40B4-BE49-F238E27FC236}">
                  <a16:creationId xmlns:a16="http://schemas.microsoft.com/office/drawing/2014/main" id="{6B3E768C-627D-3E3E-8B29-8922470C2557}"/>
                </a:ext>
              </a:extLst>
            </p:cNvPr>
            <p:cNvSpPr/>
            <p:nvPr/>
          </p:nvSpPr>
          <p:spPr>
            <a:xfrm>
              <a:off x="3519989" y="2195562"/>
              <a:ext cx="133626" cy="98611"/>
            </a:xfrm>
            <a:custGeom>
              <a:avLst/>
              <a:gdLst/>
              <a:ahLst/>
              <a:cxnLst/>
              <a:rect l="l" t="t" r="r" b="b"/>
              <a:pathLst>
                <a:path w="3717" h="2743" extrusionOk="0">
                  <a:moveTo>
                    <a:pt x="3171" y="0"/>
                  </a:moveTo>
                  <a:lnTo>
                    <a:pt x="654" y="1580"/>
                  </a:lnTo>
                  <a:lnTo>
                    <a:pt x="70" y="2508"/>
                  </a:lnTo>
                  <a:cubicBezTo>
                    <a:pt x="1" y="2616"/>
                    <a:pt x="93" y="2742"/>
                    <a:pt x="201" y="2742"/>
                  </a:cubicBezTo>
                  <a:cubicBezTo>
                    <a:pt x="228" y="2742"/>
                    <a:pt x="255" y="2735"/>
                    <a:pt x="281" y="2718"/>
                  </a:cubicBezTo>
                  <a:lnTo>
                    <a:pt x="3716" y="546"/>
                  </a:lnTo>
                  <a:lnTo>
                    <a:pt x="3171" y="0"/>
                  </a:ln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642;p39">
              <a:extLst>
                <a:ext uri="{FF2B5EF4-FFF2-40B4-BE49-F238E27FC236}">
                  <a16:creationId xmlns:a16="http://schemas.microsoft.com/office/drawing/2014/main" id="{AA81CFF2-7A14-245A-602F-4472D1472167}"/>
                </a:ext>
              </a:extLst>
            </p:cNvPr>
            <p:cNvSpPr/>
            <p:nvPr/>
          </p:nvSpPr>
          <p:spPr>
            <a:xfrm>
              <a:off x="3600948" y="2083038"/>
              <a:ext cx="133482" cy="132152"/>
            </a:xfrm>
            <a:custGeom>
              <a:avLst/>
              <a:gdLst/>
              <a:ahLst/>
              <a:cxnLst/>
              <a:rect l="l" t="t" r="r" b="b"/>
              <a:pathLst>
                <a:path w="3713" h="3676" extrusionOk="0">
                  <a:moveTo>
                    <a:pt x="3521" y="1"/>
                  </a:moveTo>
                  <a:cubicBezTo>
                    <a:pt x="3493" y="1"/>
                    <a:pt x="3464" y="10"/>
                    <a:pt x="3436" y="30"/>
                  </a:cubicBezTo>
                  <a:lnTo>
                    <a:pt x="0" y="2202"/>
                  </a:lnTo>
                  <a:lnTo>
                    <a:pt x="1474" y="3676"/>
                  </a:lnTo>
                  <a:lnTo>
                    <a:pt x="3637" y="231"/>
                  </a:lnTo>
                  <a:cubicBezTo>
                    <a:pt x="3712" y="125"/>
                    <a:pt x="3627" y="1"/>
                    <a:pt x="3521" y="1"/>
                  </a:cubicBezTo>
                  <a:close/>
                </a:path>
              </a:pathLst>
            </a:custGeom>
            <a:solidFill>
              <a:srgbClr val="9F28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43;p39">
              <a:extLst>
                <a:ext uri="{FF2B5EF4-FFF2-40B4-BE49-F238E27FC236}">
                  <a16:creationId xmlns:a16="http://schemas.microsoft.com/office/drawing/2014/main" id="{95A51342-08E3-2D1A-BA5A-50044E09137C}"/>
                </a:ext>
              </a:extLst>
            </p:cNvPr>
            <p:cNvSpPr/>
            <p:nvPr/>
          </p:nvSpPr>
          <p:spPr>
            <a:xfrm>
              <a:off x="3633950" y="2083182"/>
              <a:ext cx="100229" cy="131685"/>
            </a:xfrm>
            <a:custGeom>
              <a:avLst/>
              <a:gdLst/>
              <a:ahLst/>
              <a:cxnLst/>
              <a:rect l="l" t="t" r="r" b="b"/>
              <a:pathLst>
                <a:path w="2788" h="3663" extrusionOk="0">
                  <a:moveTo>
                    <a:pt x="2599" y="1"/>
                  </a:moveTo>
                  <a:cubicBezTo>
                    <a:pt x="2573" y="1"/>
                    <a:pt x="2545" y="8"/>
                    <a:pt x="2518" y="26"/>
                  </a:cubicBezTo>
                  <a:lnTo>
                    <a:pt x="1590" y="609"/>
                  </a:lnTo>
                  <a:lnTo>
                    <a:pt x="1" y="3117"/>
                  </a:lnTo>
                  <a:lnTo>
                    <a:pt x="546" y="3662"/>
                  </a:lnTo>
                  <a:lnTo>
                    <a:pt x="2719" y="227"/>
                  </a:lnTo>
                  <a:cubicBezTo>
                    <a:pt x="2788" y="120"/>
                    <a:pt x="2704" y="1"/>
                    <a:pt x="2599" y="1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04" name="Google Shape;657;p39">
            <a:extLst>
              <a:ext uri="{FF2B5EF4-FFF2-40B4-BE49-F238E27FC236}">
                <a16:creationId xmlns:a16="http://schemas.microsoft.com/office/drawing/2014/main" id="{8172BB41-C0C5-64BF-1B89-7CFEB7E4B6CC}"/>
              </a:ext>
            </a:extLst>
          </p:cNvPr>
          <p:cNvCxnSpPr>
            <a:stCxn id="4" idx="6"/>
            <a:endCxn id="10" idx="2"/>
          </p:cNvCxnSpPr>
          <p:nvPr/>
        </p:nvCxnSpPr>
        <p:spPr>
          <a:xfrm>
            <a:off x="-4904142" y="3429863"/>
            <a:ext cx="852900" cy="0"/>
          </a:xfrm>
          <a:prstGeom prst="straightConnector1">
            <a:avLst/>
          </a:prstGeom>
          <a:noFill/>
          <a:ln w="28575" cap="flat" cmpd="sng">
            <a:solidFill>
              <a:srgbClr val="61A4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" name="Google Shape;658;p39">
            <a:extLst>
              <a:ext uri="{FF2B5EF4-FFF2-40B4-BE49-F238E27FC236}">
                <a16:creationId xmlns:a16="http://schemas.microsoft.com/office/drawing/2014/main" id="{97FED332-FFB4-34CE-BC59-484D625A2DD3}"/>
              </a:ext>
            </a:extLst>
          </p:cNvPr>
          <p:cNvCxnSpPr>
            <a:stCxn id="10" idx="4"/>
          </p:cNvCxnSpPr>
          <p:nvPr/>
        </p:nvCxnSpPr>
        <p:spPr>
          <a:xfrm rot="5400000">
            <a:off x="-4877854" y="3403613"/>
            <a:ext cx="800400" cy="1856100"/>
          </a:xfrm>
          <a:prstGeom prst="bentConnector3">
            <a:avLst>
              <a:gd name="adj1" fmla="val 50006"/>
            </a:avLst>
          </a:prstGeom>
          <a:noFill/>
          <a:ln w="28575" cap="flat" cmpd="sng">
            <a:solidFill>
              <a:srgbClr val="61A4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" name="Google Shape;659;p39">
            <a:extLst>
              <a:ext uri="{FF2B5EF4-FFF2-40B4-BE49-F238E27FC236}">
                <a16:creationId xmlns:a16="http://schemas.microsoft.com/office/drawing/2014/main" id="{8ACE343E-21F2-07B2-8569-4C8BFA602CB1}"/>
              </a:ext>
            </a:extLst>
          </p:cNvPr>
          <p:cNvCxnSpPr>
            <a:endCxn id="11" idx="2"/>
          </p:cNvCxnSpPr>
          <p:nvPr/>
        </p:nvCxnSpPr>
        <p:spPr>
          <a:xfrm>
            <a:off x="-4904142" y="5233563"/>
            <a:ext cx="852900" cy="600"/>
          </a:xfrm>
          <a:prstGeom prst="bentConnector3">
            <a:avLst>
              <a:gd name="adj1" fmla="val 50002"/>
            </a:avLst>
          </a:prstGeom>
          <a:noFill/>
          <a:ln w="28575" cap="flat" cmpd="sng">
            <a:solidFill>
              <a:srgbClr val="61A45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" name="Google Shape;660;p39">
            <a:extLst>
              <a:ext uri="{FF2B5EF4-FFF2-40B4-BE49-F238E27FC236}">
                <a16:creationId xmlns:a16="http://schemas.microsoft.com/office/drawing/2014/main" id="{041662F3-A87F-42A4-34A5-381E1CA4A9A8}"/>
              </a:ext>
            </a:extLst>
          </p:cNvPr>
          <p:cNvSpPr txBox="1">
            <a:spLocks/>
          </p:cNvSpPr>
          <p:nvPr/>
        </p:nvSpPr>
        <p:spPr>
          <a:xfrm>
            <a:off x="-6622067" y="2707501"/>
            <a:ext cx="5994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en" sz="2300" b="1">
                <a:solidFill>
                  <a:srgbClr val="61A450"/>
                </a:solidFill>
                <a:latin typeface="Marmelad"/>
                <a:ea typeface="Marmelad"/>
                <a:cs typeface="Marmelad"/>
                <a:sym typeface="Marmelad"/>
              </a:rPr>
              <a:t>01</a:t>
            </a:r>
            <a:endParaRPr lang="en" sz="2300" b="1" dirty="0">
              <a:solidFill>
                <a:srgbClr val="61A450"/>
              </a:solidFill>
              <a:latin typeface="Marmelad"/>
              <a:ea typeface="Marmelad"/>
              <a:cs typeface="Marmelad"/>
              <a:sym typeface="Marmelad"/>
            </a:endParaRPr>
          </a:p>
        </p:txBody>
      </p:sp>
      <p:sp>
        <p:nvSpPr>
          <p:cNvPr id="108" name="Google Shape;661;p39">
            <a:extLst>
              <a:ext uri="{FF2B5EF4-FFF2-40B4-BE49-F238E27FC236}">
                <a16:creationId xmlns:a16="http://schemas.microsoft.com/office/drawing/2014/main" id="{9C427CCA-7668-242B-850A-C87FECBBEAA7}"/>
              </a:ext>
            </a:extLst>
          </p:cNvPr>
          <p:cNvSpPr txBox="1">
            <a:spLocks/>
          </p:cNvSpPr>
          <p:nvPr/>
        </p:nvSpPr>
        <p:spPr>
          <a:xfrm>
            <a:off x="-2910592" y="4514488"/>
            <a:ext cx="5994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z="2300" b="1">
                <a:solidFill>
                  <a:srgbClr val="61A450"/>
                </a:solidFill>
                <a:latin typeface="Marmelad"/>
                <a:ea typeface="Marmelad"/>
                <a:cs typeface="Marmelad"/>
                <a:sym typeface="Marmelad"/>
              </a:rPr>
              <a:t>04</a:t>
            </a:r>
          </a:p>
        </p:txBody>
      </p:sp>
      <p:sp>
        <p:nvSpPr>
          <p:cNvPr id="109" name="Google Shape;662;p39">
            <a:extLst>
              <a:ext uri="{FF2B5EF4-FFF2-40B4-BE49-F238E27FC236}">
                <a16:creationId xmlns:a16="http://schemas.microsoft.com/office/drawing/2014/main" id="{B00CF4E3-0AF7-AD9C-6070-7C68951D8FB3}"/>
              </a:ext>
            </a:extLst>
          </p:cNvPr>
          <p:cNvSpPr txBox="1">
            <a:spLocks/>
          </p:cNvSpPr>
          <p:nvPr/>
        </p:nvSpPr>
        <p:spPr>
          <a:xfrm>
            <a:off x="-6630917" y="4524513"/>
            <a:ext cx="5994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en" sz="2300" b="1">
                <a:solidFill>
                  <a:srgbClr val="61A450"/>
                </a:solidFill>
                <a:latin typeface="Marmelad"/>
                <a:ea typeface="Marmelad"/>
                <a:cs typeface="Marmelad"/>
                <a:sym typeface="Marmelad"/>
              </a:rPr>
              <a:t>03</a:t>
            </a:r>
          </a:p>
        </p:txBody>
      </p:sp>
      <p:sp>
        <p:nvSpPr>
          <p:cNvPr id="110" name="Google Shape;663;p39">
            <a:extLst>
              <a:ext uri="{FF2B5EF4-FFF2-40B4-BE49-F238E27FC236}">
                <a16:creationId xmlns:a16="http://schemas.microsoft.com/office/drawing/2014/main" id="{CFA4336B-502A-3D11-1E33-8E6FF0721909}"/>
              </a:ext>
            </a:extLst>
          </p:cNvPr>
          <p:cNvSpPr txBox="1">
            <a:spLocks/>
          </p:cNvSpPr>
          <p:nvPr/>
        </p:nvSpPr>
        <p:spPr>
          <a:xfrm>
            <a:off x="-2910592" y="2707501"/>
            <a:ext cx="5994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z="2300" b="1">
                <a:solidFill>
                  <a:srgbClr val="61A450"/>
                </a:solidFill>
                <a:latin typeface="Marmelad"/>
                <a:ea typeface="Marmelad"/>
                <a:cs typeface="Marmelad"/>
                <a:sym typeface="Marmelad"/>
              </a:rPr>
              <a:t>02</a:t>
            </a:r>
          </a:p>
        </p:txBody>
      </p:sp>
      <p:grpSp>
        <p:nvGrpSpPr>
          <p:cNvPr id="111" name="Google Shape;664;p39">
            <a:extLst>
              <a:ext uri="{FF2B5EF4-FFF2-40B4-BE49-F238E27FC236}">
                <a16:creationId xmlns:a16="http://schemas.microsoft.com/office/drawing/2014/main" id="{25072F65-AD7D-7C92-3A6F-CCB94B419BD9}"/>
              </a:ext>
            </a:extLst>
          </p:cNvPr>
          <p:cNvGrpSpPr/>
          <p:nvPr/>
        </p:nvGrpSpPr>
        <p:grpSpPr>
          <a:xfrm>
            <a:off x="-3849370" y="4967593"/>
            <a:ext cx="599524" cy="531938"/>
            <a:chOff x="5183464" y="3481379"/>
            <a:chExt cx="599524" cy="531938"/>
          </a:xfrm>
        </p:grpSpPr>
        <p:sp>
          <p:nvSpPr>
            <p:cNvPr id="112" name="Google Shape;665;p39">
              <a:extLst>
                <a:ext uri="{FF2B5EF4-FFF2-40B4-BE49-F238E27FC236}">
                  <a16:creationId xmlns:a16="http://schemas.microsoft.com/office/drawing/2014/main" id="{C37565A9-8ADB-871C-8DB2-7304E35246A9}"/>
                </a:ext>
              </a:extLst>
            </p:cNvPr>
            <p:cNvSpPr/>
            <p:nvPr/>
          </p:nvSpPr>
          <p:spPr>
            <a:xfrm>
              <a:off x="5212411" y="3723025"/>
              <a:ext cx="48692" cy="106579"/>
            </a:xfrm>
            <a:custGeom>
              <a:avLst/>
              <a:gdLst/>
              <a:ahLst/>
              <a:cxnLst/>
              <a:rect l="l" t="t" r="r" b="b"/>
              <a:pathLst>
                <a:path w="1159" h="2537" extrusionOk="0">
                  <a:moveTo>
                    <a:pt x="689" y="0"/>
                  </a:moveTo>
                  <a:cubicBezTo>
                    <a:pt x="306" y="0"/>
                    <a:pt x="0" y="316"/>
                    <a:pt x="0" y="699"/>
                  </a:cubicBezTo>
                  <a:lnTo>
                    <a:pt x="0" y="862"/>
                  </a:lnTo>
                  <a:cubicBezTo>
                    <a:pt x="0" y="1063"/>
                    <a:pt x="29" y="1254"/>
                    <a:pt x="96" y="1445"/>
                  </a:cubicBezTo>
                  <a:lnTo>
                    <a:pt x="459" y="2536"/>
                  </a:lnTo>
                  <a:lnTo>
                    <a:pt x="1158" y="2536"/>
                  </a:lnTo>
                  <a:lnTo>
                    <a:pt x="11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666;p39">
              <a:extLst>
                <a:ext uri="{FF2B5EF4-FFF2-40B4-BE49-F238E27FC236}">
                  <a16:creationId xmlns:a16="http://schemas.microsoft.com/office/drawing/2014/main" id="{D59D4EB7-9525-EA03-C73A-12944598E1F5}"/>
                </a:ext>
              </a:extLst>
            </p:cNvPr>
            <p:cNvSpPr/>
            <p:nvPr/>
          </p:nvSpPr>
          <p:spPr>
            <a:xfrm>
              <a:off x="5212411" y="3723025"/>
              <a:ext cx="48692" cy="106579"/>
            </a:xfrm>
            <a:custGeom>
              <a:avLst/>
              <a:gdLst/>
              <a:ahLst/>
              <a:cxnLst/>
              <a:rect l="l" t="t" r="r" b="b"/>
              <a:pathLst>
                <a:path w="1159" h="2537" extrusionOk="0">
                  <a:moveTo>
                    <a:pt x="689" y="0"/>
                  </a:moveTo>
                  <a:cubicBezTo>
                    <a:pt x="306" y="0"/>
                    <a:pt x="0" y="316"/>
                    <a:pt x="0" y="699"/>
                  </a:cubicBezTo>
                  <a:lnTo>
                    <a:pt x="0" y="862"/>
                  </a:lnTo>
                  <a:cubicBezTo>
                    <a:pt x="0" y="1063"/>
                    <a:pt x="29" y="1254"/>
                    <a:pt x="96" y="1445"/>
                  </a:cubicBezTo>
                  <a:lnTo>
                    <a:pt x="459" y="2536"/>
                  </a:lnTo>
                  <a:lnTo>
                    <a:pt x="1158" y="2536"/>
                  </a:lnTo>
                  <a:lnTo>
                    <a:pt x="1158" y="0"/>
                  </a:lnTo>
                  <a:close/>
                </a:path>
              </a:pathLst>
            </a:custGeom>
            <a:solidFill>
              <a:srgbClr val="FFFFFF">
                <a:alpha val="1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667;p39">
              <a:extLst>
                <a:ext uri="{FF2B5EF4-FFF2-40B4-BE49-F238E27FC236}">
                  <a16:creationId xmlns:a16="http://schemas.microsoft.com/office/drawing/2014/main" id="{8D6B8A74-5EAD-173A-2839-2E8E6837D6A4}"/>
                </a:ext>
              </a:extLst>
            </p:cNvPr>
            <p:cNvSpPr/>
            <p:nvPr/>
          </p:nvSpPr>
          <p:spPr>
            <a:xfrm>
              <a:off x="5183464" y="3711766"/>
              <a:ext cx="348620" cy="301548"/>
            </a:xfrm>
            <a:custGeom>
              <a:avLst/>
              <a:gdLst/>
              <a:ahLst/>
              <a:cxnLst/>
              <a:rect l="l" t="t" r="r" b="b"/>
              <a:pathLst>
                <a:path w="8298" h="7178" extrusionOk="0">
                  <a:moveTo>
                    <a:pt x="8117" y="0"/>
                  </a:moveTo>
                  <a:cubicBezTo>
                    <a:pt x="8073" y="0"/>
                    <a:pt x="8029" y="19"/>
                    <a:pt x="8001" y="58"/>
                  </a:cubicBezTo>
                  <a:lnTo>
                    <a:pt x="3809" y="4058"/>
                  </a:lnTo>
                  <a:cubicBezTo>
                    <a:pt x="3723" y="4135"/>
                    <a:pt x="3608" y="4183"/>
                    <a:pt x="3493" y="4183"/>
                  </a:cubicBezTo>
                  <a:lnTo>
                    <a:pt x="3445" y="4183"/>
                  </a:lnTo>
                  <a:cubicBezTo>
                    <a:pt x="3196" y="4183"/>
                    <a:pt x="2996" y="3982"/>
                    <a:pt x="2996" y="3723"/>
                  </a:cubicBezTo>
                  <a:lnTo>
                    <a:pt x="2996" y="3493"/>
                  </a:lnTo>
                  <a:lnTo>
                    <a:pt x="1608" y="3493"/>
                  </a:lnTo>
                  <a:lnTo>
                    <a:pt x="1608" y="3723"/>
                  </a:lnTo>
                  <a:cubicBezTo>
                    <a:pt x="1608" y="3934"/>
                    <a:pt x="1474" y="4116"/>
                    <a:pt x="1282" y="4173"/>
                  </a:cubicBezTo>
                  <a:lnTo>
                    <a:pt x="498" y="4393"/>
                  </a:lnTo>
                  <a:cubicBezTo>
                    <a:pt x="201" y="4470"/>
                    <a:pt x="0" y="4747"/>
                    <a:pt x="0" y="5053"/>
                  </a:cubicBezTo>
                  <a:lnTo>
                    <a:pt x="0" y="6948"/>
                  </a:lnTo>
                  <a:cubicBezTo>
                    <a:pt x="0" y="7073"/>
                    <a:pt x="105" y="7178"/>
                    <a:pt x="230" y="7178"/>
                  </a:cubicBezTo>
                  <a:lnTo>
                    <a:pt x="3455" y="7178"/>
                  </a:lnTo>
                  <a:cubicBezTo>
                    <a:pt x="3579" y="7178"/>
                    <a:pt x="3685" y="7073"/>
                    <a:pt x="3685" y="6948"/>
                  </a:cubicBezTo>
                  <a:lnTo>
                    <a:pt x="3685" y="5953"/>
                  </a:lnTo>
                  <a:cubicBezTo>
                    <a:pt x="3685" y="5704"/>
                    <a:pt x="3780" y="5474"/>
                    <a:pt x="3953" y="5302"/>
                  </a:cubicBezTo>
                  <a:lnTo>
                    <a:pt x="7867" y="1378"/>
                  </a:lnTo>
                  <a:cubicBezTo>
                    <a:pt x="7982" y="1264"/>
                    <a:pt x="8029" y="1101"/>
                    <a:pt x="7991" y="938"/>
                  </a:cubicBezTo>
                  <a:lnTo>
                    <a:pt x="7905" y="613"/>
                  </a:lnTo>
                  <a:lnTo>
                    <a:pt x="8230" y="287"/>
                  </a:lnTo>
                  <a:cubicBezTo>
                    <a:pt x="8297" y="230"/>
                    <a:pt x="8297" y="115"/>
                    <a:pt x="8240" y="58"/>
                  </a:cubicBezTo>
                  <a:cubicBezTo>
                    <a:pt x="8207" y="19"/>
                    <a:pt x="8161" y="0"/>
                    <a:pt x="8117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5" name="Google Shape;668;p39">
              <a:extLst>
                <a:ext uri="{FF2B5EF4-FFF2-40B4-BE49-F238E27FC236}">
                  <a16:creationId xmlns:a16="http://schemas.microsoft.com/office/drawing/2014/main" id="{57F6BDF4-A5C5-ADC4-84D6-34D45F2C33B3}"/>
                </a:ext>
              </a:extLst>
            </p:cNvPr>
            <p:cNvSpPr/>
            <p:nvPr/>
          </p:nvSpPr>
          <p:spPr>
            <a:xfrm>
              <a:off x="5246988" y="3858510"/>
              <a:ext cx="66380" cy="28987"/>
            </a:xfrm>
            <a:custGeom>
              <a:avLst/>
              <a:gdLst/>
              <a:ahLst/>
              <a:cxnLst/>
              <a:rect l="l" t="t" r="r" b="b"/>
              <a:pathLst>
                <a:path w="1580" h="690" extrusionOk="0">
                  <a:moveTo>
                    <a:pt x="96" y="0"/>
                  </a:moveTo>
                  <a:lnTo>
                    <a:pt x="96" y="230"/>
                  </a:lnTo>
                  <a:cubicBezTo>
                    <a:pt x="96" y="335"/>
                    <a:pt x="67" y="431"/>
                    <a:pt x="0" y="517"/>
                  </a:cubicBezTo>
                  <a:cubicBezTo>
                    <a:pt x="249" y="632"/>
                    <a:pt x="517" y="690"/>
                    <a:pt x="785" y="690"/>
                  </a:cubicBezTo>
                  <a:cubicBezTo>
                    <a:pt x="1062" y="690"/>
                    <a:pt x="1330" y="632"/>
                    <a:pt x="1579" y="517"/>
                  </a:cubicBezTo>
                  <a:cubicBezTo>
                    <a:pt x="1512" y="431"/>
                    <a:pt x="1484" y="335"/>
                    <a:pt x="1484" y="230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669;p39">
              <a:extLst>
                <a:ext uri="{FF2B5EF4-FFF2-40B4-BE49-F238E27FC236}">
                  <a16:creationId xmlns:a16="http://schemas.microsoft.com/office/drawing/2014/main" id="{4C9384BA-B29B-8EEE-7ABC-9AEBC2D6C8D0}"/>
                </a:ext>
              </a:extLst>
            </p:cNvPr>
            <p:cNvSpPr/>
            <p:nvPr/>
          </p:nvSpPr>
          <p:spPr>
            <a:xfrm>
              <a:off x="5231695" y="3713363"/>
              <a:ext cx="116249" cy="116242"/>
            </a:xfrm>
            <a:custGeom>
              <a:avLst/>
              <a:gdLst/>
              <a:ahLst/>
              <a:cxnLst/>
              <a:rect l="l" t="t" r="r" b="b"/>
              <a:pathLst>
                <a:path w="2767" h="2767" extrusionOk="0">
                  <a:moveTo>
                    <a:pt x="689" y="1"/>
                  </a:moveTo>
                  <a:cubicBezTo>
                    <a:pt x="316" y="1"/>
                    <a:pt x="0" y="316"/>
                    <a:pt x="0" y="690"/>
                  </a:cubicBezTo>
                  <a:cubicBezTo>
                    <a:pt x="0" y="948"/>
                    <a:pt x="211" y="1159"/>
                    <a:pt x="460" y="1159"/>
                  </a:cubicBezTo>
                  <a:lnTo>
                    <a:pt x="2307" y="2766"/>
                  </a:lnTo>
                  <a:lnTo>
                    <a:pt x="2690" y="1407"/>
                  </a:lnTo>
                  <a:cubicBezTo>
                    <a:pt x="2738" y="1235"/>
                    <a:pt x="2766" y="1072"/>
                    <a:pt x="2766" y="900"/>
                  </a:cubicBezTo>
                  <a:lnTo>
                    <a:pt x="2766" y="470"/>
                  </a:lnTo>
                  <a:cubicBezTo>
                    <a:pt x="2766" y="211"/>
                    <a:pt x="2556" y="1"/>
                    <a:pt x="2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670;p39">
              <a:extLst>
                <a:ext uri="{FF2B5EF4-FFF2-40B4-BE49-F238E27FC236}">
                  <a16:creationId xmlns:a16="http://schemas.microsoft.com/office/drawing/2014/main" id="{B760ED89-2A05-1B38-693A-C1029F869066}"/>
                </a:ext>
              </a:extLst>
            </p:cNvPr>
            <p:cNvSpPr/>
            <p:nvPr/>
          </p:nvSpPr>
          <p:spPr>
            <a:xfrm>
              <a:off x="5222032" y="3762011"/>
              <a:ext cx="116249" cy="106201"/>
            </a:xfrm>
            <a:custGeom>
              <a:avLst/>
              <a:gdLst/>
              <a:ahLst/>
              <a:cxnLst/>
              <a:rect l="l" t="t" r="r" b="b"/>
              <a:pathLst>
                <a:path w="2767" h="2528" extrusionOk="0">
                  <a:moveTo>
                    <a:pt x="891" y="1"/>
                  </a:moveTo>
                  <a:cubicBezTo>
                    <a:pt x="766" y="1"/>
                    <a:pt x="642" y="48"/>
                    <a:pt x="556" y="135"/>
                  </a:cubicBezTo>
                  <a:lnTo>
                    <a:pt x="135" y="556"/>
                  </a:lnTo>
                  <a:cubicBezTo>
                    <a:pt x="49" y="642"/>
                    <a:pt x="1" y="757"/>
                    <a:pt x="1" y="881"/>
                  </a:cubicBezTo>
                  <a:lnTo>
                    <a:pt x="1" y="1149"/>
                  </a:lnTo>
                  <a:cubicBezTo>
                    <a:pt x="1" y="1915"/>
                    <a:pt x="623" y="2527"/>
                    <a:pt x="1379" y="2527"/>
                  </a:cubicBezTo>
                  <a:cubicBezTo>
                    <a:pt x="2144" y="2527"/>
                    <a:pt x="2767" y="1915"/>
                    <a:pt x="2767" y="1149"/>
                  </a:cubicBezTo>
                  <a:lnTo>
                    <a:pt x="2767" y="852"/>
                  </a:lnTo>
                  <a:cubicBezTo>
                    <a:pt x="2767" y="738"/>
                    <a:pt x="2719" y="613"/>
                    <a:pt x="2633" y="527"/>
                  </a:cubicBezTo>
                  <a:cubicBezTo>
                    <a:pt x="2278" y="182"/>
                    <a:pt x="1628" y="20"/>
                    <a:pt x="891" y="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" name="Google Shape;671;p39">
              <a:extLst>
                <a:ext uri="{FF2B5EF4-FFF2-40B4-BE49-F238E27FC236}">
                  <a16:creationId xmlns:a16="http://schemas.microsoft.com/office/drawing/2014/main" id="{C88EC254-1D51-43DE-26E4-B9E4DD089311}"/>
                </a:ext>
              </a:extLst>
            </p:cNvPr>
            <p:cNvSpPr/>
            <p:nvPr/>
          </p:nvSpPr>
          <p:spPr>
            <a:xfrm>
              <a:off x="5222032" y="3762011"/>
              <a:ext cx="115828" cy="104185"/>
            </a:xfrm>
            <a:custGeom>
              <a:avLst/>
              <a:gdLst/>
              <a:ahLst/>
              <a:cxnLst/>
              <a:rect l="l" t="t" r="r" b="b"/>
              <a:pathLst>
                <a:path w="2757" h="2480" extrusionOk="0">
                  <a:moveTo>
                    <a:pt x="891" y="1"/>
                  </a:moveTo>
                  <a:cubicBezTo>
                    <a:pt x="766" y="1"/>
                    <a:pt x="642" y="48"/>
                    <a:pt x="556" y="135"/>
                  </a:cubicBezTo>
                  <a:lnTo>
                    <a:pt x="135" y="556"/>
                  </a:lnTo>
                  <a:cubicBezTo>
                    <a:pt x="49" y="642"/>
                    <a:pt x="1" y="757"/>
                    <a:pt x="1" y="881"/>
                  </a:cubicBezTo>
                  <a:lnTo>
                    <a:pt x="1" y="1149"/>
                  </a:lnTo>
                  <a:cubicBezTo>
                    <a:pt x="1" y="1762"/>
                    <a:pt x="412" y="2307"/>
                    <a:pt x="996" y="2479"/>
                  </a:cubicBezTo>
                  <a:cubicBezTo>
                    <a:pt x="795" y="2230"/>
                    <a:pt x="690" y="1924"/>
                    <a:pt x="690" y="1608"/>
                  </a:cubicBezTo>
                  <a:lnTo>
                    <a:pt x="690" y="938"/>
                  </a:lnTo>
                  <a:cubicBezTo>
                    <a:pt x="690" y="682"/>
                    <a:pt x="900" y="478"/>
                    <a:pt x="1145" y="478"/>
                  </a:cubicBezTo>
                  <a:cubicBezTo>
                    <a:pt x="1156" y="478"/>
                    <a:pt x="1167" y="478"/>
                    <a:pt x="1178" y="479"/>
                  </a:cubicBezTo>
                  <a:cubicBezTo>
                    <a:pt x="1647" y="508"/>
                    <a:pt x="2336" y="584"/>
                    <a:pt x="2757" y="785"/>
                  </a:cubicBezTo>
                  <a:cubicBezTo>
                    <a:pt x="2747" y="690"/>
                    <a:pt x="2700" y="604"/>
                    <a:pt x="2633" y="537"/>
                  </a:cubicBezTo>
                  <a:cubicBezTo>
                    <a:pt x="2278" y="182"/>
                    <a:pt x="1628" y="29"/>
                    <a:pt x="891" y="1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672;p39">
              <a:extLst>
                <a:ext uri="{FF2B5EF4-FFF2-40B4-BE49-F238E27FC236}">
                  <a16:creationId xmlns:a16="http://schemas.microsoft.com/office/drawing/2014/main" id="{9491CAC2-52A6-DD86-E918-BABCC7CB767B}"/>
                </a:ext>
              </a:extLst>
            </p:cNvPr>
            <p:cNvSpPr/>
            <p:nvPr/>
          </p:nvSpPr>
          <p:spPr>
            <a:xfrm>
              <a:off x="5183464" y="3755163"/>
              <a:ext cx="318875" cy="258151"/>
            </a:xfrm>
            <a:custGeom>
              <a:avLst/>
              <a:gdLst/>
              <a:ahLst/>
              <a:cxnLst/>
              <a:rect l="l" t="t" r="r" b="b"/>
              <a:pathLst>
                <a:path w="7590" h="6145" extrusionOk="0">
                  <a:moveTo>
                    <a:pt x="6977" y="1"/>
                  </a:moveTo>
                  <a:lnTo>
                    <a:pt x="3819" y="3025"/>
                  </a:lnTo>
                  <a:cubicBezTo>
                    <a:pt x="3761" y="3083"/>
                    <a:pt x="3685" y="3121"/>
                    <a:pt x="3608" y="3140"/>
                  </a:cubicBezTo>
                  <a:cubicBezTo>
                    <a:pt x="3356" y="3653"/>
                    <a:pt x="2864" y="3912"/>
                    <a:pt x="2372" y="3912"/>
                  </a:cubicBezTo>
                  <a:cubicBezTo>
                    <a:pt x="1891" y="3912"/>
                    <a:pt x="1409" y="3665"/>
                    <a:pt x="1148" y="3169"/>
                  </a:cubicBezTo>
                  <a:lnTo>
                    <a:pt x="498" y="3360"/>
                  </a:lnTo>
                  <a:cubicBezTo>
                    <a:pt x="201" y="3446"/>
                    <a:pt x="0" y="3714"/>
                    <a:pt x="0" y="4020"/>
                  </a:cubicBezTo>
                  <a:lnTo>
                    <a:pt x="0" y="5915"/>
                  </a:lnTo>
                  <a:cubicBezTo>
                    <a:pt x="0" y="6040"/>
                    <a:pt x="105" y="6145"/>
                    <a:pt x="230" y="6145"/>
                  </a:cubicBezTo>
                  <a:lnTo>
                    <a:pt x="3455" y="6145"/>
                  </a:lnTo>
                  <a:cubicBezTo>
                    <a:pt x="3579" y="6145"/>
                    <a:pt x="3685" y="6040"/>
                    <a:pt x="3685" y="5915"/>
                  </a:cubicBezTo>
                  <a:lnTo>
                    <a:pt x="3685" y="4920"/>
                  </a:lnTo>
                  <a:cubicBezTo>
                    <a:pt x="3685" y="4671"/>
                    <a:pt x="3780" y="4441"/>
                    <a:pt x="3953" y="4269"/>
                  </a:cubicBezTo>
                  <a:lnTo>
                    <a:pt x="7589" y="623"/>
                  </a:lnTo>
                  <a:lnTo>
                    <a:pt x="6977" y="1"/>
                  </a:lnTo>
                  <a:close/>
                </a:path>
              </a:pathLst>
            </a:custGeom>
            <a:solidFill>
              <a:srgbClr val="416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" name="Google Shape;673;p39">
              <a:extLst>
                <a:ext uri="{FF2B5EF4-FFF2-40B4-BE49-F238E27FC236}">
                  <a16:creationId xmlns:a16="http://schemas.microsoft.com/office/drawing/2014/main" id="{F1F101CC-E5B5-91C8-E77C-4E8994B2DBA4}"/>
                </a:ext>
              </a:extLst>
            </p:cNvPr>
            <p:cNvSpPr/>
            <p:nvPr/>
          </p:nvSpPr>
          <p:spPr>
            <a:xfrm>
              <a:off x="5183464" y="3907158"/>
              <a:ext cx="38609" cy="106159"/>
            </a:xfrm>
            <a:custGeom>
              <a:avLst/>
              <a:gdLst/>
              <a:ahLst/>
              <a:cxnLst/>
              <a:rect l="l" t="t" r="r" b="b"/>
              <a:pathLst>
                <a:path w="919" h="2527" extrusionOk="0">
                  <a:moveTo>
                    <a:pt x="134" y="0"/>
                  </a:moveTo>
                  <a:cubicBezTo>
                    <a:pt x="48" y="115"/>
                    <a:pt x="0" y="259"/>
                    <a:pt x="0" y="402"/>
                  </a:cubicBezTo>
                  <a:lnTo>
                    <a:pt x="0" y="2297"/>
                  </a:lnTo>
                  <a:cubicBezTo>
                    <a:pt x="0" y="2422"/>
                    <a:pt x="105" y="2527"/>
                    <a:pt x="230" y="2527"/>
                  </a:cubicBezTo>
                  <a:lnTo>
                    <a:pt x="919" y="2527"/>
                  </a:lnTo>
                  <a:lnTo>
                    <a:pt x="919" y="1072"/>
                  </a:lnTo>
                  <a:cubicBezTo>
                    <a:pt x="919" y="890"/>
                    <a:pt x="852" y="709"/>
                    <a:pt x="718" y="584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9F28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674;p39">
              <a:extLst>
                <a:ext uri="{FF2B5EF4-FFF2-40B4-BE49-F238E27FC236}">
                  <a16:creationId xmlns:a16="http://schemas.microsoft.com/office/drawing/2014/main" id="{1AB80BEB-B750-BFC4-4FAB-C929F6E6474B}"/>
                </a:ext>
              </a:extLst>
            </p:cNvPr>
            <p:cNvSpPr/>
            <p:nvPr/>
          </p:nvSpPr>
          <p:spPr>
            <a:xfrm>
              <a:off x="5338241" y="3755163"/>
              <a:ext cx="164101" cy="206689"/>
            </a:xfrm>
            <a:custGeom>
              <a:avLst/>
              <a:gdLst/>
              <a:ahLst/>
              <a:cxnLst/>
              <a:rect l="l" t="t" r="r" b="b"/>
              <a:pathLst>
                <a:path w="3906" h="4920" extrusionOk="0">
                  <a:moveTo>
                    <a:pt x="3293" y="1"/>
                  </a:moveTo>
                  <a:lnTo>
                    <a:pt x="221" y="2949"/>
                  </a:lnTo>
                  <a:cubicBezTo>
                    <a:pt x="77" y="3236"/>
                    <a:pt x="1" y="3551"/>
                    <a:pt x="1" y="3867"/>
                  </a:cubicBezTo>
                  <a:lnTo>
                    <a:pt x="1" y="4920"/>
                  </a:lnTo>
                  <a:cubicBezTo>
                    <a:pt x="1" y="4671"/>
                    <a:pt x="96" y="4441"/>
                    <a:pt x="269" y="4269"/>
                  </a:cubicBezTo>
                  <a:lnTo>
                    <a:pt x="3905" y="623"/>
                  </a:lnTo>
                  <a:lnTo>
                    <a:pt x="3293" y="1"/>
                  </a:lnTo>
                  <a:close/>
                </a:path>
              </a:pathLst>
            </a:custGeom>
            <a:solidFill>
              <a:srgbClr val="9F28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675;p39">
              <a:extLst>
                <a:ext uri="{FF2B5EF4-FFF2-40B4-BE49-F238E27FC236}">
                  <a16:creationId xmlns:a16="http://schemas.microsoft.com/office/drawing/2014/main" id="{AB8E25FE-3109-D0CA-38C2-518478910446}"/>
                </a:ext>
              </a:extLst>
            </p:cNvPr>
            <p:cNvSpPr/>
            <p:nvPr/>
          </p:nvSpPr>
          <p:spPr>
            <a:xfrm>
              <a:off x="5434746" y="3481379"/>
              <a:ext cx="348242" cy="290331"/>
            </a:xfrm>
            <a:custGeom>
              <a:avLst/>
              <a:gdLst/>
              <a:ahLst/>
              <a:cxnLst/>
              <a:rect l="l" t="t" r="r" b="b"/>
              <a:pathLst>
                <a:path w="8289" h="6911" extrusionOk="0">
                  <a:moveTo>
                    <a:pt x="460" y="1"/>
                  </a:moveTo>
                  <a:cubicBezTo>
                    <a:pt x="211" y="1"/>
                    <a:pt x="0" y="211"/>
                    <a:pt x="0" y="469"/>
                  </a:cubicBezTo>
                  <a:lnTo>
                    <a:pt x="0" y="6451"/>
                  </a:lnTo>
                  <a:cubicBezTo>
                    <a:pt x="0" y="6700"/>
                    <a:pt x="211" y="6910"/>
                    <a:pt x="469" y="6910"/>
                  </a:cubicBezTo>
                  <a:lnTo>
                    <a:pt x="7829" y="6910"/>
                  </a:lnTo>
                  <a:cubicBezTo>
                    <a:pt x="8087" y="6901"/>
                    <a:pt x="8288" y="6700"/>
                    <a:pt x="8288" y="6451"/>
                  </a:cubicBezTo>
                  <a:lnTo>
                    <a:pt x="8288" y="469"/>
                  </a:lnTo>
                  <a:cubicBezTo>
                    <a:pt x="8288" y="211"/>
                    <a:pt x="8078" y="1"/>
                    <a:pt x="7829" y="1"/>
                  </a:cubicBezTo>
                  <a:close/>
                </a:path>
              </a:pathLst>
            </a:custGeom>
            <a:solidFill>
              <a:srgbClr val="416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676;p39">
              <a:extLst>
                <a:ext uri="{FF2B5EF4-FFF2-40B4-BE49-F238E27FC236}">
                  <a16:creationId xmlns:a16="http://schemas.microsoft.com/office/drawing/2014/main" id="{9431BB95-7630-FDCF-AD0F-192B6EBD88CB}"/>
                </a:ext>
              </a:extLst>
            </p:cNvPr>
            <p:cNvSpPr/>
            <p:nvPr/>
          </p:nvSpPr>
          <p:spPr>
            <a:xfrm>
              <a:off x="5461298" y="3524818"/>
              <a:ext cx="288500" cy="184844"/>
            </a:xfrm>
            <a:custGeom>
              <a:avLst/>
              <a:gdLst/>
              <a:ahLst/>
              <a:cxnLst/>
              <a:rect l="l" t="t" r="r" b="b"/>
              <a:pathLst>
                <a:path w="6867" h="4400" extrusionOk="0">
                  <a:moveTo>
                    <a:pt x="5359" y="0"/>
                  </a:moveTo>
                  <a:cubicBezTo>
                    <a:pt x="4929" y="29"/>
                    <a:pt x="4929" y="670"/>
                    <a:pt x="5359" y="689"/>
                  </a:cubicBezTo>
                  <a:lnTo>
                    <a:pt x="5675" y="689"/>
                  </a:lnTo>
                  <a:lnTo>
                    <a:pt x="3637" y="2737"/>
                  </a:lnTo>
                  <a:lnTo>
                    <a:pt x="2728" y="1828"/>
                  </a:lnTo>
                  <a:cubicBezTo>
                    <a:pt x="2661" y="1761"/>
                    <a:pt x="2572" y="1728"/>
                    <a:pt x="2484" y="1728"/>
                  </a:cubicBezTo>
                  <a:cubicBezTo>
                    <a:pt x="2395" y="1728"/>
                    <a:pt x="2307" y="1761"/>
                    <a:pt x="2240" y="1828"/>
                  </a:cubicBezTo>
                  <a:lnTo>
                    <a:pt x="278" y="3790"/>
                  </a:lnTo>
                  <a:cubicBezTo>
                    <a:pt x="0" y="4031"/>
                    <a:pt x="241" y="4400"/>
                    <a:pt x="515" y="4400"/>
                  </a:cubicBezTo>
                  <a:cubicBezTo>
                    <a:pt x="600" y="4400"/>
                    <a:pt x="689" y="4364"/>
                    <a:pt x="766" y="4278"/>
                  </a:cubicBezTo>
                  <a:lnTo>
                    <a:pt x="2479" y="2565"/>
                  </a:lnTo>
                  <a:lnTo>
                    <a:pt x="3388" y="3465"/>
                  </a:lnTo>
                  <a:cubicBezTo>
                    <a:pt x="3455" y="3536"/>
                    <a:pt x="3543" y="3572"/>
                    <a:pt x="3632" y="3572"/>
                  </a:cubicBezTo>
                  <a:cubicBezTo>
                    <a:pt x="3721" y="3572"/>
                    <a:pt x="3809" y="3536"/>
                    <a:pt x="3876" y="3465"/>
                  </a:cubicBezTo>
                  <a:lnTo>
                    <a:pt x="6163" y="1177"/>
                  </a:lnTo>
                  <a:lnTo>
                    <a:pt x="6163" y="1493"/>
                  </a:lnTo>
                  <a:cubicBezTo>
                    <a:pt x="6149" y="1737"/>
                    <a:pt x="6328" y="1859"/>
                    <a:pt x="6508" y="1859"/>
                  </a:cubicBezTo>
                  <a:cubicBezTo>
                    <a:pt x="6687" y="1859"/>
                    <a:pt x="6867" y="1737"/>
                    <a:pt x="6852" y="1493"/>
                  </a:cubicBezTo>
                  <a:lnTo>
                    <a:pt x="6852" y="345"/>
                  </a:lnTo>
                  <a:cubicBezTo>
                    <a:pt x="6852" y="153"/>
                    <a:pt x="6699" y="0"/>
                    <a:pt x="6508" y="0"/>
                  </a:cubicBezTo>
                  <a:close/>
                </a:path>
              </a:pathLst>
            </a:custGeom>
            <a:solidFill>
              <a:srgbClr val="EDFA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555;p39">
            <a:extLst>
              <a:ext uri="{FF2B5EF4-FFF2-40B4-BE49-F238E27FC236}">
                <a16:creationId xmlns:a16="http://schemas.microsoft.com/office/drawing/2014/main" id="{74D96922-09F3-4091-3878-E3330895F448}"/>
              </a:ext>
            </a:extLst>
          </p:cNvPr>
          <p:cNvSpPr/>
          <p:nvPr/>
        </p:nvSpPr>
        <p:spPr>
          <a:xfrm>
            <a:off x="-5897057" y="4727086"/>
            <a:ext cx="1003200" cy="1003200"/>
          </a:xfrm>
          <a:prstGeom prst="ellipse">
            <a:avLst/>
          </a:prstGeom>
          <a:noFill/>
          <a:ln w="28575" cap="flat" cmpd="sng">
            <a:solidFill>
              <a:srgbClr val="61A4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1A450"/>
              </a:solidFill>
              <a:highlight>
                <a:srgbClr val="FFFF00"/>
              </a:highlight>
            </a:endParaRPr>
          </a:p>
        </p:txBody>
      </p:sp>
      <p:sp>
        <p:nvSpPr>
          <p:cNvPr id="125" name="Google Shape;435;p33">
            <a:extLst>
              <a:ext uri="{FF2B5EF4-FFF2-40B4-BE49-F238E27FC236}">
                <a16:creationId xmlns:a16="http://schemas.microsoft.com/office/drawing/2014/main" id="{252C7BCF-1FB1-73D6-FFD7-9441DF5C7C46}"/>
              </a:ext>
            </a:extLst>
          </p:cNvPr>
          <p:cNvSpPr txBox="1">
            <a:spLocks/>
          </p:cNvSpPr>
          <p:nvPr/>
        </p:nvSpPr>
        <p:spPr>
          <a:xfrm>
            <a:off x="-8272692" y="1728757"/>
            <a:ext cx="769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ru-RU" sz="4000" b="1" dirty="0">
                <a:solidFill>
                  <a:srgbClr val="3C3F3D"/>
                </a:solidFill>
                <a:latin typeface="Marmelad"/>
                <a:sym typeface="Marmelad"/>
              </a:rPr>
              <a:t>Стратегия дальнейшего развития</a:t>
            </a:r>
          </a:p>
        </p:txBody>
      </p:sp>
      <p:sp>
        <p:nvSpPr>
          <p:cNvPr id="126" name="Google Shape;682;p40">
            <a:extLst>
              <a:ext uri="{FF2B5EF4-FFF2-40B4-BE49-F238E27FC236}">
                <a16:creationId xmlns:a16="http://schemas.microsoft.com/office/drawing/2014/main" id="{750E3155-1B95-0855-D994-2442330E277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 flipH="1">
            <a:off x="2330166" y="4108418"/>
            <a:ext cx="1882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1500" b="1" dirty="0" err="1">
                <a:solidFill>
                  <a:srgbClr val="3C3F3D"/>
                </a:solidFill>
                <a:latin typeface="Marmelad"/>
                <a:ea typeface="Marmelad"/>
                <a:cs typeface="Marmelad"/>
                <a:sym typeface="Marmelad"/>
              </a:rPr>
              <a:t>Манонин</a:t>
            </a:r>
            <a:r>
              <a:rPr lang="en" sz="1500" b="1" dirty="0">
                <a:solidFill>
                  <a:srgbClr val="3C3F3D"/>
                </a:solidFill>
                <a:latin typeface="Marmelad"/>
                <a:ea typeface="Marmelad"/>
                <a:cs typeface="Marmelad"/>
                <a:sym typeface="Marmelad"/>
              </a:rPr>
              <a:t> </a:t>
            </a:r>
            <a:r>
              <a:rPr lang="en" sz="1500" b="1" dirty="0" err="1">
                <a:solidFill>
                  <a:srgbClr val="3C3F3D"/>
                </a:solidFill>
                <a:latin typeface="Marmelad"/>
                <a:ea typeface="Marmelad"/>
                <a:cs typeface="Marmelad"/>
                <a:sym typeface="Marmelad"/>
              </a:rPr>
              <a:t>Платон</a:t>
            </a:r>
            <a:endParaRPr sz="1500" b="1" dirty="0">
              <a:solidFill>
                <a:srgbClr val="3C3F3D"/>
              </a:solidFill>
              <a:latin typeface="Marmelad"/>
              <a:ea typeface="Marmelad"/>
              <a:cs typeface="Marmelad"/>
              <a:sym typeface="Marmelad"/>
            </a:endParaRPr>
          </a:p>
        </p:txBody>
      </p:sp>
      <p:sp>
        <p:nvSpPr>
          <p:cNvPr id="127" name="Google Shape;683;p40">
            <a:extLst>
              <a:ext uri="{FF2B5EF4-FFF2-40B4-BE49-F238E27FC236}">
                <a16:creationId xmlns:a16="http://schemas.microsoft.com/office/drawing/2014/main" id="{D72F4987-34BF-F88B-D52E-E2822701B01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 flipH="1">
            <a:off x="2356116" y="4394393"/>
            <a:ext cx="1830900" cy="7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1000" b="1">
                <a:solidFill>
                  <a:srgbClr val="3C3F3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Co-founder, CFO</a:t>
            </a:r>
            <a:endParaRPr sz="1000" i="1">
              <a:solidFill>
                <a:srgbClr val="3C3F3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1000" i="1">
                <a:solidFill>
                  <a:srgbClr val="3C3F3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финалист стажировки “Атон открывает двери”</a:t>
            </a:r>
            <a:endParaRPr sz="1000" i="1">
              <a:solidFill>
                <a:srgbClr val="3C3F3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691;p40">
            <a:extLst>
              <a:ext uri="{FF2B5EF4-FFF2-40B4-BE49-F238E27FC236}">
                <a16:creationId xmlns:a16="http://schemas.microsoft.com/office/drawing/2014/main" id="{406C213D-7902-5035-E3A6-71597214A018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r="6393" b="32005"/>
          <a:stretch/>
        </p:blipFill>
        <p:spPr>
          <a:xfrm>
            <a:off x="2650116" y="2540179"/>
            <a:ext cx="1536900" cy="1568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9" name="Google Shape;692;p40">
            <a:extLst>
              <a:ext uri="{FF2B5EF4-FFF2-40B4-BE49-F238E27FC236}">
                <a16:creationId xmlns:a16="http://schemas.microsoft.com/office/drawing/2014/main" id="{F74C4FD4-2731-265F-45F6-6B16F1E90D2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6631" t="7215" r="41677" b="55009"/>
          <a:stretch/>
        </p:blipFill>
        <p:spPr>
          <a:xfrm>
            <a:off x="8380766" y="2540319"/>
            <a:ext cx="1536900" cy="1568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0" name="Google Shape;693;p40">
            <a:extLst>
              <a:ext uri="{FF2B5EF4-FFF2-40B4-BE49-F238E27FC236}">
                <a16:creationId xmlns:a16="http://schemas.microsoft.com/office/drawing/2014/main" id="{3815FC1C-4861-0922-0CD2-6E0B870F3F05}"/>
              </a:ext>
            </a:extLst>
          </p:cNvPr>
          <p:cNvSpPr txBox="1"/>
          <p:nvPr/>
        </p:nvSpPr>
        <p:spPr>
          <a:xfrm>
            <a:off x="7911091" y="4427643"/>
            <a:ext cx="20166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3C3F3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Co-founder, CMO</a:t>
            </a:r>
            <a:endParaRPr sz="1000" b="1">
              <a:solidFill>
                <a:srgbClr val="3C3F3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1000" i="1">
                <a:solidFill>
                  <a:srgbClr val="3C3F3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 года в бизнесе</a:t>
            </a:r>
            <a:endParaRPr sz="1000" i="1">
              <a:solidFill>
                <a:srgbClr val="3C3F3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1000" i="1">
                <a:solidFill>
                  <a:srgbClr val="3C3F3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Запустил стартап </a:t>
            </a:r>
            <a:endParaRPr sz="1000" i="1">
              <a:solidFill>
                <a:srgbClr val="3C3F3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1000" i="1">
                <a:solidFill>
                  <a:srgbClr val="3C3F3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 вывел его на рынок</a:t>
            </a:r>
            <a:endParaRPr sz="1000" i="1">
              <a:solidFill>
                <a:srgbClr val="3C3F3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000" i="1">
              <a:solidFill>
                <a:srgbClr val="3C3F3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000" i="1">
              <a:solidFill>
                <a:srgbClr val="3C3F3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000" i="1">
              <a:solidFill>
                <a:srgbClr val="3C3F3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1" name="Google Shape;694;p40">
            <a:extLst>
              <a:ext uri="{FF2B5EF4-FFF2-40B4-BE49-F238E27FC236}">
                <a16:creationId xmlns:a16="http://schemas.microsoft.com/office/drawing/2014/main" id="{20DFCCAF-E076-26A6-6066-06FB66E5EB39}"/>
              </a:ext>
            </a:extLst>
          </p:cNvPr>
          <p:cNvSpPr txBox="1"/>
          <p:nvPr/>
        </p:nvSpPr>
        <p:spPr>
          <a:xfrm>
            <a:off x="7603591" y="4108418"/>
            <a:ext cx="2324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 err="1">
                <a:solidFill>
                  <a:srgbClr val="3C3F3D"/>
                </a:solidFill>
                <a:latin typeface="Marmelad"/>
                <a:ea typeface="Marmelad"/>
                <a:cs typeface="Marmelad"/>
                <a:sym typeface="Marmelad"/>
              </a:rPr>
              <a:t>Хватов</a:t>
            </a:r>
            <a:r>
              <a:rPr lang="en" sz="1500" b="1" dirty="0">
                <a:solidFill>
                  <a:srgbClr val="3C3F3D"/>
                </a:solidFill>
                <a:latin typeface="Marmelad"/>
                <a:ea typeface="Marmelad"/>
                <a:cs typeface="Marmelad"/>
                <a:sym typeface="Marmelad"/>
              </a:rPr>
              <a:t> </a:t>
            </a:r>
            <a:r>
              <a:rPr lang="en" sz="1500" b="1" dirty="0" err="1">
                <a:solidFill>
                  <a:srgbClr val="3C3F3D"/>
                </a:solidFill>
                <a:latin typeface="Marmelad"/>
                <a:ea typeface="Marmelad"/>
                <a:cs typeface="Marmelad"/>
                <a:sym typeface="Marmelad"/>
              </a:rPr>
              <a:t>Антон</a:t>
            </a:r>
            <a:endParaRPr sz="1500" b="1" dirty="0">
              <a:solidFill>
                <a:srgbClr val="3C3F3D"/>
              </a:solidFill>
              <a:latin typeface="Marmelad"/>
              <a:ea typeface="Marmelad"/>
              <a:cs typeface="Marmelad"/>
              <a:sym typeface="Marmelad"/>
            </a:endParaRPr>
          </a:p>
        </p:txBody>
      </p:sp>
      <p:pic>
        <p:nvPicPr>
          <p:cNvPr id="132" name="Google Shape;695;p40">
            <a:extLst>
              <a:ext uri="{FF2B5EF4-FFF2-40B4-BE49-F238E27FC236}">
                <a16:creationId xmlns:a16="http://schemas.microsoft.com/office/drawing/2014/main" id="{8EF30A33-A6FA-39A8-7F48-864426E002AA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l="17269" t="7017" r="31485" b="58139"/>
          <a:stretch/>
        </p:blipFill>
        <p:spPr>
          <a:xfrm>
            <a:off x="5335141" y="2540318"/>
            <a:ext cx="1536900" cy="1568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3" name="Google Shape;696;p40">
            <a:extLst>
              <a:ext uri="{FF2B5EF4-FFF2-40B4-BE49-F238E27FC236}">
                <a16:creationId xmlns:a16="http://schemas.microsoft.com/office/drawing/2014/main" id="{002CBA7D-65C0-F3CA-4D1D-1A01FD14FF41}"/>
              </a:ext>
            </a:extLst>
          </p:cNvPr>
          <p:cNvSpPr txBox="1">
            <a:spLocks/>
          </p:cNvSpPr>
          <p:nvPr/>
        </p:nvSpPr>
        <p:spPr>
          <a:xfrm flipH="1">
            <a:off x="4968591" y="4110918"/>
            <a:ext cx="2272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ru-RU" sz="1500" b="1">
                <a:solidFill>
                  <a:srgbClr val="3C3F3D"/>
                </a:solidFill>
                <a:latin typeface="Marmelad"/>
                <a:ea typeface="Marmelad"/>
                <a:cs typeface="Marmelad"/>
                <a:sym typeface="Marmelad"/>
              </a:rPr>
              <a:t>Зайнутдинов Артемий</a:t>
            </a:r>
          </a:p>
        </p:txBody>
      </p:sp>
      <p:sp>
        <p:nvSpPr>
          <p:cNvPr id="134" name="Google Shape;697;p40">
            <a:extLst>
              <a:ext uri="{FF2B5EF4-FFF2-40B4-BE49-F238E27FC236}">
                <a16:creationId xmlns:a16="http://schemas.microsoft.com/office/drawing/2014/main" id="{029CE46C-0679-28BB-9834-820B6DC42C30}"/>
              </a:ext>
            </a:extLst>
          </p:cNvPr>
          <p:cNvSpPr txBox="1"/>
          <p:nvPr/>
        </p:nvSpPr>
        <p:spPr>
          <a:xfrm>
            <a:off x="4241391" y="4394393"/>
            <a:ext cx="30000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3C3F3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Founder, CEO, CTO</a:t>
            </a:r>
            <a:endParaRPr sz="1000" b="1">
              <a:solidFill>
                <a:srgbClr val="3C3F3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>
                <a:solidFill>
                  <a:srgbClr val="3C3F3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 лет в геймдеве</a:t>
            </a:r>
            <a:endParaRPr sz="1000" i="1">
              <a:solidFill>
                <a:srgbClr val="3C3F3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>
                <a:solidFill>
                  <a:srgbClr val="3C3F3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co-founder “Smart ward”</a:t>
            </a:r>
            <a:endParaRPr sz="1000" i="1">
              <a:solidFill>
                <a:srgbClr val="3C3F3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>
                <a:solidFill>
                  <a:srgbClr val="3C3F3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Выход на рынок, первые продажи</a:t>
            </a:r>
            <a:endParaRPr sz="1000" i="1">
              <a:solidFill>
                <a:srgbClr val="3C3F3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3C3F3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5" name="Google Shape;435;p33">
            <a:extLst>
              <a:ext uri="{FF2B5EF4-FFF2-40B4-BE49-F238E27FC236}">
                <a16:creationId xmlns:a16="http://schemas.microsoft.com/office/drawing/2014/main" id="{77BAA51F-568A-D061-B6D0-61EAB6C1BE68}"/>
              </a:ext>
            </a:extLst>
          </p:cNvPr>
          <p:cNvSpPr txBox="1">
            <a:spLocks/>
          </p:cNvSpPr>
          <p:nvPr/>
        </p:nvSpPr>
        <p:spPr>
          <a:xfrm>
            <a:off x="2319108" y="1610007"/>
            <a:ext cx="769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ru-RU" sz="4000" b="1" dirty="0">
                <a:solidFill>
                  <a:srgbClr val="3C3F3D"/>
                </a:solidFill>
                <a:latin typeface="Marmelad"/>
                <a:sym typeface="Marmelad"/>
              </a:rPr>
              <a:t>Команда</a:t>
            </a:r>
          </a:p>
        </p:txBody>
      </p:sp>
    </p:spTree>
    <p:extLst>
      <p:ext uri="{BB962C8B-B14F-4D97-AF65-F5344CB8AC3E}">
        <p14:creationId xmlns:p14="http://schemas.microsoft.com/office/powerpoint/2010/main" val="10143496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C53D59E5-EED4-1125-D5AF-92D4CC095F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>
            <a:off x="10443399" y="14406913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B130EA3B-4741-1318-D945-54AAB8A1B1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9345924">
            <a:off x="336684" y="14996667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811CF6DF-6D59-5D77-A49B-69E22E4F2A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20056078">
            <a:off x="-13654049" y="5243491"/>
            <a:ext cx="3055382" cy="258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B4C22691-5C1B-4EDA-CE97-BA87D0746A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1189718">
            <a:off x="-963078" y="6981277"/>
            <a:ext cx="2465348" cy="198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3D62C637-F347-2156-1099-8BABB9E102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19906488">
            <a:off x="24539322" y="3429000"/>
            <a:ext cx="2465348" cy="198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78A70CD6-4768-98CC-4FAD-956B3DB2BC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2838485">
            <a:off x="10760376" y="8999889"/>
            <a:ext cx="2347372" cy="208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875956F-8290-C39B-2EA0-A2B74F3EAF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808302">
            <a:off x="23200995" y="8422617"/>
            <a:ext cx="4178753" cy="336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E46AAE4-BC1D-18B9-48F7-871D99FB38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18559794">
            <a:off x="8139059" y="12272188"/>
            <a:ext cx="5234418" cy="465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AAFFFFE-ED73-89D4-53C9-E99985C6A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2139782">
            <a:off x="-7107958" y="3103998"/>
            <a:ext cx="1242133" cy="105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3D3EB320-91A5-330A-FDE4-6545EAA7AF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 radius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10800000">
            <a:off x="-2294190" y="-1955306"/>
            <a:ext cx="4588380" cy="388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994923-0446-0B47-6785-6F789B5C9B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>
            <a:off x="3774530" y="5254393"/>
            <a:ext cx="4588380" cy="388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53908160-7776-EEF8-E681-C03B942DEC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 radius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10800000">
            <a:off x="9865743" y="-2036744"/>
            <a:ext cx="4588380" cy="388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82E767F-472D-1CEC-FD4C-3D32E791A4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 radius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>
            <a:off x="9865743" y="7585064"/>
            <a:ext cx="4588380" cy="388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999EFB05-5B0C-F783-D2D0-471DF85C72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Blur radius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>
            <a:off x="-2294189" y="7829149"/>
            <a:ext cx="4588380" cy="388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A052254-4726-FE28-2263-A099B3E091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9512" y="5683450"/>
            <a:ext cx="3059084" cy="1103089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947DF7CC-264B-0050-3DD8-271F6136D4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Blur radius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10800000">
            <a:off x="3801810" y="-4345603"/>
            <a:ext cx="4588380" cy="388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706;p41">
            <a:extLst>
              <a:ext uri="{FF2B5EF4-FFF2-40B4-BE49-F238E27FC236}">
                <a16:creationId xmlns:a16="http://schemas.microsoft.com/office/drawing/2014/main" id="{54B30571-1884-D28A-7FB7-D3CADA22BB58}"/>
              </a:ext>
            </a:extLst>
          </p:cNvPr>
          <p:cNvSpPr/>
          <p:nvPr/>
        </p:nvSpPr>
        <p:spPr>
          <a:xfrm rot="20943222">
            <a:off x="2897601" y="4228261"/>
            <a:ext cx="990503" cy="764343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rgbClr val="61A4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709;p41">
            <a:extLst>
              <a:ext uri="{FF2B5EF4-FFF2-40B4-BE49-F238E27FC236}">
                <a16:creationId xmlns:a16="http://schemas.microsoft.com/office/drawing/2014/main" id="{EA5A856C-155C-ED19-B531-B4C969F80AEB}"/>
              </a:ext>
            </a:extLst>
          </p:cNvPr>
          <p:cNvSpPr/>
          <p:nvPr/>
        </p:nvSpPr>
        <p:spPr>
          <a:xfrm rot="10800000">
            <a:off x="4737053" y="4205095"/>
            <a:ext cx="990501" cy="764341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rgbClr val="61A4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712;p41">
            <a:extLst>
              <a:ext uri="{FF2B5EF4-FFF2-40B4-BE49-F238E27FC236}">
                <a16:creationId xmlns:a16="http://schemas.microsoft.com/office/drawing/2014/main" id="{678DA929-C4A4-88A0-9E38-6D5B638507F6}"/>
              </a:ext>
            </a:extLst>
          </p:cNvPr>
          <p:cNvSpPr/>
          <p:nvPr/>
        </p:nvSpPr>
        <p:spPr>
          <a:xfrm rot="20943222">
            <a:off x="6595039" y="4228261"/>
            <a:ext cx="990503" cy="764343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rgbClr val="61A4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715;p41">
            <a:extLst>
              <a:ext uri="{FF2B5EF4-FFF2-40B4-BE49-F238E27FC236}">
                <a16:creationId xmlns:a16="http://schemas.microsoft.com/office/drawing/2014/main" id="{F8EA2339-D0F0-DEC3-7CC8-970258EB3CEB}"/>
              </a:ext>
            </a:extLst>
          </p:cNvPr>
          <p:cNvSpPr/>
          <p:nvPr/>
        </p:nvSpPr>
        <p:spPr>
          <a:xfrm rot="10800000">
            <a:off x="8443741" y="4228264"/>
            <a:ext cx="990501" cy="764341"/>
          </a:xfrm>
          <a:custGeom>
            <a:avLst/>
            <a:gdLst/>
            <a:ahLst/>
            <a:cxnLst/>
            <a:rect l="l" t="t" r="r" b="b"/>
            <a:pathLst>
              <a:path w="2768" h="2136" extrusionOk="0">
                <a:moveTo>
                  <a:pt x="1275" y="1"/>
                </a:moveTo>
                <a:cubicBezTo>
                  <a:pt x="954" y="1"/>
                  <a:pt x="635" y="116"/>
                  <a:pt x="411" y="340"/>
                </a:cubicBezTo>
                <a:cubicBezTo>
                  <a:pt x="103" y="633"/>
                  <a:pt x="1" y="1146"/>
                  <a:pt x="191" y="1512"/>
                </a:cubicBezTo>
                <a:cubicBezTo>
                  <a:pt x="323" y="1746"/>
                  <a:pt x="557" y="1907"/>
                  <a:pt x="806" y="2009"/>
                </a:cubicBezTo>
                <a:cubicBezTo>
                  <a:pt x="1011" y="2089"/>
                  <a:pt x="1235" y="2135"/>
                  <a:pt x="1455" y="2135"/>
                </a:cubicBezTo>
                <a:cubicBezTo>
                  <a:pt x="1723" y="2135"/>
                  <a:pt x="1987" y="2067"/>
                  <a:pt x="2211" y="1907"/>
                </a:cubicBezTo>
                <a:cubicBezTo>
                  <a:pt x="2607" y="1614"/>
                  <a:pt x="2768" y="1014"/>
                  <a:pt x="2504" y="604"/>
                </a:cubicBezTo>
                <a:lnTo>
                  <a:pt x="2504" y="604"/>
                </a:lnTo>
                <a:lnTo>
                  <a:pt x="2665" y="765"/>
                </a:lnTo>
                <a:cubicBezTo>
                  <a:pt x="2402" y="414"/>
                  <a:pt x="2036" y="136"/>
                  <a:pt x="1626" y="48"/>
                </a:cubicBezTo>
                <a:cubicBezTo>
                  <a:pt x="1512" y="16"/>
                  <a:pt x="1393" y="1"/>
                  <a:pt x="1275" y="1"/>
                </a:cubicBezTo>
                <a:close/>
              </a:path>
            </a:pathLst>
          </a:custGeom>
          <a:noFill/>
          <a:ln w="19050" cap="flat" cmpd="sng">
            <a:solidFill>
              <a:srgbClr val="61A4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716;p41">
            <a:extLst>
              <a:ext uri="{FF2B5EF4-FFF2-40B4-BE49-F238E27FC236}">
                <a16:creationId xmlns:a16="http://schemas.microsoft.com/office/drawing/2014/main" id="{3512318D-CC26-D189-BA8D-69C63E6C0307}"/>
              </a:ext>
            </a:extLst>
          </p:cNvPr>
          <p:cNvSpPr txBox="1"/>
          <p:nvPr/>
        </p:nvSpPr>
        <p:spPr>
          <a:xfrm>
            <a:off x="2635343" y="2946210"/>
            <a:ext cx="1515000" cy="7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Доработка</a:t>
            </a:r>
            <a:r>
              <a:rPr lang="en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4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проекта</a:t>
            </a:r>
            <a:r>
              <a:rPr lang="en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4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</a:t>
            </a:r>
            <a:r>
              <a:rPr lang="en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4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совершенства</a:t>
            </a:r>
            <a:endParaRPr sz="1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717;p41">
            <a:extLst>
              <a:ext uri="{FF2B5EF4-FFF2-40B4-BE49-F238E27FC236}">
                <a16:creationId xmlns:a16="http://schemas.microsoft.com/office/drawing/2014/main" id="{915FB314-82BE-6855-245E-C879EB904B6D}"/>
              </a:ext>
            </a:extLst>
          </p:cNvPr>
          <p:cNvSpPr txBox="1"/>
          <p:nvPr/>
        </p:nvSpPr>
        <p:spPr>
          <a:xfrm>
            <a:off x="2511293" y="3772782"/>
            <a:ext cx="17631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 dirty="0" err="1">
                <a:solidFill>
                  <a:schemeClr val="dk1"/>
                </a:solidFill>
                <a:latin typeface="Marmelad"/>
                <a:ea typeface="Marmelad"/>
                <a:cs typeface="Marmelad"/>
                <a:sym typeface="Marmelad"/>
              </a:rPr>
              <a:t>Разработка</a:t>
            </a:r>
            <a:endParaRPr sz="2000" b="1" i="0" u="none" strike="noStrike" cap="none" dirty="0">
              <a:solidFill>
                <a:schemeClr val="dk1"/>
              </a:solidFill>
              <a:latin typeface="Marmelad"/>
              <a:ea typeface="Marmelad"/>
              <a:cs typeface="Marmelad"/>
              <a:sym typeface="Marmelad"/>
            </a:endParaRPr>
          </a:p>
        </p:txBody>
      </p:sp>
      <p:sp>
        <p:nvSpPr>
          <p:cNvPr id="32" name="Google Shape;718;p41">
            <a:extLst>
              <a:ext uri="{FF2B5EF4-FFF2-40B4-BE49-F238E27FC236}">
                <a16:creationId xmlns:a16="http://schemas.microsoft.com/office/drawing/2014/main" id="{1CC5A86F-1921-E03C-21D0-866C29D247B4}"/>
              </a:ext>
            </a:extLst>
          </p:cNvPr>
          <p:cNvSpPr txBox="1"/>
          <p:nvPr/>
        </p:nvSpPr>
        <p:spPr>
          <a:xfrm>
            <a:off x="4484061" y="2946210"/>
            <a:ext cx="1515000" cy="7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Активное продвижение игры</a:t>
            </a: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719;p41">
            <a:extLst>
              <a:ext uri="{FF2B5EF4-FFF2-40B4-BE49-F238E27FC236}">
                <a16:creationId xmlns:a16="http://schemas.microsoft.com/office/drawing/2014/main" id="{28D7E776-200D-B1A4-BE61-BC2B1EE39D27}"/>
              </a:ext>
            </a:extLst>
          </p:cNvPr>
          <p:cNvSpPr txBox="1"/>
          <p:nvPr/>
        </p:nvSpPr>
        <p:spPr>
          <a:xfrm>
            <a:off x="6332779" y="2946210"/>
            <a:ext cx="1515000" cy="7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Появление первых заказов</a:t>
            </a: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720;p41">
            <a:extLst>
              <a:ext uri="{FF2B5EF4-FFF2-40B4-BE49-F238E27FC236}">
                <a16:creationId xmlns:a16="http://schemas.microsoft.com/office/drawing/2014/main" id="{CCAE032E-10E4-4D24-1E14-6BF3DAB1AB85}"/>
              </a:ext>
            </a:extLst>
          </p:cNvPr>
          <p:cNvSpPr txBox="1"/>
          <p:nvPr/>
        </p:nvSpPr>
        <p:spPr>
          <a:xfrm>
            <a:off x="8181497" y="2946210"/>
            <a:ext cx="1515000" cy="7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Запуск пилотной партии игры</a:t>
            </a: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721;p41">
            <a:extLst>
              <a:ext uri="{FF2B5EF4-FFF2-40B4-BE49-F238E27FC236}">
                <a16:creationId xmlns:a16="http://schemas.microsoft.com/office/drawing/2014/main" id="{79A8B01E-CB82-0D1B-4C79-EC4F8CD40C89}"/>
              </a:ext>
            </a:extLst>
          </p:cNvPr>
          <p:cNvSpPr txBox="1"/>
          <p:nvPr/>
        </p:nvSpPr>
        <p:spPr>
          <a:xfrm>
            <a:off x="4360018" y="3772782"/>
            <a:ext cx="17631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Marmelad"/>
                <a:ea typeface="Marmelad"/>
                <a:cs typeface="Marmelad"/>
                <a:sym typeface="Marmelad"/>
              </a:rPr>
              <a:t>Реклама</a:t>
            </a:r>
            <a:endParaRPr sz="2000" b="1" i="0" u="none" strike="noStrike" cap="none">
              <a:solidFill>
                <a:schemeClr val="dk1"/>
              </a:solidFill>
              <a:latin typeface="Marmelad"/>
              <a:ea typeface="Marmelad"/>
              <a:cs typeface="Marmelad"/>
              <a:sym typeface="Marmelad"/>
            </a:endParaRPr>
          </a:p>
        </p:txBody>
      </p:sp>
      <p:sp>
        <p:nvSpPr>
          <p:cNvPr id="36" name="Google Shape;722;p41">
            <a:extLst>
              <a:ext uri="{FF2B5EF4-FFF2-40B4-BE49-F238E27FC236}">
                <a16:creationId xmlns:a16="http://schemas.microsoft.com/office/drawing/2014/main" id="{68FB38B2-CF82-6941-C2C0-60C7ED08D9CC}"/>
              </a:ext>
            </a:extLst>
          </p:cNvPr>
          <p:cNvSpPr txBox="1"/>
          <p:nvPr/>
        </p:nvSpPr>
        <p:spPr>
          <a:xfrm>
            <a:off x="6208743" y="3772782"/>
            <a:ext cx="16392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 dirty="0" err="1">
                <a:solidFill>
                  <a:schemeClr val="dk1"/>
                </a:solidFill>
                <a:latin typeface="Marmelad"/>
                <a:ea typeface="Marmelad"/>
                <a:cs typeface="Marmelad"/>
                <a:sym typeface="Marmelad"/>
              </a:rPr>
              <a:t>Предзаказы</a:t>
            </a:r>
            <a:endParaRPr sz="2000" b="1" i="0" u="none" strike="noStrike" cap="none" dirty="0">
              <a:solidFill>
                <a:schemeClr val="dk1"/>
              </a:solidFill>
              <a:latin typeface="Marmelad"/>
              <a:ea typeface="Marmelad"/>
              <a:cs typeface="Marmelad"/>
              <a:sym typeface="Marmelad"/>
            </a:endParaRPr>
          </a:p>
        </p:txBody>
      </p:sp>
      <p:sp>
        <p:nvSpPr>
          <p:cNvPr id="37" name="Google Shape;723;p41">
            <a:extLst>
              <a:ext uri="{FF2B5EF4-FFF2-40B4-BE49-F238E27FC236}">
                <a16:creationId xmlns:a16="http://schemas.microsoft.com/office/drawing/2014/main" id="{299BC5EC-B015-775C-2CFC-4793D9158F48}"/>
              </a:ext>
            </a:extLst>
          </p:cNvPr>
          <p:cNvSpPr txBox="1"/>
          <p:nvPr/>
        </p:nvSpPr>
        <p:spPr>
          <a:xfrm>
            <a:off x="8012343" y="3772782"/>
            <a:ext cx="1853400" cy="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1" i="0" u="none" strike="noStrike" cap="none">
                <a:solidFill>
                  <a:schemeClr val="dk1"/>
                </a:solidFill>
                <a:latin typeface="Marmelad"/>
                <a:ea typeface="Marmelad"/>
                <a:cs typeface="Marmelad"/>
                <a:sym typeface="Marmelad"/>
              </a:rPr>
              <a:t>Производство</a:t>
            </a:r>
            <a:endParaRPr sz="2000" b="1" i="0" u="none" strike="noStrike" cap="none">
              <a:solidFill>
                <a:schemeClr val="dk1"/>
              </a:solidFill>
              <a:latin typeface="Marmelad"/>
              <a:ea typeface="Marmelad"/>
              <a:cs typeface="Marmelad"/>
              <a:sym typeface="Marmelad"/>
            </a:endParaRPr>
          </a:p>
        </p:txBody>
      </p:sp>
      <p:sp>
        <p:nvSpPr>
          <p:cNvPr id="38" name="Google Shape;724;p41">
            <a:extLst>
              <a:ext uri="{FF2B5EF4-FFF2-40B4-BE49-F238E27FC236}">
                <a16:creationId xmlns:a16="http://schemas.microsoft.com/office/drawing/2014/main" id="{BF5DBF5D-C6AB-6E6C-36BA-A2F190EFBA5A}"/>
              </a:ext>
            </a:extLst>
          </p:cNvPr>
          <p:cNvSpPr txBox="1"/>
          <p:nvPr/>
        </p:nvSpPr>
        <p:spPr>
          <a:xfrm>
            <a:off x="3096431" y="4317632"/>
            <a:ext cx="592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ru-RU" sz="2300" b="1" dirty="0">
                <a:solidFill>
                  <a:srgbClr val="61A450"/>
                </a:solidFill>
                <a:latin typeface="Marmelad"/>
                <a:ea typeface="Marmelad"/>
                <a:cs typeface="Marmelad"/>
                <a:sym typeface="Marmelad"/>
              </a:rPr>
              <a:t>1</a:t>
            </a:r>
            <a:endParaRPr sz="2300" b="1" i="0" u="none" strike="noStrike" cap="none" dirty="0">
              <a:solidFill>
                <a:srgbClr val="61A450"/>
              </a:solidFill>
              <a:latin typeface="Marmelad"/>
              <a:ea typeface="Marmelad"/>
              <a:cs typeface="Marmelad"/>
              <a:sym typeface="Marmelad"/>
            </a:endParaRPr>
          </a:p>
        </p:txBody>
      </p:sp>
      <p:sp>
        <p:nvSpPr>
          <p:cNvPr id="39" name="Google Shape;725;p41">
            <a:extLst>
              <a:ext uri="{FF2B5EF4-FFF2-40B4-BE49-F238E27FC236}">
                <a16:creationId xmlns:a16="http://schemas.microsoft.com/office/drawing/2014/main" id="{D478ABD7-BDDF-23CD-06F1-345ED914AA4C}"/>
              </a:ext>
            </a:extLst>
          </p:cNvPr>
          <p:cNvSpPr txBox="1"/>
          <p:nvPr/>
        </p:nvSpPr>
        <p:spPr>
          <a:xfrm>
            <a:off x="4945161" y="4317632"/>
            <a:ext cx="592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2300" b="1" i="0" u="none" strike="noStrike" cap="none" dirty="0">
                <a:solidFill>
                  <a:srgbClr val="61A450"/>
                </a:solidFill>
                <a:latin typeface="Marmelad"/>
                <a:ea typeface="Marmelad"/>
                <a:cs typeface="Marmelad"/>
                <a:sym typeface="Marmelad"/>
              </a:rPr>
              <a:t>2</a:t>
            </a:r>
            <a:endParaRPr sz="2300" b="1" i="0" u="none" strike="noStrike" cap="none" dirty="0">
              <a:solidFill>
                <a:srgbClr val="61A450"/>
              </a:solidFill>
              <a:latin typeface="Marmelad"/>
              <a:ea typeface="Marmelad"/>
              <a:cs typeface="Marmelad"/>
              <a:sym typeface="Marmelad"/>
            </a:endParaRPr>
          </a:p>
        </p:txBody>
      </p:sp>
      <p:sp>
        <p:nvSpPr>
          <p:cNvPr id="40" name="Google Shape;726;p41">
            <a:extLst>
              <a:ext uri="{FF2B5EF4-FFF2-40B4-BE49-F238E27FC236}">
                <a16:creationId xmlns:a16="http://schemas.microsoft.com/office/drawing/2014/main" id="{F07D3428-E0F1-0207-C110-B20F798670CD}"/>
              </a:ext>
            </a:extLst>
          </p:cNvPr>
          <p:cNvSpPr txBox="1"/>
          <p:nvPr/>
        </p:nvSpPr>
        <p:spPr>
          <a:xfrm>
            <a:off x="6793881" y="4317632"/>
            <a:ext cx="592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2300" b="1" i="0" u="none" strike="noStrike" cap="none" dirty="0">
                <a:solidFill>
                  <a:srgbClr val="61A450"/>
                </a:solidFill>
                <a:latin typeface="Marmelad"/>
                <a:ea typeface="Marmelad"/>
                <a:cs typeface="Marmelad"/>
                <a:sym typeface="Marmelad"/>
              </a:rPr>
              <a:t>3</a:t>
            </a:r>
            <a:endParaRPr sz="2300" b="1" i="0" u="none" strike="noStrike" cap="none" dirty="0">
              <a:solidFill>
                <a:srgbClr val="61A450"/>
              </a:solidFill>
              <a:latin typeface="Marmelad"/>
              <a:ea typeface="Marmelad"/>
              <a:cs typeface="Marmelad"/>
              <a:sym typeface="Marmelad"/>
            </a:endParaRPr>
          </a:p>
        </p:txBody>
      </p:sp>
      <p:sp>
        <p:nvSpPr>
          <p:cNvPr id="41" name="Google Shape;727;p41">
            <a:extLst>
              <a:ext uri="{FF2B5EF4-FFF2-40B4-BE49-F238E27FC236}">
                <a16:creationId xmlns:a16="http://schemas.microsoft.com/office/drawing/2014/main" id="{C4EB8F38-C9B4-7412-7AD9-778889227CCA}"/>
              </a:ext>
            </a:extLst>
          </p:cNvPr>
          <p:cNvSpPr txBox="1"/>
          <p:nvPr/>
        </p:nvSpPr>
        <p:spPr>
          <a:xfrm>
            <a:off x="8642600" y="4317632"/>
            <a:ext cx="592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2300" b="1" i="0" u="none" strike="noStrike" cap="none" dirty="0">
                <a:solidFill>
                  <a:srgbClr val="61A450"/>
                </a:solidFill>
                <a:latin typeface="Marmelad"/>
                <a:ea typeface="Marmelad"/>
                <a:cs typeface="Marmelad"/>
                <a:sym typeface="Marmelad"/>
              </a:rPr>
              <a:t>4</a:t>
            </a:r>
            <a:endParaRPr sz="2300" b="1" i="0" u="none" strike="noStrike" cap="none" dirty="0">
              <a:solidFill>
                <a:srgbClr val="61A450"/>
              </a:solidFill>
              <a:latin typeface="Marmelad"/>
              <a:ea typeface="Marmelad"/>
              <a:cs typeface="Marmelad"/>
              <a:sym typeface="Marmelad"/>
            </a:endParaRPr>
          </a:p>
        </p:txBody>
      </p:sp>
      <p:cxnSp>
        <p:nvCxnSpPr>
          <p:cNvPr id="42" name="Google Shape;728;p41">
            <a:extLst>
              <a:ext uri="{FF2B5EF4-FFF2-40B4-BE49-F238E27FC236}">
                <a16:creationId xmlns:a16="http://schemas.microsoft.com/office/drawing/2014/main" id="{DC795814-D8A3-01E9-BD07-9425F9B13842}"/>
              </a:ext>
            </a:extLst>
          </p:cNvPr>
          <p:cNvCxnSpPr>
            <a:cxnSpLocks/>
          </p:cNvCxnSpPr>
          <p:nvPr/>
        </p:nvCxnSpPr>
        <p:spPr>
          <a:xfrm flipV="1">
            <a:off x="3837881" y="4587263"/>
            <a:ext cx="954324" cy="23169"/>
          </a:xfrm>
          <a:prstGeom prst="straightConnector1">
            <a:avLst/>
          </a:prstGeom>
          <a:noFill/>
          <a:ln w="19050" cap="flat" cmpd="sng">
            <a:solidFill>
              <a:srgbClr val="61A45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" name="Google Shape;729;p41">
            <a:extLst>
              <a:ext uri="{FF2B5EF4-FFF2-40B4-BE49-F238E27FC236}">
                <a16:creationId xmlns:a16="http://schemas.microsoft.com/office/drawing/2014/main" id="{7D89E91F-6C87-1AEA-202D-5489A2FB2C2E}"/>
              </a:ext>
            </a:extLst>
          </p:cNvPr>
          <p:cNvCxnSpPr>
            <a:cxnSpLocks/>
          </p:cNvCxnSpPr>
          <p:nvPr/>
        </p:nvCxnSpPr>
        <p:spPr>
          <a:xfrm>
            <a:off x="5682305" y="4587263"/>
            <a:ext cx="962926" cy="23169"/>
          </a:xfrm>
          <a:prstGeom prst="straightConnector1">
            <a:avLst/>
          </a:prstGeom>
          <a:noFill/>
          <a:ln w="19050" cap="flat" cmpd="sng">
            <a:solidFill>
              <a:srgbClr val="61A45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" name="Google Shape;730;p41">
            <a:extLst>
              <a:ext uri="{FF2B5EF4-FFF2-40B4-BE49-F238E27FC236}">
                <a16:creationId xmlns:a16="http://schemas.microsoft.com/office/drawing/2014/main" id="{BF103CB2-B27D-C9D3-B786-55B860C82AEB}"/>
              </a:ext>
            </a:extLst>
          </p:cNvPr>
          <p:cNvCxnSpPr>
            <a:cxnSpLocks/>
          </p:cNvCxnSpPr>
          <p:nvPr/>
        </p:nvCxnSpPr>
        <p:spPr>
          <a:xfrm>
            <a:off x="7535331" y="4610432"/>
            <a:ext cx="958500" cy="0"/>
          </a:xfrm>
          <a:prstGeom prst="straightConnector1">
            <a:avLst/>
          </a:prstGeom>
          <a:noFill/>
          <a:ln w="19050" cap="flat" cmpd="sng">
            <a:solidFill>
              <a:srgbClr val="61A4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739;p41">
            <a:extLst>
              <a:ext uri="{FF2B5EF4-FFF2-40B4-BE49-F238E27FC236}">
                <a16:creationId xmlns:a16="http://schemas.microsoft.com/office/drawing/2014/main" id="{4742E0BD-D2AF-8188-E6C9-873C96459C02}"/>
              </a:ext>
            </a:extLst>
          </p:cNvPr>
          <p:cNvSpPr txBox="1">
            <a:spLocks/>
          </p:cNvSpPr>
          <p:nvPr/>
        </p:nvSpPr>
        <p:spPr>
          <a:xfrm>
            <a:off x="2679818" y="1126097"/>
            <a:ext cx="71415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ts val="1800"/>
            </a:pPr>
            <a:r>
              <a:rPr lang="ru-RU" sz="3200" b="1" dirty="0">
                <a:solidFill>
                  <a:srgbClr val="3C3F3D"/>
                </a:solidFill>
                <a:latin typeface="Marmelad"/>
                <a:ea typeface="Marmelad"/>
                <a:cs typeface="Marmelad"/>
                <a:sym typeface="Marmelad"/>
              </a:rPr>
              <a:t>Необходимые первоначальные инвестиции 1,000,000 </a:t>
            </a:r>
            <a:r>
              <a:rPr lang="ru-RU" sz="3200" b="1" dirty="0" err="1">
                <a:solidFill>
                  <a:srgbClr val="3C3F3D"/>
                </a:solidFill>
                <a:latin typeface="Marmelad"/>
                <a:ea typeface="Marmelad"/>
                <a:cs typeface="Marmelad"/>
                <a:sym typeface="Marmelad"/>
              </a:rPr>
              <a:t>руб</a:t>
            </a:r>
            <a:endParaRPr lang="ru-RU" sz="3200" b="1" dirty="0">
              <a:solidFill>
                <a:srgbClr val="3C3F3D"/>
              </a:solidFill>
              <a:latin typeface="Marmelad"/>
              <a:ea typeface="Marmelad"/>
              <a:cs typeface="Marmelad"/>
              <a:sym typeface="Marmelad"/>
            </a:endParaRPr>
          </a:p>
          <a:p>
            <a:pPr>
              <a:spcBef>
                <a:spcPts val="1200"/>
              </a:spcBef>
              <a:buClr>
                <a:srgbClr val="000000"/>
              </a:buClr>
              <a:buSzPts val="2800"/>
              <a:buFont typeface="Arial"/>
              <a:buNone/>
            </a:pPr>
            <a:r>
              <a:rPr lang="ru-RU" sz="3200" b="1" dirty="0">
                <a:solidFill>
                  <a:srgbClr val="3C3F3D"/>
                </a:solidFill>
                <a:latin typeface="Marmelad"/>
                <a:ea typeface="Marmelad"/>
                <a:cs typeface="Marmelad"/>
                <a:sym typeface="Marmelad"/>
              </a:rPr>
              <a:t>На что нужны деньги?</a:t>
            </a:r>
          </a:p>
        </p:txBody>
      </p:sp>
    </p:spTree>
    <p:extLst>
      <p:ext uri="{BB962C8B-B14F-4D97-AF65-F5344CB8AC3E}">
        <p14:creationId xmlns:p14="http://schemas.microsoft.com/office/powerpoint/2010/main" val="1512108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C53D59E5-EED4-1125-D5AF-92D4CC095F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>
            <a:off x="10443399" y="14406913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B130EA3B-4741-1318-D945-54AAB8A1B1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9345924">
            <a:off x="336684" y="14996667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811CF6DF-6D59-5D77-A49B-69E22E4F2A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20056078">
            <a:off x="-13654049" y="5243491"/>
            <a:ext cx="3055382" cy="258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B4C22691-5C1B-4EDA-CE97-BA87D0746A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1189718">
            <a:off x="-963078" y="6981277"/>
            <a:ext cx="2465348" cy="198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3D62C637-F347-2156-1099-8BABB9E102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19906488">
            <a:off x="24539322" y="3429000"/>
            <a:ext cx="2465348" cy="198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78A70CD6-4768-98CC-4FAD-956B3DB2BC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2838485">
            <a:off x="10760376" y="8999889"/>
            <a:ext cx="2347372" cy="208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875956F-8290-C39B-2EA0-A2B74F3EAF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808302">
            <a:off x="23200995" y="8422617"/>
            <a:ext cx="4178753" cy="336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E46AAE4-BC1D-18B9-48F7-871D99FB38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18559794">
            <a:off x="8139059" y="12272188"/>
            <a:ext cx="5234418" cy="465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AAFFFFE-ED73-89D4-53C9-E99985C6A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2139782">
            <a:off x="-7107958" y="3103998"/>
            <a:ext cx="1242133" cy="105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3D3EB320-91A5-330A-FDE4-6545EAA7AF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 radius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10800000">
            <a:off x="-2294190" y="-1955306"/>
            <a:ext cx="4588380" cy="388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994923-0446-0B47-6785-6F789B5C9B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 radius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>
            <a:off x="3774530" y="5254393"/>
            <a:ext cx="4588380" cy="388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53908160-7776-EEF8-E681-C03B942DEC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Blur radius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10800000">
            <a:off x="9865743" y="-2036744"/>
            <a:ext cx="4588380" cy="388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8901DDD-7B2E-316A-835F-E3518A50D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Blur radius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>
            <a:off x="9865743" y="5010307"/>
            <a:ext cx="4588380" cy="388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EF9284A6-3DC9-D468-B1EC-5BE32A72E4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Blur radius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>
            <a:off x="-2294189" y="5254392"/>
            <a:ext cx="4588380" cy="388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461EF819-B0B3-7EDF-8808-16ADC7EE87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Blur radius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10800000">
            <a:off x="3801810" y="-2036743"/>
            <a:ext cx="4588380" cy="388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5A5CCEF-87E1-7A36-810B-0540DE52C67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9512" y="5683450"/>
            <a:ext cx="3059084" cy="1103089"/>
          </a:xfrm>
          <a:prstGeom prst="rect">
            <a:avLst/>
          </a:prstGeom>
        </p:spPr>
      </p:pic>
      <p:sp>
        <p:nvSpPr>
          <p:cNvPr id="14" name="Google Shape;745;p42">
            <a:extLst>
              <a:ext uri="{FF2B5EF4-FFF2-40B4-BE49-F238E27FC236}">
                <a16:creationId xmlns:a16="http://schemas.microsoft.com/office/drawing/2014/main" id="{4750D747-87F8-1F12-CA66-6A4DFA7DDD6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 flipH="1">
            <a:off x="6888399" y="2117323"/>
            <a:ext cx="3555000" cy="10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b="1" dirty="0" err="1">
                <a:solidFill>
                  <a:srgbClr val="3C3F3D"/>
                </a:solidFill>
                <a:latin typeface="Marmelad"/>
                <a:ea typeface="Marmelad"/>
                <a:cs typeface="Marmelad"/>
                <a:sym typeface="Marmelad"/>
              </a:rPr>
              <a:t>Спасибо</a:t>
            </a:r>
            <a:r>
              <a:rPr lang="en" b="1" dirty="0">
                <a:latin typeface="Marmelad"/>
                <a:ea typeface="Marmelad"/>
                <a:cs typeface="Marmelad"/>
                <a:sym typeface="Marmelad"/>
              </a:rPr>
              <a:t>!</a:t>
            </a:r>
            <a:endParaRPr b="1" dirty="0">
              <a:latin typeface="Marmelad"/>
              <a:ea typeface="Marmelad"/>
              <a:cs typeface="Marmelad"/>
              <a:sym typeface="Marmelad"/>
            </a:endParaRPr>
          </a:p>
        </p:txBody>
      </p:sp>
      <p:sp>
        <p:nvSpPr>
          <p:cNvPr id="17" name="Google Shape;746;p42">
            <a:extLst>
              <a:ext uri="{FF2B5EF4-FFF2-40B4-BE49-F238E27FC236}">
                <a16:creationId xmlns:a16="http://schemas.microsoft.com/office/drawing/2014/main" id="{84BDBBE2-F2B8-EF94-2BF7-26EBEFC23B1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381099" y="3065298"/>
            <a:ext cx="4569600" cy="9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b="1" dirty="0" err="1">
                <a:solidFill>
                  <a:srgbClr val="3C3F3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Связаться</a:t>
            </a:r>
            <a:r>
              <a:rPr lang="en" b="1" dirty="0">
                <a:solidFill>
                  <a:srgbClr val="3C3F3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b="1" dirty="0" err="1">
                <a:solidFill>
                  <a:srgbClr val="3C3F3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</a:t>
            </a:r>
            <a:r>
              <a:rPr lang="en" b="1" dirty="0">
                <a:solidFill>
                  <a:srgbClr val="3C3F3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b="1" dirty="0" err="1">
                <a:solidFill>
                  <a:srgbClr val="3C3F3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нами</a:t>
            </a:r>
            <a:r>
              <a:rPr lang="en" b="1" dirty="0">
                <a:solidFill>
                  <a:srgbClr val="3C3F3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b="1" dirty="0">
              <a:solidFill>
                <a:srgbClr val="3C3F3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dirty="0" err="1">
                <a:solidFill>
                  <a:srgbClr val="3C3F3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zart.develop@gmail.com</a:t>
            </a:r>
            <a:br>
              <a:rPr lang="en" dirty="0">
                <a:solidFill>
                  <a:srgbClr val="3C3F3D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dirty="0">
                <a:solidFill>
                  <a:srgbClr val="3C3F3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+7 908 335 14 99</a:t>
            </a:r>
            <a:br>
              <a:rPr lang="en" dirty="0">
                <a:solidFill>
                  <a:srgbClr val="3C3F3D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dirty="0">
                <a:solidFill>
                  <a:srgbClr val="3C3F3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Telegram: @</a:t>
            </a:r>
            <a:r>
              <a:rPr lang="en" dirty="0" err="1">
                <a:solidFill>
                  <a:srgbClr val="3C3F3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onetruezart</a:t>
            </a:r>
            <a:endParaRPr dirty="0">
              <a:solidFill>
                <a:srgbClr val="3C3F3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" name="Рисунок 19" descr="Изображение выглядит как Графика, лягушка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C9BA881-5110-0644-7D7E-415DFC83944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41301" y="685678"/>
            <a:ext cx="4100271" cy="58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2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E98CF58-23B5-7B0E-ECAD-6AFBA37095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1189718">
            <a:off x="623538" y="8790870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A94765C1-BF16-3AF1-FAF6-A73F2663D5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20056078">
            <a:off x="2267388" y="12949812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B31B877-15F1-C6C6-472A-EEB2C8E649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2954479">
            <a:off x="8968438" y="11869698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1B1FCACD-FDF0-D86D-E75A-91CEB02AE2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19906488">
            <a:off x="10942154" y="8746579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C53D59E5-EED4-1125-D5AF-92D4CC095F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>
            <a:off x="10443399" y="14406913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B130EA3B-4741-1318-D945-54AAB8A1B1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9345924">
            <a:off x="336684" y="14996667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E3AAC666-1263-44AF-0FE3-33C433D19A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2838485">
            <a:off x="5343139" y="9669898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811CF6DF-6D59-5D77-A49B-69E22E4F2A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20056078">
            <a:off x="3052301" y="2297241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DDE15EBF-9E8D-D9DC-8B5D-50107836B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2954479">
            <a:off x="9096121" y="1217127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73EE11D7-D455-5CC1-247B-7108772A62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>
            <a:off x="10571082" y="3754342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0C7A185E-BD8E-8D4A-B209-6AAFB29717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9345924">
            <a:off x="464367" y="4344096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A01822F1-F1B7-FB3E-563B-2B64CC6EE0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20573144">
            <a:off x="4499800" y="5752560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Изображение выглядит как Графика, лягушка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1072347-2910-1869-7E09-C8F621FE1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340" y="7386573"/>
            <a:ext cx="4100271" cy="58121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07F9E8-CFF0-5110-087C-6600D223FA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9099" y="13368411"/>
            <a:ext cx="2184400" cy="11303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FAA244-DEB2-0838-41AC-4290CDFC30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3633" y="13368410"/>
            <a:ext cx="1294076" cy="12128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46450B-9C99-1BF1-6FF4-6D0D35AA0F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6858" y="13492249"/>
            <a:ext cx="1739900" cy="9652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A553F7C-8880-4556-E38A-E471D44951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8408" y="13416049"/>
            <a:ext cx="1803400" cy="11176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1805A9B-3091-7713-7B75-ABB88BD179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512" y="5683450"/>
            <a:ext cx="3059084" cy="1103089"/>
          </a:xfrm>
          <a:prstGeom prst="rect">
            <a:avLst/>
          </a:prstGeom>
        </p:spPr>
      </p:pic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9ECB978E-3D14-EA25-6359-CE79363C62F9}"/>
              </a:ext>
            </a:extLst>
          </p:cNvPr>
          <p:cNvSpPr/>
          <p:nvPr/>
        </p:nvSpPr>
        <p:spPr>
          <a:xfrm>
            <a:off x="994806" y="742583"/>
            <a:ext cx="10199337" cy="5370818"/>
          </a:xfrm>
          <a:prstGeom prst="roundRect">
            <a:avLst/>
          </a:prstGeom>
          <a:solidFill>
            <a:srgbClr val="3C3F3E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331809-05E9-F956-206E-BBD256842F45}"/>
              </a:ext>
            </a:extLst>
          </p:cNvPr>
          <p:cNvSpPr txBox="1"/>
          <p:nvPr/>
        </p:nvSpPr>
        <p:spPr>
          <a:xfrm>
            <a:off x="1522494" y="1307819"/>
            <a:ext cx="9109882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ru-RU" sz="4000" b="1" i="0" u="none" strike="noStrike" dirty="0">
                <a:solidFill>
                  <a:srgbClr val="FFFFFF"/>
                </a:solidFill>
                <a:effectLst/>
                <a:latin typeface="Marmelad"/>
              </a:rPr>
              <a:t>Проблематика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ru-RU" sz="1600" b="1" i="0" u="none" strike="noStrike" dirty="0">
                <a:solidFill>
                  <a:srgbClr val="FFFFFF"/>
                </a:solidFill>
                <a:effectLst/>
                <a:latin typeface="Marmelad"/>
              </a:rPr>
              <a:t> </a:t>
            </a:r>
            <a:endParaRPr lang="ru-RU" sz="1600" b="0" i="0" u="none" strike="noStrike" dirty="0">
              <a:solidFill>
                <a:srgbClr val="FFFFFF"/>
              </a:solidFill>
              <a:effectLst/>
            </a:endParaRPr>
          </a:p>
          <a:p>
            <a:pPr marL="285750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b="1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Отсутствие</a:t>
            </a:r>
            <a:r>
              <a:rPr lang="ru-RU" sz="18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 интерактивных и привлекательных методов обучения программированию для детей.</a:t>
            </a:r>
            <a:endParaRPr lang="ru-RU" sz="2800" b="0" i="0" u="none" strike="noStrike" dirty="0">
              <a:solidFill>
                <a:srgbClr val="FFFFFF"/>
              </a:solidFill>
              <a:effectLst/>
              <a:latin typeface="Century Gothic" panose="020B0502020202020204" pitchFamily="34" charset="0"/>
            </a:endParaRPr>
          </a:p>
          <a:p>
            <a:pPr marL="285750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b="1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Необходимость</a:t>
            </a:r>
            <a:r>
              <a:rPr lang="ru-RU" sz="18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 восполнить дефицит ИТ кадров за счет раннего обучения и профориентации</a:t>
            </a:r>
            <a:endParaRPr lang="ru-RU" sz="2800" b="0" i="0" u="none" strike="noStrike" dirty="0">
              <a:solidFill>
                <a:srgbClr val="FFFFFF"/>
              </a:solidFill>
              <a:effectLst/>
              <a:latin typeface="Century Gothic" panose="020B0502020202020204" pitchFamily="34" charset="0"/>
            </a:endParaRPr>
          </a:p>
          <a:p>
            <a:pPr marL="285750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b="1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Ограниченные возможности</a:t>
            </a:r>
            <a:r>
              <a:rPr lang="ru-RU" sz="18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 контроля успеваемости и усвоения материала учениками в образовательных учреждениях.</a:t>
            </a:r>
            <a:endParaRPr lang="ru-RU" b="0" i="0" u="none" strike="noStrike" dirty="0">
              <a:solidFill>
                <a:srgbClr val="FFFFFF"/>
              </a:solidFill>
              <a:effectLst/>
            </a:endParaRPr>
          </a:p>
          <a:p>
            <a:pPr marL="285750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b="1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Недостаток инструментов</a:t>
            </a:r>
            <a:r>
              <a:rPr lang="ru-RU" sz="18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 для развития мелкой моторики и цифровой грамотности у детей.</a:t>
            </a:r>
            <a:endParaRPr lang="ru-RU" sz="2800" b="0" i="0" u="none" strike="noStrike" dirty="0">
              <a:solidFill>
                <a:srgbClr val="FFFFFF"/>
              </a:solidFill>
              <a:effectLst/>
              <a:latin typeface="Century Gothic" panose="020B0502020202020204" pitchFamily="34" charset="0"/>
            </a:endParaRPr>
          </a:p>
          <a:p>
            <a:pPr marL="285750" indent="-28575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b="1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Сложность</a:t>
            </a:r>
            <a:r>
              <a:rPr lang="ru-RU" sz="18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 организации совместного досуга детей и родителей.</a:t>
            </a:r>
            <a:endParaRPr lang="ru-RU" b="0" i="0" u="none" strike="noStrike" dirty="0">
              <a:solidFill>
                <a:srgbClr val="FFFFFF"/>
              </a:solidFill>
              <a:effectLst/>
            </a:endParaRPr>
          </a:p>
          <a:p>
            <a:br>
              <a:rPr lang="ru-RU" b="0" i="0" u="none" strike="noStrike" dirty="0">
                <a:solidFill>
                  <a:srgbClr val="000000"/>
                </a:solidFill>
                <a:effectLst/>
              </a:rPr>
            </a:br>
            <a:br>
              <a:rPr lang="ru-RU" dirty="0"/>
            </a:br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409FBEC-333E-8077-2960-55316C1144B2}"/>
              </a:ext>
            </a:extLst>
          </p:cNvPr>
          <p:cNvSpPr txBox="1"/>
          <p:nvPr/>
        </p:nvSpPr>
        <p:spPr>
          <a:xfrm>
            <a:off x="3050381" y="12078418"/>
            <a:ext cx="61007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Century Gothic" panose="020B0502020202020204" pitchFamily="34" charset="0"/>
              </a:rPr>
              <a:t>Где решает творчество, а обучение становится захватывающей игрой!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BDA8B1-4792-1367-8051-F5B1A2C6B985}"/>
              </a:ext>
            </a:extLst>
          </p:cNvPr>
          <p:cNvSpPr txBox="1"/>
          <p:nvPr/>
        </p:nvSpPr>
        <p:spPr>
          <a:xfrm>
            <a:off x="10649229" y="14552446"/>
            <a:ext cx="1628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3C3F3D"/>
                </a:solidFill>
                <a:latin typeface="Century Gothic" panose="020B0502020202020204" pitchFamily="34" charset="0"/>
              </a:rPr>
              <a:t>Ноябрь 2023 г.</a:t>
            </a:r>
          </a:p>
        </p:txBody>
      </p:sp>
    </p:spTree>
    <p:extLst>
      <p:ext uri="{BB962C8B-B14F-4D97-AF65-F5344CB8AC3E}">
        <p14:creationId xmlns:p14="http://schemas.microsoft.com/office/powerpoint/2010/main" val="34841085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CAE65179-543B-339A-14B3-CC228E9E68F6}"/>
              </a:ext>
            </a:extLst>
          </p:cNvPr>
          <p:cNvSpPr/>
          <p:nvPr/>
        </p:nvSpPr>
        <p:spPr>
          <a:xfrm>
            <a:off x="994806" y="742583"/>
            <a:ext cx="10199337" cy="5370818"/>
          </a:xfrm>
          <a:prstGeom prst="roundRect">
            <a:avLst/>
          </a:prstGeom>
          <a:solidFill>
            <a:srgbClr val="3C3F3E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C53D59E5-EED4-1125-D5AF-92D4CC095F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>
            <a:off x="10443399" y="14406913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B130EA3B-4741-1318-D945-54AAB8A1B1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9345924">
            <a:off x="336684" y="14996667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B4C22691-5C1B-4EDA-CE97-BA87D0746A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1189718">
            <a:off x="751221" y="-1861701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3D62C637-F347-2156-1099-8BABB9E102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19906488">
            <a:off x="11069837" y="-1905992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78A70CD6-4768-98CC-4FAD-956B3DB2BC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2838485">
            <a:off x="5470822" y="-982673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9563816-B20F-8467-208D-DB9F339F5A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2838485">
            <a:off x="12600799" y="798404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786858-5673-45AF-989D-A25BDCC6AD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19906488">
            <a:off x="12716995" y="1754737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B5A0C3FF-D593-A03A-E904-C2113E7E33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1189718">
            <a:off x="12743728" y="2797578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4C287B-613E-189B-C46D-61B6456CA5AC}"/>
              </a:ext>
            </a:extLst>
          </p:cNvPr>
          <p:cNvSpPr txBox="1"/>
          <p:nvPr/>
        </p:nvSpPr>
        <p:spPr>
          <a:xfrm>
            <a:off x="2463923" y="1498412"/>
            <a:ext cx="7450930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ru-RU" sz="4000" b="1" i="0" u="none" strike="noStrike" dirty="0">
                <a:solidFill>
                  <a:srgbClr val="FFFFFF"/>
                </a:solidFill>
                <a:effectLst/>
                <a:latin typeface="Marmelad"/>
              </a:rPr>
              <a:t>Решение</a:t>
            </a:r>
            <a:endParaRPr lang="ru-RU" b="0" i="0" u="none" strike="noStrike" dirty="0">
              <a:solidFill>
                <a:srgbClr val="FFFFFF"/>
              </a:solidFill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br>
              <a:rPr lang="ru-RU" b="0" i="0" u="none" strike="noStrike" dirty="0">
                <a:solidFill>
                  <a:srgbClr val="FFFFFF"/>
                </a:solidFill>
                <a:effectLst/>
              </a:rPr>
            </a:br>
            <a:r>
              <a:rPr lang="ru-RU" sz="18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Настольная игра, в которой игроки </a:t>
            </a:r>
            <a:r>
              <a:rPr lang="ru-RU" sz="1800" b="1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создают своих роботов</a:t>
            </a:r>
            <a:r>
              <a:rPr lang="ru-RU" sz="18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 из блоков, затем составляют код </a:t>
            </a:r>
            <a:endParaRPr lang="ru-RU" b="0" i="0" u="none" strike="noStrike" dirty="0">
              <a:solidFill>
                <a:srgbClr val="FFFFFF"/>
              </a:solidFill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Для их управления. </a:t>
            </a:r>
            <a:endParaRPr lang="ru-RU" b="0" i="0" u="none" strike="noStrike" dirty="0">
              <a:solidFill>
                <a:srgbClr val="FFFFFF"/>
              </a:solidFill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br>
              <a:rPr lang="ru-RU" b="0" i="0" u="none" strike="noStrike" dirty="0">
                <a:solidFill>
                  <a:srgbClr val="FFFFFF"/>
                </a:solidFill>
                <a:effectLst/>
              </a:rPr>
            </a:br>
            <a:r>
              <a:rPr lang="ru-RU" sz="18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Когда программа готова игроки сканируют своих роботов с помощью мобильных устройств </a:t>
            </a:r>
            <a:endParaRPr lang="ru-RU" b="0" i="0" u="none" strike="noStrike" dirty="0">
              <a:solidFill>
                <a:srgbClr val="FFFFFF"/>
              </a:solidFill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и </a:t>
            </a:r>
            <a:r>
              <a:rPr lang="ru-RU" sz="1800" b="1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получают виртуальных роботов</a:t>
            </a:r>
            <a:r>
              <a:rPr lang="ru-RU" sz="18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, </a:t>
            </a:r>
            <a:endParaRPr lang="ru-RU" b="0" i="0" u="none" strike="noStrike" dirty="0">
              <a:solidFill>
                <a:srgbClr val="FFFFFF"/>
              </a:solidFill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dirty="0">
                <a:solidFill>
                  <a:srgbClr val="FFFFFF"/>
                </a:solidFill>
                <a:effectLst/>
                <a:latin typeface="Century Gothic" panose="020B0502020202020204" pitchFamily="34" charset="0"/>
              </a:rPr>
              <a:t>которые будут выполнять задания согласно написанной программе.</a:t>
            </a:r>
            <a:endParaRPr lang="ru-RU" b="0" i="0" u="none" strike="noStrike" dirty="0">
              <a:solidFill>
                <a:srgbClr val="FFFFFF"/>
              </a:solidFill>
              <a:effectLst/>
            </a:endParaRPr>
          </a:p>
          <a:p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8" name="Рисунок 7" descr="Изображение выглядит как шаблон, Симметрия, снимок экрана,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B14D59E1-E2FC-8FC9-F193-636C1061A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59" y="-4891763"/>
            <a:ext cx="7199245" cy="4234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Google Shape;435;p33">
            <a:extLst>
              <a:ext uri="{FF2B5EF4-FFF2-40B4-BE49-F238E27FC236}">
                <a16:creationId xmlns:a16="http://schemas.microsoft.com/office/drawing/2014/main" id="{F37ABD44-1A42-CF66-7700-F0AA2BAD4816}"/>
              </a:ext>
            </a:extLst>
          </p:cNvPr>
          <p:cNvSpPr txBox="1">
            <a:spLocks/>
          </p:cNvSpPr>
          <p:nvPr/>
        </p:nvSpPr>
        <p:spPr>
          <a:xfrm>
            <a:off x="2121328" y="-5886397"/>
            <a:ext cx="769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ru-RU" sz="4000" b="1" dirty="0">
                <a:solidFill>
                  <a:srgbClr val="3C3F3D"/>
                </a:solidFill>
                <a:latin typeface="Marmelad"/>
                <a:ea typeface="Marmelad"/>
                <a:cs typeface="Marmelad"/>
                <a:sym typeface="Marmelad"/>
              </a:rPr>
              <a:t>Что сделано?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0A77D1-BE91-7D82-386C-C4B0B8BFACE2}"/>
              </a:ext>
            </a:extLst>
          </p:cNvPr>
          <p:cNvSpPr txBox="1"/>
          <p:nvPr/>
        </p:nvSpPr>
        <p:spPr>
          <a:xfrm>
            <a:off x="8362302" y="-3378532"/>
            <a:ext cx="29843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3E3F3D"/>
                </a:solidFill>
              </a:rPr>
              <a:t>Игровое поле</a:t>
            </a:r>
            <a:br>
              <a:rPr lang="ru-RU" sz="2800" dirty="0"/>
            </a:br>
            <a:r>
              <a:rPr lang="ru-RU" sz="2800" dirty="0"/>
              <a:t>(третий прототип)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DDE15EBF-9E8D-D9DC-8B5D-50107836B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2954479">
            <a:off x="10415999" y="324667"/>
            <a:ext cx="2330076" cy="197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811CF6DF-6D59-5D77-A49B-69E22E4F2A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20056078">
            <a:off x="-677401" y="873518"/>
            <a:ext cx="2629932" cy="222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17EEF9-E1F5-5761-3173-100DD0F837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512" y="5683450"/>
            <a:ext cx="3059084" cy="110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7680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 descr="Изображение выглядит как шаблон, Симметрия, снимок экрана,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3CAD263C-A63F-EFB9-9533-86800C202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59" y="1293878"/>
            <a:ext cx="7199245" cy="4234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C53D59E5-EED4-1125-D5AF-92D4CC095F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>
            <a:off x="10443399" y="14406913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B130EA3B-4741-1318-D945-54AAB8A1B1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9345924">
            <a:off x="336684" y="14996667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B4C22691-5C1B-4EDA-CE97-BA87D0746A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1189718">
            <a:off x="751221" y="-1861701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DDE15EBF-9E8D-D9DC-8B5D-50107836B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731344">
            <a:off x="11013521" y="4223804"/>
            <a:ext cx="2707016" cy="229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3D62C637-F347-2156-1099-8BABB9E102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19906488">
            <a:off x="11069837" y="-1905992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78A70CD6-4768-98CC-4FAD-956B3DB2BC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2838485">
            <a:off x="5470822" y="-982673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875956F-8290-C39B-2EA0-A2B74F3EAF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2838485">
            <a:off x="16468825" y="-2104571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E46AAE4-BC1D-18B9-48F7-871D99FB38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809619">
            <a:off x="19088950" y="5185622"/>
            <a:ext cx="1312310" cy="111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AAFFFFE-ED73-89D4-53C9-E99985C6A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19906488">
            <a:off x="12310876" y="1873232"/>
            <a:ext cx="732824" cy="62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1FA6441B-BD4C-CE45-2D33-73D5F0A4E0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2261654">
            <a:off x="22549132" y="-187023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80FF766-BCBA-8DF8-86D9-67773D554BFA}"/>
              </a:ext>
            </a:extLst>
          </p:cNvPr>
          <p:cNvSpPr txBox="1"/>
          <p:nvPr/>
        </p:nvSpPr>
        <p:spPr>
          <a:xfrm>
            <a:off x="2686602" y="7104356"/>
            <a:ext cx="7450930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ru-RU" sz="4000" b="1" i="0" u="none" strike="noStrike" dirty="0">
                <a:solidFill>
                  <a:srgbClr val="3E3F3D"/>
                </a:solidFill>
                <a:effectLst/>
                <a:latin typeface="Marmelad"/>
              </a:rPr>
              <a:t>Решение</a:t>
            </a:r>
            <a:endParaRPr lang="ru-RU" b="0" i="0" u="none" strike="noStrike" dirty="0">
              <a:solidFill>
                <a:srgbClr val="3E3F3D"/>
              </a:solidFill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br>
              <a:rPr lang="ru-RU" b="0" i="0" u="none" strike="noStrike" dirty="0">
                <a:solidFill>
                  <a:srgbClr val="3E3F3D"/>
                </a:solidFill>
                <a:effectLst/>
              </a:rPr>
            </a:br>
            <a:r>
              <a:rPr lang="ru-RU" sz="1800" b="0" i="0" u="none" strike="noStrike" dirty="0">
                <a:solidFill>
                  <a:srgbClr val="3E3F3D"/>
                </a:solidFill>
                <a:effectLst/>
                <a:latin typeface="Century Gothic" panose="020B0502020202020204" pitchFamily="34" charset="0"/>
              </a:rPr>
              <a:t>Настольная игра, в которой игроки </a:t>
            </a:r>
            <a:r>
              <a:rPr lang="ru-RU" sz="1800" b="1" i="0" u="none" strike="noStrike" dirty="0">
                <a:solidFill>
                  <a:srgbClr val="3E3F3D"/>
                </a:solidFill>
                <a:effectLst/>
                <a:latin typeface="Century Gothic" panose="020B0502020202020204" pitchFamily="34" charset="0"/>
              </a:rPr>
              <a:t>создают своих роботов</a:t>
            </a:r>
            <a:r>
              <a:rPr lang="ru-RU" sz="1800" b="0" i="0" u="none" strike="noStrike" dirty="0">
                <a:solidFill>
                  <a:srgbClr val="3E3F3D"/>
                </a:solidFill>
                <a:effectLst/>
                <a:latin typeface="Century Gothic" panose="020B0502020202020204" pitchFamily="34" charset="0"/>
              </a:rPr>
              <a:t> из блоков, затем составляют код </a:t>
            </a:r>
            <a:endParaRPr lang="ru-RU" b="0" i="0" u="none" strike="noStrike" dirty="0">
              <a:solidFill>
                <a:srgbClr val="3E3F3D"/>
              </a:solidFill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dirty="0">
                <a:solidFill>
                  <a:srgbClr val="3E3F3D"/>
                </a:solidFill>
                <a:effectLst/>
                <a:latin typeface="Century Gothic" panose="020B0502020202020204" pitchFamily="34" charset="0"/>
              </a:rPr>
              <a:t>Для их управления. </a:t>
            </a:r>
            <a:endParaRPr lang="ru-RU" b="0" i="0" u="none" strike="noStrike" dirty="0">
              <a:solidFill>
                <a:srgbClr val="3E3F3D"/>
              </a:solidFill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br>
              <a:rPr lang="ru-RU" b="0" i="0" u="none" strike="noStrike" dirty="0">
                <a:solidFill>
                  <a:srgbClr val="3E3F3D"/>
                </a:solidFill>
                <a:effectLst/>
              </a:rPr>
            </a:br>
            <a:r>
              <a:rPr lang="ru-RU" sz="1800" b="0" i="0" u="none" strike="noStrike" dirty="0">
                <a:solidFill>
                  <a:srgbClr val="3E3F3D"/>
                </a:solidFill>
                <a:effectLst/>
                <a:latin typeface="Century Gothic" panose="020B0502020202020204" pitchFamily="34" charset="0"/>
              </a:rPr>
              <a:t>Когда программа готова игроки сканируют своих роботов с помощью мобильных устройств </a:t>
            </a:r>
            <a:endParaRPr lang="ru-RU" b="0" i="0" u="none" strike="noStrike" dirty="0">
              <a:solidFill>
                <a:srgbClr val="3E3F3D"/>
              </a:solidFill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dirty="0">
                <a:solidFill>
                  <a:srgbClr val="3E3F3D"/>
                </a:solidFill>
                <a:effectLst/>
                <a:latin typeface="Century Gothic" panose="020B0502020202020204" pitchFamily="34" charset="0"/>
              </a:rPr>
              <a:t>и </a:t>
            </a:r>
            <a:r>
              <a:rPr lang="ru-RU" sz="1800" b="1" i="0" u="none" strike="noStrike" dirty="0">
                <a:solidFill>
                  <a:srgbClr val="3E3F3D"/>
                </a:solidFill>
                <a:effectLst/>
                <a:latin typeface="Century Gothic" panose="020B0502020202020204" pitchFamily="34" charset="0"/>
              </a:rPr>
              <a:t>получают виртуальных роботов</a:t>
            </a:r>
            <a:r>
              <a:rPr lang="ru-RU" sz="1800" b="0" i="0" u="none" strike="noStrike" dirty="0">
                <a:solidFill>
                  <a:srgbClr val="3E3F3D"/>
                </a:solidFill>
                <a:effectLst/>
                <a:latin typeface="Century Gothic" panose="020B0502020202020204" pitchFamily="34" charset="0"/>
              </a:rPr>
              <a:t>, </a:t>
            </a:r>
            <a:endParaRPr lang="ru-RU" b="0" i="0" u="none" strike="noStrike" dirty="0">
              <a:solidFill>
                <a:srgbClr val="3E3F3D"/>
              </a:solidFill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dirty="0">
                <a:solidFill>
                  <a:srgbClr val="3E3F3D"/>
                </a:solidFill>
                <a:effectLst/>
                <a:latin typeface="Century Gothic" panose="020B0502020202020204" pitchFamily="34" charset="0"/>
              </a:rPr>
              <a:t>которые будут выполнять задания согласно написанной программе.</a:t>
            </a:r>
            <a:endParaRPr lang="ru-RU" b="0" i="0" u="none" strike="noStrike" dirty="0">
              <a:solidFill>
                <a:srgbClr val="3E3F3D"/>
              </a:solidFill>
              <a:effectLst/>
            </a:endParaRPr>
          </a:p>
          <a:p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528D113-D753-49DC-0EF6-6CDC739C5BE4}"/>
              </a:ext>
            </a:extLst>
          </p:cNvPr>
          <p:cNvGrpSpPr/>
          <p:nvPr/>
        </p:nvGrpSpPr>
        <p:grpSpPr>
          <a:xfrm>
            <a:off x="14307465" y="1610895"/>
            <a:ext cx="5476824" cy="3979530"/>
            <a:chOff x="1799760" y="1610895"/>
            <a:chExt cx="5476824" cy="3979530"/>
          </a:xfrm>
        </p:grpSpPr>
        <p:sp>
          <p:nvSpPr>
            <p:cNvPr id="19" name="Google Shape;436;p33">
              <a:extLst>
                <a:ext uri="{FF2B5EF4-FFF2-40B4-BE49-F238E27FC236}">
                  <a16:creationId xmlns:a16="http://schemas.microsoft.com/office/drawing/2014/main" id="{3A574C15-544B-CCD6-2425-0AFF22BC88A3}"/>
                </a:ext>
              </a:extLst>
            </p:cNvPr>
            <p:cNvSpPr/>
            <p:nvPr/>
          </p:nvSpPr>
          <p:spPr>
            <a:xfrm>
              <a:off x="1799760" y="1610895"/>
              <a:ext cx="3924900" cy="3979500"/>
            </a:xfrm>
            <a:prstGeom prst="ellipse">
              <a:avLst/>
            </a:prstGeom>
            <a:solidFill>
              <a:srgbClr val="416E3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37;p33">
              <a:extLst>
                <a:ext uri="{FF2B5EF4-FFF2-40B4-BE49-F238E27FC236}">
                  <a16:creationId xmlns:a16="http://schemas.microsoft.com/office/drawing/2014/main" id="{F057E91B-76D1-3F24-B472-6924338B4357}"/>
                </a:ext>
              </a:extLst>
            </p:cNvPr>
            <p:cNvSpPr/>
            <p:nvPr/>
          </p:nvSpPr>
          <p:spPr>
            <a:xfrm>
              <a:off x="2112558" y="2201882"/>
              <a:ext cx="3299400" cy="3388500"/>
            </a:xfrm>
            <a:prstGeom prst="ellipse">
              <a:avLst/>
            </a:prstGeom>
            <a:solidFill>
              <a:srgbClr val="61A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1155CC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22" name="Google Shape;438;p33">
              <a:extLst>
                <a:ext uri="{FF2B5EF4-FFF2-40B4-BE49-F238E27FC236}">
                  <a16:creationId xmlns:a16="http://schemas.microsoft.com/office/drawing/2014/main" id="{57689814-FDE5-4CC3-549F-359D2EF19FA7}"/>
                </a:ext>
              </a:extLst>
            </p:cNvPr>
            <p:cNvSpPr/>
            <p:nvPr/>
          </p:nvSpPr>
          <p:spPr>
            <a:xfrm>
              <a:off x="2345996" y="2718525"/>
              <a:ext cx="2832000" cy="2871900"/>
            </a:xfrm>
            <a:prstGeom prst="ellipse">
              <a:avLst/>
            </a:prstGeom>
            <a:solidFill>
              <a:srgbClr val="7ED858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1155CC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23" name="Google Shape;439;p33">
              <a:extLst>
                <a:ext uri="{FF2B5EF4-FFF2-40B4-BE49-F238E27FC236}">
                  <a16:creationId xmlns:a16="http://schemas.microsoft.com/office/drawing/2014/main" id="{DB1CFCFD-DFCF-E421-B16F-1BDAF697E82F}"/>
                </a:ext>
              </a:extLst>
            </p:cNvPr>
            <p:cNvSpPr/>
            <p:nvPr/>
          </p:nvSpPr>
          <p:spPr>
            <a:xfrm>
              <a:off x="2671788" y="3429000"/>
              <a:ext cx="2181000" cy="2161200"/>
            </a:xfrm>
            <a:prstGeom prst="ellipse">
              <a:avLst/>
            </a:prstGeom>
            <a:solidFill>
              <a:srgbClr val="EDFA84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  <p:cxnSp>
          <p:nvCxnSpPr>
            <p:cNvPr id="24" name="Google Shape;444;p33">
              <a:extLst>
                <a:ext uri="{FF2B5EF4-FFF2-40B4-BE49-F238E27FC236}">
                  <a16:creationId xmlns:a16="http://schemas.microsoft.com/office/drawing/2014/main" id="{B536B425-5900-7019-48F4-D0E8163C1314}"/>
                </a:ext>
              </a:extLst>
            </p:cNvPr>
            <p:cNvCxnSpPr>
              <a:cxnSpLocks/>
            </p:cNvCxnSpPr>
            <p:nvPr/>
          </p:nvCxnSpPr>
          <p:spPr>
            <a:xfrm>
              <a:off x="4260564" y="1991610"/>
              <a:ext cx="3016020" cy="0"/>
            </a:xfrm>
            <a:prstGeom prst="straightConnector1">
              <a:avLst/>
            </a:prstGeom>
            <a:noFill/>
            <a:ln w="28575" cap="flat" cmpd="sng">
              <a:solidFill>
                <a:srgbClr val="3C3F3D"/>
              </a:solidFill>
              <a:prstDash val="solid"/>
              <a:round/>
              <a:headEnd type="none" w="med" len="med"/>
              <a:tailEnd type="oval" w="med" len="med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25" name="Google Shape;445;p33">
              <a:extLst>
                <a:ext uri="{FF2B5EF4-FFF2-40B4-BE49-F238E27FC236}">
                  <a16:creationId xmlns:a16="http://schemas.microsoft.com/office/drawing/2014/main" id="{C0A71654-3C30-5CF5-9523-0CC3B3E31778}"/>
                </a:ext>
              </a:extLst>
            </p:cNvPr>
            <p:cNvCxnSpPr>
              <a:cxnSpLocks/>
            </p:cNvCxnSpPr>
            <p:nvPr/>
          </p:nvCxnSpPr>
          <p:spPr>
            <a:xfrm>
              <a:off x="4302610" y="2588277"/>
              <a:ext cx="2973974" cy="31016"/>
            </a:xfrm>
            <a:prstGeom prst="straightConnector1">
              <a:avLst/>
            </a:prstGeom>
            <a:noFill/>
            <a:ln w="28575" cap="flat" cmpd="sng">
              <a:solidFill>
                <a:srgbClr val="3C3F3D"/>
              </a:solidFill>
              <a:prstDash val="solid"/>
              <a:round/>
              <a:headEnd type="none" w="med" len="med"/>
              <a:tailEnd type="oval" w="med" len="med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26" name="Google Shape;446;p33">
              <a:extLst>
                <a:ext uri="{FF2B5EF4-FFF2-40B4-BE49-F238E27FC236}">
                  <a16:creationId xmlns:a16="http://schemas.microsoft.com/office/drawing/2014/main" id="{8C5C1683-B8B3-1400-1231-738337874049}"/>
                </a:ext>
              </a:extLst>
            </p:cNvPr>
            <p:cNvCxnSpPr>
              <a:cxnSpLocks/>
            </p:cNvCxnSpPr>
            <p:nvPr/>
          </p:nvCxnSpPr>
          <p:spPr>
            <a:xfrm>
              <a:off x="4302610" y="3284163"/>
              <a:ext cx="2973974" cy="0"/>
            </a:xfrm>
            <a:prstGeom prst="straightConnector1">
              <a:avLst/>
            </a:prstGeom>
            <a:noFill/>
            <a:ln w="28575" cap="flat" cmpd="sng">
              <a:solidFill>
                <a:srgbClr val="3C3F3D"/>
              </a:solidFill>
              <a:prstDash val="solid"/>
              <a:round/>
              <a:headEnd type="none" w="med" len="med"/>
              <a:tailEnd type="oval" w="med" len="med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27" name="Google Shape;447;p33">
              <a:extLst>
                <a:ext uri="{FF2B5EF4-FFF2-40B4-BE49-F238E27FC236}">
                  <a16:creationId xmlns:a16="http://schemas.microsoft.com/office/drawing/2014/main" id="{FA1C6A46-1177-BBC2-29A2-F6E97F118A3A}"/>
                </a:ext>
              </a:extLst>
            </p:cNvPr>
            <p:cNvCxnSpPr>
              <a:cxnSpLocks/>
            </p:cNvCxnSpPr>
            <p:nvPr/>
          </p:nvCxnSpPr>
          <p:spPr>
            <a:xfrm>
              <a:off x="4302610" y="3971115"/>
              <a:ext cx="2973974" cy="0"/>
            </a:xfrm>
            <a:prstGeom prst="straightConnector1">
              <a:avLst/>
            </a:prstGeom>
            <a:noFill/>
            <a:ln w="28575" cap="flat" cmpd="sng">
              <a:solidFill>
                <a:srgbClr val="3C3F3D"/>
              </a:solidFill>
              <a:prstDash val="solid"/>
              <a:round/>
              <a:headEnd type="none" w="med" len="med"/>
              <a:tailEnd type="oval" w="med" len="med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cxnSp>
        <p:sp>
          <p:nvSpPr>
            <p:cNvPr id="28" name="Google Shape;440;p33">
              <a:extLst>
                <a:ext uri="{FF2B5EF4-FFF2-40B4-BE49-F238E27FC236}">
                  <a16:creationId xmlns:a16="http://schemas.microsoft.com/office/drawing/2014/main" id="{D535E890-4C64-BD2D-1950-DDE750F1DA94}"/>
                </a:ext>
              </a:extLst>
            </p:cNvPr>
            <p:cNvSpPr txBox="1"/>
            <p:nvPr/>
          </p:nvSpPr>
          <p:spPr>
            <a:xfrm>
              <a:off x="3179498" y="1709119"/>
              <a:ext cx="1165200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rgbClr val="EDFA84"/>
                  </a:solidFill>
                  <a:latin typeface="Century Gothic" panose="020B0502020202020204" pitchFamily="34" charset="0"/>
                  <a:ea typeface="Marmelad"/>
                  <a:cs typeface="Marmelad"/>
                  <a:sym typeface="Marmelad"/>
                </a:rPr>
                <a:t>PAM</a:t>
              </a:r>
              <a:endParaRPr sz="2400" b="1" dirty="0">
                <a:solidFill>
                  <a:srgbClr val="EDFA84"/>
                </a:solidFill>
                <a:highlight>
                  <a:schemeClr val="dk1"/>
                </a:highlight>
                <a:latin typeface="Century Gothic" panose="020B0502020202020204" pitchFamily="34" charset="0"/>
                <a:ea typeface="Marmelad"/>
                <a:cs typeface="Marmelad"/>
                <a:sym typeface="Marmelad"/>
              </a:endParaRPr>
            </a:p>
          </p:txBody>
        </p:sp>
        <p:sp>
          <p:nvSpPr>
            <p:cNvPr id="29" name="Google Shape;441;p33">
              <a:extLst>
                <a:ext uri="{FF2B5EF4-FFF2-40B4-BE49-F238E27FC236}">
                  <a16:creationId xmlns:a16="http://schemas.microsoft.com/office/drawing/2014/main" id="{FFE2C9A5-C39A-F186-2CB9-D050A55E1B94}"/>
                </a:ext>
              </a:extLst>
            </p:cNvPr>
            <p:cNvSpPr txBox="1"/>
            <p:nvPr/>
          </p:nvSpPr>
          <p:spPr>
            <a:xfrm>
              <a:off x="3316560" y="2305334"/>
              <a:ext cx="8916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rgbClr val="EDFA84"/>
                  </a:solidFill>
                  <a:latin typeface="Century Gothic" panose="020B0502020202020204" pitchFamily="34" charset="0"/>
                  <a:ea typeface="Marmelad"/>
                  <a:cs typeface="Marmelad"/>
                  <a:sym typeface="Marmelad"/>
                </a:rPr>
                <a:t>TAM</a:t>
              </a:r>
              <a:endParaRPr sz="2400" b="1" dirty="0">
                <a:solidFill>
                  <a:srgbClr val="EDFA84"/>
                </a:solidFill>
                <a:latin typeface="Century Gothic" panose="020B0502020202020204" pitchFamily="34" charset="0"/>
                <a:ea typeface="Marmelad"/>
                <a:cs typeface="Marmelad"/>
                <a:sym typeface="Marmelad"/>
              </a:endParaRPr>
            </a:p>
          </p:txBody>
        </p:sp>
        <p:sp>
          <p:nvSpPr>
            <p:cNvPr id="30" name="Google Shape;442;p33">
              <a:extLst>
                <a:ext uri="{FF2B5EF4-FFF2-40B4-BE49-F238E27FC236}">
                  <a16:creationId xmlns:a16="http://schemas.microsoft.com/office/drawing/2014/main" id="{15FC9114-E7AD-4E78-0986-C7406D0E5BBE}"/>
                </a:ext>
              </a:extLst>
            </p:cNvPr>
            <p:cNvSpPr txBox="1"/>
            <p:nvPr/>
          </p:nvSpPr>
          <p:spPr>
            <a:xfrm>
              <a:off x="3256537" y="2954994"/>
              <a:ext cx="10113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rgbClr val="416E36"/>
                  </a:solidFill>
                  <a:latin typeface="Century Gothic" panose="020B0502020202020204" pitchFamily="34" charset="0"/>
                  <a:ea typeface="Marmelad"/>
                  <a:cs typeface="Marmelad"/>
                  <a:sym typeface="Marmelad"/>
                </a:rPr>
                <a:t>SAM</a:t>
              </a:r>
              <a:endParaRPr sz="2400" b="1" dirty="0">
                <a:solidFill>
                  <a:srgbClr val="416E36"/>
                </a:solidFill>
                <a:latin typeface="Century Gothic" panose="020B0502020202020204" pitchFamily="34" charset="0"/>
                <a:ea typeface="Marmelad"/>
                <a:cs typeface="Marmelad"/>
                <a:sym typeface="Marmelad"/>
              </a:endParaRPr>
            </a:p>
          </p:txBody>
        </p:sp>
        <p:sp>
          <p:nvSpPr>
            <p:cNvPr id="31" name="Google Shape;443;p33">
              <a:extLst>
                <a:ext uri="{FF2B5EF4-FFF2-40B4-BE49-F238E27FC236}">
                  <a16:creationId xmlns:a16="http://schemas.microsoft.com/office/drawing/2014/main" id="{A19C4183-C24A-4EB0-A7FE-4817E7E0913E}"/>
                </a:ext>
              </a:extLst>
            </p:cNvPr>
            <p:cNvSpPr txBox="1"/>
            <p:nvPr/>
          </p:nvSpPr>
          <p:spPr>
            <a:xfrm>
              <a:off x="3316611" y="4377327"/>
              <a:ext cx="891600" cy="29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rgbClr val="416E36"/>
                  </a:solidFill>
                  <a:latin typeface="Century Gothic" panose="020B0502020202020204" pitchFamily="34" charset="0"/>
                  <a:ea typeface="Marmelad"/>
                  <a:cs typeface="Marmelad"/>
                  <a:sym typeface="Marmelad"/>
                </a:rPr>
                <a:t>SOM</a:t>
              </a:r>
              <a:endParaRPr sz="2400" b="1" dirty="0">
                <a:solidFill>
                  <a:srgbClr val="416E36"/>
                </a:solidFill>
                <a:latin typeface="Century Gothic" panose="020B0502020202020204" pitchFamily="34" charset="0"/>
                <a:ea typeface="Marmelad"/>
                <a:cs typeface="Marmelad"/>
                <a:sym typeface="Marmelad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045DA9C-6450-7320-87AB-65432813F270}"/>
              </a:ext>
            </a:extLst>
          </p:cNvPr>
          <p:cNvSpPr txBox="1"/>
          <p:nvPr/>
        </p:nvSpPr>
        <p:spPr>
          <a:xfrm>
            <a:off x="19935952" y="1674673"/>
            <a:ext cx="1314450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ru-RU" sz="2400" b="1" i="0" u="none" strike="noStrike" dirty="0">
                <a:solidFill>
                  <a:srgbClr val="3C3F3D"/>
                </a:solidFill>
                <a:effectLst/>
                <a:latin typeface="Century Gothic" panose="020B0502020202020204" pitchFamily="34" charset="0"/>
              </a:rPr>
              <a:t>30 млрд ₽</a:t>
            </a:r>
            <a:endParaRPr lang="ru-RU" sz="2400" b="1" i="0" u="none" strike="noStrike" dirty="0">
              <a:solidFill>
                <a:srgbClr val="3C3F3D"/>
              </a:solidFill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br>
              <a:rPr lang="ru-RU" sz="2400" b="1" i="0" u="none" strike="noStrike" dirty="0">
                <a:solidFill>
                  <a:srgbClr val="3C3F3D"/>
                </a:solidFill>
                <a:effectLst/>
              </a:rPr>
            </a:br>
            <a:r>
              <a:rPr lang="ru-RU" sz="2400" b="1" i="0" u="none" strike="noStrike" dirty="0">
                <a:solidFill>
                  <a:srgbClr val="3C3F3D"/>
                </a:solidFill>
                <a:effectLst/>
                <a:latin typeface="Century Gothic" panose="020B0502020202020204" pitchFamily="34" charset="0"/>
              </a:rPr>
              <a:t>22 млрд ₽</a:t>
            </a:r>
            <a:endParaRPr lang="ru-RU" sz="2400" b="1" i="0" u="none" strike="noStrike" dirty="0">
              <a:solidFill>
                <a:srgbClr val="3C3F3D"/>
              </a:solidFill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br>
              <a:rPr lang="ru-RU" sz="2400" b="1" i="0" u="none" strike="noStrike" dirty="0">
                <a:solidFill>
                  <a:srgbClr val="3C3F3D"/>
                </a:solidFill>
                <a:effectLst/>
              </a:rPr>
            </a:br>
            <a:r>
              <a:rPr lang="ru-RU" sz="2400" b="1" i="0" u="none" strike="noStrike" dirty="0">
                <a:solidFill>
                  <a:srgbClr val="3C3F3D"/>
                </a:solidFill>
                <a:effectLst/>
                <a:latin typeface="Century Gothic" panose="020B0502020202020204" pitchFamily="34" charset="0"/>
              </a:rPr>
              <a:t>4 млрд ₽</a:t>
            </a:r>
            <a:endParaRPr lang="ru-RU" sz="2400" b="1" i="0" u="none" strike="noStrike" dirty="0">
              <a:solidFill>
                <a:srgbClr val="3C3F3D"/>
              </a:solidFill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br>
              <a:rPr lang="ru-RU" sz="2400" b="1" i="0" u="none" strike="noStrike" dirty="0">
                <a:solidFill>
                  <a:srgbClr val="3C3F3D"/>
                </a:solidFill>
                <a:effectLst/>
              </a:rPr>
            </a:br>
            <a:r>
              <a:rPr lang="ru-RU" sz="2400" b="1" i="0" u="none" strike="noStrike" dirty="0">
                <a:solidFill>
                  <a:srgbClr val="3C3F3D"/>
                </a:solidFill>
                <a:effectLst/>
                <a:latin typeface="Century Gothic" panose="020B0502020202020204" pitchFamily="34" charset="0"/>
              </a:rPr>
              <a:t>500 млн ₽</a:t>
            </a:r>
            <a:endParaRPr lang="ru-RU" sz="2400" b="1" i="0" u="none" strike="noStrike" dirty="0">
              <a:solidFill>
                <a:srgbClr val="3C3F3D"/>
              </a:solidFill>
              <a:effectLst/>
            </a:endParaRPr>
          </a:p>
          <a:p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3" name="Google Shape;435;p33">
            <a:extLst>
              <a:ext uri="{FF2B5EF4-FFF2-40B4-BE49-F238E27FC236}">
                <a16:creationId xmlns:a16="http://schemas.microsoft.com/office/drawing/2014/main" id="{D0512B44-D2B9-F0D1-AD23-34FE435452A1}"/>
              </a:ext>
            </a:extLst>
          </p:cNvPr>
          <p:cNvSpPr txBox="1">
            <a:spLocks/>
          </p:cNvSpPr>
          <p:nvPr/>
        </p:nvSpPr>
        <p:spPr>
          <a:xfrm>
            <a:off x="14629033" y="406818"/>
            <a:ext cx="769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" sz="4000" b="1" dirty="0">
                <a:solidFill>
                  <a:srgbClr val="3C3F3D"/>
                </a:solidFill>
                <a:latin typeface="Marmelad"/>
                <a:ea typeface="Marmelad"/>
                <a:cs typeface="Marmelad"/>
                <a:sym typeface="Marmelad"/>
              </a:rPr>
              <a:t>PTSS </a:t>
            </a:r>
            <a:r>
              <a:rPr lang="ru-RU" sz="4000" b="1" dirty="0">
                <a:solidFill>
                  <a:srgbClr val="3C3F3D"/>
                </a:solidFill>
                <a:latin typeface="Marmelad"/>
                <a:ea typeface="Marmelad"/>
                <a:cs typeface="Marmelad"/>
                <a:sym typeface="Marmelad"/>
              </a:rPr>
              <a:t>Анализ</a:t>
            </a:r>
          </a:p>
        </p:txBody>
      </p:sp>
      <p:sp>
        <p:nvSpPr>
          <p:cNvPr id="36" name="Google Shape;435;p33">
            <a:extLst>
              <a:ext uri="{FF2B5EF4-FFF2-40B4-BE49-F238E27FC236}">
                <a16:creationId xmlns:a16="http://schemas.microsoft.com/office/drawing/2014/main" id="{84DCF89E-4B93-48D5-A413-339EA1C788E6}"/>
              </a:ext>
            </a:extLst>
          </p:cNvPr>
          <p:cNvSpPr txBox="1">
            <a:spLocks/>
          </p:cNvSpPr>
          <p:nvPr/>
        </p:nvSpPr>
        <p:spPr>
          <a:xfrm>
            <a:off x="2121328" y="299244"/>
            <a:ext cx="769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ru-RU" sz="4000" b="1" dirty="0">
                <a:solidFill>
                  <a:srgbClr val="3C3F3D"/>
                </a:solidFill>
                <a:latin typeface="Marmelad"/>
                <a:ea typeface="Marmelad"/>
                <a:cs typeface="Marmelad"/>
                <a:sym typeface="Marmelad"/>
              </a:rPr>
              <a:t>Что сделано?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811CF6DF-6D59-5D77-A49B-69E22E4F2A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20908365">
            <a:off x="-1527691" y="4435841"/>
            <a:ext cx="3055382" cy="258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E458154-D257-0F19-0D9F-56C933C742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512" y="5683450"/>
            <a:ext cx="3059084" cy="110308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9306A90-B294-6E40-DF82-D80BC34700D8}"/>
              </a:ext>
            </a:extLst>
          </p:cNvPr>
          <p:cNvSpPr txBox="1"/>
          <p:nvPr/>
        </p:nvSpPr>
        <p:spPr>
          <a:xfrm>
            <a:off x="8362302" y="2807109"/>
            <a:ext cx="29843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3E3F3D"/>
                </a:solidFill>
              </a:rPr>
              <a:t>Игровое поле</a:t>
            </a:r>
            <a:br>
              <a:rPr lang="ru-RU" sz="2800" dirty="0"/>
            </a:br>
            <a:r>
              <a:rPr lang="ru-RU" sz="2800" dirty="0"/>
              <a:t>(третий прототип)</a:t>
            </a:r>
          </a:p>
        </p:txBody>
      </p:sp>
    </p:spTree>
    <p:extLst>
      <p:ext uri="{BB962C8B-B14F-4D97-AF65-F5344CB8AC3E}">
        <p14:creationId xmlns:p14="http://schemas.microsoft.com/office/powerpoint/2010/main" val="3293822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C53D59E5-EED4-1125-D5AF-92D4CC095F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>
            <a:off x="10443399" y="14406913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B130EA3B-4741-1318-D945-54AAB8A1B1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9345924">
            <a:off x="336684" y="14996667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B4C22691-5C1B-4EDA-CE97-BA87D0746A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1189718">
            <a:off x="751221" y="-1861701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811CF6DF-6D59-5D77-A49B-69E22E4F2A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20056078">
            <a:off x="-13654049" y="5243491"/>
            <a:ext cx="3055382" cy="258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DDE15EBF-9E8D-D9DC-8B5D-50107836B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1744169">
            <a:off x="-1112837" y="4223804"/>
            <a:ext cx="2707016" cy="229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3D62C637-F347-2156-1099-8BABB9E102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19906488">
            <a:off x="11069837" y="-1905992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78A70CD6-4768-98CC-4FAD-956B3DB2BC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2838485">
            <a:off x="5470822" y="-982673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875956F-8290-C39B-2EA0-A2B74F3EAF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20433528">
            <a:off x="4342467" y="-1199501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E46AAE4-BC1D-18B9-48F7-871D99FB38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18559794">
            <a:off x="6962592" y="5185622"/>
            <a:ext cx="1312310" cy="111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AAFFFFE-ED73-89D4-53C9-E99985C6A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2139782">
            <a:off x="184518" y="1873232"/>
            <a:ext cx="732824" cy="62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1FA6441B-BD4C-CE45-2D33-73D5F0A4E0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6081988">
            <a:off x="10422774" y="-187023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B7B8079-D3E5-6A48-DE3F-E9A3C7B1C6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512" y="5683450"/>
            <a:ext cx="3059084" cy="1103089"/>
          </a:xfrm>
          <a:prstGeom prst="rect">
            <a:avLst/>
          </a:prstGeom>
        </p:spPr>
      </p:pic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794CD427-9C21-0211-BAF9-ADF72108FA09}"/>
              </a:ext>
            </a:extLst>
          </p:cNvPr>
          <p:cNvGrpSpPr/>
          <p:nvPr/>
        </p:nvGrpSpPr>
        <p:grpSpPr>
          <a:xfrm>
            <a:off x="1799760" y="1610895"/>
            <a:ext cx="5476824" cy="3979530"/>
            <a:chOff x="1799760" y="1610895"/>
            <a:chExt cx="5476824" cy="3979530"/>
          </a:xfrm>
        </p:grpSpPr>
        <p:sp>
          <p:nvSpPr>
            <p:cNvPr id="5" name="Google Shape;436;p33">
              <a:extLst>
                <a:ext uri="{FF2B5EF4-FFF2-40B4-BE49-F238E27FC236}">
                  <a16:creationId xmlns:a16="http://schemas.microsoft.com/office/drawing/2014/main" id="{1AF7BC44-B55D-EF69-A358-1DF8AD8D0454}"/>
                </a:ext>
              </a:extLst>
            </p:cNvPr>
            <p:cNvSpPr/>
            <p:nvPr/>
          </p:nvSpPr>
          <p:spPr>
            <a:xfrm>
              <a:off x="1799760" y="1610895"/>
              <a:ext cx="3924900" cy="3979500"/>
            </a:xfrm>
            <a:prstGeom prst="ellipse">
              <a:avLst/>
            </a:prstGeom>
            <a:solidFill>
              <a:srgbClr val="416E3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37;p33">
              <a:extLst>
                <a:ext uri="{FF2B5EF4-FFF2-40B4-BE49-F238E27FC236}">
                  <a16:creationId xmlns:a16="http://schemas.microsoft.com/office/drawing/2014/main" id="{ADCED370-A617-323D-6E5A-F9BC9C96813B}"/>
                </a:ext>
              </a:extLst>
            </p:cNvPr>
            <p:cNvSpPr/>
            <p:nvPr/>
          </p:nvSpPr>
          <p:spPr>
            <a:xfrm>
              <a:off x="2112558" y="2201882"/>
              <a:ext cx="3299400" cy="3388500"/>
            </a:xfrm>
            <a:prstGeom prst="ellipse">
              <a:avLst/>
            </a:prstGeom>
            <a:solidFill>
              <a:srgbClr val="61A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1155CC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11" name="Google Shape;438;p33">
              <a:extLst>
                <a:ext uri="{FF2B5EF4-FFF2-40B4-BE49-F238E27FC236}">
                  <a16:creationId xmlns:a16="http://schemas.microsoft.com/office/drawing/2014/main" id="{FCCD19A8-A8F1-BEA9-981F-7C91847B11E8}"/>
                </a:ext>
              </a:extLst>
            </p:cNvPr>
            <p:cNvSpPr/>
            <p:nvPr/>
          </p:nvSpPr>
          <p:spPr>
            <a:xfrm>
              <a:off x="2345996" y="2718525"/>
              <a:ext cx="2832000" cy="2871900"/>
            </a:xfrm>
            <a:prstGeom prst="ellipse">
              <a:avLst/>
            </a:prstGeom>
            <a:solidFill>
              <a:srgbClr val="7ED858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rgbClr val="1155CC"/>
                </a:solidFill>
                <a:latin typeface="Karla"/>
                <a:ea typeface="Karla"/>
                <a:cs typeface="Karla"/>
                <a:sym typeface="Karla"/>
              </a:endParaRPr>
            </a:p>
          </p:txBody>
        </p:sp>
        <p:sp>
          <p:nvSpPr>
            <p:cNvPr id="14" name="Google Shape;439;p33">
              <a:extLst>
                <a:ext uri="{FF2B5EF4-FFF2-40B4-BE49-F238E27FC236}">
                  <a16:creationId xmlns:a16="http://schemas.microsoft.com/office/drawing/2014/main" id="{1B1942FA-D53F-9BC8-EF9D-F21AEF7CD7A9}"/>
                </a:ext>
              </a:extLst>
            </p:cNvPr>
            <p:cNvSpPr/>
            <p:nvPr/>
          </p:nvSpPr>
          <p:spPr>
            <a:xfrm>
              <a:off x="2671788" y="3429000"/>
              <a:ext cx="2181000" cy="2161200"/>
            </a:xfrm>
            <a:prstGeom prst="ellipse">
              <a:avLst/>
            </a:prstGeom>
            <a:solidFill>
              <a:srgbClr val="EDFA84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Karla"/>
                <a:ea typeface="Karla"/>
                <a:cs typeface="Karla"/>
                <a:sym typeface="Karla"/>
              </a:endParaRPr>
            </a:p>
          </p:txBody>
        </p:sp>
        <p:cxnSp>
          <p:nvCxnSpPr>
            <p:cNvPr id="19" name="Google Shape;444;p33">
              <a:extLst>
                <a:ext uri="{FF2B5EF4-FFF2-40B4-BE49-F238E27FC236}">
                  <a16:creationId xmlns:a16="http://schemas.microsoft.com/office/drawing/2014/main" id="{D632F6F8-DBF0-883E-3177-697C69A6E8F1}"/>
                </a:ext>
              </a:extLst>
            </p:cNvPr>
            <p:cNvCxnSpPr>
              <a:cxnSpLocks/>
            </p:cNvCxnSpPr>
            <p:nvPr/>
          </p:nvCxnSpPr>
          <p:spPr>
            <a:xfrm>
              <a:off x="4260564" y="1991610"/>
              <a:ext cx="3016020" cy="0"/>
            </a:xfrm>
            <a:prstGeom prst="straightConnector1">
              <a:avLst/>
            </a:prstGeom>
            <a:noFill/>
            <a:ln w="28575" cap="flat" cmpd="sng">
              <a:solidFill>
                <a:srgbClr val="3C3F3D"/>
              </a:solidFill>
              <a:prstDash val="solid"/>
              <a:round/>
              <a:headEnd type="none" w="med" len="med"/>
              <a:tailEnd type="oval" w="med" len="med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20" name="Google Shape;445;p33">
              <a:extLst>
                <a:ext uri="{FF2B5EF4-FFF2-40B4-BE49-F238E27FC236}">
                  <a16:creationId xmlns:a16="http://schemas.microsoft.com/office/drawing/2014/main" id="{8AA35DF0-2537-DFAD-C6A7-8930B55950B4}"/>
                </a:ext>
              </a:extLst>
            </p:cNvPr>
            <p:cNvCxnSpPr>
              <a:cxnSpLocks/>
            </p:cNvCxnSpPr>
            <p:nvPr/>
          </p:nvCxnSpPr>
          <p:spPr>
            <a:xfrm>
              <a:off x="4302610" y="2588277"/>
              <a:ext cx="2973974" cy="31016"/>
            </a:xfrm>
            <a:prstGeom prst="straightConnector1">
              <a:avLst/>
            </a:prstGeom>
            <a:noFill/>
            <a:ln w="28575" cap="flat" cmpd="sng">
              <a:solidFill>
                <a:srgbClr val="3C3F3D"/>
              </a:solidFill>
              <a:prstDash val="solid"/>
              <a:round/>
              <a:headEnd type="none" w="med" len="med"/>
              <a:tailEnd type="oval" w="med" len="med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22" name="Google Shape;446;p33">
              <a:extLst>
                <a:ext uri="{FF2B5EF4-FFF2-40B4-BE49-F238E27FC236}">
                  <a16:creationId xmlns:a16="http://schemas.microsoft.com/office/drawing/2014/main" id="{1C4AA76F-EEFE-53C4-995B-591FA2EDFF8A}"/>
                </a:ext>
              </a:extLst>
            </p:cNvPr>
            <p:cNvCxnSpPr>
              <a:cxnSpLocks/>
            </p:cNvCxnSpPr>
            <p:nvPr/>
          </p:nvCxnSpPr>
          <p:spPr>
            <a:xfrm>
              <a:off x="4302610" y="3284163"/>
              <a:ext cx="2973974" cy="0"/>
            </a:xfrm>
            <a:prstGeom prst="straightConnector1">
              <a:avLst/>
            </a:prstGeom>
            <a:noFill/>
            <a:ln w="28575" cap="flat" cmpd="sng">
              <a:solidFill>
                <a:srgbClr val="3C3F3D"/>
              </a:solidFill>
              <a:prstDash val="solid"/>
              <a:round/>
              <a:headEnd type="none" w="med" len="med"/>
              <a:tailEnd type="oval" w="med" len="med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cxnSp>
        <p:cxnSp>
          <p:nvCxnSpPr>
            <p:cNvPr id="23" name="Google Shape;447;p33">
              <a:extLst>
                <a:ext uri="{FF2B5EF4-FFF2-40B4-BE49-F238E27FC236}">
                  <a16:creationId xmlns:a16="http://schemas.microsoft.com/office/drawing/2014/main" id="{FD75EDB8-0DDD-DC47-646D-A57395A96DCB}"/>
                </a:ext>
              </a:extLst>
            </p:cNvPr>
            <p:cNvCxnSpPr>
              <a:cxnSpLocks/>
            </p:cNvCxnSpPr>
            <p:nvPr/>
          </p:nvCxnSpPr>
          <p:spPr>
            <a:xfrm>
              <a:off x="4302610" y="3971115"/>
              <a:ext cx="2973974" cy="0"/>
            </a:xfrm>
            <a:prstGeom prst="straightConnector1">
              <a:avLst/>
            </a:prstGeom>
            <a:noFill/>
            <a:ln w="28575" cap="flat" cmpd="sng">
              <a:solidFill>
                <a:srgbClr val="3C3F3D"/>
              </a:solidFill>
              <a:prstDash val="solid"/>
              <a:round/>
              <a:headEnd type="none" w="med" len="med"/>
              <a:tailEnd type="oval" w="med" len="med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cxnSp>
        <p:sp>
          <p:nvSpPr>
            <p:cNvPr id="34" name="Google Shape;440;p33">
              <a:extLst>
                <a:ext uri="{FF2B5EF4-FFF2-40B4-BE49-F238E27FC236}">
                  <a16:creationId xmlns:a16="http://schemas.microsoft.com/office/drawing/2014/main" id="{1FCE434B-A609-EA70-21B1-D3E7959DCDE3}"/>
                </a:ext>
              </a:extLst>
            </p:cNvPr>
            <p:cNvSpPr txBox="1"/>
            <p:nvPr/>
          </p:nvSpPr>
          <p:spPr>
            <a:xfrm>
              <a:off x="3179498" y="1709119"/>
              <a:ext cx="1165200" cy="408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rgbClr val="EDFA84"/>
                  </a:solidFill>
                  <a:latin typeface="Century Gothic" panose="020B0502020202020204" pitchFamily="34" charset="0"/>
                  <a:ea typeface="Marmelad"/>
                  <a:cs typeface="Marmelad"/>
                  <a:sym typeface="Marmelad"/>
                </a:rPr>
                <a:t>PAM</a:t>
              </a:r>
              <a:endParaRPr sz="2400" b="1" dirty="0">
                <a:solidFill>
                  <a:srgbClr val="EDFA84"/>
                </a:solidFill>
                <a:highlight>
                  <a:schemeClr val="dk1"/>
                </a:highlight>
                <a:latin typeface="Century Gothic" panose="020B0502020202020204" pitchFamily="34" charset="0"/>
                <a:ea typeface="Marmelad"/>
                <a:cs typeface="Marmelad"/>
                <a:sym typeface="Marmelad"/>
              </a:endParaRPr>
            </a:p>
          </p:txBody>
        </p:sp>
        <p:sp>
          <p:nvSpPr>
            <p:cNvPr id="35" name="Google Shape;441;p33">
              <a:extLst>
                <a:ext uri="{FF2B5EF4-FFF2-40B4-BE49-F238E27FC236}">
                  <a16:creationId xmlns:a16="http://schemas.microsoft.com/office/drawing/2014/main" id="{49C4E195-FA4D-56E0-3C84-E67F534BB208}"/>
                </a:ext>
              </a:extLst>
            </p:cNvPr>
            <p:cNvSpPr txBox="1"/>
            <p:nvPr/>
          </p:nvSpPr>
          <p:spPr>
            <a:xfrm>
              <a:off x="3316560" y="2305334"/>
              <a:ext cx="8916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rgbClr val="EDFA84"/>
                  </a:solidFill>
                  <a:latin typeface="Century Gothic" panose="020B0502020202020204" pitchFamily="34" charset="0"/>
                  <a:ea typeface="Marmelad"/>
                  <a:cs typeface="Marmelad"/>
                  <a:sym typeface="Marmelad"/>
                </a:rPr>
                <a:t>TAM</a:t>
              </a:r>
              <a:endParaRPr sz="2400" b="1" dirty="0">
                <a:solidFill>
                  <a:srgbClr val="EDFA84"/>
                </a:solidFill>
                <a:latin typeface="Century Gothic" panose="020B0502020202020204" pitchFamily="34" charset="0"/>
                <a:ea typeface="Marmelad"/>
                <a:cs typeface="Marmelad"/>
                <a:sym typeface="Marmelad"/>
              </a:endParaRPr>
            </a:p>
          </p:txBody>
        </p:sp>
        <p:sp>
          <p:nvSpPr>
            <p:cNvPr id="36" name="Google Shape;442;p33">
              <a:extLst>
                <a:ext uri="{FF2B5EF4-FFF2-40B4-BE49-F238E27FC236}">
                  <a16:creationId xmlns:a16="http://schemas.microsoft.com/office/drawing/2014/main" id="{7048E1DE-37A5-5FAF-9B41-5173E40735D0}"/>
                </a:ext>
              </a:extLst>
            </p:cNvPr>
            <p:cNvSpPr txBox="1"/>
            <p:nvPr/>
          </p:nvSpPr>
          <p:spPr>
            <a:xfrm>
              <a:off x="3256537" y="2954994"/>
              <a:ext cx="1011300" cy="37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rgbClr val="416E36"/>
                  </a:solidFill>
                  <a:latin typeface="Century Gothic" panose="020B0502020202020204" pitchFamily="34" charset="0"/>
                  <a:ea typeface="Marmelad"/>
                  <a:cs typeface="Marmelad"/>
                  <a:sym typeface="Marmelad"/>
                </a:rPr>
                <a:t>SAM</a:t>
              </a:r>
              <a:endParaRPr sz="2400" b="1" dirty="0">
                <a:solidFill>
                  <a:srgbClr val="416E36"/>
                </a:solidFill>
                <a:latin typeface="Century Gothic" panose="020B0502020202020204" pitchFamily="34" charset="0"/>
                <a:ea typeface="Marmelad"/>
                <a:cs typeface="Marmelad"/>
                <a:sym typeface="Marmelad"/>
              </a:endParaRPr>
            </a:p>
          </p:txBody>
        </p:sp>
        <p:sp>
          <p:nvSpPr>
            <p:cNvPr id="37" name="Google Shape;443;p33">
              <a:extLst>
                <a:ext uri="{FF2B5EF4-FFF2-40B4-BE49-F238E27FC236}">
                  <a16:creationId xmlns:a16="http://schemas.microsoft.com/office/drawing/2014/main" id="{6AAEDAE3-F1E4-1776-8AEE-6ACD86EF3FAF}"/>
                </a:ext>
              </a:extLst>
            </p:cNvPr>
            <p:cNvSpPr txBox="1"/>
            <p:nvPr/>
          </p:nvSpPr>
          <p:spPr>
            <a:xfrm>
              <a:off x="3316611" y="4377327"/>
              <a:ext cx="891600" cy="29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rgbClr val="416E36"/>
                  </a:solidFill>
                  <a:latin typeface="Century Gothic" panose="020B0502020202020204" pitchFamily="34" charset="0"/>
                  <a:ea typeface="Marmelad"/>
                  <a:cs typeface="Marmelad"/>
                  <a:sym typeface="Marmelad"/>
                </a:rPr>
                <a:t>SOM</a:t>
              </a:r>
              <a:endParaRPr sz="2400" b="1" dirty="0">
                <a:solidFill>
                  <a:srgbClr val="416E36"/>
                </a:solidFill>
                <a:latin typeface="Century Gothic" panose="020B0502020202020204" pitchFamily="34" charset="0"/>
                <a:ea typeface="Marmelad"/>
                <a:cs typeface="Marmelad"/>
                <a:sym typeface="Marmelad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78B3EB03-FED4-7CFD-05A4-DF5C02B14276}"/>
              </a:ext>
            </a:extLst>
          </p:cNvPr>
          <p:cNvSpPr txBox="1"/>
          <p:nvPr/>
        </p:nvSpPr>
        <p:spPr>
          <a:xfrm>
            <a:off x="7428247" y="1674673"/>
            <a:ext cx="1314450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ru-RU" sz="2400" b="1" i="0" u="none" strike="noStrike" dirty="0">
                <a:solidFill>
                  <a:srgbClr val="3C3F3D"/>
                </a:solidFill>
                <a:effectLst/>
                <a:latin typeface="Century Gothic" panose="020B0502020202020204" pitchFamily="34" charset="0"/>
              </a:rPr>
              <a:t>30 млрд ₽</a:t>
            </a:r>
            <a:endParaRPr lang="ru-RU" sz="2400" b="1" i="0" u="none" strike="noStrike" dirty="0">
              <a:solidFill>
                <a:srgbClr val="3C3F3D"/>
              </a:solidFill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br>
              <a:rPr lang="ru-RU" sz="2400" b="1" i="0" u="none" strike="noStrike" dirty="0">
                <a:solidFill>
                  <a:srgbClr val="3C3F3D"/>
                </a:solidFill>
                <a:effectLst/>
              </a:rPr>
            </a:br>
            <a:r>
              <a:rPr lang="ru-RU" sz="2400" b="1" i="0" u="none" strike="noStrike" dirty="0">
                <a:solidFill>
                  <a:srgbClr val="3C3F3D"/>
                </a:solidFill>
                <a:effectLst/>
                <a:latin typeface="Century Gothic" panose="020B0502020202020204" pitchFamily="34" charset="0"/>
              </a:rPr>
              <a:t>22 млрд ₽</a:t>
            </a:r>
            <a:endParaRPr lang="ru-RU" sz="2400" b="1" i="0" u="none" strike="noStrike" dirty="0">
              <a:solidFill>
                <a:srgbClr val="3C3F3D"/>
              </a:solidFill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br>
              <a:rPr lang="ru-RU" sz="2400" b="1" i="0" u="none" strike="noStrike" dirty="0">
                <a:solidFill>
                  <a:srgbClr val="3C3F3D"/>
                </a:solidFill>
                <a:effectLst/>
              </a:rPr>
            </a:br>
            <a:r>
              <a:rPr lang="ru-RU" sz="2400" b="1" i="0" u="none" strike="noStrike" dirty="0">
                <a:solidFill>
                  <a:srgbClr val="3C3F3D"/>
                </a:solidFill>
                <a:effectLst/>
                <a:latin typeface="Century Gothic" panose="020B0502020202020204" pitchFamily="34" charset="0"/>
              </a:rPr>
              <a:t>4 млрд ₽</a:t>
            </a:r>
            <a:endParaRPr lang="ru-RU" sz="2400" b="1" i="0" u="none" strike="noStrike" dirty="0">
              <a:solidFill>
                <a:srgbClr val="3C3F3D"/>
              </a:solidFill>
              <a:effectLst/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br>
              <a:rPr lang="ru-RU" sz="2400" b="1" i="0" u="none" strike="noStrike" dirty="0">
                <a:solidFill>
                  <a:srgbClr val="3C3F3D"/>
                </a:solidFill>
                <a:effectLst/>
              </a:rPr>
            </a:br>
            <a:r>
              <a:rPr lang="ru-RU" sz="2400" b="1" i="0" u="none" strike="noStrike" dirty="0">
                <a:solidFill>
                  <a:srgbClr val="3C3F3D"/>
                </a:solidFill>
                <a:effectLst/>
                <a:latin typeface="Century Gothic" panose="020B0502020202020204" pitchFamily="34" charset="0"/>
              </a:rPr>
              <a:t>500 млн ₽</a:t>
            </a:r>
            <a:endParaRPr lang="ru-RU" sz="2400" b="1" i="0" u="none" strike="noStrike" dirty="0">
              <a:solidFill>
                <a:srgbClr val="3C3F3D"/>
              </a:solidFill>
              <a:effectLst/>
            </a:endParaRPr>
          </a:p>
          <a:p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43" name="Google Shape;435;p33">
            <a:extLst>
              <a:ext uri="{FF2B5EF4-FFF2-40B4-BE49-F238E27FC236}">
                <a16:creationId xmlns:a16="http://schemas.microsoft.com/office/drawing/2014/main" id="{A2523BDF-1DF9-7E2B-D7FA-AE5BA5B0A764}"/>
              </a:ext>
            </a:extLst>
          </p:cNvPr>
          <p:cNvSpPr txBox="1">
            <a:spLocks/>
          </p:cNvSpPr>
          <p:nvPr/>
        </p:nvSpPr>
        <p:spPr>
          <a:xfrm>
            <a:off x="2121328" y="406818"/>
            <a:ext cx="769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en" sz="4000" b="1" dirty="0">
                <a:solidFill>
                  <a:srgbClr val="3C3F3D"/>
                </a:solidFill>
                <a:latin typeface="Marmelad"/>
                <a:ea typeface="Marmelad"/>
                <a:cs typeface="Marmelad"/>
                <a:sym typeface="Marmelad"/>
              </a:rPr>
              <a:t>PTSS </a:t>
            </a:r>
            <a:r>
              <a:rPr lang="ru-RU" sz="4000" b="1" dirty="0">
                <a:solidFill>
                  <a:srgbClr val="3C3F3D"/>
                </a:solidFill>
                <a:latin typeface="Marmelad"/>
                <a:ea typeface="Marmelad"/>
                <a:cs typeface="Marmelad"/>
                <a:sym typeface="Marmelad"/>
              </a:rPr>
              <a:t>Анализ</a:t>
            </a:r>
          </a:p>
        </p:txBody>
      </p:sp>
      <p:pic>
        <p:nvPicPr>
          <p:cNvPr id="45" name="Рисунок 44" descr="Изображение выглядит как шаблон, Симметрия, снимок экрана,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97C42F59-E392-7C32-425B-70A475D850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324156" y="1293878"/>
            <a:ext cx="7199245" cy="4234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Google Shape;435;p33">
            <a:extLst>
              <a:ext uri="{FF2B5EF4-FFF2-40B4-BE49-F238E27FC236}">
                <a16:creationId xmlns:a16="http://schemas.microsoft.com/office/drawing/2014/main" id="{293F33A8-5A85-6FC8-BB9E-4063CD85A206}"/>
              </a:ext>
            </a:extLst>
          </p:cNvPr>
          <p:cNvSpPr txBox="1">
            <a:spLocks/>
          </p:cNvSpPr>
          <p:nvPr/>
        </p:nvSpPr>
        <p:spPr>
          <a:xfrm>
            <a:off x="-9658287" y="299244"/>
            <a:ext cx="769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ru-RU" sz="4000" b="1" dirty="0">
                <a:solidFill>
                  <a:srgbClr val="3C3F3D"/>
                </a:solidFill>
                <a:latin typeface="Marmelad"/>
                <a:ea typeface="Marmelad"/>
                <a:cs typeface="Marmelad"/>
                <a:sym typeface="Marmelad"/>
              </a:rPr>
              <a:t>Что сделано?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26C126E-6913-3E59-3B6C-DA05387791C3}"/>
              </a:ext>
            </a:extLst>
          </p:cNvPr>
          <p:cNvSpPr txBox="1"/>
          <p:nvPr/>
        </p:nvSpPr>
        <p:spPr>
          <a:xfrm>
            <a:off x="-3417313" y="2807109"/>
            <a:ext cx="29843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3E3F3D"/>
                </a:solidFill>
              </a:rPr>
              <a:t>Игровое поле</a:t>
            </a:r>
            <a:br>
              <a:rPr lang="ru-RU" sz="2800" dirty="0"/>
            </a:br>
            <a:r>
              <a:rPr lang="ru-RU" sz="2800" dirty="0"/>
              <a:t>(третий прототип)</a:t>
            </a:r>
          </a:p>
        </p:txBody>
      </p:sp>
    </p:spTree>
    <p:extLst>
      <p:ext uri="{BB962C8B-B14F-4D97-AF65-F5344CB8AC3E}">
        <p14:creationId xmlns:p14="http://schemas.microsoft.com/office/powerpoint/2010/main" val="2027195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C53D59E5-EED4-1125-D5AF-92D4CC095F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>
            <a:off x="10443399" y="14406913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B130EA3B-4741-1318-D945-54AAB8A1B1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9345924">
            <a:off x="336684" y="14996667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B4C22691-5C1B-4EDA-CE97-BA87D0746A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1189718">
            <a:off x="751221" y="-1861701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811CF6DF-6D59-5D77-A49B-69E22E4F2A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20056078">
            <a:off x="-13654049" y="5243491"/>
            <a:ext cx="3055382" cy="258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3D62C637-F347-2156-1099-8BABB9E102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19906488">
            <a:off x="11069837" y="-1905992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78A70CD6-4768-98CC-4FAD-956B3DB2BC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2838485">
            <a:off x="5470822" y="-982673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DDE15EBF-9E8D-D9DC-8B5D-50107836B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1744169">
            <a:off x="-9306969" y="7088207"/>
            <a:ext cx="4588380" cy="388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875956F-8290-C39B-2EA0-A2B74F3EAF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20433528">
            <a:off x="-60253" y="-95719"/>
            <a:ext cx="1690780" cy="143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E46AAE4-BC1D-18B9-48F7-871D99FB38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18559794">
            <a:off x="4380847" y="8718485"/>
            <a:ext cx="2224360" cy="188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AAFFFFE-ED73-89D4-53C9-E99985C6A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2139782">
            <a:off x="-7107958" y="3103998"/>
            <a:ext cx="1242133" cy="105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1FA6441B-BD4C-CE45-2D33-73D5F0A4E0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6081988">
            <a:off x="8928484" y="-1866395"/>
            <a:ext cx="1690780" cy="143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8556D9-3F8B-B0C2-805E-F4D24A4DB4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512" y="5683450"/>
            <a:ext cx="3059084" cy="1103089"/>
          </a:xfrm>
          <a:prstGeom prst="rect">
            <a:avLst/>
          </a:prstGeom>
        </p:spPr>
      </p:pic>
      <p:sp>
        <p:nvSpPr>
          <p:cNvPr id="5" name="Google Shape;458;p34">
            <a:extLst>
              <a:ext uri="{FF2B5EF4-FFF2-40B4-BE49-F238E27FC236}">
                <a16:creationId xmlns:a16="http://schemas.microsoft.com/office/drawing/2014/main" id="{5B1499C4-9139-0441-9426-98371097478F}"/>
              </a:ext>
            </a:extLst>
          </p:cNvPr>
          <p:cNvSpPr txBox="1"/>
          <p:nvPr/>
        </p:nvSpPr>
        <p:spPr>
          <a:xfrm>
            <a:off x="3848965" y="2119525"/>
            <a:ext cx="20349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 из 10 игроков положительно оценили игру</a:t>
            </a: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" name="Google Shape;459;p34">
            <a:extLst>
              <a:ext uri="{FF2B5EF4-FFF2-40B4-BE49-F238E27FC236}">
                <a16:creationId xmlns:a16="http://schemas.microsoft.com/office/drawing/2014/main" id="{0B6A1CC5-9B7E-AAB0-4E20-B537490F0048}"/>
              </a:ext>
            </a:extLst>
          </p:cNvPr>
          <p:cNvSpPr txBox="1"/>
          <p:nvPr/>
        </p:nvSpPr>
        <p:spPr>
          <a:xfrm>
            <a:off x="3848975" y="3438637"/>
            <a:ext cx="21936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Рынок</a:t>
            </a:r>
            <a:r>
              <a:rPr lang="en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4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настольных</a:t>
            </a:r>
            <a:r>
              <a:rPr lang="en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4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игр</a:t>
            </a:r>
            <a:r>
              <a:rPr lang="en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4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растет</a:t>
            </a:r>
            <a:r>
              <a:rPr lang="en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4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</a:t>
            </a:r>
            <a:r>
              <a:rPr lang="en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25% </a:t>
            </a:r>
            <a:r>
              <a:rPr lang="en" sz="14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</a:t>
            </a:r>
            <a:r>
              <a:rPr lang="en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4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год</a:t>
            </a:r>
            <a:endParaRPr sz="1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460;p34">
            <a:extLst>
              <a:ext uri="{FF2B5EF4-FFF2-40B4-BE49-F238E27FC236}">
                <a16:creationId xmlns:a16="http://schemas.microsoft.com/office/drawing/2014/main" id="{4E565715-9D14-B6EE-E83B-57A4C3F876A8}"/>
              </a:ext>
            </a:extLst>
          </p:cNvPr>
          <p:cNvSpPr txBox="1">
            <a:spLocks/>
          </p:cNvSpPr>
          <p:nvPr/>
        </p:nvSpPr>
        <p:spPr>
          <a:xfrm flipH="1">
            <a:off x="3856097" y="1732012"/>
            <a:ext cx="2469900" cy="486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800"/>
              <a:buFont typeface="Karla"/>
              <a:buNone/>
            </a:pPr>
            <a:r>
              <a:rPr lang="ru-RU" sz="2000" b="1">
                <a:solidFill>
                  <a:schemeClr val="dk1"/>
                </a:solidFill>
                <a:latin typeface="Marmelad"/>
                <a:ea typeface="Marmelad"/>
                <a:cs typeface="Marmelad"/>
                <a:sym typeface="Marmelad"/>
              </a:rPr>
              <a:t>Оценка игроков</a:t>
            </a:r>
            <a:endParaRPr lang="ru-RU" sz="2000" b="1" dirty="0">
              <a:solidFill>
                <a:schemeClr val="dk1"/>
              </a:solidFill>
              <a:latin typeface="Marmelad"/>
              <a:ea typeface="Marmelad"/>
              <a:cs typeface="Marmelad"/>
              <a:sym typeface="Marmelad"/>
            </a:endParaRPr>
          </a:p>
        </p:txBody>
      </p:sp>
      <p:sp>
        <p:nvSpPr>
          <p:cNvPr id="14" name="Google Shape;461;p34">
            <a:extLst>
              <a:ext uri="{FF2B5EF4-FFF2-40B4-BE49-F238E27FC236}">
                <a16:creationId xmlns:a16="http://schemas.microsoft.com/office/drawing/2014/main" id="{2657A32E-AD2B-F87B-D12C-FDFD1029A67E}"/>
              </a:ext>
            </a:extLst>
          </p:cNvPr>
          <p:cNvSpPr txBox="1">
            <a:spLocks/>
          </p:cNvSpPr>
          <p:nvPr/>
        </p:nvSpPr>
        <p:spPr>
          <a:xfrm flipH="1">
            <a:off x="3855978" y="3037437"/>
            <a:ext cx="2469900" cy="486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800"/>
              <a:buFont typeface="Karla"/>
              <a:buNone/>
            </a:pPr>
            <a:r>
              <a:rPr lang="ru-RU" sz="2000" b="1">
                <a:solidFill>
                  <a:schemeClr val="dk1"/>
                </a:solidFill>
                <a:latin typeface="Marmelad"/>
                <a:ea typeface="Marmelad"/>
                <a:cs typeface="Marmelad"/>
                <a:sym typeface="Marmelad"/>
              </a:rPr>
              <a:t>Рост рынка</a:t>
            </a:r>
          </a:p>
        </p:txBody>
      </p:sp>
      <p:sp>
        <p:nvSpPr>
          <p:cNvPr id="19" name="Google Shape;462;p34">
            <a:extLst>
              <a:ext uri="{FF2B5EF4-FFF2-40B4-BE49-F238E27FC236}">
                <a16:creationId xmlns:a16="http://schemas.microsoft.com/office/drawing/2014/main" id="{4312355B-7C08-CF8B-AC9B-4D2319AECA67}"/>
              </a:ext>
            </a:extLst>
          </p:cNvPr>
          <p:cNvSpPr txBox="1"/>
          <p:nvPr/>
        </p:nvSpPr>
        <p:spPr>
          <a:xfrm>
            <a:off x="3848975" y="4668912"/>
            <a:ext cx="21936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Тренд на развитие AR технологии, 38% в год</a:t>
            </a: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463;p34">
            <a:extLst>
              <a:ext uri="{FF2B5EF4-FFF2-40B4-BE49-F238E27FC236}">
                <a16:creationId xmlns:a16="http://schemas.microsoft.com/office/drawing/2014/main" id="{A21465C4-8F5A-618E-3D39-E0F4B7C2790A}"/>
              </a:ext>
            </a:extLst>
          </p:cNvPr>
          <p:cNvSpPr txBox="1">
            <a:spLocks/>
          </p:cNvSpPr>
          <p:nvPr/>
        </p:nvSpPr>
        <p:spPr>
          <a:xfrm flipH="1">
            <a:off x="3855978" y="4267737"/>
            <a:ext cx="2469900" cy="486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800"/>
              <a:buFont typeface="Karla"/>
              <a:buNone/>
            </a:pPr>
            <a:r>
              <a:rPr lang="en" sz="2000" b="1">
                <a:solidFill>
                  <a:schemeClr val="dk1"/>
                </a:solidFill>
                <a:latin typeface="Marmelad"/>
                <a:ea typeface="Marmelad"/>
                <a:cs typeface="Marmelad"/>
                <a:sym typeface="Marmelad"/>
              </a:rPr>
              <a:t>AR </a:t>
            </a:r>
            <a:r>
              <a:rPr lang="ru-RU" sz="2000" b="1">
                <a:solidFill>
                  <a:schemeClr val="dk1"/>
                </a:solidFill>
                <a:latin typeface="Marmelad"/>
                <a:ea typeface="Marmelad"/>
                <a:cs typeface="Marmelad"/>
                <a:sym typeface="Marmelad"/>
              </a:rPr>
              <a:t>технологии</a:t>
            </a:r>
          </a:p>
        </p:txBody>
      </p:sp>
      <p:sp>
        <p:nvSpPr>
          <p:cNvPr id="22" name="Google Shape;465;p34">
            <a:extLst>
              <a:ext uri="{FF2B5EF4-FFF2-40B4-BE49-F238E27FC236}">
                <a16:creationId xmlns:a16="http://schemas.microsoft.com/office/drawing/2014/main" id="{43981BF8-5199-1814-3283-C6FF3061AB6E}"/>
              </a:ext>
            </a:extLst>
          </p:cNvPr>
          <p:cNvSpPr/>
          <p:nvPr/>
        </p:nvSpPr>
        <p:spPr>
          <a:xfrm>
            <a:off x="2802975" y="1769062"/>
            <a:ext cx="987000" cy="987000"/>
          </a:xfrm>
          <a:prstGeom prst="blockArc">
            <a:avLst>
              <a:gd name="adj1" fmla="val 16201188"/>
              <a:gd name="adj2" fmla="val 10786799"/>
              <a:gd name="adj3" fmla="val 8332"/>
            </a:avLst>
          </a:prstGeom>
          <a:solidFill>
            <a:srgbClr val="416E36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467;p34">
            <a:extLst>
              <a:ext uri="{FF2B5EF4-FFF2-40B4-BE49-F238E27FC236}">
                <a16:creationId xmlns:a16="http://schemas.microsoft.com/office/drawing/2014/main" id="{F2C5FC7C-8E23-5B04-5C4D-39854C5F067B}"/>
              </a:ext>
            </a:extLst>
          </p:cNvPr>
          <p:cNvSpPr/>
          <p:nvPr/>
        </p:nvSpPr>
        <p:spPr>
          <a:xfrm>
            <a:off x="2802975" y="3037437"/>
            <a:ext cx="987000" cy="987000"/>
          </a:xfrm>
          <a:prstGeom prst="blockArc">
            <a:avLst>
              <a:gd name="adj1" fmla="val 16201188"/>
              <a:gd name="adj2" fmla="val 82239"/>
              <a:gd name="adj3" fmla="val 8281"/>
            </a:avLst>
          </a:prstGeom>
          <a:solidFill>
            <a:srgbClr val="6C9D3B"/>
          </a:solidFill>
          <a:ln w="19050" cap="flat" cmpd="sng">
            <a:solidFill>
              <a:srgbClr val="6C9D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469;p34">
            <a:extLst>
              <a:ext uri="{FF2B5EF4-FFF2-40B4-BE49-F238E27FC236}">
                <a16:creationId xmlns:a16="http://schemas.microsoft.com/office/drawing/2014/main" id="{83FB06C5-DDF6-F7AA-37CE-E9954F89BBA2}"/>
              </a:ext>
            </a:extLst>
          </p:cNvPr>
          <p:cNvSpPr/>
          <p:nvPr/>
        </p:nvSpPr>
        <p:spPr>
          <a:xfrm>
            <a:off x="2773181" y="4234179"/>
            <a:ext cx="987000" cy="987000"/>
          </a:xfrm>
          <a:prstGeom prst="blockArc">
            <a:avLst>
              <a:gd name="adj1" fmla="val 16201188"/>
              <a:gd name="adj2" fmla="val 3227659"/>
              <a:gd name="adj3" fmla="val 8465"/>
            </a:avLst>
          </a:prstGeom>
          <a:solidFill>
            <a:srgbClr val="61A450"/>
          </a:solidFill>
          <a:ln w="19050" cap="flat" cmpd="sng">
            <a:solidFill>
              <a:srgbClr val="61A4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470;p34">
            <a:extLst>
              <a:ext uri="{FF2B5EF4-FFF2-40B4-BE49-F238E27FC236}">
                <a16:creationId xmlns:a16="http://schemas.microsoft.com/office/drawing/2014/main" id="{4BBE6926-CD26-FA20-31CE-3BCFE79540BB}"/>
              </a:ext>
            </a:extLst>
          </p:cNvPr>
          <p:cNvSpPr txBox="1"/>
          <p:nvPr/>
        </p:nvSpPr>
        <p:spPr>
          <a:xfrm>
            <a:off x="2802975" y="2016262"/>
            <a:ext cx="987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1" i="0" u="none" strike="noStrike" cap="none" dirty="0">
                <a:solidFill>
                  <a:srgbClr val="416E36"/>
                </a:solidFill>
                <a:latin typeface="Marmelad"/>
                <a:ea typeface="Marmelad"/>
                <a:cs typeface="Marmelad"/>
                <a:sym typeface="Marmelad"/>
              </a:rPr>
              <a:t>80%</a:t>
            </a:r>
            <a:endParaRPr sz="2100" b="1" i="0" u="none" strike="noStrike" cap="none" dirty="0">
              <a:solidFill>
                <a:srgbClr val="416E36"/>
              </a:solidFill>
              <a:latin typeface="Marmelad"/>
              <a:ea typeface="Marmelad"/>
              <a:cs typeface="Marmelad"/>
              <a:sym typeface="Marmelad"/>
            </a:endParaRPr>
          </a:p>
        </p:txBody>
      </p:sp>
      <p:sp>
        <p:nvSpPr>
          <p:cNvPr id="26" name="Google Shape;471;p34">
            <a:extLst>
              <a:ext uri="{FF2B5EF4-FFF2-40B4-BE49-F238E27FC236}">
                <a16:creationId xmlns:a16="http://schemas.microsoft.com/office/drawing/2014/main" id="{D6BDFDF1-6F17-754F-62A5-412433BFE19C}"/>
              </a:ext>
            </a:extLst>
          </p:cNvPr>
          <p:cNvSpPr txBox="1"/>
          <p:nvPr/>
        </p:nvSpPr>
        <p:spPr>
          <a:xfrm>
            <a:off x="2802975" y="3284637"/>
            <a:ext cx="987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1" i="0" u="none" strike="noStrike" cap="none">
                <a:solidFill>
                  <a:srgbClr val="6C9D3B"/>
                </a:solidFill>
                <a:latin typeface="Marmelad"/>
                <a:ea typeface="Marmelad"/>
                <a:cs typeface="Marmelad"/>
                <a:sym typeface="Marmelad"/>
              </a:rPr>
              <a:t>25%</a:t>
            </a:r>
            <a:endParaRPr sz="2100" b="1" i="0" u="none" strike="noStrike" cap="none">
              <a:solidFill>
                <a:srgbClr val="6C9D3B"/>
              </a:solidFill>
              <a:latin typeface="Marmelad"/>
              <a:ea typeface="Marmelad"/>
              <a:cs typeface="Marmelad"/>
              <a:sym typeface="Marmelad"/>
            </a:endParaRPr>
          </a:p>
        </p:txBody>
      </p:sp>
      <p:sp>
        <p:nvSpPr>
          <p:cNvPr id="27" name="Google Shape;472;p34">
            <a:extLst>
              <a:ext uri="{FF2B5EF4-FFF2-40B4-BE49-F238E27FC236}">
                <a16:creationId xmlns:a16="http://schemas.microsoft.com/office/drawing/2014/main" id="{DBE316BA-590C-FF07-C490-365BCA674094}"/>
              </a:ext>
            </a:extLst>
          </p:cNvPr>
          <p:cNvSpPr txBox="1"/>
          <p:nvPr/>
        </p:nvSpPr>
        <p:spPr>
          <a:xfrm>
            <a:off x="2802975" y="4486100"/>
            <a:ext cx="987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1" i="0" u="none" strike="noStrike" cap="none" dirty="0">
                <a:solidFill>
                  <a:srgbClr val="61A450"/>
                </a:solidFill>
                <a:latin typeface="Marmelad"/>
                <a:ea typeface="Marmelad"/>
                <a:cs typeface="Marmelad"/>
                <a:sym typeface="Marmelad"/>
              </a:rPr>
              <a:t>38%</a:t>
            </a:r>
            <a:endParaRPr sz="2100" b="1" i="0" u="none" strike="noStrike" cap="none" dirty="0">
              <a:solidFill>
                <a:srgbClr val="61A450"/>
              </a:solidFill>
              <a:latin typeface="Marmelad"/>
              <a:ea typeface="Marmelad"/>
              <a:cs typeface="Marmelad"/>
              <a:sym typeface="Marmelad"/>
            </a:endParaRPr>
          </a:p>
        </p:txBody>
      </p:sp>
      <p:sp>
        <p:nvSpPr>
          <p:cNvPr id="28" name="Google Shape;473;p34">
            <a:extLst>
              <a:ext uri="{FF2B5EF4-FFF2-40B4-BE49-F238E27FC236}">
                <a16:creationId xmlns:a16="http://schemas.microsoft.com/office/drawing/2014/main" id="{3CECAEE3-E349-3F25-A74C-E1E3D717B1BF}"/>
              </a:ext>
            </a:extLst>
          </p:cNvPr>
          <p:cNvSpPr txBox="1"/>
          <p:nvPr/>
        </p:nvSpPr>
        <p:spPr>
          <a:xfrm>
            <a:off x="6773925" y="2253500"/>
            <a:ext cx="29832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Средний возраст игроков</a:t>
            </a: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" name="Google Shape;474;p34">
            <a:extLst>
              <a:ext uri="{FF2B5EF4-FFF2-40B4-BE49-F238E27FC236}">
                <a16:creationId xmlns:a16="http://schemas.microsoft.com/office/drawing/2014/main" id="{2E730950-E2C9-8AC8-CCF1-CB203301183A}"/>
              </a:ext>
            </a:extLst>
          </p:cNvPr>
          <p:cNvSpPr txBox="1">
            <a:spLocks/>
          </p:cNvSpPr>
          <p:nvPr/>
        </p:nvSpPr>
        <p:spPr>
          <a:xfrm flipH="1">
            <a:off x="7191375" y="1757312"/>
            <a:ext cx="2148300" cy="486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800"/>
              <a:buFont typeface="Karla"/>
              <a:buNone/>
            </a:pPr>
            <a:r>
              <a:rPr lang="ru-RU" sz="2900" b="1" dirty="0">
                <a:solidFill>
                  <a:srgbClr val="416E36"/>
                </a:solidFill>
                <a:latin typeface="Marmelad"/>
                <a:ea typeface="Marmelad"/>
                <a:cs typeface="Marmelad"/>
                <a:sym typeface="Marmelad"/>
              </a:rPr>
              <a:t>7-14 лет</a:t>
            </a:r>
          </a:p>
        </p:txBody>
      </p:sp>
      <p:sp>
        <p:nvSpPr>
          <p:cNvPr id="30" name="Google Shape;475;p34">
            <a:extLst>
              <a:ext uri="{FF2B5EF4-FFF2-40B4-BE49-F238E27FC236}">
                <a16:creationId xmlns:a16="http://schemas.microsoft.com/office/drawing/2014/main" id="{1B686C17-9E64-816E-1003-1672096CAADA}"/>
              </a:ext>
            </a:extLst>
          </p:cNvPr>
          <p:cNvSpPr txBox="1"/>
          <p:nvPr/>
        </p:nvSpPr>
        <p:spPr>
          <a:xfrm>
            <a:off x="7068575" y="3561962"/>
            <a:ext cx="23940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Оценка рынка на 2022 г. в России</a:t>
            </a: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476;p34">
            <a:extLst>
              <a:ext uri="{FF2B5EF4-FFF2-40B4-BE49-F238E27FC236}">
                <a16:creationId xmlns:a16="http://schemas.microsoft.com/office/drawing/2014/main" id="{A3C1C6DC-C279-9185-74CA-937974965EB0}"/>
              </a:ext>
            </a:extLst>
          </p:cNvPr>
          <p:cNvSpPr txBox="1">
            <a:spLocks/>
          </p:cNvSpPr>
          <p:nvPr/>
        </p:nvSpPr>
        <p:spPr>
          <a:xfrm flipH="1">
            <a:off x="7191375" y="3065784"/>
            <a:ext cx="2148300" cy="486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800"/>
              <a:buFont typeface="Karla"/>
              <a:buNone/>
            </a:pPr>
            <a:r>
              <a:rPr lang="ru-RU" sz="2900" b="1" dirty="0">
                <a:solidFill>
                  <a:srgbClr val="6C9D3B"/>
                </a:solidFill>
                <a:latin typeface="Marmelad"/>
                <a:ea typeface="Marmelad"/>
                <a:cs typeface="Marmelad"/>
                <a:sym typeface="Marmelad"/>
              </a:rPr>
              <a:t>$250 млн.</a:t>
            </a:r>
          </a:p>
        </p:txBody>
      </p:sp>
      <p:sp>
        <p:nvSpPr>
          <p:cNvPr id="32" name="Google Shape;477;p34">
            <a:extLst>
              <a:ext uri="{FF2B5EF4-FFF2-40B4-BE49-F238E27FC236}">
                <a16:creationId xmlns:a16="http://schemas.microsoft.com/office/drawing/2014/main" id="{CDA5BEC5-F685-725A-E0CE-DDF612F12305}"/>
              </a:ext>
            </a:extLst>
          </p:cNvPr>
          <p:cNvSpPr txBox="1"/>
          <p:nvPr/>
        </p:nvSpPr>
        <p:spPr>
          <a:xfrm>
            <a:off x="6773925" y="4870412"/>
            <a:ext cx="29397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Оценка рынка AR технологий к 2025 г.</a:t>
            </a: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478;p34">
            <a:extLst>
              <a:ext uri="{FF2B5EF4-FFF2-40B4-BE49-F238E27FC236}">
                <a16:creationId xmlns:a16="http://schemas.microsoft.com/office/drawing/2014/main" id="{0840C0C1-EBA6-0630-86F5-E2ABEB373A29}"/>
              </a:ext>
            </a:extLst>
          </p:cNvPr>
          <p:cNvSpPr txBox="1">
            <a:spLocks/>
          </p:cNvSpPr>
          <p:nvPr/>
        </p:nvSpPr>
        <p:spPr>
          <a:xfrm flipH="1">
            <a:off x="7191375" y="4374256"/>
            <a:ext cx="2148300" cy="486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800"/>
              <a:buFont typeface="Karla"/>
              <a:buNone/>
            </a:pPr>
            <a:r>
              <a:rPr lang="ru-RU" sz="2900" b="1" dirty="0">
                <a:solidFill>
                  <a:srgbClr val="61A450"/>
                </a:solidFill>
                <a:latin typeface="Marmelad"/>
                <a:ea typeface="Marmelad"/>
                <a:cs typeface="Marmelad"/>
                <a:sym typeface="Marmelad"/>
              </a:rPr>
              <a:t>$126 млрд.</a:t>
            </a:r>
          </a:p>
        </p:txBody>
      </p:sp>
      <p:sp>
        <p:nvSpPr>
          <p:cNvPr id="34" name="Google Shape;464;p34">
            <a:extLst>
              <a:ext uri="{FF2B5EF4-FFF2-40B4-BE49-F238E27FC236}">
                <a16:creationId xmlns:a16="http://schemas.microsoft.com/office/drawing/2014/main" id="{83DA3432-F0BB-8317-CBBB-C76E3F4813F5}"/>
              </a:ext>
            </a:extLst>
          </p:cNvPr>
          <p:cNvSpPr/>
          <p:nvPr/>
        </p:nvSpPr>
        <p:spPr>
          <a:xfrm>
            <a:off x="2805394" y="1769062"/>
            <a:ext cx="987000" cy="987000"/>
          </a:xfrm>
          <a:prstGeom prst="donut">
            <a:avLst>
              <a:gd name="adj" fmla="val 8295"/>
            </a:avLst>
          </a:prstGeom>
          <a:noFill/>
          <a:ln w="19050" cap="flat" cmpd="sng">
            <a:solidFill>
              <a:srgbClr val="416E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464;p34">
            <a:extLst>
              <a:ext uri="{FF2B5EF4-FFF2-40B4-BE49-F238E27FC236}">
                <a16:creationId xmlns:a16="http://schemas.microsoft.com/office/drawing/2014/main" id="{B987A239-D6DA-F63C-C0C8-4B9EFB71C00D}"/>
              </a:ext>
            </a:extLst>
          </p:cNvPr>
          <p:cNvSpPr/>
          <p:nvPr/>
        </p:nvSpPr>
        <p:spPr>
          <a:xfrm>
            <a:off x="2802975" y="3037437"/>
            <a:ext cx="987000" cy="987000"/>
          </a:xfrm>
          <a:prstGeom prst="donut">
            <a:avLst>
              <a:gd name="adj" fmla="val 8295"/>
            </a:avLst>
          </a:prstGeom>
          <a:noFill/>
          <a:ln w="19050" cap="flat" cmpd="sng">
            <a:solidFill>
              <a:srgbClr val="6C9D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464;p34">
            <a:extLst>
              <a:ext uri="{FF2B5EF4-FFF2-40B4-BE49-F238E27FC236}">
                <a16:creationId xmlns:a16="http://schemas.microsoft.com/office/drawing/2014/main" id="{13218F5C-EC4C-6AB7-C733-57F66815FF31}"/>
              </a:ext>
            </a:extLst>
          </p:cNvPr>
          <p:cNvSpPr/>
          <p:nvPr/>
        </p:nvSpPr>
        <p:spPr>
          <a:xfrm>
            <a:off x="2773181" y="4234179"/>
            <a:ext cx="987000" cy="987000"/>
          </a:xfrm>
          <a:prstGeom prst="donut">
            <a:avLst>
              <a:gd name="adj" fmla="val 8295"/>
            </a:avLst>
          </a:prstGeom>
          <a:noFill/>
          <a:ln w="19050" cap="flat" cmpd="sng">
            <a:solidFill>
              <a:srgbClr val="61A4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EDFA8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435;p33">
            <a:extLst>
              <a:ext uri="{FF2B5EF4-FFF2-40B4-BE49-F238E27FC236}">
                <a16:creationId xmlns:a16="http://schemas.microsoft.com/office/drawing/2014/main" id="{BA193693-ABF2-518C-C44C-7C0DE51DC240}"/>
              </a:ext>
            </a:extLst>
          </p:cNvPr>
          <p:cNvSpPr txBox="1">
            <a:spLocks/>
          </p:cNvSpPr>
          <p:nvPr/>
        </p:nvSpPr>
        <p:spPr>
          <a:xfrm>
            <a:off x="2121328" y="406818"/>
            <a:ext cx="769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ru-RU" sz="4000" b="1" dirty="0">
                <a:solidFill>
                  <a:srgbClr val="3C3F3D"/>
                </a:solidFill>
                <a:latin typeface="Marmelad"/>
                <a:sym typeface="Marmelad"/>
              </a:rPr>
              <a:t>Анализ спроса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FAA4BF3-F950-10F6-62E6-7812ACAC1E9E}"/>
              </a:ext>
            </a:extLst>
          </p:cNvPr>
          <p:cNvSpPr txBox="1"/>
          <p:nvPr/>
        </p:nvSpPr>
        <p:spPr>
          <a:xfrm>
            <a:off x="-9014042" y="1659539"/>
            <a:ext cx="2629922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" sz="2000" b="1" i="1" u="none" strike="noStrike" dirty="0" err="1">
                <a:solidFill>
                  <a:srgbClr val="3C3F3D"/>
                </a:solidFill>
                <a:effectLst/>
                <a:latin typeface="Century Gothic" panose="020B0502020202020204" pitchFamily="34" charset="0"/>
              </a:rPr>
              <a:t>Crossout</a:t>
            </a:r>
            <a:r>
              <a:rPr lang="en" sz="1800" b="0" i="0" u="none" strike="noStrike" dirty="0">
                <a:solidFill>
                  <a:srgbClr val="3C3F3D"/>
                </a:solidFill>
                <a:effectLst/>
                <a:latin typeface="Century Gothic" panose="020B0502020202020204" pitchFamily="34" charset="0"/>
              </a:rPr>
              <a:t> </a:t>
            </a:r>
            <a:endParaRPr lang="en" b="0" i="0" u="none" strike="noStrike" dirty="0">
              <a:solidFill>
                <a:srgbClr val="3C3F3D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" b="0" i="0" u="none" strike="noStrike" dirty="0">
                <a:solidFill>
                  <a:srgbClr val="3C3F3D"/>
                </a:solidFill>
                <a:effectLst/>
              </a:rPr>
            </a:br>
            <a:r>
              <a:rPr lang="ru-RU" sz="1800" b="0" i="0" u="none" strike="noStrike" dirty="0">
                <a:solidFill>
                  <a:srgbClr val="3C3F3D"/>
                </a:solidFill>
                <a:effectLst/>
                <a:latin typeface="Century Gothic" panose="020B0502020202020204" pitchFamily="34" charset="0"/>
              </a:rPr>
              <a:t>Компьютерная онлайн-игра. </a:t>
            </a:r>
            <a:endParaRPr lang="ru-RU" b="0" i="0" u="none" strike="noStrike" dirty="0">
              <a:solidFill>
                <a:srgbClr val="3C3F3D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dirty="0">
                <a:solidFill>
                  <a:srgbClr val="3C3F3D"/>
                </a:solidFill>
                <a:effectLst/>
                <a:latin typeface="Century Gothic" panose="020B0502020202020204" pitchFamily="34" charset="0"/>
              </a:rPr>
              <a:t>Основу игры составляют сражения на бронеавтомобилях, собранных самими игроками.</a:t>
            </a:r>
            <a:endParaRPr lang="ru-RU" b="0" i="0" u="none" strike="noStrike" dirty="0">
              <a:solidFill>
                <a:srgbClr val="3C3F3D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dirty="0">
                <a:solidFill>
                  <a:srgbClr val="3C3F3D"/>
                </a:solidFill>
                <a:effectLst/>
                <a:latin typeface="Century Gothic" panose="020B0502020202020204" pitchFamily="34" charset="0"/>
              </a:rPr>
              <a:t>Среднее количество играющих каждый день — 7200 человек</a:t>
            </a:r>
            <a:endParaRPr lang="ru-RU" b="0" i="0" u="none" strike="noStrike" dirty="0">
              <a:solidFill>
                <a:srgbClr val="3C3F3D"/>
              </a:solidFill>
              <a:effectLst/>
            </a:endParaRPr>
          </a:p>
          <a:p>
            <a:pPr algn="just"/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005F287-22C7-7EEF-6E55-8E8F13CB095D}"/>
              </a:ext>
            </a:extLst>
          </p:cNvPr>
          <p:cNvSpPr txBox="1"/>
          <p:nvPr/>
        </p:nvSpPr>
        <p:spPr>
          <a:xfrm>
            <a:off x="-6278807" y="1652090"/>
            <a:ext cx="2629922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" sz="1800" b="1" i="1" u="none" strike="noStrike" dirty="0">
                <a:solidFill>
                  <a:srgbClr val="3C3F3D"/>
                </a:solidFill>
                <a:effectLst/>
                <a:latin typeface="Century Gothic" panose="020B0502020202020204" pitchFamily="34" charset="0"/>
              </a:rPr>
              <a:t>Brainy </a:t>
            </a:r>
            <a:r>
              <a:rPr lang="en" sz="1800" b="1" i="1" u="none" strike="noStrike" dirty="0" err="1">
                <a:solidFill>
                  <a:srgbClr val="3C3F3D"/>
                </a:solidFill>
                <a:effectLst/>
                <a:latin typeface="Century Gothic" panose="020B0502020202020204" pitchFamily="34" charset="0"/>
              </a:rPr>
              <a:t>Trainy</a:t>
            </a:r>
            <a:endParaRPr lang="en" sz="2000" b="0" i="0" u="none" strike="noStrike" dirty="0">
              <a:solidFill>
                <a:srgbClr val="3C3F3D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" sz="2000" b="0" i="0" u="none" strike="noStrike" dirty="0">
                <a:solidFill>
                  <a:srgbClr val="3C3F3D"/>
                </a:solidFill>
                <a:effectLst/>
              </a:rPr>
            </a:br>
            <a:r>
              <a:rPr lang="ru-RU" sz="1800" b="0" i="0" u="none" strike="noStrike" dirty="0">
                <a:solidFill>
                  <a:srgbClr val="3C3F3D"/>
                </a:solidFill>
                <a:effectLst/>
                <a:latin typeface="Century Gothic" panose="020B0502020202020204" pitchFamily="34" charset="0"/>
              </a:rPr>
              <a:t>Уникальные тренажеры для мозга</a:t>
            </a:r>
            <a:endParaRPr lang="ru-RU" sz="2000" b="0" i="0" u="none" strike="noStrike" dirty="0">
              <a:solidFill>
                <a:srgbClr val="3C3F3D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dirty="0">
                <a:solidFill>
                  <a:srgbClr val="3C3F3D"/>
                </a:solidFill>
                <a:effectLst/>
                <a:latin typeface="Century Gothic" panose="020B0502020202020204" pitchFamily="34" charset="0"/>
              </a:rPr>
              <a:t>на </a:t>
            </a:r>
            <a:r>
              <a:rPr lang="en" sz="1800" b="0" i="0" u="none" strike="noStrike" dirty="0" err="1">
                <a:solidFill>
                  <a:srgbClr val="3C3F3D"/>
                </a:solidFill>
                <a:effectLst/>
                <a:latin typeface="Century Gothic" panose="020B0502020202020204" pitchFamily="34" charset="0"/>
              </a:rPr>
              <a:t>Wildberries</a:t>
            </a:r>
            <a:r>
              <a:rPr lang="en" sz="1800" b="0" i="0" u="none" strike="noStrike" dirty="0">
                <a:solidFill>
                  <a:srgbClr val="3C3F3D"/>
                </a:solidFill>
                <a:effectLst/>
                <a:latin typeface="Century Gothic" panose="020B0502020202020204" pitchFamily="34" charset="0"/>
              </a:rPr>
              <a:t>:</a:t>
            </a:r>
            <a:endParaRPr lang="en" sz="2000" b="0" i="0" u="none" strike="noStrike" dirty="0">
              <a:solidFill>
                <a:srgbClr val="3C3F3D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" sz="2000" b="0" i="0" u="none" strike="noStrike" dirty="0">
                <a:solidFill>
                  <a:srgbClr val="3C3F3D"/>
                </a:solidFill>
                <a:effectLst/>
              </a:rPr>
            </a:br>
            <a:r>
              <a:rPr lang="ru-RU" sz="1800" b="0" i="0" u="none" strike="noStrike" dirty="0">
                <a:solidFill>
                  <a:srgbClr val="3C3F3D"/>
                </a:solidFill>
                <a:effectLst/>
                <a:latin typeface="Century Gothic" panose="020B0502020202020204" pitchFamily="34" charset="0"/>
              </a:rPr>
              <a:t>Выручка составила 2,274,613  ₽ </a:t>
            </a:r>
            <a:endParaRPr lang="ru-RU" sz="2000" b="0" i="0" u="none" strike="noStrike" dirty="0">
              <a:solidFill>
                <a:srgbClr val="3C3F3D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ru-RU" sz="2000" b="0" i="0" u="none" strike="noStrike" dirty="0">
                <a:solidFill>
                  <a:srgbClr val="3C3F3D"/>
                </a:solidFill>
                <a:effectLst/>
              </a:rPr>
            </a:br>
            <a:r>
              <a:rPr lang="ru-RU" sz="1800" b="0" i="0" u="none" strike="noStrike" dirty="0">
                <a:solidFill>
                  <a:srgbClr val="3C3F3D"/>
                </a:solidFill>
                <a:effectLst/>
                <a:latin typeface="Century Gothic" panose="020B0502020202020204" pitchFamily="34" charset="0"/>
              </a:rPr>
              <a:t>Количество выполненных заказов 3285 </a:t>
            </a:r>
            <a:r>
              <a:rPr lang="ru-RU" sz="1800" b="0" i="0" u="none" strike="noStrike" dirty="0" err="1">
                <a:solidFill>
                  <a:srgbClr val="3C3F3D"/>
                </a:solidFill>
                <a:effectLst/>
                <a:latin typeface="Century Gothic" panose="020B0502020202020204" pitchFamily="34" charset="0"/>
              </a:rPr>
              <a:t>шт</a:t>
            </a:r>
            <a:endParaRPr lang="ru-RU" sz="2000" b="0" i="0" u="none" strike="noStrike" dirty="0">
              <a:solidFill>
                <a:srgbClr val="3C3F3D"/>
              </a:solidFill>
              <a:effectLst/>
            </a:endParaRPr>
          </a:p>
          <a:p>
            <a:br>
              <a:rPr lang="ru-RU" sz="2000" dirty="0"/>
            </a:br>
            <a:br>
              <a:rPr lang="ru-RU" sz="2000" dirty="0"/>
            </a:br>
            <a:endParaRPr lang="ru-RU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310765F-70D9-9769-F189-E1DAC60B6F79}"/>
              </a:ext>
            </a:extLst>
          </p:cNvPr>
          <p:cNvSpPr txBox="1"/>
          <p:nvPr/>
        </p:nvSpPr>
        <p:spPr>
          <a:xfrm>
            <a:off x="-3543572" y="1601531"/>
            <a:ext cx="2629922" cy="5709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2400"/>
              </a:spcBef>
              <a:spcAft>
                <a:spcPts val="600"/>
              </a:spcAft>
            </a:pPr>
            <a:r>
              <a:rPr lang="en" sz="1800" b="1" i="1" u="none" strike="noStrike" dirty="0">
                <a:solidFill>
                  <a:srgbClr val="3C3F3D"/>
                </a:solidFill>
                <a:effectLst/>
                <a:latin typeface="Century Gothic" panose="020B0502020202020204" pitchFamily="34" charset="0"/>
              </a:rPr>
              <a:t>Robo Rally</a:t>
            </a:r>
            <a:r>
              <a:rPr lang="en" sz="1800" b="0" i="0" u="none" strike="noStrike" dirty="0">
                <a:solidFill>
                  <a:srgbClr val="3C3F3D"/>
                </a:solidFill>
                <a:effectLst/>
                <a:latin typeface="Century Gothic" panose="020B0502020202020204" pitchFamily="34" charset="0"/>
              </a:rPr>
              <a:t> </a:t>
            </a:r>
            <a:endParaRPr lang="en" b="0" i="0" u="none" strike="noStrike" dirty="0">
              <a:solidFill>
                <a:srgbClr val="3C3F3D"/>
              </a:solidFill>
              <a:effectLst/>
            </a:endParaRPr>
          </a:p>
          <a:p>
            <a:pPr rtl="0">
              <a:spcBef>
                <a:spcPts val="2400"/>
              </a:spcBef>
              <a:spcAft>
                <a:spcPts val="600"/>
              </a:spcAft>
            </a:pPr>
            <a:r>
              <a:rPr lang="ru-RU" sz="1800" b="0" i="0" u="none" strike="noStrike" dirty="0">
                <a:solidFill>
                  <a:srgbClr val="3C3F3D"/>
                </a:solidFill>
                <a:effectLst/>
                <a:latin typeface="Century Gothic" panose="020B0502020202020204" pitchFamily="34" charset="0"/>
              </a:rPr>
              <a:t>Логическая настольная игра, доступная только на английском языке для 2-8 игроков.</a:t>
            </a:r>
            <a:endParaRPr lang="ru-RU" b="0" i="0" u="none" strike="noStrike" dirty="0">
              <a:solidFill>
                <a:srgbClr val="3C3F3D"/>
              </a:solidFill>
              <a:effectLst/>
            </a:endParaRPr>
          </a:p>
          <a:p>
            <a:pPr rtl="0">
              <a:spcBef>
                <a:spcPts val="2400"/>
              </a:spcBef>
              <a:spcAft>
                <a:spcPts val="600"/>
              </a:spcAft>
            </a:pPr>
            <a:r>
              <a:rPr lang="ru-RU" sz="1800" b="0" i="0" u="none" strike="noStrike" dirty="0">
                <a:solidFill>
                  <a:srgbClr val="3C3F3D"/>
                </a:solidFill>
                <a:effectLst/>
                <a:latin typeface="Century Gothic" panose="020B0502020202020204" pitchFamily="34" charset="0"/>
              </a:rPr>
              <a:t>У каждого участника под контролем окажется маленький механический гонщик.  </a:t>
            </a:r>
            <a:endParaRPr lang="ru-RU" b="0" i="0" u="none" strike="noStrike" dirty="0">
              <a:solidFill>
                <a:srgbClr val="3C3F3D"/>
              </a:solidFill>
              <a:effectLst/>
            </a:endParaRPr>
          </a:p>
          <a:p>
            <a:pPr algn="ctr" rtl="0">
              <a:spcBef>
                <a:spcPts val="2400"/>
              </a:spcBef>
              <a:spcAft>
                <a:spcPts val="600"/>
              </a:spcAft>
            </a:pPr>
            <a:r>
              <a:rPr lang="ru-RU" sz="1800" b="0" i="0" u="none" strike="noStrike" dirty="0">
                <a:solidFill>
                  <a:srgbClr val="151F29"/>
                </a:solidFill>
                <a:effectLst/>
                <a:latin typeface="Century Gothic" panose="020B0502020202020204" pitchFamily="34" charset="0"/>
              </a:rPr>
              <a:t>  </a:t>
            </a:r>
            <a:br>
              <a:rPr lang="ru-RU" sz="2000" dirty="0"/>
            </a:br>
            <a:br>
              <a:rPr lang="ru-RU" sz="2000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42" name="Google Shape;435;p33">
            <a:extLst>
              <a:ext uri="{FF2B5EF4-FFF2-40B4-BE49-F238E27FC236}">
                <a16:creationId xmlns:a16="http://schemas.microsoft.com/office/drawing/2014/main" id="{969668A9-F3FC-421F-1F11-3BCE09DF147B}"/>
              </a:ext>
            </a:extLst>
          </p:cNvPr>
          <p:cNvSpPr txBox="1">
            <a:spLocks/>
          </p:cNvSpPr>
          <p:nvPr/>
        </p:nvSpPr>
        <p:spPr>
          <a:xfrm>
            <a:off x="-8927689" y="559218"/>
            <a:ext cx="769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ru-RU" sz="4000" b="1" dirty="0">
                <a:solidFill>
                  <a:srgbClr val="3C3F3D"/>
                </a:solidFill>
                <a:latin typeface="Marmelad"/>
                <a:sym typeface="Marmelad"/>
              </a:rPr>
              <a:t>Конкуренты</a:t>
            </a:r>
          </a:p>
        </p:txBody>
      </p:sp>
    </p:spTree>
    <p:extLst>
      <p:ext uri="{BB962C8B-B14F-4D97-AF65-F5344CB8AC3E}">
        <p14:creationId xmlns:p14="http://schemas.microsoft.com/office/powerpoint/2010/main" val="42342239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C53D59E5-EED4-1125-D5AF-92D4CC095F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>
            <a:off x="10443399" y="14406913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B130EA3B-4741-1318-D945-54AAB8A1B1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9345924">
            <a:off x="336684" y="14996667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B4C22691-5C1B-4EDA-CE97-BA87D0746A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1189718">
            <a:off x="751221" y="-1861701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811CF6DF-6D59-5D77-A49B-69E22E4F2A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20056078">
            <a:off x="-13654049" y="5243491"/>
            <a:ext cx="3055382" cy="258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3D62C637-F347-2156-1099-8BABB9E102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19906488">
            <a:off x="11069837" y="-1905992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78A70CD6-4768-98CC-4FAD-956B3DB2BC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2838485">
            <a:off x="5470822" y="-982673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DDE15EBF-9E8D-D9DC-8B5D-50107836B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1744169">
            <a:off x="-9306969" y="7088207"/>
            <a:ext cx="4588380" cy="388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875956F-8290-C39B-2EA0-A2B74F3EAF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808302">
            <a:off x="10540582" y="-95719"/>
            <a:ext cx="1690780" cy="143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E46AAE4-BC1D-18B9-48F7-871D99FB38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18559794">
            <a:off x="4380847" y="8718485"/>
            <a:ext cx="2224360" cy="188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AAFFFFE-ED73-89D4-53C9-E99985C6A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2139782">
            <a:off x="-7107958" y="3103998"/>
            <a:ext cx="1242133" cy="105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FA9EF18-138A-903E-28A4-904CB8B024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6081988">
            <a:off x="8928484" y="-1866395"/>
            <a:ext cx="1690780" cy="143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07EF07-422D-162F-99A0-9F9349656C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512" y="5683450"/>
            <a:ext cx="3059084" cy="1103089"/>
          </a:xfrm>
          <a:prstGeom prst="rect">
            <a:avLst/>
          </a:prstGeom>
        </p:spPr>
      </p:pic>
      <p:sp>
        <p:nvSpPr>
          <p:cNvPr id="4" name="Google Shape;458;p34">
            <a:extLst>
              <a:ext uri="{FF2B5EF4-FFF2-40B4-BE49-F238E27FC236}">
                <a16:creationId xmlns:a16="http://schemas.microsoft.com/office/drawing/2014/main" id="{DD765C9D-68BE-0467-DD75-F345A2CFFBEB}"/>
              </a:ext>
            </a:extLst>
          </p:cNvPr>
          <p:cNvSpPr txBox="1"/>
          <p:nvPr/>
        </p:nvSpPr>
        <p:spPr>
          <a:xfrm>
            <a:off x="13780760" y="2119525"/>
            <a:ext cx="20349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 из 10 игроков положительно оценили игру</a:t>
            </a: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" name="Google Shape;459;p34">
            <a:extLst>
              <a:ext uri="{FF2B5EF4-FFF2-40B4-BE49-F238E27FC236}">
                <a16:creationId xmlns:a16="http://schemas.microsoft.com/office/drawing/2014/main" id="{1BD2A93B-FA9F-61F1-4C75-D8BDB5F39306}"/>
              </a:ext>
            </a:extLst>
          </p:cNvPr>
          <p:cNvSpPr txBox="1"/>
          <p:nvPr/>
        </p:nvSpPr>
        <p:spPr>
          <a:xfrm>
            <a:off x="13780770" y="3438637"/>
            <a:ext cx="21936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Рынок</a:t>
            </a:r>
            <a:r>
              <a:rPr lang="en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4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настольных</a:t>
            </a:r>
            <a:r>
              <a:rPr lang="en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4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игр</a:t>
            </a:r>
            <a:r>
              <a:rPr lang="en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4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растет</a:t>
            </a:r>
            <a:r>
              <a:rPr lang="en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4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</a:t>
            </a:r>
            <a:r>
              <a:rPr lang="en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25% </a:t>
            </a:r>
            <a:r>
              <a:rPr lang="en" sz="14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</a:t>
            </a:r>
            <a:r>
              <a:rPr lang="en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4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год</a:t>
            </a:r>
            <a:endParaRPr sz="1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" name="Google Shape;460;p34">
            <a:extLst>
              <a:ext uri="{FF2B5EF4-FFF2-40B4-BE49-F238E27FC236}">
                <a16:creationId xmlns:a16="http://schemas.microsoft.com/office/drawing/2014/main" id="{FB0BA6EE-89C4-2BD4-874C-A7FC2B0577EA}"/>
              </a:ext>
            </a:extLst>
          </p:cNvPr>
          <p:cNvSpPr txBox="1">
            <a:spLocks/>
          </p:cNvSpPr>
          <p:nvPr/>
        </p:nvSpPr>
        <p:spPr>
          <a:xfrm flipH="1">
            <a:off x="13787892" y="1732012"/>
            <a:ext cx="2469900" cy="486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800"/>
              <a:buFont typeface="Karla"/>
              <a:buNone/>
            </a:pPr>
            <a:r>
              <a:rPr lang="ru-RU" sz="2000" b="1">
                <a:solidFill>
                  <a:schemeClr val="dk1"/>
                </a:solidFill>
                <a:latin typeface="Marmelad"/>
                <a:ea typeface="Marmelad"/>
                <a:cs typeface="Marmelad"/>
                <a:sym typeface="Marmelad"/>
              </a:rPr>
              <a:t>Оценка игроков</a:t>
            </a:r>
            <a:endParaRPr lang="ru-RU" sz="2000" b="1" dirty="0">
              <a:solidFill>
                <a:schemeClr val="dk1"/>
              </a:solidFill>
              <a:latin typeface="Marmelad"/>
              <a:ea typeface="Marmelad"/>
              <a:cs typeface="Marmelad"/>
              <a:sym typeface="Marmelad"/>
            </a:endParaRPr>
          </a:p>
        </p:txBody>
      </p:sp>
      <p:sp>
        <p:nvSpPr>
          <p:cNvPr id="11" name="Google Shape;461;p34">
            <a:extLst>
              <a:ext uri="{FF2B5EF4-FFF2-40B4-BE49-F238E27FC236}">
                <a16:creationId xmlns:a16="http://schemas.microsoft.com/office/drawing/2014/main" id="{2DE9CB6B-E247-F75C-74B4-0FE68C4E202A}"/>
              </a:ext>
            </a:extLst>
          </p:cNvPr>
          <p:cNvSpPr txBox="1">
            <a:spLocks/>
          </p:cNvSpPr>
          <p:nvPr/>
        </p:nvSpPr>
        <p:spPr>
          <a:xfrm flipH="1">
            <a:off x="13787773" y="3037437"/>
            <a:ext cx="2469900" cy="486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800"/>
              <a:buFont typeface="Karla"/>
              <a:buNone/>
            </a:pPr>
            <a:r>
              <a:rPr lang="ru-RU" sz="2000" b="1">
                <a:solidFill>
                  <a:schemeClr val="dk1"/>
                </a:solidFill>
                <a:latin typeface="Marmelad"/>
                <a:ea typeface="Marmelad"/>
                <a:cs typeface="Marmelad"/>
                <a:sym typeface="Marmelad"/>
              </a:rPr>
              <a:t>Рост рынка</a:t>
            </a:r>
          </a:p>
        </p:txBody>
      </p:sp>
      <p:sp>
        <p:nvSpPr>
          <p:cNvPr id="14" name="Google Shape;462;p34">
            <a:extLst>
              <a:ext uri="{FF2B5EF4-FFF2-40B4-BE49-F238E27FC236}">
                <a16:creationId xmlns:a16="http://schemas.microsoft.com/office/drawing/2014/main" id="{81E993C1-A648-C74A-730B-342D9D979FEB}"/>
              </a:ext>
            </a:extLst>
          </p:cNvPr>
          <p:cNvSpPr txBox="1"/>
          <p:nvPr/>
        </p:nvSpPr>
        <p:spPr>
          <a:xfrm>
            <a:off x="13780770" y="4668912"/>
            <a:ext cx="21936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Тренд на развитие AR технологии, 38% в год</a:t>
            </a: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463;p34">
            <a:extLst>
              <a:ext uri="{FF2B5EF4-FFF2-40B4-BE49-F238E27FC236}">
                <a16:creationId xmlns:a16="http://schemas.microsoft.com/office/drawing/2014/main" id="{D741E6E1-7710-C9B4-736E-27CE2D3B02AE}"/>
              </a:ext>
            </a:extLst>
          </p:cNvPr>
          <p:cNvSpPr txBox="1">
            <a:spLocks/>
          </p:cNvSpPr>
          <p:nvPr/>
        </p:nvSpPr>
        <p:spPr>
          <a:xfrm flipH="1">
            <a:off x="13787773" y="4267737"/>
            <a:ext cx="2469900" cy="486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800"/>
              <a:buFont typeface="Karla"/>
              <a:buNone/>
            </a:pPr>
            <a:r>
              <a:rPr lang="en" sz="2000" b="1">
                <a:solidFill>
                  <a:schemeClr val="dk1"/>
                </a:solidFill>
                <a:latin typeface="Marmelad"/>
                <a:ea typeface="Marmelad"/>
                <a:cs typeface="Marmelad"/>
                <a:sym typeface="Marmelad"/>
              </a:rPr>
              <a:t>AR </a:t>
            </a:r>
            <a:r>
              <a:rPr lang="ru-RU" sz="2000" b="1">
                <a:solidFill>
                  <a:schemeClr val="dk1"/>
                </a:solidFill>
                <a:latin typeface="Marmelad"/>
                <a:ea typeface="Marmelad"/>
                <a:cs typeface="Marmelad"/>
                <a:sym typeface="Marmelad"/>
              </a:rPr>
              <a:t>технологии</a:t>
            </a:r>
          </a:p>
        </p:txBody>
      </p:sp>
      <p:sp>
        <p:nvSpPr>
          <p:cNvPr id="20" name="Google Shape;465;p34">
            <a:extLst>
              <a:ext uri="{FF2B5EF4-FFF2-40B4-BE49-F238E27FC236}">
                <a16:creationId xmlns:a16="http://schemas.microsoft.com/office/drawing/2014/main" id="{494D4EF7-C0F6-4F51-AAE6-45D3F5A6AA1A}"/>
              </a:ext>
            </a:extLst>
          </p:cNvPr>
          <p:cNvSpPr/>
          <p:nvPr/>
        </p:nvSpPr>
        <p:spPr>
          <a:xfrm>
            <a:off x="12734770" y="1769062"/>
            <a:ext cx="987000" cy="987000"/>
          </a:xfrm>
          <a:prstGeom prst="blockArc">
            <a:avLst>
              <a:gd name="adj1" fmla="val 16201188"/>
              <a:gd name="adj2" fmla="val 10786799"/>
              <a:gd name="adj3" fmla="val 8332"/>
            </a:avLst>
          </a:prstGeom>
          <a:solidFill>
            <a:srgbClr val="416E36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467;p34">
            <a:extLst>
              <a:ext uri="{FF2B5EF4-FFF2-40B4-BE49-F238E27FC236}">
                <a16:creationId xmlns:a16="http://schemas.microsoft.com/office/drawing/2014/main" id="{EABD553D-C94A-D61A-2B81-C36EC1DE2274}"/>
              </a:ext>
            </a:extLst>
          </p:cNvPr>
          <p:cNvSpPr/>
          <p:nvPr/>
        </p:nvSpPr>
        <p:spPr>
          <a:xfrm>
            <a:off x="12734770" y="3037437"/>
            <a:ext cx="987000" cy="987000"/>
          </a:xfrm>
          <a:prstGeom prst="blockArc">
            <a:avLst>
              <a:gd name="adj1" fmla="val 16201188"/>
              <a:gd name="adj2" fmla="val 82239"/>
              <a:gd name="adj3" fmla="val 8281"/>
            </a:avLst>
          </a:prstGeom>
          <a:solidFill>
            <a:srgbClr val="6C9D3B"/>
          </a:solidFill>
          <a:ln w="19050" cap="flat" cmpd="sng">
            <a:solidFill>
              <a:srgbClr val="6C9D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469;p34">
            <a:extLst>
              <a:ext uri="{FF2B5EF4-FFF2-40B4-BE49-F238E27FC236}">
                <a16:creationId xmlns:a16="http://schemas.microsoft.com/office/drawing/2014/main" id="{9B44526E-104A-C975-CF29-7349EB4FC4C4}"/>
              </a:ext>
            </a:extLst>
          </p:cNvPr>
          <p:cNvSpPr/>
          <p:nvPr/>
        </p:nvSpPr>
        <p:spPr>
          <a:xfrm>
            <a:off x="12704976" y="4234179"/>
            <a:ext cx="987000" cy="987000"/>
          </a:xfrm>
          <a:prstGeom prst="blockArc">
            <a:avLst>
              <a:gd name="adj1" fmla="val 16201188"/>
              <a:gd name="adj2" fmla="val 3227659"/>
              <a:gd name="adj3" fmla="val 8465"/>
            </a:avLst>
          </a:prstGeom>
          <a:solidFill>
            <a:srgbClr val="61A450"/>
          </a:solidFill>
          <a:ln w="19050" cap="flat" cmpd="sng">
            <a:solidFill>
              <a:srgbClr val="61A4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470;p34">
            <a:extLst>
              <a:ext uri="{FF2B5EF4-FFF2-40B4-BE49-F238E27FC236}">
                <a16:creationId xmlns:a16="http://schemas.microsoft.com/office/drawing/2014/main" id="{9B83D144-A7B2-EA0D-75F7-54F5D8FA4F72}"/>
              </a:ext>
            </a:extLst>
          </p:cNvPr>
          <p:cNvSpPr txBox="1"/>
          <p:nvPr/>
        </p:nvSpPr>
        <p:spPr>
          <a:xfrm>
            <a:off x="12734770" y="2016262"/>
            <a:ext cx="987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1" i="0" u="none" strike="noStrike" cap="none" dirty="0">
                <a:solidFill>
                  <a:srgbClr val="416E36"/>
                </a:solidFill>
                <a:latin typeface="Marmelad"/>
                <a:ea typeface="Marmelad"/>
                <a:cs typeface="Marmelad"/>
                <a:sym typeface="Marmelad"/>
              </a:rPr>
              <a:t>80%</a:t>
            </a:r>
            <a:endParaRPr sz="2100" b="1" i="0" u="none" strike="noStrike" cap="none" dirty="0">
              <a:solidFill>
                <a:srgbClr val="416E36"/>
              </a:solidFill>
              <a:latin typeface="Marmelad"/>
              <a:ea typeface="Marmelad"/>
              <a:cs typeface="Marmelad"/>
              <a:sym typeface="Marmelad"/>
            </a:endParaRPr>
          </a:p>
        </p:txBody>
      </p:sp>
      <p:sp>
        <p:nvSpPr>
          <p:cNvPr id="25" name="Google Shape;471;p34">
            <a:extLst>
              <a:ext uri="{FF2B5EF4-FFF2-40B4-BE49-F238E27FC236}">
                <a16:creationId xmlns:a16="http://schemas.microsoft.com/office/drawing/2014/main" id="{EE8263E2-FF53-22BE-F063-B02FCB251E3C}"/>
              </a:ext>
            </a:extLst>
          </p:cNvPr>
          <p:cNvSpPr txBox="1"/>
          <p:nvPr/>
        </p:nvSpPr>
        <p:spPr>
          <a:xfrm>
            <a:off x="12734770" y="3284637"/>
            <a:ext cx="987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1" i="0" u="none" strike="noStrike" cap="none">
                <a:solidFill>
                  <a:srgbClr val="6C9D3B"/>
                </a:solidFill>
                <a:latin typeface="Marmelad"/>
                <a:ea typeface="Marmelad"/>
                <a:cs typeface="Marmelad"/>
                <a:sym typeface="Marmelad"/>
              </a:rPr>
              <a:t>25%</a:t>
            </a:r>
            <a:endParaRPr sz="2100" b="1" i="0" u="none" strike="noStrike" cap="none">
              <a:solidFill>
                <a:srgbClr val="6C9D3B"/>
              </a:solidFill>
              <a:latin typeface="Marmelad"/>
              <a:ea typeface="Marmelad"/>
              <a:cs typeface="Marmelad"/>
              <a:sym typeface="Marmelad"/>
            </a:endParaRPr>
          </a:p>
        </p:txBody>
      </p:sp>
      <p:sp>
        <p:nvSpPr>
          <p:cNvPr id="26" name="Google Shape;472;p34">
            <a:extLst>
              <a:ext uri="{FF2B5EF4-FFF2-40B4-BE49-F238E27FC236}">
                <a16:creationId xmlns:a16="http://schemas.microsoft.com/office/drawing/2014/main" id="{E9D490DB-1A22-B74B-72DC-F585CB39C98A}"/>
              </a:ext>
            </a:extLst>
          </p:cNvPr>
          <p:cNvSpPr txBox="1"/>
          <p:nvPr/>
        </p:nvSpPr>
        <p:spPr>
          <a:xfrm>
            <a:off x="12734770" y="4486100"/>
            <a:ext cx="987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 b="1" i="0" u="none" strike="noStrike" cap="none" dirty="0">
                <a:solidFill>
                  <a:srgbClr val="61A450"/>
                </a:solidFill>
                <a:latin typeface="Marmelad"/>
                <a:ea typeface="Marmelad"/>
                <a:cs typeface="Marmelad"/>
                <a:sym typeface="Marmelad"/>
              </a:rPr>
              <a:t>38%</a:t>
            </a:r>
            <a:endParaRPr sz="2100" b="1" i="0" u="none" strike="noStrike" cap="none" dirty="0">
              <a:solidFill>
                <a:srgbClr val="61A450"/>
              </a:solidFill>
              <a:latin typeface="Marmelad"/>
              <a:ea typeface="Marmelad"/>
              <a:cs typeface="Marmelad"/>
              <a:sym typeface="Marmelad"/>
            </a:endParaRPr>
          </a:p>
        </p:txBody>
      </p:sp>
      <p:sp>
        <p:nvSpPr>
          <p:cNvPr id="27" name="Google Shape;473;p34">
            <a:extLst>
              <a:ext uri="{FF2B5EF4-FFF2-40B4-BE49-F238E27FC236}">
                <a16:creationId xmlns:a16="http://schemas.microsoft.com/office/drawing/2014/main" id="{16225251-D177-88E1-AD47-20C90DB7A259}"/>
              </a:ext>
            </a:extLst>
          </p:cNvPr>
          <p:cNvSpPr txBox="1"/>
          <p:nvPr/>
        </p:nvSpPr>
        <p:spPr>
          <a:xfrm>
            <a:off x="16705720" y="2253500"/>
            <a:ext cx="29832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Средний возраст игроков</a:t>
            </a: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" name="Google Shape;474;p34">
            <a:extLst>
              <a:ext uri="{FF2B5EF4-FFF2-40B4-BE49-F238E27FC236}">
                <a16:creationId xmlns:a16="http://schemas.microsoft.com/office/drawing/2014/main" id="{6F00943F-0A03-5312-2B87-EE12C2EA1BBF}"/>
              </a:ext>
            </a:extLst>
          </p:cNvPr>
          <p:cNvSpPr txBox="1">
            <a:spLocks/>
          </p:cNvSpPr>
          <p:nvPr/>
        </p:nvSpPr>
        <p:spPr>
          <a:xfrm flipH="1">
            <a:off x="17123170" y="1757312"/>
            <a:ext cx="2148300" cy="486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800"/>
              <a:buFont typeface="Karla"/>
              <a:buNone/>
            </a:pPr>
            <a:r>
              <a:rPr lang="ru-RU" sz="2900" b="1" dirty="0">
                <a:solidFill>
                  <a:srgbClr val="416E36"/>
                </a:solidFill>
                <a:latin typeface="Marmelad"/>
                <a:ea typeface="Marmelad"/>
                <a:cs typeface="Marmelad"/>
                <a:sym typeface="Marmelad"/>
              </a:rPr>
              <a:t>7-14 лет</a:t>
            </a:r>
          </a:p>
        </p:txBody>
      </p:sp>
      <p:sp>
        <p:nvSpPr>
          <p:cNvPr id="29" name="Google Shape;475;p34">
            <a:extLst>
              <a:ext uri="{FF2B5EF4-FFF2-40B4-BE49-F238E27FC236}">
                <a16:creationId xmlns:a16="http://schemas.microsoft.com/office/drawing/2014/main" id="{A72ADB80-4D07-22BC-025F-B8D6FC308007}"/>
              </a:ext>
            </a:extLst>
          </p:cNvPr>
          <p:cNvSpPr txBox="1"/>
          <p:nvPr/>
        </p:nvSpPr>
        <p:spPr>
          <a:xfrm>
            <a:off x="17000370" y="3561962"/>
            <a:ext cx="23940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Оценка рынка на 2022 г. в России</a:t>
            </a: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" name="Google Shape;476;p34">
            <a:extLst>
              <a:ext uri="{FF2B5EF4-FFF2-40B4-BE49-F238E27FC236}">
                <a16:creationId xmlns:a16="http://schemas.microsoft.com/office/drawing/2014/main" id="{08172328-6CD1-7810-5398-D6EB4B048CD2}"/>
              </a:ext>
            </a:extLst>
          </p:cNvPr>
          <p:cNvSpPr txBox="1">
            <a:spLocks/>
          </p:cNvSpPr>
          <p:nvPr/>
        </p:nvSpPr>
        <p:spPr>
          <a:xfrm flipH="1">
            <a:off x="17123170" y="3065784"/>
            <a:ext cx="2148300" cy="486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800"/>
              <a:buFont typeface="Karla"/>
              <a:buNone/>
            </a:pPr>
            <a:r>
              <a:rPr lang="ru-RU" sz="2900" b="1" dirty="0">
                <a:solidFill>
                  <a:srgbClr val="6C9D3B"/>
                </a:solidFill>
                <a:latin typeface="Marmelad"/>
                <a:ea typeface="Marmelad"/>
                <a:cs typeface="Marmelad"/>
                <a:sym typeface="Marmelad"/>
              </a:rPr>
              <a:t>$250 млн.</a:t>
            </a:r>
          </a:p>
        </p:txBody>
      </p:sp>
      <p:sp>
        <p:nvSpPr>
          <p:cNvPr id="31" name="Google Shape;477;p34">
            <a:extLst>
              <a:ext uri="{FF2B5EF4-FFF2-40B4-BE49-F238E27FC236}">
                <a16:creationId xmlns:a16="http://schemas.microsoft.com/office/drawing/2014/main" id="{9ED0FC6D-4B65-8ADC-3295-B14F5EAE1D7D}"/>
              </a:ext>
            </a:extLst>
          </p:cNvPr>
          <p:cNvSpPr txBox="1"/>
          <p:nvPr/>
        </p:nvSpPr>
        <p:spPr>
          <a:xfrm>
            <a:off x="16705720" y="4870412"/>
            <a:ext cx="2939700" cy="3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Оценка рынка AR технологий к 2025 г.</a:t>
            </a: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478;p34">
            <a:extLst>
              <a:ext uri="{FF2B5EF4-FFF2-40B4-BE49-F238E27FC236}">
                <a16:creationId xmlns:a16="http://schemas.microsoft.com/office/drawing/2014/main" id="{065AD901-B4C2-86D5-46A6-D219A364E1E2}"/>
              </a:ext>
            </a:extLst>
          </p:cNvPr>
          <p:cNvSpPr txBox="1">
            <a:spLocks/>
          </p:cNvSpPr>
          <p:nvPr/>
        </p:nvSpPr>
        <p:spPr>
          <a:xfrm flipH="1">
            <a:off x="17123170" y="4374256"/>
            <a:ext cx="2148300" cy="486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800"/>
              <a:buFont typeface="Karla"/>
              <a:buNone/>
            </a:pPr>
            <a:r>
              <a:rPr lang="ru-RU" sz="2900" b="1" dirty="0">
                <a:solidFill>
                  <a:srgbClr val="61A450"/>
                </a:solidFill>
                <a:latin typeface="Marmelad"/>
                <a:ea typeface="Marmelad"/>
                <a:cs typeface="Marmelad"/>
                <a:sym typeface="Marmelad"/>
              </a:rPr>
              <a:t>$126 млрд.</a:t>
            </a:r>
          </a:p>
        </p:txBody>
      </p:sp>
      <p:sp>
        <p:nvSpPr>
          <p:cNvPr id="33" name="Google Shape;464;p34">
            <a:extLst>
              <a:ext uri="{FF2B5EF4-FFF2-40B4-BE49-F238E27FC236}">
                <a16:creationId xmlns:a16="http://schemas.microsoft.com/office/drawing/2014/main" id="{25AD04CA-7AE0-92C3-AE01-56011B1991AA}"/>
              </a:ext>
            </a:extLst>
          </p:cNvPr>
          <p:cNvSpPr/>
          <p:nvPr/>
        </p:nvSpPr>
        <p:spPr>
          <a:xfrm>
            <a:off x="12737189" y="1769062"/>
            <a:ext cx="987000" cy="987000"/>
          </a:xfrm>
          <a:prstGeom prst="donut">
            <a:avLst>
              <a:gd name="adj" fmla="val 8295"/>
            </a:avLst>
          </a:prstGeom>
          <a:noFill/>
          <a:ln w="19050" cap="flat" cmpd="sng">
            <a:solidFill>
              <a:srgbClr val="416E3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464;p34">
            <a:extLst>
              <a:ext uri="{FF2B5EF4-FFF2-40B4-BE49-F238E27FC236}">
                <a16:creationId xmlns:a16="http://schemas.microsoft.com/office/drawing/2014/main" id="{B9BA0FB6-EDB7-481D-D3E6-B371294D5BF6}"/>
              </a:ext>
            </a:extLst>
          </p:cNvPr>
          <p:cNvSpPr/>
          <p:nvPr/>
        </p:nvSpPr>
        <p:spPr>
          <a:xfrm>
            <a:off x="12734770" y="3037437"/>
            <a:ext cx="987000" cy="987000"/>
          </a:xfrm>
          <a:prstGeom prst="donut">
            <a:avLst>
              <a:gd name="adj" fmla="val 8295"/>
            </a:avLst>
          </a:prstGeom>
          <a:noFill/>
          <a:ln w="19050" cap="flat" cmpd="sng">
            <a:solidFill>
              <a:srgbClr val="6C9D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464;p34">
            <a:extLst>
              <a:ext uri="{FF2B5EF4-FFF2-40B4-BE49-F238E27FC236}">
                <a16:creationId xmlns:a16="http://schemas.microsoft.com/office/drawing/2014/main" id="{0A8892C0-855D-C13C-F111-C4BDE2F7FC40}"/>
              </a:ext>
            </a:extLst>
          </p:cNvPr>
          <p:cNvSpPr/>
          <p:nvPr/>
        </p:nvSpPr>
        <p:spPr>
          <a:xfrm>
            <a:off x="12704976" y="4234179"/>
            <a:ext cx="987000" cy="987000"/>
          </a:xfrm>
          <a:prstGeom prst="donut">
            <a:avLst>
              <a:gd name="adj" fmla="val 8295"/>
            </a:avLst>
          </a:prstGeom>
          <a:noFill/>
          <a:ln w="19050" cap="flat" cmpd="sng">
            <a:solidFill>
              <a:srgbClr val="61A4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EDFA8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435;p33">
            <a:extLst>
              <a:ext uri="{FF2B5EF4-FFF2-40B4-BE49-F238E27FC236}">
                <a16:creationId xmlns:a16="http://schemas.microsoft.com/office/drawing/2014/main" id="{80216676-D56F-B193-8D8E-65E553589314}"/>
              </a:ext>
            </a:extLst>
          </p:cNvPr>
          <p:cNvSpPr txBox="1">
            <a:spLocks/>
          </p:cNvSpPr>
          <p:nvPr/>
        </p:nvSpPr>
        <p:spPr>
          <a:xfrm>
            <a:off x="11954644" y="406818"/>
            <a:ext cx="769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ru-RU" sz="4000" b="1" dirty="0">
                <a:solidFill>
                  <a:srgbClr val="3C3F3D"/>
                </a:solidFill>
                <a:latin typeface="Marmelad"/>
                <a:sym typeface="Marmelad"/>
              </a:rPr>
              <a:t>Анализ спроса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59635D4-836A-2F54-0789-C5C6A88EE36C}"/>
              </a:ext>
            </a:extLst>
          </p:cNvPr>
          <p:cNvSpPr txBox="1"/>
          <p:nvPr/>
        </p:nvSpPr>
        <p:spPr>
          <a:xfrm>
            <a:off x="2034975" y="1507139"/>
            <a:ext cx="2629922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" sz="2000" b="1" i="1" u="none" strike="noStrike" dirty="0" err="1">
                <a:solidFill>
                  <a:srgbClr val="3C3F3D"/>
                </a:solidFill>
                <a:effectLst/>
                <a:latin typeface="Century Gothic" panose="020B0502020202020204" pitchFamily="34" charset="0"/>
              </a:rPr>
              <a:t>Crossout</a:t>
            </a:r>
            <a:r>
              <a:rPr lang="en" sz="1800" b="0" i="0" u="none" strike="noStrike" dirty="0">
                <a:solidFill>
                  <a:srgbClr val="3C3F3D"/>
                </a:solidFill>
                <a:effectLst/>
                <a:latin typeface="Century Gothic" panose="020B0502020202020204" pitchFamily="34" charset="0"/>
              </a:rPr>
              <a:t> </a:t>
            </a:r>
            <a:endParaRPr lang="en" b="0" i="0" u="none" strike="noStrike" dirty="0">
              <a:solidFill>
                <a:srgbClr val="3C3F3D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" b="0" i="0" u="none" strike="noStrike" dirty="0">
                <a:solidFill>
                  <a:srgbClr val="3C3F3D"/>
                </a:solidFill>
                <a:effectLst/>
              </a:rPr>
            </a:br>
            <a:r>
              <a:rPr lang="ru-RU" sz="1800" b="0" i="0" u="none" strike="noStrike" dirty="0">
                <a:solidFill>
                  <a:srgbClr val="3C3F3D"/>
                </a:solidFill>
                <a:effectLst/>
                <a:latin typeface="Century Gothic" panose="020B0502020202020204" pitchFamily="34" charset="0"/>
              </a:rPr>
              <a:t>Компьютерная онлайн-игра. </a:t>
            </a:r>
            <a:endParaRPr lang="ru-RU" b="0" i="0" u="none" strike="noStrike" dirty="0">
              <a:solidFill>
                <a:srgbClr val="3C3F3D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dirty="0">
                <a:solidFill>
                  <a:srgbClr val="3C3F3D"/>
                </a:solidFill>
                <a:effectLst/>
                <a:latin typeface="Century Gothic" panose="020B0502020202020204" pitchFamily="34" charset="0"/>
              </a:rPr>
              <a:t>Основу игры составляют сражения на бронеавтомобилях, собранных самими игроками.</a:t>
            </a:r>
            <a:endParaRPr lang="ru-RU" b="0" i="0" u="none" strike="noStrike" dirty="0">
              <a:solidFill>
                <a:srgbClr val="3C3F3D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dirty="0">
                <a:solidFill>
                  <a:srgbClr val="3C3F3D"/>
                </a:solidFill>
                <a:effectLst/>
                <a:latin typeface="Century Gothic" panose="020B0502020202020204" pitchFamily="34" charset="0"/>
              </a:rPr>
              <a:t>Среднее количество играющих каждый день — 7200 человек</a:t>
            </a:r>
            <a:endParaRPr lang="ru-RU" b="0" i="0" u="none" strike="noStrike" dirty="0">
              <a:solidFill>
                <a:srgbClr val="3C3F3D"/>
              </a:solidFill>
              <a:effectLst/>
            </a:endParaRPr>
          </a:p>
          <a:p>
            <a:pPr algn="just"/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424E834-CF35-7C0F-EED2-22E83FB4218F}"/>
              </a:ext>
            </a:extLst>
          </p:cNvPr>
          <p:cNvSpPr txBox="1"/>
          <p:nvPr/>
        </p:nvSpPr>
        <p:spPr>
          <a:xfrm>
            <a:off x="4770210" y="1499690"/>
            <a:ext cx="2629922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" sz="1800" b="1" i="1" u="none" strike="noStrike" dirty="0">
                <a:solidFill>
                  <a:srgbClr val="3C3F3D"/>
                </a:solidFill>
                <a:effectLst/>
                <a:latin typeface="Century Gothic" panose="020B0502020202020204" pitchFamily="34" charset="0"/>
              </a:rPr>
              <a:t>Brainy </a:t>
            </a:r>
            <a:r>
              <a:rPr lang="en" sz="1800" b="1" i="1" u="none" strike="noStrike" dirty="0" err="1">
                <a:solidFill>
                  <a:srgbClr val="3C3F3D"/>
                </a:solidFill>
                <a:effectLst/>
                <a:latin typeface="Century Gothic" panose="020B0502020202020204" pitchFamily="34" charset="0"/>
              </a:rPr>
              <a:t>Trainy</a:t>
            </a:r>
            <a:endParaRPr lang="en" sz="2000" b="0" i="0" u="none" strike="noStrike" dirty="0">
              <a:solidFill>
                <a:srgbClr val="3C3F3D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" sz="2000" b="0" i="0" u="none" strike="noStrike" dirty="0">
                <a:solidFill>
                  <a:srgbClr val="3C3F3D"/>
                </a:solidFill>
                <a:effectLst/>
              </a:rPr>
            </a:br>
            <a:r>
              <a:rPr lang="ru-RU" sz="1800" b="0" i="0" u="none" strike="noStrike" dirty="0">
                <a:solidFill>
                  <a:srgbClr val="3C3F3D"/>
                </a:solidFill>
                <a:effectLst/>
                <a:latin typeface="Century Gothic" panose="020B0502020202020204" pitchFamily="34" charset="0"/>
              </a:rPr>
              <a:t>Уникальные тренажеры для мозга</a:t>
            </a:r>
            <a:endParaRPr lang="ru-RU" sz="2000" b="0" i="0" u="none" strike="noStrike" dirty="0">
              <a:solidFill>
                <a:srgbClr val="3C3F3D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dirty="0">
                <a:solidFill>
                  <a:srgbClr val="3C3F3D"/>
                </a:solidFill>
                <a:effectLst/>
                <a:latin typeface="Century Gothic" panose="020B0502020202020204" pitchFamily="34" charset="0"/>
              </a:rPr>
              <a:t>на </a:t>
            </a:r>
            <a:r>
              <a:rPr lang="en" sz="1800" b="0" i="0" u="none" strike="noStrike" dirty="0" err="1">
                <a:solidFill>
                  <a:srgbClr val="3C3F3D"/>
                </a:solidFill>
                <a:effectLst/>
                <a:latin typeface="Century Gothic" panose="020B0502020202020204" pitchFamily="34" charset="0"/>
              </a:rPr>
              <a:t>Wildberries</a:t>
            </a:r>
            <a:r>
              <a:rPr lang="en" sz="1800" b="0" i="0" u="none" strike="noStrike" dirty="0">
                <a:solidFill>
                  <a:srgbClr val="3C3F3D"/>
                </a:solidFill>
                <a:effectLst/>
                <a:latin typeface="Century Gothic" panose="020B0502020202020204" pitchFamily="34" charset="0"/>
              </a:rPr>
              <a:t>:</a:t>
            </a:r>
            <a:endParaRPr lang="en" sz="2000" b="0" i="0" u="none" strike="noStrike" dirty="0">
              <a:solidFill>
                <a:srgbClr val="3C3F3D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" sz="2000" b="0" i="0" u="none" strike="noStrike" dirty="0">
                <a:solidFill>
                  <a:srgbClr val="3C3F3D"/>
                </a:solidFill>
                <a:effectLst/>
              </a:rPr>
            </a:br>
            <a:r>
              <a:rPr lang="ru-RU" sz="1800" b="0" i="0" u="none" strike="noStrike" dirty="0">
                <a:solidFill>
                  <a:srgbClr val="3C3F3D"/>
                </a:solidFill>
                <a:effectLst/>
                <a:latin typeface="Century Gothic" panose="020B0502020202020204" pitchFamily="34" charset="0"/>
              </a:rPr>
              <a:t>Выручка составила 2,274,613  ₽ </a:t>
            </a:r>
            <a:endParaRPr lang="ru-RU" sz="2000" b="0" i="0" u="none" strike="noStrike" dirty="0">
              <a:solidFill>
                <a:srgbClr val="3C3F3D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ru-RU" sz="2000" b="0" i="0" u="none" strike="noStrike" dirty="0">
                <a:solidFill>
                  <a:srgbClr val="3C3F3D"/>
                </a:solidFill>
                <a:effectLst/>
              </a:rPr>
            </a:br>
            <a:r>
              <a:rPr lang="ru-RU" sz="1800" b="0" i="0" u="none" strike="noStrike" dirty="0">
                <a:solidFill>
                  <a:srgbClr val="3C3F3D"/>
                </a:solidFill>
                <a:effectLst/>
                <a:latin typeface="Century Gothic" panose="020B0502020202020204" pitchFamily="34" charset="0"/>
              </a:rPr>
              <a:t>Количество выполненных заказов 3285 </a:t>
            </a:r>
            <a:r>
              <a:rPr lang="ru-RU" sz="1800" b="0" i="0" u="none" strike="noStrike" dirty="0" err="1">
                <a:solidFill>
                  <a:srgbClr val="3C3F3D"/>
                </a:solidFill>
                <a:effectLst/>
                <a:latin typeface="Century Gothic" panose="020B0502020202020204" pitchFamily="34" charset="0"/>
              </a:rPr>
              <a:t>шт</a:t>
            </a:r>
            <a:endParaRPr lang="ru-RU" sz="2000" b="0" i="0" u="none" strike="noStrike" dirty="0">
              <a:solidFill>
                <a:srgbClr val="3C3F3D"/>
              </a:solidFill>
              <a:effectLst/>
            </a:endParaRPr>
          </a:p>
          <a:p>
            <a:br>
              <a:rPr lang="ru-RU" sz="2000" dirty="0"/>
            </a:br>
            <a:br>
              <a:rPr lang="ru-RU" sz="2000" dirty="0"/>
            </a:br>
            <a:endParaRPr lang="ru-RU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1AB99D6-107D-9035-249F-62D71312E72A}"/>
              </a:ext>
            </a:extLst>
          </p:cNvPr>
          <p:cNvSpPr txBox="1"/>
          <p:nvPr/>
        </p:nvSpPr>
        <p:spPr>
          <a:xfrm>
            <a:off x="7505445" y="1449131"/>
            <a:ext cx="2629922" cy="5709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2400"/>
              </a:spcBef>
              <a:spcAft>
                <a:spcPts val="600"/>
              </a:spcAft>
            </a:pPr>
            <a:r>
              <a:rPr lang="en" sz="1800" b="1" i="1" u="none" strike="noStrike" dirty="0">
                <a:solidFill>
                  <a:srgbClr val="3C3F3D"/>
                </a:solidFill>
                <a:effectLst/>
                <a:latin typeface="Century Gothic" panose="020B0502020202020204" pitchFamily="34" charset="0"/>
              </a:rPr>
              <a:t>Robo Rally</a:t>
            </a:r>
            <a:r>
              <a:rPr lang="en" sz="1800" b="0" i="0" u="none" strike="noStrike" dirty="0">
                <a:solidFill>
                  <a:srgbClr val="3C3F3D"/>
                </a:solidFill>
                <a:effectLst/>
                <a:latin typeface="Century Gothic" panose="020B0502020202020204" pitchFamily="34" charset="0"/>
              </a:rPr>
              <a:t> </a:t>
            </a:r>
            <a:endParaRPr lang="en" b="0" i="0" u="none" strike="noStrike" dirty="0">
              <a:solidFill>
                <a:srgbClr val="3C3F3D"/>
              </a:solidFill>
              <a:effectLst/>
            </a:endParaRPr>
          </a:p>
          <a:p>
            <a:pPr rtl="0">
              <a:spcBef>
                <a:spcPts val="2400"/>
              </a:spcBef>
              <a:spcAft>
                <a:spcPts val="600"/>
              </a:spcAft>
            </a:pPr>
            <a:r>
              <a:rPr lang="ru-RU" sz="1800" b="0" i="0" u="none" strike="noStrike" dirty="0">
                <a:solidFill>
                  <a:srgbClr val="3C3F3D"/>
                </a:solidFill>
                <a:effectLst/>
                <a:latin typeface="Century Gothic" panose="020B0502020202020204" pitchFamily="34" charset="0"/>
              </a:rPr>
              <a:t>Логическая настольная игра, доступная только на английском языке для 2-8 игроков.</a:t>
            </a:r>
            <a:endParaRPr lang="ru-RU" b="0" i="0" u="none" strike="noStrike" dirty="0">
              <a:solidFill>
                <a:srgbClr val="3C3F3D"/>
              </a:solidFill>
              <a:effectLst/>
            </a:endParaRPr>
          </a:p>
          <a:p>
            <a:pPr rtl="0">
              <a:spcBef>
                <a:spcPts val="2400"/>
              </a:spcBef>
              <a:spcAft>
                <a:spcPts val="600"/>
              </a:spcAft>
            </a:pPr>
            <a:r>
              <a:rPr lang="ru-RU" sz="1800" b="0" i="0" u="none" strike="noStrike" dirty="0">
                <a:solidFill>
                  <a:srgbClr val="3C3F3D"/>
                </a:solidFill>
                <a:effectLst/>
                <a:latin typeface="Century Gothic" panose="020B0502020202020204" pitchFamily="34" charset="0"/>
              </a:rPr>
              <a:t>У каждого участника под контролем окажется маленький механический гонщик.  </a:t>
            </a:r>
            <a:endParaRPr lang="ru-RU" b="0" i="0" u="none" strike="noStrike" dirty="0">
              <a:solidFill>
                <a:srgbClr val="3C3F3D"/>
              </a:solidFill>
              <a:effectLst/>
            </a:endParaRPr>
          </a:p>
          <a:p>
            <a:pPr algn="ctr" rtl="0">
              <a:spcBef>
                <a:spcPts val="2400"/>
              </a:spcBef>
              <a:spcAft>
                <a:spcPts val="600"/>
              </a:spcAft>
            </a:pPr>
            <a:r>
              <a:rPr lang="ru-RU" sz="1800" b="0" i="0" u="none" strike="noStrike" dirty="0">
                <a:solidFill>
                  <a:srgbClr val="151F29"/>
                </a:solidFill>
                <a:effectLst/>
                <a:latin typeface="Century Gothic" panose="020B0502020202020204" pitchFamily="34" charset="0"/>
              </a:rPr>
              <a:t>  </a:t>
            </a:r>
            <a:br>
              <a:rPr lang="ru-RU" sz="2000" dirty="0"/>
            </a:br>
            <a:br>
              <a:rPr lang="ru-RU" sz="2000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46" name="Google Shape;435;p33">
            <a:extLst>
              <a:ext uri="{FF2B5EF4-FFF2-40B4-BE49-F238E27FC236}">
                <a16:creationId xmlns:a16="http://schemas.microsoft.com/office/drawing/2014/main" id="{D0075885-A925-7203-ED00-13D0F3FE1213}"/>
              </a:ext>
            </a:extLst>
          </p:cNvPr>
          <p:cNvSpPr txBox="1">
            <a:spLocks/>
          </p:cNvSpPr>
          <p:nvPr/>
        </p:nvSpPr>
        <p:spPr>
          <a:xfrm>
            <a:off x="2121328" y="406818"/>
            <a:ext cx="769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ru-RU" sz="4000" b="1" dirty="0">
                <a:solidFill>
                  <a:srgbClr val="3C3F3D"/>
                </a:solidFill>
                <a:latin typeface="Marmelad"/>
                <a:sym typeface="Marmelad"/>
              </a:rPr>
              <a:t>Конкуренты</a:t>
            </a:r>
          </a:p>
        </p:txBody>
      </p: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2129A587-6D08-85A1-4E75-8D2B57490195}"/>
              </a:ext>
            </a:extLst>
          </p:cNvPr>
          <p:cNvGrpSpPr/>
          <p:nvPr/>
        </p:nvGrpSpPr>
        <p:grpSpPr>
          <a:xfrm>
            <a:off x="2431367" y="-5454712"/>
            <a:ext cx="7704000" cy="2941440"/>
            <a:chOff x="2431367" y="1928211"/>
            <a:chExt cx="7704000" cy="2941440"/>
          </a:xfrm>
        </p:grpSpPr>
        <p:graphicFrame>
          <p:nvGraphicFramePr>
            <p:cNvPr id="48" name="Google Shape;494;p36">
              <a:extLst>
                <a:ext uri="{FF2B5EF4-FFF2-40B4-BE49-F238E27FC236}">
                  <a16:creationId xmlns:a16="http://schemas.microsoft.com/office/drawing/2014/main" id="{C582776C-42DF-E246-479A-BC90D181C94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77933554"/>
                </p:ext>
              </p:extLst>
            </p:nvPr>
          </p:nvGraphicFramePr>
          <p:xfrm>
            <a:off x="2431367" y="1928211"/>
            <a:ext cx="7704000" cy="2941440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2826925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21920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21920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21935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1219325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</a:tblGrid>
                <a:tr h="572950"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endParaRPr sz="1400" b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a:txBody>
                    <a:tcPr marL="91425" marR="91425" marT="91425" marB="91425">
                      <a:lnL w="9525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r>
                          <a:rPr lang="en" sz="1400" b="1" u="none" strike="noStrike" cap="none" dirty="0" err="1">
                            <a:solidFill>
                              <a:srgbClr val="3C3F3D"/>
                            </a:solidFill>
                            <a:latin typeface="Century Gothic"/>
                            <a:ea typeface="Century Gothic"/>
                            <a:cs typeface="Century Gothic"/>
                            <a:sym typeface="Century Gothic"/>
                          </a:rPr>
                          <a:t>Crossout</a:t>
                        </a:r>
                        <a:endParaRPr sz="1400" b="1" u="none" strike="noStrike" cap="none" dirty="0">
                          <a:solidFill>
                            <a:srgbClr val="3C3F3D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a:txBody>
                    <a:tcPr marL="91425" marR="91425" marT="91425" marB="91425" anchor="ctr">
                      <a:lnL w="9525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r>
                          <a:rPr lang="en" sz="1400" b="1" u="none" strike="noStrike" cap="none" dirty="0">
                            <a:solidFill>
                              <a:srgbClr val="3C3F3D"/>
                            </a:solidFill>
                            <a:latin typeface="Century Gothic"/>
                            <a:ea typeface="Century Gothic"/>
                            <a:cs typeface="Century Gothic"/>
                            <a:sym typeface="Century Gothic"/>
                          </a:rPr>
                          <a:t>Brainy </a:t>
                        </a:r>
                        <a:r>
                          <a:rPr lang="en" sz="1400" b="1" u="none" strike="noStrike" cap="none" dirty="0" err="1">
                            <a:solidFill>
                              <a:srgbClr val="3C3F3D"/>
                            </a:solidFill>
                            <a:latin typeface="Century Gothic"/>
                            <a:ea typeface="Century Gothic"/>
                            <a:cs typeface="Century Gothic"/>
                            <a:sym typeface="Century Gothic"/>
                          </a:rPr>
                          <a:t>Trainy</a:t>
                        </a:r>
                        <a:endParaRPr sz="1400" b="1" u="none" strike="noStrike" cap="none" dirty="0">
                          <a:solidFill>
                            <a:srgbClr val="3C3F3D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a:txBody>
                    <a:tcPr marL="91425" marR="91425" marT="91425" marB="91425" anchor="ctr">
                      <a:lnL w="9525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r>
                          <a:rPr lang="en" sz="1400" b="1" u="none" strike="noStrike" cap="none" dirty="0" err="1">
                            <a:solidFill>
                              <a:srgbClr val="3C3F3D"/>
                            </a:solidFill>
                            <a:latin typeface="Century Gothic"/>
                            <a:ea typeface="Century Gothic"/>
                            <a:cs typeface="Century Gothic"/>
                            <a:sym typeface="Century Gothic"/>
                          </a:rPr>
                          <a:t>Roborally</a:t>
                        </a:r>
                        <a:endParaRPr sz="1400" b="1" u="none" strike="noStrike" cap="none" dirty="0">
                          <a:solidFill>
                            <a:srgbClr val="3C3F3D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a:txBody>
                    <a:tcPr marL="91425" marR="91425" marT="91425" marB="91425" anchor="ctr">
                      <a:lnL w="9525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r>
                          <a:rPr lang="ru-RU" sz="1400" b="1" u="none" strike="noStrike" cap="none" dirty="0" err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entury Gothic"/>
                            <a:ea typeface="Century Gothic"/>
                            <a:cs typeface="Century Gothic"/>
                            <a:sym typeface="Century Gothic"/>
                          </a:rPr>
                          <a:t>ФрогПрог</a:t>
                        </a:r>
                        <a:endParaRPr sz="1400" b="1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a:txBody>
                    <a:tcPr marL="91425" marR="91425" marT="91425" marB="91425" anchor="ctr">
                      <a:lnL w="9525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576400"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r>
                          <a:rPr lang="en" sz="1400" b="1" u="none" strike="noStrike" cap="none">
                            <a:solidFill>
                              <a:srgbClr val="3C3F3D"/>
                            </a:solidFill>
                            <a:latin typeface="Century Gothic"/>
                            <a:ea typeface="Century Gothic"/>
                            <a:cs typeface="Century Gothic"/>
                            <a:sym typeface="Century Gothic"/>
                          </a:rPr>
                          <a:t>Игра настольная?</a:t>
                        </a:r>
                        <a:endParaRPr sz="1400" b="1" u="none" strike="noStrike" cap="none">
                          <a:solidFill>
                            <a:srgbClr val="3C3F3D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a:txBody>
                    <a:tcPr marL="91425" marR="91425" marT="91425" marB="91425" anchor="ctr">
                      <a:lnL w="9525" cap="flat" cmpd="sng">
                        <a:solidFill>
                          <a:srgbClr val="168AC4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endParaRPr sz="1400" b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a:txBody>
                    <a:tcPr marL="91425" marR="91425" marT="91425" marB="91425">
                      <a:lnL w="19050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endParaRPr sz="1400" b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a:txBody>
                    <a:tcPr marL="91425" marR="91425" marT="91425" marB="91425">
                      <a:lnL w="19050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endParaRPr sz="14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a:txBody>
                    <a:tcPr marL="91425" marR="91425" marT="91425" marB="91425">
                      <a:lnL w="19050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endParaRPr sz="14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a:txBody>
                    <a:tcPr marL="91425" marR="91425" marT="91425" marB="91425">
                      <a:lnL w="19050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168AC4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572950"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r>
                          <a:rPr lang="en" sz="1400" b="1" u="none" strike="noStrike" cap="none">
                            <a:solidFill>
                              <a:srgbClr val="3C3F3D"/>
                            </a:solidFill>
                            <a:latin typeface="Century Gothic"/>
                            <a:ea typeface="Century Gothic"/>
                            <a:cs typeface="Century Gothic"/>
                            <a:sym typeface="Century Gothic"/>
                          </a:rPr>
                          <a:t>Можно играть компанией?</a:t>
                        </a:r>
                        <a:endParaRPr sz="1400" b="1" u="none" strike="noStrike" cap="none">
                          <a:solidFill>
                            <a:srgbClr val="3C3F3D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a:txBody>
                    <a:tcPr marL="91425" marR="91425" marT="91425" marB="91425" anchor="ctr">
                      <a:lnL w="9525" cap="flat" cmpd="sng">
                        <a:solidFill>
                          <a:srgbClr val="168AC4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endParaRPr sz="14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a:txBody>
                    <a:tcPr marL="91425" marR="91425" marT="91425" marB="91425">
                      <a:lnL w="19050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endParaRPr sz="14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a:txBody>
                    <a:tcPr marL="91425" marR="91425" marT="91425" marB="91425">
                      <a:lnL w="19050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endParaRPr sz="14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a:txBody>
                    <a:tcPr marL="91425" marR="91425" marT="91425" marB="91425">
                      <a:lnL w="19050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endParaRPr sz="14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a:txBody>
                    <a:tcPr marL="91425" marR="91425" marT="91425" marB="91425">
                      <a:lnL w="19050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168AC4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572950"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r>
                          <a:rPr lang="en" sz="1400" b="1" u="none" strike="noStrike" cap="none">
                            <a:solidFill>
                              <a:srgbClr val="3C3F3D"/>
                            </a:solidFill>
                            <a:latin typeface="Century Gothic"/>
                            <a:ea typeface="Century Gothic"/>
                            <a:cs typeface="Century Gothic"/>
                            <a:sym typeface="Century Gothic"/>
                          </a:rPr>
                          <a:t>Подходит для обучения?</a:t>
                        </a:r>
                        <a:endParaRPr sz="1400" b="1" u="none" strike="noStrike" cap="none">
                          <a:solidFill>
                            <a:srgbClr val="3C3F3D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a:txBody>
                    <a:tcPr marL="91425" marR="91425" marT="91425" marB="91425" anchor="ctr">
                      <a:lnL w="9525" cap="flat" cmpd="sng">
                        <a:solidFill>
                          <a:srgbClr val="168AC4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endParaRPr sz="1400" b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a:txBody>
                    <a:tcPr marL="91425" marR="91425" marT="91425" marB="91425">
                      <a:lnL w="19050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endParaRPr sz="1400" b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a:txBody>
                    <a:tcPr marL="91425" marR="91425" marT="91425" marB="91425">
                      <a:lnL w="19050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endParaRPr sz="1400" b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a:txBody>
                    <a:tcPr marL="91425" marR="91425" marT="91425" marB="91425">
                      <a:lnL w="19050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endParaRPr sz="14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a:txBody>
                    <a:tcPr marL="91425" marR="91425" marT="91425" marB="91425">
                      <a:lnL w="19050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168AC4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572950"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r>
                          <a:rPr lang="en" sz="1400" b="1" u="none" strike="noStrike" cap="none" dirty="0" err="1">
                            <a:solidFill>
                              <a:srgbClr val="3C3F3D"/>
                            </a:solidFill>
                            <a:latin typeface="Century Gothic"/>
                            <a:ea typeface="Century Gothic"/>
                            <a:cs typeface="Century Gothic"/>
                            <a:sym typeface="Century Gothic"/>
                          </a:rPr>
                          <a:t>Есть</a:t>
                        </a:r>
                        <a:r>
                          <a:rPr lang="en" sz="1400" b="1" u="none" strike="noStrike" cap="none" dirty="0">
                            <a:solidFill>
                              <a:srgbClr val="3C3F3D"/>
                            </a:solidFill>
                            <a:latin typeface="Century Gothic"/>
                            <a:ea typeface="Century Gothic"/>
                            <a:cs typeface="Century Gothic"/>
                            <a:sym typeface="Century Gothic"/>
                          </a:rPr>
                          <a:t> </a:t>
                        </a:r>
                        <a:r>
                          <a:rPr lang="en" sz="1400" b="1" u="none" strike="noStrike" cap="none" dirty="0" err="1">
                            <a:solidFill>
                              <a:srgbClr val="3C3F3D"/>
                            </a:solidFill>
                            <a:latin typeface="Century Gothic"/>
                            <a:ea typeface="Century Gothic"/>
                            <a:cs typeface="Century Gothic"/>
                            <a:sym typeface="Century Gothic"/>
                          </a:rPr>
                          <a:t>виртуальная</a:t>
                        </a:r>
                        <a:r>
                          <a:rPr lang="en" sz="1400" b="1" u="none" strike="noStrike" cap="none" dirty="0">
                            <a:solidFill>
                              <a:srgbClr val="3C3F3D"/>
                            </a:solidFill>
                            <a:latin typeface="Century Gothic"/>
                            <a:ea typeface="Century Gothic"/>
                            <a:cs typeface="Century Gothic"/>
                            <a:sym typeface="Century Gothic"/>
                          </a:rPr>
                          <a:t> </a:t>
                        </a:r>
                        <a:r>
                          <a:rPr lang="en" sz="1400" b="1" u="none" strike="noStrike" cap="none" dirty="0" err="1">
                            <a:solidFill>
                              <a:srgbClr val="3C3F3D"/>
                            </a:solidFill>
                            <a:latin typeface="Century Gothic"/>
                            <a:ea typeface="Century Gothic"/>
                            <a:cs typeface="Century Gothic"/>
                            <a:sym typeface="Century Gothic"/>
                          </a:rPr>
                          <a:t>реальность</a:t>
                        </a:r>
                        <a:r>
                          <a:rPr lang="en" sz="1400" b="1" u="none" strike="noStrike" cap="none" dirty="0">
                            <a:solidFill>
                              <a:srgbClr val="3C3F3D"/>
                            </a:solidFill>
                            <a:latin typeface="Century Gothic"/>
                            <a:ea typeface="Century Gothic"/>
                            <a:cs typeface="Century Gothic"/>
                            <a:sym typeface="Century Gothic"/>
                          </a:rPr>
                          <a:t>?</a:t>
                        </a:r>
                        <a:endParaRPr sz="1400" b="1" u="none" strike="noStrike" cap="none" dirty="0">
                          <a:solidFill>
                            <a:srgbClr val="3C3F3D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a:txBody>
                    <a:tcPr marL="91425" marR="91425" marT="91425" marB="91425" anchor="ctr">
                      <a:lnL w="9525" cap="flat" cmpd="sng">
                        <a:solidFill>
                          <a:srgbClr val="168AC4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168AC4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endParaRPr sz="14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a:txBody>
                    <a:tcPr marL="91425" marR="91425" marT="91425" marB="91425">
                      <a:lnL w="19050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168AC4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endParaRPr sz="14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a:txBody>
                    <a:tcPr marL="91425" marR="91425" marT="91425" marB="91425">
                      <a:lnL w="19050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168AC4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endParaRPr sz="1400" b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a:txBody>
                    <a:tcPr marL="91425" marR="91425" marT="91425" marB="91425">
                      <a:lnL w="19050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168AC4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endParaRPr sz="1400" b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a:txBody>
                    <a:tcPr marL="91425" marR="91425" marT="91425" marB="91425">
                      <a:lnL w="19050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168AC4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168AC4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</a:tbl>
            </a:graphicData>
          </a:graphic>
        </p:graphicFrame>
        <p:sp>
          <p:nvSpPr>
            <p:cNvPr id="49" name="Google Shape;506;p36">
              <a:extLst>
                <a:ext uri="{FF2B5EF4-FFF2-40B4-BE49-F238E27FC236}">
                  <a16:creationId xmlns:a16="http://schemas.microsoft.com/office/drawing/2014/main" id="{2714922F-EE37-E319-EAC2-8963C0340695}"/>
                </a:ext>
              </a:extLst>
            </p:cNvPr>
            <p:cNvSpPr/>
            <p:nvPr/>
          </p:nvSpPr>
          <p:spPr>
            <a:xfrm>
              <a:off x="5734246" y="2721703"/>
              <a:ext cx="240013" cy="237616"/>
            </a:xfrm>
            <a:custGeom>
              <a:avLst/>
              <a:gdLst/>
              <a:ahLst/>
              <a:cxnLst/>
              <a:rect l="l" t="t" r="r" b="b"/>
              <a:pathLst>
                <a:path w="11113" h="11002" extrusionOk="0">
                  <a:moveTo>
                    <a:pt x="2619" y="0"/>
                  </a:moveTo>
                  <a:cubicBezTo>
                    <a:pt x="2492" y="0"/>
                    <a:pt x="2366" y="49"/>
                    <a:pt x="2268" y="146"/>
                  </a:cubicBezTo>
                  <a:lnTo>
                    <a:pt x="201" y="2213"/>
                  </a:lnTo>
                  <a:cubicBezTo>
                    <a:pt x="7" y="2407"/>
                    <a:pt x="7" y="2719"/>
                    <a:pt x="201" y="2914"/>
                  </a:cubicBezTo>
                  <a:lnTo>
                    <a:pt x="2782" y="5501"/>
                  </a:lnTo>
                  <a:lnTo>
                    <a:pt x="195" y="8081"/>
                  </a:lnTo>
                  <a:cubicBezTo>
                    <a:pt x="0" y="8275"/>
                    <a:pt x="0" y="8587"/>
                    <a:pt x="195" y="8782"/>
                  </a:cubicBezTo>
                  <a:lnTo>
                    <a:pt x="2268" y="10856"/>
                  </a:lnTo>
                  <a:cubicBezTo>
                    <a:pt x="2366" y="10953"/>
                    <a:pt x="2492" y="11001"/>
                    <a:pt x="2619" y="11001"/>
                  </a:cubicBezTo>
                  <a:cubicBezTo>
                    <a:pt x="2745" y="11001"/>
                    <a:pt x="2872" y="10953"/>
                    <a:pt x="2969" y="10856"/>
                  </a:cubicBezTo>
                  <a:lnTo>
                    <a:pt x="5556" y="8268"/>
                  </a:lnTo>
                  <a:lnTo>
                    <a:pt x="8143" y="10856"/>
                  </a:lnTo>
                  <a:cubicBezTo>
                    <a:pt x="8241" y="10953"/>
                    <a:pt x="8367" y="11001"/>
                    <a:pt x="8494" y="11001"/>
                  </a:cubicBezTo>
                  <a:cubicBezTo>
                    <a:pt x="8620" y="11001"/>
                    <a:pt x="8747" y="10953"/>
                    <a:pt x="8844" y="10856"/>
                  </a:cubicBezTo>
                  <a:lnTo>
                    <a:pt x="10911" y="8789"/>
                  </a:lnTo>
                  <a:cubicBezTo>
                    <a:pt x="11105" y="8594"/>
                    <a:pt x="11105" y="8275"/>
                    <a:pt x="10911" y="8081"/>
                  </a:cubicBezTo>
                  <a:lnTo>
                    <a:pt x="8331" y="5501"/>
                  </a:lnTo>
                  <a:lnTo>
                    <a:pt x="10918" y="2914"/>
                  </a:lnTo>
                  <a:cubicBezTo>
                    <a:pt x="11112" y="2719"/>
                    <a:pt x="11112" y="2407"/>
                    <a:pt x="10918" y="2213"/>
                  </a:cubicBezTo>
                  <a:lnTo>
                    <a:pt x="8844" y="146"/>
                  </a:lnTo>
                  <a:cubicBezTo>
                    <a:pt x="8747" y="49"/>
                    <a:pt x="8620" y="0"/>
                    <a:pt x="8494" y="0"/>
                  </a:cubicBezTo>
                  <a:cubicBezTo>
                    <a:pt x="8367" y="0"/>
                    <a:pt x="8241" y="49"/>
                    <a:pt x="8143" y="146"/>
                  </a:cubicBezTo>
                  <a:lnTo>
                    <a:pt x="5556" y="2726"/>
                  </a:lnTo>
                  <a:lnTo>
                    <a:pt x="2969" y="146"/>
                  </a:lnTo>
                  <a:cubicBezTo>
                    <a:pt x="2872" y="49"/>
                    <a:pt x="2745" y="0"/>
                    <a:pt x="2619" y="0"/>
                  </a:cubicBezTo>
                  <a:close/>
                </a:path>
              </a:pathLst>
            </a:custGeom>
            <a:solidFill>
              <a:srgbClr val="9F28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496;p36">
              <a:extLst>
                <a:ext uri="{FF2B5EF4-FFF2-40B4-BE49-F238E27FC236}">
                  <a16:creationId xmlns:a16="http://schemas.microsoft.com/office/drawing/2014/main" id="{B6555613-2BB1-B935-1E23-829B1010B939}"/>
                </a:ext>
              </a:extLst>
            </p:cNvPr>
            <p:cNvSpPr/>
            <p:nvPr/>
          </p:nvSpPr>
          <p:spPr>
            <a:xfrm>
              <a:off x="5701439" y="3275816"/>
              <a:ext cx="305626" cy="225478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06;p36">
              <a:extLst>
                <a:ext uri="{FF2B5EF4-FFF2-40B4-BE49-F238E27FC236}">
                  <a16:creationId xmlns:a16="http://schemas.microsoft.com/office/drawing/2014/main" id="{6F6C6A18-08F5-C828-38E8-4B205AA2512F}"/>
                </a:ext>
              </a:extLst>
            </p:cNvPr>
            <p:cNvSpPr/>
            <p:nvPr/>
          </p:nvSpPr>
          <p:spPr>
            <a:xfrm>
              <a:off x="5734246" y="3832237"/>
              <a:ext cx="240013" cy="237616"/>
            </a:xfrm>
            <a:custGeom>
              <a:avLst/>
              <a:gdLst/>
              <a:ahLst/>
              <a:cxnLst/>
              <a:rect l="l" t="t" r="r" b="b"/>
              <a:pathLst>
                <a:path w="11113" h="11002" extrusionOk="0">
                  <a:moveTo>
                    <a:pt x="2619" y="0"/>
                  </a:moveTo>
                  <a:cubicBezTo>
                    <a:pt x="2492" y="0"/>
                    <a:pt x="2366" y="49"/>
                    <a:pt x="2268" y="146"/>
                  </a:cubicBezTo>
                  <a:lnTo>
                    <a:pt x="201" y="2213"/>
                  </a:lnTo>
                  <a:cubicBezTo>
                    <a:pt x="7" y="2407"/>
                    <a:pt x="7" y="2719"/>
                    <a:pt x="201" y="2914"/>
                  </a:cubicBezTo>
                  <a:lnTo>
                    <a:pt x="2782" y="5501"/>
                  </a:lnTo>
                  <a:lnTo>
                    <a:pt x="195" y="8081"/>
                  </a:lnTo>
                  <a:cubicBezTo>
                    <a:pt x="0" y="8275"/>
                    <a:pt x="0" y="8587"/>
                    <a:pt x="195" y="8782"/>
                  </a:cubicBezTo>
                  <a:lnTo>
                    <a:pt x="2268" y="10856"/>
                  </a:lnTo>
                  <a:cubicBezTo>
                    <a:pt x="2366" y="10953"/>
                    <a:pt x="2492" y="11001"/>
                    <a:pt x="2619" y="11001"/>
                  </a:cubicBezTo>
                  <a:cubicBezTo>
                    <a:pt x="2745" y="11001"/>
                    <a:pt x="2872" y="10953"/>
                    <a:pt x="2969" y="10856"/>
                  </a:cubicBezTo>
                  <a:lnTo>
                    <a:pt x="5556" y="8268"/>
                  </a:lnTo>
                  <a:lnTo>
                    <a:pt x="8143" y="10856"/>
                  </a:lnTo>
                  <a:cubicBezTo>
                    <a:pt x="8241" y="10953"/>
                    <a:pt x="8367" y="11001"/>
                    <a:pt x="8494" y="11001"/>
                  </a:cubicBezTo>
                  <a:cubicBezTo>
                    <a:pt x="8620" y="11001"/>
                    <a:pt x="8747" y="10953"/>
                    <a:pt x="8844" y="10856"/>
                  </a:cubicBezTo>
                  <a:lnTo>
                    <a:pt x="10911" y="8789"/>
                  </a:lnTo>
                  <a:cubicBezTo>
                    <a:pt x="11105" y="8594"/>
                    <a:pt x="11105" y="8275"/>
                    <a:pt x="10911" y="8081"/>
                  </a:cubicBezTo>
                  <a:lnTo>
                    <a:pt x="8331" y="5501"/>
                  </a:lnTo>
                  <a:lnTo>
                    <a:pt x="10918" y="2914"/>
                  </a:lnTo>
                  <a:cubicBezTo>
                    <a:pt x="11112" y="2719"/>
                    <a:pt x="11112" y="2407"/>
                    <a:pt x="10918" y="2213"/>
                  </a:cubicBezTo>
                  <a:lnTo>
                    <a:pt x="8844" y="146"/>
                  </a:lnTo>
                  <a:cubicBezTo>
                    <a:pt x="8747" y="49"/>
                    <a:pt x="8620" y="0"/>
                    <a:pt x="8494" y="0"/>
                  </a:cubicBezTo>
                  <a:cubicBezTo>
                    <a:pt x="8367" y="0"/>
                    <a:pt x="8241" y="49"/>
                    <a:pt x="8143" y="146"/>
                  </a:cubicBezTo>
                  <a:lnTo>
                    <a:pt x="5556" y="2726"/>
                  </a:lnTo>
                  <a:lnTo>
                    <a:pt x="2969" y="146"/>
                  </a:lnTo>
                  <a:cubicBezTo>
                    <a:pt x="2872" y="49"/>
                    <a:pt x="2745" y="0"/>
                    <a:pt x="2619" y="0"/>
                  </a:cubicBezTo>
                  <a:close/>
                </a:path>
              </a:pathLst>
            </a:custGeom>
            <a:solidFill>
              <a:srgbClr val="9F28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495;p36">
              <a:extLst>
                <a:ext uri="{FF2B5EF4-FFF2-40B4-BE49-F238E27FC236}">
                  <a16:creationId xmlns:a16="http://schemas.microsoft.com/office/drawing/2014/main" id="{251A0A68-BA56-290B-8A8E-AFC7387BBD3D}"/>
                </a:ext>
              </a:extLst>
            </p:cNvPr>
            <p:cNvSpPr/>
            <p:nvPr/>
          </p:nvSpPr>
          <p:spPr>
            <a:xfrm>
              <a:off x="5734246" y="4419052"/>
              <a:ext cx="240013" cy="237616"/>
            </a:xfrm>
            <a:custGeom>
              <a:avLst/>
              <a:gdLst/>
              <a:ahLst/>
              <a:cxnLst/>
              <a:rect l="l" t="t" r="r" b="b"/>
              <a:pathLst>
                <a:path w="11113" h="11002" extrusionOk="0">
                  <a:moveTo>
                    <a:pt x="2619" y="0"/>
                  </a:moveTo>
                  <a:cubicBezTo>
                    <a:pt x="2492" y="0"/>
                    <a:pt x="2366" y="49"/>
                    <a:pt x="2268" y="146"/>
                  </a:cubicBezTo>
                  <a:lnTo>
                    <a:pt x="201" y="2213"/>
                  </a:lnTo>
                  <a:cubicBezTo>
                    <a:pt x="7" y="2407"/>
                    <a:pt x="7" y="2719"/>
                    <a:pt x="201" y="2914"/>
                  </a:cubicBezTo>
                  <a:lnTo>
                    <a:pt x="2782" y="5501"/>
                  </a:lnTo>
                  <a:lnTo>
                    <a:pt x="195" y="8081"/>
                  </a:lnTo>
                  <a:cubicBezTo>
                    <a:pt x="0" y="8275"/>
                    <a:pt x="0" y="8587"/>
                    <a:pt x="195" y="8782"/>
                  </a:cubicBezTo>
                  <a:lnTo>
                    <a:pt x="2268" y="10856"/>
                  </a:lnTo>
                  <a:cubicBezTo>
                    <a:pt x="2366" y="10953"/>
                    <a:pt x="2492" y="11001"/>
                    <a:pt x="2619" y="11001"/>
                  </a:cubicBezTo>
                  <a:cubicBezTo>
                    <a:pt x="2745" y="11001"/>
                    <a:pt x="2872" y="10953"/>
                    <a:pt x="2969" y="10856"/>
                  </a:cubicBezTo>
                  <a:lnTo>
                    <a:pt x="5556" y="8268"/>
                  </a:lnTo>
                  <a:lnTo>
                    <a:pt x="8143" y="10856"/>
                  </a:lnTo>
                  <a:cubicBezTo>
                    <a:pt x="8241" y="10953"/>
                    <a:pt x="8367" y="11001"/>
                    <a:pt x="8494" y="11001"/>
                  </a:cubicBezTo>
                  <a:cubicBezTo>
                    <a:pt x="8620" y="11001"/>
                    <a:pt x="8747" y="10953"/>
                    <a:pt x="8844" y="10856"/>
                  </a:cubicBezTo>
                  <a:lnTo>
                    <a:pt x="10911" y="8789"/>
                  </a:lnTo>
                  <a:cubicBezTo>
                    <a:pt x="11105" y="8594"/>
                    <a:pt x="11105" y="8275"/>
                    <a:pt x="10911" y="8081"/>
                  </a:cubicBezTo>
                  <a:lnTo>
                    <a:pt x="8331" y="5501"/>
                  </a:lnTo>
                  <a:lnTo>
                    <a:pt x="10918" y="2914"/>
                  </a:lnTo>
                  <a:cubicBezTo>
                    <a:pt x="11112" y="2719"/>
                    <a:pt x="11112" y="2407"/>
                    <a:pt x="10918" y="2213"/>
                  </a:cubicBezTo>
                  <a:lnTo>
                    <a:pt x="8844" y="146"/>
                  </a:lnTo>
                  <a:cubicBezTo>
                    <a:pt x="8747" y="49"/>
                    <a:pt x="8620" y="0"/>
                    <a:pt x="8494" y="0"/>
                  </a:cubicBezTo>
                  <a:cubicBezTo>
                    <a:pt x="8367" y="0"/>
                    <a:pt x="8241" y="49"/>
                    <a:pt x="8143" y="146"/>
                  </a:cubicBezTo>
                  <a:lnTo>
                    <a:pt x="5556" y="2726"/>
                  </a:lnTo>
                  <a:lnTo>
                    <a:pt x="2969" y="146"/>
                  </a:lnTo>
                  <a:cubicBezTo>
                    <a:pt x="2872" y="49"/>
                    <a:pt x="2745" y="0"/>
                    <a:pt x="2619" y="0"/>
                  </a:cubicBezTo>
                  <a:close/>
                </a:path>
              </a:pathLst>
            </a:custGeom>
            <a:solidFill>
              <a:srgbClr val="9F28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498;p36">
              <a:extLst>
                <a:ext uri="{FF2B5EF4-FFF2-40B4-BE49-F238E27FC236}">
                  <a16:creationId xmlns:a16="http://schemas.microsoft.com/office/drawing/2014/main" id="{0A105BE3-8304-7772-B488-8CC99456045D}"/>
                </a:ext>
              </a:extLst>
            </p:cNvPr>
            <p:cNvSpPr/>
            <p:nvPr/>
          </p:nvSpPr>
          <p:spPr>
            <a:xfrm>
              <a:off x="8126361" y="2721703"/>
              <a:ext cx="305626" cy="225478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499;p36">
              <a:extLst>
                <a:ext uri="{FF2B5EF4-FFF2-40B4-BE49-F238E27FC236}">
                  <a16:creationId xmlns:a16="http://schemas.microsoft.com/office/drawing/2014/main" id="{CB758DD4-BAE7-1688-B0AF-35E5C1C2B25C}"/>
                </a:ext>
              </a:extLst>
            </p:cNvPr>
            <p:cNvSpPr/>
            <p:nvPr/>
          </p:nvSpPr>
          <p:spPr>
            <a:xfrm>
              <a:off x="9328036" y="4412128"/>
              <a:ext cx="305626" cy="225478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00;p36">
              <a:extLst>
                <a:ext uri="{FF2B5EF4-FFF2-40B4-BE49-F238E27FC236}">
                  <a16:creationId xmlns:a16="http://schemas.microsoft.com/office/drawing/2014/main" id="{40B9C74E-97AA-AEB4-0686-5E21A17B9A9E}"/>
                </a:ext>
              </a:extLst>
            </p:cNvPr>
            <p:cNvSpPr/>
            <p:nvPr/>
          </p:nvSpPr>
          <p:spPr>
            <a:xfrm>
              <a:off x="9328036" y="3300203"/>
              <a:ext cx="305626" cy="225478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01;p36">
              <a:extLst>
                <a:ext uri="{FF2B5EF4-FFF2-40B4-BE49-F238E27FC236}">
                  <a16:creationId xmlns:a16="http://schemas.microsoft.com/office/drawing/2014/main" id="{9C53A072-6D7C-783B-B92B-8EB1EB3193D5}"/>
                </a:ext>
              </a:extLst>
            </p:cNvPr>
            <p:cNvSpPr/>
            <p:nvPr/>
          </p:nvSpPr>
          <p:spPr>
            <a:xfrm>
              <a:off x="9295261" y="2721703"/>
              <a:ext cx="305626" cy="225478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02;p36">
              <a:extLst>
                <a:ext uri="{FF2B5EF4-FFF2-40B4-BE49-F238E27FC236}">
                  <a16:creationId xmlns:a16="http://schemas.microsoft.com/office/drawing/2014/main" id="{56877229-3DB1-C360-9224-D0DF30C13C7B}"/>
                </a:ext>
              </a:extLst>
            </p:cNvPr>
            <p:cNvSpPr/>
            <p:nvPr/>
          </p:nvSpPr>
          <p:spPr>
            <a:xfrm>
              <a:off x="9328036" y="3856166"/>
              <a:ext cx="305626" cy="225478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03;p36">
              <a:extLst>
                <a:ext uri="{FF2B5EF4-FFF2-40B4-BE49-F238E27FC236}">
                  <a16:creationId xmlns:a16="http://schemas.microsoft.com/office/drawing/2014/main" id="{CAE417E3-D48E-A86A-7421-849CCA52B472}"/>
                </a:ext>
              </a:extLst>
            </p:cNvPr>
            <p:cNvSpPr/>
            <p:nvPr/>
          </p:nvSpPr>
          <p:spPr>
            <a:xfrm>
              <a:off x="8159155" y="4455741"/>
              <a:ext cx="240013" cy="237616"/>
            </a:xfrm>
            <a:custGeom>
              <a:avLst/>
              <a:gdLst/>
              <a:ahLst/>
              <a:cxnLst/>
              <a:rect l="l" t="t" r="r" b="b"/>
              <a:pathLst>
                <a:path w="11113" h="11002" extrusionOk="0">
                  <a:moveTo>
                    <a:pt x="2619" y="0"/>
                  </a:moveTo>
                  <a:cubicBezTo>
                    <a:pt x="2492" y="0"/>
                    <a:pt x="2366" y="49"/>
                    <a:pt x="2268" y="146"/>
                  </a:cubicBezTo>
                  <a:lnTo>
                    <a:pt x="201" y="2213"/>
                  </a:lnTo>
                  <a:cubicBezTo>
                    <a:pt x="7" y="2407"/>
                    <a:pt x="7" y="2719"/>
                    <a:pt x="201" y="2914"/>
                  </a:cubicBezTo>
                  <a:lnTo>
                    <a:pt x="2782" y="5501"/>
                  </a:lnTo>
                  <a:lnTo>
                    <a:pt x="195" y="8081"/>
                  </a:lnTo>
                  <a:cubicBezTo>
                    <a:pt x="0" y="8275"/>
                    <a:pt x="0" y="8587"/>
                    <a:pt x="195" y="8782"/>
                  </a:cubicBezTo>
                  <a:lnTo>
                    <a:pt x="2268" y="10856"/>
                  </a:lnTo>
                  <a:cubicBezTo>
                    <a:pt x="2366" y="10953"/>
                    <a:pt x="2492" y="11001"/>
                    <a:pt x="2619" y="11001"/>
                  </a:cubicBezTo>
                  <a:cubicBezTo>
                    <a:pt x="2745" y="11001"/>
                    <a:pt x="2872" y="10953"/>
                    <a:pt x="2969" y="10856"/>
                  </a:cubicBezTo>
                  <a:lnTo>
                    <a:pt x="5556" y="8268"/>
                  </a:lnTo>
                  <a:lnTo>
                    <a:pt x="8143" y="10856"/>
                  </a:lnTo>
                  <a:cubicBezTo>
                    <a:pt x="8241" y="10953"/>
                    <a:pt x="8367" y="11001"/>
                    <a:pt x="8494" y="11001"/>
                  </a:cubicBezTo>
                  <a:cubicBezTo>
                    <a:pt x="8620" y="11001"/>
                    <a:pt x="8747" y="10953"/>
                    <a:pt x="8844" y="10856"/>
                  </a:cubicBezTo>
                  <a:lnTo>
                    <a:pt x="10911" y="8789"/>
                  </a:lnTo>
                  <a:cubicBezTo>
                    <a:pt x="11105" y="8594"/>
                    <a:pt x="11105" y="8275"/>
                    <a:pt x="10911" y="8081"/>
                  </a:cubicBezTo>
                  <a:lnTo>
                    <a:pt x="8331" y="5501"/>
                  </a:lnTo>
                  <a:lnTo>
                    <a:pt x="10918" y="2914"/>
                  </a:lnTo>
                  <a:cubicBezTo>
                    <a:pt x="11112" y="2719"/>
                    <a:pt x="11112" y="2407"/>
                    <a:pt x="10918" y="2213"/>
                  </a:cubicBezTo>
                  <a:lnTo>
                    <a:pt x="8844" y="146"/>
                  </a:lnTo>
                  <a:cubicBezTo>
                    <a:pt x="8747" y="49"/>
                    <a:pt x="8620" y="0"/>
                    <a:pt x="8494" y="0"/>
                  </a:cubicBezTo>
                  <a:cubicBezTo>
                    <a:pt x="8367" y="0"/>
                    <a:pt x="8241" y="49"/>
                    <a:pt x="8143" y="146"/>
                  </a:cubicBezTo>
                  <a:lnTo>
                    <a:pt x="5556" y="2726"/>
                  </a:lnTo>
                  <a:lnTo>
                    <a:pt x="2969" y="146"/>
                  </a:lnTo>
                  <a:cubicBezTo>
                    <a:pt x="2872" y="49"/>
                    <a:pt x="2745" y="0"/>
                    <a:pt x="2619" y="0"/>
                  </a:cubicBezTo>
                  <a:close/>
                </a:path>
              </a:pathLst>
            </a:custGeom>
            <a:solidFill>
              <a:srgbClr val="9F28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04;p36">
              <a:extLst>
                <a:ext uri="{FF2B5EF4-FFF2-40B4-BE49-F238E27FC236}">
                  <a16:creationId xmlns:a16="http://schemas.microsoft.com/office/drawing/2014/main" id="{D82BEA66-4756-06FE-79E2-05310B4D3CE0}"/>
                </a:ext>
              </a:extLst>
            </p:cNvPr>
            <p:cNvSpPr/>
            <p:nvPr/>
          </p:nvSpPr>
          <p:spPr>
            <a:xfrm>
              <a:off x="8126348" y="3275203"/>
              <a:ext cx="305626" cy="225478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505;p36">
              <a:extLst>
                <a:ext uri="{FF2B5EF4-FFF2-40B4-BE49-F238E27FC236}">
                  <a16:creationId xmlns:a16="http://schemas.microsoft.com/office/drawing/2014/main" id="{F9C6B160-BAD9-35A6-8178-1AF62187CE9E}"/>
                </a:ext>
              </a:extLst>
            </p:cNvPr>
            <p:cNvSpPr/>
            <p:nvPr/>
          </p:nvSpPr>
          <p:spPr>
            <a:xfrm>
              <a:off x="8126348" y="3868764"/>
              <a:ext cx="305626" cy="225478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508;p36">
              <a:extLst>
                <a:ext uri="{FF2B5EF4-FFF2-40B4-BE49-F238E27FC236}">
                  <a16:creationId xmlns:a16="http://schemas.microsoft.com/office/drawing/2014/main" id="{85BE0356-1E7A-B0F1-834F-A8437717AFB3}"/>
                </a:ext>
              </a:extLst>
            </p:cNvPr>
            <p:cNvSpPr/>
            <p:nvPr/>
          </p:nvSpPr>
          <p:spPr>
            <a:xfrm>
              <a:off x="6921261" y="2721703"/>
              <a:ext cx="305626" cy="225478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509;p36">
              <a:extLst>
                <a:ext uri="{FF2B5EF4-FFF2-40B4-BE49-F238E27FC236}">
                  <a16:creationId xmlns:a16="http://schemas.microsoft.com/office/drawing/2014/main" id="{09C930D1-47CA-37AD-8F42-EB2061F623B3}"/>
                </a:ext>
              </a:extLst>
            </p:cNvPr>
            <p:cNvSpPr/>
            <p:nvPr/>
          </p:nvSpPr>
          <p:spPr>
            <a:xfrm>
              <a:off x="6954055" y="4429788"/>
              <a:ext cx="240013" cy="237616"/>
            </a:xfrm>
            <a:custGeom>
              <a:avLst/>
              <a:gdLst/>
              <a:ahLst/>
              <a:cxnLst/>
              <a:rect l="l" t="t" r="r" b="b"/>
              <a:pathLst>
                <a:path w="11113" h="11002" extrusionOk="0">
                  <a:moveTo>
                    <a:pt x="2619" y="0"/>
                  </a:moveTo>
                  <a:cubicBezTo>
                    <a:pt x="2492" y="0"/>
                    <a:pt x="2366" y="49"/>
                    <a:pt x="2268" y="146"/>
                  </a:cubicBezTo>
                  <a:lnTo>
                    <a:pt x="201" y="2213"/>
                  </a:lnTo>
                  <a:cubicBezTo>
                    <a:pt x="7" y="2407"/>
                    <a:pt x="7" y="2719"/>
                    <a:pt x="201" y="2914"/>
                  </a:cubicBezTo>
                  <a:lnTo>
                    <a:pt x="2782" y="5501"/>
                  </a:lnTo>
                  <a:lnTo>
                    <a:pt x="195" y="8081"/>
                  </a:lnTo>
                  <a:cubicBezTo>
                    <a:pt x="0" y="8275"/>
                    <a:pt x="0" y="8587"/>
                    <a:pt x="195" y="8782"/>
                  </a:cubicBezTo>
                  <a:lnTo>
                    <a:pt x="2268" y="10856"/>
                  </a:lnTo>
                  <a:cubicBezTo>
                    <a:pt x="2366" y="10953"/>
                    <a:pt x="2492" y="11001"/>
                    <a:pt x="2619" y="11001"/>
                  </a:cubicBezTo>
                  <a:cubicBezTo>
                    <a:pt x="2745" y="11001"/>
                    <a:pt x="2872" y="10953"/>
                    <a:pt x="2969" y="10856"/>
                  </a:cubicBezTo>
                  <a:lnTo>
                    <a:pt x="5556" y="8268"/>
                  </a:lnTo>
                  <a:lnTo>
                    <a:pt x="8143" y="10856"/>
                  </a:lnTo>
                  <a:cubicBezTo>
                    <a:pt x="8241" y="10953"/>
                    <a:pt x="8367" y="11001"/>
                    <a:pt x="8494" y="11001"/>
                  </a:cubicBezTo>
                  <a:cubicBezTo>
                    <a:pt x="8620" y="11001"/>
                    <a:pt x="8747" y="10953"/>
                    <a:pt x="8844" y="10856"/>
                  </a:cubicBezTo>
                  <a:lnTo>
                    <a:pt x="10911" y="8789"/>
                  </a:lnTo>
                  <a:cubicBezTo>
                    <a:pt x="11105" y="8594"/>
                    <a:pt x="11105" y="8275"/>
                    <a:pt x="10911" y="8081"/>
                  </a:cubicBezTo>
                  <a:lnTo>
                    <a:pt x="8331" y="5501"/>
                  </a:lnTo>
                  <a:lnTo>
                    <a:pt x="10918" y="2914"/>
                  </a:lnTo>
                  <a:cubicBezTo>
                    <a:pt x="11112" y="2719"/>
                    <a:pt x="11112" y="2407"/>
                    <a:pt x="10918" y="2213"/>
                  </a:cubicBezTo>
                  <a:lnTo>
                    <a:pt x="8844" y="146"/>
                  </a:lnTo>
                  <a:cubicBezTo>
                    <a:pt x="8747" y="49"/>
                    <a:pt x="8620" y="0"/>
                    <a:pt x="8494" y="0"/>
                  </a:cubicBezTo>
                  <a:cubicBezTo>
                    <a:pt x="8367" y="0"/>
                    <a:pt x="8241" y="49"/>
                    <a:pt x="8143" y="146"/>
                  </a:cubicBezTo>
                  <a:lnTo>
                    <a:pt x="5556" y="2726"/>
                  </a:lnTo>
                  <a:lnTo>
                    <a:pt x="2969" y="146"/>
                  </a:lnTo>
                  <a:cubicBezTo>
                    <a:pt x="2872" y="49"/>
                    <a:pt x="2745" y="0"/>
                    <a:pt x="2619" y="0"/>
                  </a:cubicBezTo>
                  <a:close/>
                </a:path>
              </a:pathLst>
            </a:custGeom>
            <a:solidFill>
              <a:srgbClr val="9F28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510;p36">
              <a:extLst>
                <a:ext uri="{FF2B5EF4-FFF2-40B4-BE49-F238E27FC236}">
                  <a16:creationId xmlns:a16="http://schemas.microsoft.com/office/drawing/2014/main" id="{128567D4-DA3A-96CC-01B1-D7229BD05121}"/>
                </a:ext>
              </a:extLst>
            </p:cNvPr>
            <p:cNvSpPr/>
            <p:nvPr/>
          </p:nvSpPr>
          <p:spPr>
            <a:xfrm>
              <a:off x="6921248" y="3862689"/>
              <a:ext cx="305626" cy="225478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511;p36">
              <a:extLst>
                <a:ext uri="{FF2B5EF4-FFF2-40B4-BE49-F238E27FC236}">
                  <a16:creationId xmlns:a16="http://schemas.microsoft.com/office/drawing/2014/main" id="{F28C4EB2-029D-4B8A-0BA4-D01073817FEA}"/>
                </a:ext>
              </a:extLst>
            </p:cNvPr>
            <p:cNvSpPr/>
            <p:nvPr/>
          </p:nvSpPr>
          <p:spPr>
            <a:xfrm>
              <a:off x="6937667" y="3291083"/>
              <a:ext cx="240013" cy="237616"/>
            </a:xfrm>
            <a:custGeom>
              <a:avLst/>
              <a:gdLst/>
              <a:ahLst/>
              <a:cxnLst/>
              <a:rect l="l" t="t" r="r" b="b"/>
              <a:pathLst>
                <a:path w="11113" h="11002" extrusionOk="0">
                  <a:moveTo>
                    <a:pt x="2619" y="0"/>
                  </a:moveTo>
                  <a:cubicBezTo>
                    <a:pt x="2492" y="0"/>
                    <a:pt x="2366" y="49"/>
                    <a:pt x="2268" y="146"/>
                  </a:cubicBezTo>
                  <a:lnTo>
                    <a:pt x="201" y="2213"/>
                  </a:lnTo>
                  <a:cubicBezTo>
                    <a:pt x="7" y="2407"/>
                    <a:pt x="7" y="2719"/>
                    <a:pt x="201" y="2914"/>
                  </a:cubicBezTo>
                  <a:lnTo>
                    <a:pt x="2782" y="5501"/>
                  </a:lnTo>
                  <a:lnTo>
                    <a:pt x="195" y="8081"/>
                  </a:lnTo>
                  <a:cubicBezTo>
                    <a:pt x="0" y="8275"/>
                    <a:pt x="0" y="8587"/>
                    <a:pt x="195" y="8782"/>
                  </a:cubicBezTo>
                  <a:lnTo>
                    <a:pt x="2268" y="10856"/>
                  </a:lnTo>
                  <a:cubicBezTo>
                    <a:pt x="2366" y="10953"/>
                    <a:pt x="2492" y="11001"/>
                    <a:pt x="2619" y="11001"/>
                  </a:cubicBezTo>
                  <a:cubicBezTo>
                    <a:pt x="2745" y="11001"/>
                    <a:pt x="2872" y="10953"/>
                    <a:pt x="2969" y="10856"/>
                  </a:cubicBezTo>
                  <a:lnTo>
                    <a:pt x="5556" y="8268"/>
                  </a:lnTo>
                  <a:lnTo>
                    <a:pt x="8143" y="10856"/>
                  </a:lnTo>
                  <a:cubicBezTo>
                    <a:pt x="8241" y="10953"/>
                    <a:pt x="8367" y="11001"/>
                    <a:pt x="8494" y="11001"/>
                  </a:cubicBezTo>
                  <a:cubicBezTo>
                    <a:pt x="8620" y="11001"/>
                    <a:pt x="8747" y="10953"/>
                    <a:pt x="8844" y="10856"/>
                  </a:cubicBezTo>
                  <a:lnTo>
                    <a:pt x="10911" y="8789"/>
                  </a:lnTo>
                  <a:cubicBezTo>
                    <a:pt x="11105" y="8594"/>
                    <a:pt x="11105" y="8275"/>
                    <a:pt x="10911" y="8081"/>
                  </a:cubicBezTo>
                  <a:lnTo>
                    <a:pt x="8331" y="5501"/>
                  </a:lnTo>
                  <a:lnTo>
                    <a:pt x="10918" y="2914"/>
                  </a:lnTo>
                  <a:cubicBezTo>
                    <a:pt x="11112" y="2719"/>
                    <a:pt x="11112" y="2407"/>
                    <a:pt x="10918" y="2213"/>
                  </a:cubicBezTo>
                  <a:lnTo>
                    <a:pt x="8844" y="146"/>
                  </a:lnTo>
                  <a:cubicBezTo>
                    <a:pt x="8747" y="49"/>
                    <a:pt x="8620" y="0"/>
                    <a:pt x="8494" y="0"/>
                  </a:cubicBezTo>
                  <a:cubicBezTo>
                    <a:pt x="8367" y="0"/>
                    <a:pt x="8241" y="49"/>
                    <a:pt x="8143" y="146"/>
                  </a:cubicBezTo>
                  <a:lnTo>
                    <a:pt x="5556" y="2726"/>
                  </a:lnTo>
                  <a:lnTo>
                    <a:pt x="2969" y="146"/>
                  </a:lnTo>
                  <a:cubicBezTo>
                    <a:pt x="2872" y="49"/>
                    <a:pt x="2745" y="0"/>
                    <a:pt x="2619" y="0"/>
                  </a:cubicBezTo>
                  <a:close/>
                </a:path>
              </a:pathLst>
            </a:custGeom>
            <a:solidFill>
              <a:srgbClr val="9F28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" name="Google Shape;435;p33">
            <a:extLst>
              <a:ext uri="{FF2B5EF4-FFF2-40B4-BE49-F238E27FC236}">
                <a16:creationId xmlns:a16="http://schemas.microsoft.com/office/drawing/2014/main" id="{77BD3EBA-BC2E-7E05-6E06-858DB6794D5F}"/>
              </a:ext>
            </a:extLst>
          </p:cNvPr>
          <p:cNvSpPr txBox="1">
            <a:spLocks/>
          </p:cNvSpPr>
          <p:nvPr/>
        </p:nvSpPr>
        <p:spPr>
          <a:xfrm>
            <a:off x="2431367" y="-6898471"/>
            <a:ext cx="769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ru-RU" sz="4000" b="1" dirty="0">
                <a:solidFill>
                  <a:srgbClr val="3C3F3D"/>
                </a:solidFill>
                <a:latin typeface="Marmelad"/>
                <a:sym typeface="Marmelad"/>
              </a:rPr>
              <a:t>Сравнение с конкурентами</a:t>
            </a:r>
          </a:p>
        </p:txBody>
      </p:sp>
    </p:spTree>
    <p:extLst>
      <p:ext uri="{BB962C8B-B14F-4D97-AF65-F5344CB8AC3E}">
        <p14:creationId xmlns:p14="http://schemas.microsoft.com/office/powerpoint/2010/main" val="32653658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C53D59E5-EED4-1125-D5AF-92D4CC095F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>
            <a:off x="10443399" y="14406913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B130EA3B-4741-1318-D945-54AAB8A1B1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9345924">
            <a:off x="336684" y="14996667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B4C22691-5C1B-4EDA-CE97-BA87D0746A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1189718">
            <a:off x="751221" y="4656470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811CF6DF-6D59-5D77-A49B-69E22E4F2A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20056078">
            <a:off x="-13654049" y="5243491"/>
            <a:ext cx="3055382" cy="258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3D62C637-F347-2156-1099-8BABB9E102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19906488">
            <a:off x="11069837" y="4913261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78A70CD6-4768-98CC-4FAD-956B3DB2BC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2838485">
            <a:off x="5470822" y="5769674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DDE15EBF-9E8D-D9DC-8B5D-50107836B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1744169">
            <a:off x="-9592214" y="-4754457"/>
            <a:ext cx="4588380" cy="388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875956F-8290-C39B-2EA0-A2B74F3EAF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808302">
            <a:off x="10528332" y="7035293"/>
            <a:ext cx="1690780" cy="143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E46AAE4-BC1D-18B9-48F7-871D99FB38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18559794">
            <a:off x="4380847" y="8718485"/>
            <a:ext cx="2224360" cy="188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AAFFFFE-ED73-89D4-53C9-E99985C6A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2139782">
            <a:off x="-7107958" y="3103998"/>
            <a:ext cx="1242133" cy="105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C112EC6-2106-502F-77A5-E1FD255C1D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512" y="5683450"/>
            <a:ext cx="3059084" cy="11030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2CB6A1-1085-DB76-F77A-48352FDD8149}"/>
              </a:ext>
            </a:extLst>
          </p:cNvPr>
          <p:cNvSpPr txBox="1"/>
          <p:nvPr/>
        </p:nvSpPr>
        <p:spPr>
          <a:xfrm>
            <a:off x="2034975" y="8414137"/>
            <a:ext cx="2629922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" sz="2000" b="1" i="1" u="none" strike="noStrike" dirty="0" err="1">
                <a:solidFill>
                  <a:srgbClr val="3C3F3D"/>
                </a:solidFill>
                <a:effectLst/>
                <a:latin typeface="Century Gothic" panose="020B0502020202020204" pitchFamily="34" charset="0"/>
              </a:rPr>
              <a:t>Crossout</a:t>
            </a:r>
            <a:r>
              <a:rPr lang="en" sz="1800" b="0" i="0" u="none" strike="noStrike" dirty="0">
                <a:solidFill>
                  <a:srgbClr val="3C3F3D"/>
                </a:solidFill>
                <a:effectLst/>
                <a:latin typeface="Century Gothic" panose="020B0502020202020204" pitchFamily="34" charset="0"/>
              </a:rPr>
              <a:t> </a:t>
            </a:r>
            <a:endParaRPr lang="en" b="0" i="0" u="none" strike="noStrike" dirty="0">
              <a:solidFill>
                <a:srgbClr val="3C3F3D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" b="0" i="0" u="none" strike="noStrike" dirty="0">
                <a:solidFill>
                  <a:srgbClr val="3C3F3D"/>
                </a:solidFill>
                <a:effectLst/>
              </a:rPr>
            </a:br>
            <a:r>
              <a:rPr lang="ru-RU" sz="1800" b="0" i="0" u="none" strike="noStrike" dirty="0">
                <a:solidFill>
                  <a:srgbClr val="3C3F3D"/>
                </a:solidFill>
                <a:effectLst/>
                <a:latin typeface="Century Gothic" panose="020B0502020202020204" pitchFamily="34" charset="0"/>
              </a:rPr>
              <a:t>Компьютерная онлайн-игра. </a:t>
            </a:r>
            <a:endParaRPr lang="ru-RU" b="0" i="0" u="none" strike="noStrike" dirty="0">
              <a:solidFill>
                <a:srgbClr val="3C3F3D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dirty="0">
                <a:solidFill>
                  <a:srgbClr val="3C3F3D"/>
                </a:solidFill>
                <a:effectLst/>
                <a:latin typeface="Century Gothic" panose="020B0502020202020204" pitchFamily="34" charset="0"/>
              </a:rPr>
              <a:t>Основу игры составляют сражения на бронеавтомобилях, собранных самими игроками.</a:t>
            </a:r>
            <a:endParaRPr lang="ru-RU" b="0" i="0" u="none" strike="noStrike" dirty="0">
              <a:solidFill>
                <a:srgbClr val="3C3F3D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dirty="0">
                <a:solidFill>
                  <a:srgbClr val="3C3F3D"/>
                </a:solidFill>
                <a:effectLst/>
                <a:latin typeface="Century Gothic" panose="020B0502020202020204" pitchFamily="34" charset="0"/>
              </a:rPr>
              <a:t>Среднее количество играющих каждый день — 7200 человек</a:t>
            </a:r>
            <a:endParaRPr lang="ru-RU" b="0" i="0" u="none" strike="noStrike" dirty="0">
              <a:solidFill>
                <a:srgbClr val="3C3F3D"/>
              </a:solidFill>
              <a:effectLst/>
            </a:endParaRPr>
          </a:p>
          <a:p>
            <a:pPr algn="just"/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68C36F-2BC5-C880-44AC-5A8A08DEBB96}"/>
              </a:ext>
            </a:extLst>
          </p:cNvPr>
          <p:cNvSpPr txBox="1"/>
          <p:nvPr/>
        </p:nvSpPr>
        <p:spPr>
          <a:xfrm>
            <a:off x="4770210" y="8406688"/>
            <a:ext cx="2629922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" sz="1800" b="1" i="1" u="none" strike="noStrike" dirty="0">
                <a:solidFill>
                  <a:srgbClr val="3C3F3D"/>
                </a:solidFill>
                <a:effectLst/>
                <a:latin typeface="Century Gothic" panose="020B0502020202020204" pitchFamily="34" charset="0"/>
              </a:rPr>
              <a:t>Brainy </a:t>
            </a:r>
            <a:r>
              <a:rPr lang="en" sz="1800" b="1" i="1" u="none" strike="noStrike" dirty="0" err="1">
                <a:solidFill>
                  <a:srgbClr val="3C3F3D"/>
                </a:solidFill>
                <a:effectLst/>
                <a:latin typeface="Century Gothic" panose="020B0502020202020204" pitchFamily="34" charset="0"/>
              </a:rPr>
              <a:t>Trainy</a:t>
            </a:r>
            <a:endParaRPr lang="en" sz="2000" b="0" i="0" u="none" strike="noStrike" dirty="0">
              <a:solidFill>
                <a:srgbClr val="3C3F3D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" sz="2000" b="0" i="0" u="none" strike="noStrike" dirty="0">
                <a:solidFill>
                  <a:srgbClr val="3C3F3D"/>
                </a:solidFill>
                <a:effectLst/>
              </a:rPr>
            </a:br>
            <a:r>
              <a:rPr lang="ru-RU" sz="1800" b="0" i="0" u="none" strike="noStrike" dirty="0">
                <a:solidFill>
                  <a:srgbClr val="3C3F3D"/>
                </a:solidFill>
                <a:effectLst/>
                <a:latin typeface="Century Gothic" panose="020B0502020202020204" pitchFamily="34" charset="0"/>
              </a:rPr>
              <a:t>Уникальные тренажеры для мозга</a:t>
            </a:r>
            <a:endParaRPr lang="ru-RU" sz="2000" b="0" i="0" u="none" strike="noStrike" dirty="0">
              <a:solidFill>
                <a:srgbClr val="3C3F3D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dirty="0">
                <a:solidFill>
                  <a:srgbClr val="3C3F3D"/>
                </a:solidFill>
                <a:effectLst/>
                <a:latin typeface="Century Gothic" panose="020B0502020202020204" pitchFamily="34" charset="0"/>
              </a:rPr>
              <a:t>на </a:t>
            </a:r>
            <a:r>
              <a:rPr lang="en" sz="1800" b="0" i="0" u="none" strike="noStrike" dirty="0" err="1">
                <a:solidFill>
                  <a:srgbClr val="3C3F3D"/>
                </a:solidFill>
                <a:effectLst/>
                <a:latin typeface="Century Gothic" panose="020B0502020202020204" pitchFamily="34" charset="0"/>
              </a:rPr>
              <a:t>Wildberries</a:t>
            </a:r>
            <a:r>
              <a:rPr lang="en" sz="1800" b="0" i="0" u="none" strike="noStrike" dirty="0">
                <a:solidFill>
                  <a:srgbClr val="3C3F3D"/>
                </a:solidFill>
                <a:effectLst/>
                <a:latin typeface="Century Gothic" panose="020B0502020202020204" pitchFamily="34" charset="0"/>
              </a:rPr>
              <a:t>:</a:t>
            </a:r>
            <a:endParaRPr lang="en" sz="2000" b="0" i="0" u="none" strike="noStrike" dirty="0">
              <a:solidFill>
                <a:srgbClr val="3C3F3D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" sz="2000" b="0" i="0" u="none" strike="noStrike" dirty="0">
                <a:solidFill>
                  <a:srgbClr val="3C3F3D"/>
                </a:solidFill>
                <a:effectLst/>
              </a:rPr>
            </a:br>
            <a:r>
              <a:rPr lang="ru-RU" sz="1800" b="0" i="0" u="none" strike="noStrike" dirty="0">
                <a:solidFill>
                  <a:srgbClr val="3C3F3D"/>
                </a:solidFill>
                <a:effectLst/>
                <a:latin typeface="Century Gothic" panose="020B0502020202020204" pitchFamily="34" charset="0"/>
              </a:rPr>
              <a:t>Выручка составила 2,274,613  ₽ </a:t>
            </a:r>
            <a:endParaRPr lang="ru-RU" sz="2000" b="0" i="0" u="none" strike="noStrike" dirty="0">
              <a:solidFill>
                <a:srgbClr val="3C3F3D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ru-RU" sz="2000" b="0" i="0" u="none" strike="noStrike" dirty="0">
                <a:solidFill>
                  <a:srgbClr val="3C3F3D"/>
                </a:solidFill>
                <a:effectLst/>
              </a:rPr>
            </a:br>
            <a:r>
              <a:rPr lang="ru-RU" sz="1800" b="0" i="0" u="none" strike="noStrike" dirty="0">
                <a:solidFill>
                  <a:srgbClr val="3C3F3D"/>
                </a:solidFill>
                <a:effectLst/>
                <a:latin typeface="Century Gothic" panose="020B0502020202020204" pitchFamily="34" charset="0"/>
              </a:rPr>
              <a:t>Количество выполненных заказов 3285 </a:t>
            </a:r>
            <a:r>
              <a:rPr lang="ru-RU" sz="1800" b="0" i="0" u="none" strike="noStrike" dirty="0" err="1">
                <a:solidFill>
                  <a:srgbClr val="3C3F3D"/>
                </a:solidFill>
                <a:effectLst/>
                <a:latin typeface="Century Gothic" panose="020B0502020202020204" pitchFamily="34" charset="0"/>
              </a:rPr>
              <a:t>шт</a:t>
            </a:r>
            <a:endParaRPr lang="ru-RU" sz="2000" b="0" i="0" u="none" strike="noStrike" dirty="0">
              <a:solidFill>
                <a:srgbClr val="3C3F3D"/>
              </a:solidFill>
              <a:effectLst/>
            </a:endParaRPr>
          </a:p>
          <a:p>
            <a:br>
              <a:rPr lang="ru-RU" sz="2000" dirty="0"/>
            </a:br>
            <a:br>
              <a:rPr lang="ru-RU" sz="2000" dirty="0"/>
            </a:b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945F65-CF5F-7DF1-175D-0C9EB1DE06A9}"/>
              </a:ext>
            </a:extLst>
          </p:cNvPr>
          <p:cNvSpPr txBox="1"/>
          <p:nvPr/>
        </p:nvSpPr>
        <p:spPr>
          <a:xfrm>
            <a:off x="7505445" y="8356129"/>
            <a:ext cx="2629922" cy="5709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2400"/>
              </a:spcBef>
              <a:spcAft>
                <a:spcPts val="600"/>
              </a:spcAft>
            </a:pPr>
            <a:r>
              <a:rPr lang="en" sz="1800" b="1" i="1" u="none" strike="noStrike" dirty="0">
                <a:solidFill>
                  <a:srgbClr val="3C3F3D"/>
                </a:solidFill>
                <a:effectLst/>
                <a:latin typeface="Century Gothic" panose="020B0502020202020204" pitchFamily="34" charset="0"/>
              </a:rPr>
              <a:t>Robo Rally</a:t>
            </a:r>
            <a:r>
              <a:rPr lang="en" sz="1800" b="0" i="0" u="none" strike="noStrike" dirty="0">
                <a:solidFill>
                  <a:srgbClr val="3C3F3D"/>
                </a:solidFill>
                <a:effectLst/>
                <a:latin typeface="Century Gothic" panose="020B0502020202020204" pitchFamily="34" charset="0"/>
              </a:rPr>
              <a:t> </a:t>
            </a:r>
            <a:endParaRPr lang="en" b="0" i="0" u="none" strike="noStrike" dirty="0">
              <a:solidFill>
                <a:srgbClr val="3C3F3D"/>
              </a:solidFill>
              <a:effectLst/>
            </a:endParaRPr>
          </a:p>
          <a:p>
            <a:pPr rtl="0">
              <a:spcBef>
                <a:spcPts val="2400"/>
              </a:spcBef>
              <a:spcAft>
                <a:spcPts val="600"/>
              </a:spcAft>
            </a:pPr>
            <a:r>
              <a:rPr lang="ru-RU" sz="1800" b="0" i="0" u="none" strike="noStrike" dirty="0">
                <a:solidFill>
                  <a:srgbClr val="3C3F3D"/>
                </a:solidFill>
                <a:effectLst/>
                <a:latin typeface="Century Gothic" panose="020B0502020202020204" pitchFamily="34" charset="0"/>
              </a:rPr>
              <a:t>Логическая настольная игра, доступная только на английском языке для 2-8 игроков.</a:t>
            </a:r>
            <a:endParaRPr lang="ru-RU" b="0" i="0" u="none" strike="noStrike" dirty="0">
              <a:solidFill>
                <a:srgbClr val="3C3F3D"/>
              </a:solidFill>
              <a:effectLst/>
            </a:endParaRPr>
          </a:p>
          <a:p>
            <a:pPr rtl="0">
              <a:spcBef>
                <a:spcPts val="2400"/>
              </a:spcBef>
              <a:spcAft>
                <a:spcPts val="600"/>
              </a:spcAft>
            </a:pPr>
            <a:r>
              <a:rPr lang="ru-RU" sz="1800" b="0" i="0" u="none" strike="noStrike" dirty="0">
                <a:solidFill>
                  <a:srgbClr val="3C3F3D"/>
                </a:solidFill>
                <a:effectLst/>
                <a:latin typeface="Century Gothic" panose="020B0502020202020204" pitchFamily="34" charset="0"/>
              </a:rPr>
              <a:t>У каждого участника под контролем окажется маленький механический гонщик.  </a:t>
            </a:r>
            <a:endParaRPr lang="ru-RU" b="0" i="0" u="none" strike="noStrike" dirty="0">
              <a:solidFill>
                <a:srgbClr val="3C3F3D"/>
              </a:solidFill>
              <a:effectLst/>
            </a:endParaRPr>
          </a:p>
          <a:p>
            <a:pPr algn="ctr" rtl="0">
              <a:spcBef>
                <a:spcPts val="2400"/>
              </a:spcBef>
              <a:spcAft>
                <a:spcPts val="600"/>
              </a:spcAft>
            </a:pPr>
            <a:r>
              <a:rPr lang="ru-RU" sz="1800" b="0" i="0" u="none" strike="noStrike" dirty="0">
                <a:solidFill>
                  <a:srgbClr val="151F29"/>
                </a:solidFill>
                <a:effectLst/>
                <a:latin typeface="Century Gothic" panose="020B0502020202020204" pitchFamily="34" charset="0"/>
              </a:rPr>
              <a:t>  </a:t>
            </a:r>
            <a:br>
              <a:rPr lang="ru-RU" sz="2000" dirty="0"/>
            </a:br>
            <a:br>
              <a:rPr lang="ru-RU" sz="2000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10" name="Google Shape;435;p33">
            <a:extLst>
              <a:ext uri="{FF2B5EF4-FFF2-40B4-BE49-F238E27FC236}">
                <a16:creationId xmlns:a16="http://schemas.microsoft.com/office/drawing/2014/main" id="{98097DD5-D184-3926-9E7E-D8C8F99624DB}"/>
              </a:ext>
            </a:extLst>
          </p:cNvPr>
          <p:cNvSpPr txBox="1">
            <a:spLocks/>
          </p:cNvSpPr>
          <p:nvPr/>
        </p:nvSpPr>
        <p:spPr>
          <a:xfrm>
            <a:off x="2121328" y="7313816"/>
            <a:ext cx="769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ru-RU" sz="4000" b="1" dirty="0">
                <a:solidFill>
                  <a:srgbClr val="3C3F3D"/>
                </a:solidFill>
                <a:latin typeface="Marmelad"/>
                <a:sym typeface="Marmelad"/>
              </a:rPr>
              <a:t>Конкуренты</a:t>
            </a: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C71A74D2-8B46-6781-C140-C86F9DBFA7CB}"/>
              </a:ext>
            </a:extLst>
          </p:cNvPr>
          <p:cNvGrpSpPr/>
          <p:nvPr/>
        </p:nvGrpSpPr>
        <p:grpSpPr>
          <a:xfrm>
            <a:off x="2431367" y="1928211"/>
            <a:ext cx="7704000" cy="2941440"/>
            <a:chOff x="2431367" y="1928211"/>
            <a:chExt cx="7704000" cy="2941440"/>
          </a:xfrm>
        </p:grpSpPr>
        <p:graphicFrame>
          <p:nvGraphicFramePr>
            <p:cNvPr id="22" name="Google Shape;494;p36">
              <a:extLst>
                <a:ext uri="{FF2B5EF4-FFF2-40B4-BE49-F238E27FC236}">
                  <a16:creationId xmlns:a16="http://schemas.microsoft.com/office/drawing/2014/main" id="{9C7036D5-D97B-8203-7B93-51EDC409AEB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54508942"/>
                </p:ext>
              </p:extLst>
            </p:nvPr>
          </p:nvGraphicFramePr>
          <p:xfrm>
            <a:off x="2431367" y="1928211"/>
            <a:ext cx="7704000" cy="2941440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2826925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21920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21920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21935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1219325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</a:tblGrid>
                <a:tr h="572950"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endParaRPr sz="1400" b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a:txBody>
                    <a:tcPr marL="91425" marR="91425" marT="91425" marB="91425">
                      <a:lnL w="9525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r>
                          <a:rPr lang="en" sz="1400" b="1" u="none" strike="noStrike" cap="none" dirty="0" err="1">
                            <a:solidFill>
                              <a:srgbClr val="3C3F3D"/>
                            </a:solidFill>
                            <a:latin typeface="Century Gothic"/>
                            <a:ea typeface="Century Gothic"/>
                            <a:cs typeface="Century Gothic"/>
                            <a:sym typeface="Century Gothic"/>
                          </a:rPr>
                          <a:t>Crossout</a:t>
                        </a:r>
                        <a:endParaRPr sz="1400" b="1" u="none" strike="noStrike" cap="none" dirty="0">
                          <a:solidFill>
                            <a:srgbClr val="3C3F3D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a:txBody>
                    <a:tcPr marL="91425" marR="91425" marT="91425" marB="91425" anchor="ctr">
                      <a:lnL w="9525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r>
                          <a:rPr lang="en" sz="1400" b="1" u="none" strike="noStrike" cap="none" dirty="0">
                            <a:solidFill>
                              <a:srgbClr val="3C3F3D"/>
                            </a:solidFill>
                            <a:latin typeface="Century Gothic"/>
                            <a:ea typeface="Century Gothic"/>
                            <a:cs typeface="Century Gothic"/>
                            <a:sym typeface="Century Gothic"/>
                          </a:rPr>
                          <a:t>Brainy </a:t>
                        </a:r>
                        <a:r>
                          <a:rPr lang="en" sz="1400" b="1" u="none" strike="noStrike" cap="none" dirty="0" err="1">
                            <a:solidFill>
                              <a:srgbClr val="3C3F3D"/>
                            </a:solidFill>
                            <a:latin typeface="Century Gothic"/>
                            <a:ea typeface="Century Gothic"/>
                            <a:cs typeface="Century Gothic"/>
                            <a:sym typeface="Century Gothic"/>
                          </a:rPr>
                          <a:t>Trainy</a:t>
                        </a:r>
                        <a:endParaRPr sz="1400" b="1" u="none" strike="noStrike" cap="none" dirty="0">
                          <a:solidFill>
                            <a:srgbClr val="3C3F3D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a:txBody>
                    <a:tcPr marL="91425" marR="91425" marT="91425" marB="91425" anchor="ctr">
                      <a:lnL w="9525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r>
                          <a:rPr lang="en" sz="1400" b="1" u="none" strike="noStrike" cap="none" dirty="0" err="1">
                            <a:solidFill>
                              <a:srgbClr val="3C3F3D"/>
                            </a:solidFill>
                            <a:latin typeface="Century Gothic"/>
                            <a:ea typeface="Century Gothic"/>
                            <a:cs typeface="Century Gothic"/>
                            <a:sym typeface="Century Gothic"/>
                          </a:rPr>
                          <a:t>Roborally</a:t>
                        </a:r>
                        <a:endParaRPr sz="1400" b="1" u="none" strike="noStrike" cap="none" dirty="0">
                          <a:solidFill>
                            <a:srgbClr val="3C3F3D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a:txBody>
                    <a:tcPr marL="91425" marR="91425" marT="91425" marB="91425" anchor="ctr">
                      <a:lnL w="9525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r>
                          <a:rPr lang="ru-RU" sz="1400" b="1" u="none" strike="noStrike" cap="none" dirty="0" err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entury Gothic"/>
                            <a:ea typeface="Century Gothic"/>
                            <a:cs typeface="Century Gothic"/>
                            <a:sym typeface="Century Gothic"/>
                          </a:rPr>
                          <a:t>ФрогПрог</a:t>
                        </a:r>
                        <a:endParaRPr sz="1400" b="1" u="none" strike="noStrike" cap="none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a:txBody>
                    <a:tcPr marL="91425" marR="91425" marT="91425" marB="91425" anchor="ctr">
                      <a:lnL w="9525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576400"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r>
                          <a:rPr lang="en" sz="1400" b="1" u="none" strike="noStrike" cap="none">
                            <a:solidFill>
                              <a:srgbClr val="3C3F3D"/>
                            </a:solidFill>
                            <a:latin typeface="Century Gothic"/>
                            <a:ea typeface="Century Gothic"/>
                            <a:cs typeface="Century Gothic"/>
                            <a:sym typeface="Century Gothic"/>
                          </a:rPr>
                          <a:t>Игра настольная?</a:t>
                        </a:r>
                        <a:endParaRPr sz="1400" b="1" u="none" strike="noStrike" cap="none">
                          <a:solidFill>
                            <a:srgbClr val="3C3F3D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a:txBody>
                    <a:tcPr marL="91425" marR="91425" marT="91425" marB="91425" anchor="ctr">
                      <a:lnL w="9525" cap="flat" cmpd="sng">
                        <a:solidFill>
                          <a:srgbClr val="168AC4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endParaRPr sz="1400" b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a:txBody>
                    <a:tcPr marL="91425" marR="91425" marT="91425" marB="91425">
                      <a:lnL w="19050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endParaRPr sz="1400" b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a:txBody>
                    <a:tcPr marL="91425" marR="91425" marT="91425" marB="91425">
                      <a:lnL w="19050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endParaRPr sz="14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a:txBody>
                    <a:tcPr marL="91425" marR="91425" marT="91425" marB="91425">
                      <a:lnL w="19050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endParaRPr sz="14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a:txBody>
                    <a:tcPr marL="91425" marR="91425" marT="91425" marB="91425">
                      <a:lnL w="19050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168AC4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572950"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r>
                          <a:rPr lang="en" sz="1400" b="1" u="none" strike="noStrike" cap="none">
                            <a:solidFill>
                              <a:srgbClr val="3C3F3D"/>
                            </a:solidFill>
                            <a:latin typeface="Century Gothic"/>
                            <a:ea typeface="Century Gothic"/>
                            <a:cs typeface="Century Gothic"/>
                            <a:sym typeface="Century Gothic"/>
                          </a:rPr>
                          <a:t>Можно играть компанией?</a:t>
                        </a:r>
                        <a:endParaRPr sz="1400" b="1" u="none" strike="noStrike" cap="none">
                          <a:solidFill>
                            <a:srgbClr val="3C3F3D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a:txBody>
                    <a:tcPr marL="91425" marR="91425" marT="91425" marB="91425" anchor="ctr">
                      <a:lnL w="9525" cap="flat" cmpd="sng">
                        <a:solidFill>
                          <a:srgbClr val="168AC4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endParaRPr sz="14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a:txBody>
                    <a:tcPr marL="91425" marR="91425" marT="91425" marB="91425">
                      <a:lnL w="19050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endParaRPr sz="14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a:txBody>
                    <a:tcPr marL="91425" marR="91425" marT="91425" marB="91425">
                      <a:lnL w="19050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endParaRPr sz="14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a:txBody>
                    <a:tcPr marL="91425" marR="91425" marT="91425" marB="91425">
                      <a:lnL w="19050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endParaRPr sz="14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a:txBody>
                    <a:tcPr marL="91425" marR="91425" marT="91425" marB="91425">
                      <a:lnL w="19050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168AC4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572950"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r>
                          <a:rPr lang="en" sz="1400" b="1" u="none" strike="noStrike" cap="none">
                            <a:solidFill>
                              <a:srgbClr val="3C3F3D"/>
                            </a:solidFill>
                            <a:latin typeface="Century Gothic"/>
                            <a:ea typeface="Century Gothic"/>
                            <a:cs typeface="Century Gothic"/>
                            <a:sym typeface="Century Gothic"/>
                          </a:rPr>
                          <a:t>Подходит для обучения?</a:t>
                        </a:r>
                        <a:endParaRPr sz="1400" b="1" u="none" strike="noStrike" cap="none">
                          <a:solidFill>
                            <a:srgbClr val="3C3F3D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a:txBody>
                    <a:tcPr marL="91425" marR="91425" marT="91425" marB="91425" anchor="ctr">
                      <a:lnL w="9525" cap="flat" cmpd="sng">
                        <a:solidFill>
                          <a:srgbClr val="168AC4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endParaRPr sz="1400" b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a:txBody>
                    <a:tcPr marL="91425" marR="91425" marT="91425" marB="91425">
                      <a:lnL w="19050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endParaRPr sz="1400" b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a:txBody>
                    <a:tcPr marL="91425" marR="91425" marT="91425" marB="91425">
                      <a:lnL w="19050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endParaRPr sz="1400" b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a:txBody>
                    <a:tcPr marL="91425" marR="91425" marT="91425" marB="91425">
                      <a:lnL w="19050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endParaRPr sz="14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a:txBody>
                    <a:tcPr marL="91425" marR="91425" marT="91425" marB="91425">
                      <a:lnL w="19050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168AC4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572950"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r>
                          <a:rPr lang="en" sz="1400" b="1" u="none" strike="noStrike" cap="none" dirty="0" err="1">
                            <a:solidFill>
                              <a:srgbClr val="3C3F3D"/>
                            </a:solidFill>
                            <a:latin typeface="Century Gothic"/>
                            <a:ea typeface="Century Gothic"/>
                            <a:cs typeface="Century Gothic"/>
                            <a:sym typeface="Century Gothic"/>
                          </a:rPr>
                          <a:t>Есть</a:t>
                        </a:r>
                        <a:r>
                          <a:rPr lang="en" sz="1400" b="1" u="none" strike="noStrike" cap="none" dirty="0">
                            <a:solidFill>
                              <a:srgbClr val="3C3F3D"/>
                            </a:solidFill>
                            <a:latin typeface="Century Gothic"/>
                            <a:ea typeface="Century Gothic"/>
                            <a:cs typeface="Century Gothic"/>
                            <a:sym typeface="Century Gothic"/>
                          </a:rPr>
                          <a:t> </a:t>
                        </a:r>
                        <a:r>
                          <a:rPr lang="en" sz="1400" b="1" u="none" strike="noStrike" cap="none" dirty="0" err="1">
                            <a:solidFill>
                              <a:srgbClr val="3C3F3D"/>
                            </a:solidFill>
                            <a:latin typeface="Century Gothic"/>
                            <a:ea typeface="Century Gothic"/>
                            <a:cs typeface="Century Gothic"/>
                            <a:sym typeface="Century Gothic"/>
                          </a:rPr>
                          <a:t>виртуальная</a:t>
                        </a:r>
                        <a:r>
                          <a:rPr lang="en" sz="1400" b="1" u="none" strike="noStrike" cap="none" dirty="0">
                            <a:solidFill>
                              <a:srgbClr val="3C3F3D"/>
                            </a:solidFill>
                            <a:latin typeface="Century Gothic"/>
                            <a:ea typeface="Century Gothic"/>
                            <a:cs typeface="Century Gothic"/>
                            <a:sym typeface="Century Gothic"/>
                          </a:rPr>
                          <a:t> </a:t>
                        </a:r>
                        <a:r>
                          <a:rPr lang="en" sz="1400" b="1" u="none" strike="noStrike" cap="none" dirty="0" err="1">
                            <a:solidFill>
                              <a:srgbClr val="3C3F3D"/>
                            </a:solidFill>
                            <a:latin typeface="Century Gothic"/>
                            <a:ea typeface="Century Gothic"/>
                            <a:cs typeface="Century Gothic"/>
                            <a:sym typeface="Century Gothic"/>
                          </a:rPr>
                          <a:t>реальность</a:t>
                        </a:r>
                        <a:r>
                          <a:rPr lang="en" sz="1400" b="1" u="none" strike="noStrike" cap="none" dirty="0">
                            <a:solidFill>
                              <a:srgbClr val="3C3F3D"/>
                            </a:solidFill>
                            <a:latin typeface="Century Gothic"/>
                            <a:ea typeface="Century Gothic"/>
                            <a:cs typeface="Century Gothic"/>
                            <a:sym typeface="Century Gothic"/>
                          </a:rPr>
                          <a:t>?</a:t>
                        </a:r>
                        <a:endParaRPr sz="1400" b="1" u="none" strike="noStrike" cap="none" dirty="0">
                          <a:solidFill>
                            <a:srgbClr val="3C3F3D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a:txBody>
                    <a:tcPr marL="91425" marR="91425" marT="91425" marB="91425" anchor="ctr">
                      <a:lnL w="9525" cap="flat" cmpd="sng">
                        <a:solidFill>
                          <a:srgbClr val="168AC4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168AC4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endParaRPr sz="14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a:txBody>
                    <a:tcPr marL="91425" marR="91425" marT="91425" marB="91425">
                      <a:lnL w="19050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168AC4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endParaRPr sz="1400" b="1" u="none" strike="noStrike" cap="none"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a:txBody>
                    <a:tcPr marL="91425" marR="91425" marT="91425" marB="91425">
                      <a:lnL w="19050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168AC4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endParaRPr sz="1400" b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a:txBody>
                    <a:tcPr marL="91425" marR="91425" marT="91425" marB="91425">
                      <a:lnL w="19050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9050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168AC4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400"/>
                          <a:buFont typeface="Arial"/>
                          <a:buNone/>
                        </a:pPr>
                        <a:endParaRPr sz="1400" b="1" u="none" strike="noStrike" cap="none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endParaRPr>
                      </a:p>
                    </a:txBody>
                    <a:tcPr marL="91425" marR="91425" marT="91425" marB="91425">
                      <a:lnL w="19050" cap="flat" cmpd="sng">
                        <a:solidFill>
                          <a:schemeClr val="accent3">
                            <a:alpha val="0"/>
                          </a:scheme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>
                        <a:solidFill>
                          <a:srgbClr val="168AC4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9050" cap="flat" cmpd="sng">
                        <a:solidFill>
                          <a:schemeClr val="accent3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>
                        <a:solidFill>
                          <a:srgbClr val="168AC4">
                            <a:alpha val="0"/>
                          </a:srgbClr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</a:tbl>
            </a:graphicData>
          </a:graphic>
        </p:graphicFrame>
        <p:sp>
          <p:nvSpPr>
            <p:cNvPr id="23" name="Google Shape;506;p36">
              <a:extLst>
                <a:ext uri="{FF2B5EF4-FFF2-40B4-BE49-F238E27FC236}">
                  <a16:creationId xmlns:a16="http://schemas.microsoft.com/office/drawing/2014/main" id="{16BF1FB7-874E-5F6A-98CF-B87B7515D0C9}"/>
                </a:ext>
              </a:extLst>
            </p:cNvPr>
            <p:cNvSpPr/>
            <p:nvPr/>
          </p:nvSpPr>
          <p:spPr>
            <a:xfrm>
              <a:off x="5734246" y="2721703"/>
              <a:ext cx="240013" cy="237616"/>
            </a:xfrm>
            <a:custGeom>
              <a:avLst/>
              <a:gdLst/>
              <a:ahLst/>
              <a:cxnLst/>
              <a:rect l="l" t="t" r="r" b="b"/>
              <a:pathLst>
                <a:path w="11113" h="11002" extrusionOk="0">
                  <a:moveTo>
                    <a:pt x="2619" y="0"/>
                  </a:moveTo>
                  <a:cubicBezTo>
                    <a:pt x="2492" y="0"/>
                    <a:pt x="2366" y="49"/>
                    <a:pt x="2268" y="146"/>
                  </a:cubicBezTo>
                  <a:lnTo>
                    <a:pt x="201" y="2213"/>
                  </a:lnTo>
                  <a:cubicBezTo>
                    <a:pt x="7" y="2407"/>
                    <a:pt x="7" y="2719"/>
                    <a:pt x="201" y="2914"/>
                  </a:cubicBezTo>
                  <a:lnTo>
                    <a:pt x="2782" y="5501"/>
                  </a:lnTo>
                  <a:lnTo>
                    <a:pt x="195" y="8081"/>
                  </a:lnTo>
                  <a:cubicBezTo>
                    <a:pt x="0" y="8275"/>
                    <a:pt x="0" y="8587"/>
                    <a:pt x="195" y="8782"/>
                  </a:cubicBezTo>
                  <a:lnTo>
                    <a:pt x="2268" y="10856"/>
                  </a:lnTo>
                  <a:cubicBezTo>
                    <a:pt x="2366" y="10953"/>
                    <a:pt x="2492" y="11001"/>
                    <a:pt x="2619" y="11001"/>
                  </a:cubicBezTo>
                  <a:cubicBezTo>
                    <a:pt x="2745" y="11001"/>
                    <a:pt x="2872" y="10953"/>
                    <a:pt x="2969" y="10856"/>
                  </a:cubicBezTo>
                  <a:lnTo>
                    <a:pt x="5556" y="8268"/>
                  </a:lnTo>
                  <a:lnTo>
                    <a:pt x="8143" y="10856"/>
                  </a:lnTo>
                  <a:cubicBezTo>
                    <a:pt x="8241" y="10953"/>
                    <a:pt x="8367" y="11001"/>
                    <a:pt x="8494" y="11001"/>
                  </a:cubicBezTo>
                  <a:cubicBezTo>
                    <a:pt x="8620" y="11001"/>
                    <a:pt x="8747" y="10953"/>
                    <a:pt x="8844" y="10856"/>
                  </a:cubicBezTo>
                  <a:lnTo>
                    <a:pt x="10911" y="8789"/>
                  </a:lnTo>
                  <a:cubicBezTo>
                    <a:pt x="11105" y="8594"/>
                    <a:pt x="11105" y="8275"/>
                    <a:pt x="10911" y="8081"/>
                  </a:cubicBezTo>
                  <a:lnTo>
                    <a:pt x="8331" y="5501"/>
                  </a:lnTo>
                  <a:lnTo>
                    <a:pt x="10918" y="2914"/>
                  </a:lnTo>
                  <a:cubicBezTo>
                    <a:pt x="11112" y="2719"/>
                    <a:pt x="11112" y="2407"/>
                    <a:pt x="10918" y="2213"/>
                  </a:cubicBezTo>
                  <a:lnTo>
                    <a:pt x="8844" y="146"/>
                  </a:lnTo>
                  <a:cubicBezTo>
                    <a:pt x="8747" y="49"/>
                    <a:pt x="8620" y="0"/>
                    <a:pt x="8494" y="0"/>
                  </a:cubicBezTo>
                  <a:cubicBezTo>
                    <a:pt x="8367" y="0"/>
                    <a:pt x="8241" y="49"/>
                    <a:pt x="8143" y="146"/>
                  </a:cubicBezTo>
                  <a:lnTo>
                    <a:pt x="5556" y="2726"/>
                  </a:lnTo>
                  <a:lnTo>
                    <a:pt x="2969" y="146"/>
                  </a:lnTo>
                  <a:cubicBezTo>
                    <a:pt x="2872" y="49"/>
                    <a:pt x="2745" y="0"/>
                    <a:pt x="2619" y="0"/>
                  </a:cubicBezTo>
                  <a:close/>
                </a:path>
              </a:pathLst>
            </a:custGeom>
            <a:solidFill>
              <a:srgbClr val="9F28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496;p36">
              <a:extLst>
                <a:ext uri="{FF2B5EF4-FFF2-40B4-BE49-F238E27FC236}">
                  <a16:creationId xmlns:a16="http://schemas.microsoft.com/office/drawing/2014/main" id="{65174216-D80E-2FB4-03CD-4183C673F3F7}"/>
                </a:ext>
              </a:extLst>
            </p:cNvPr>
            <p:cNvSpPr/>
            <p:nvPr/>
          </p:nvSpPr>
          <p:spPr>
            <a:xfrm>
              <a:off x="5701439" y="3275816"/>
              <a:ext cx="305626" cy="225478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506;p36">
              <a:extLst>
                <a:ext uri="{FF2B5EF4-FFF2-40B4-BE49-F238E27FC236}">
                  <a16:creationId xmlns:a16="http://schemas.microsoft.com/office/drawing/2014/main" id="{B97F5A77-3645-8086-671C-595BA9004B80}"/>
                </a:ext>
              </a:extLst>
            </p:cNvPr>
            <p:cNvSpPr/>
            <p:nvPr/>
          </p:nvSpPr>
          <p:spPr>
            <a:xfrm>
              <a:off x="5734246" y="3832237"/>
              <a:ext cx="240013" cy="237616"/>
            </a:xfrm>
            <a:custGeom>
              <a:avLst/>
              <a:gdLst/>
              <a:ahLst/>
              <a:cxnLst/>
              <a:rect l="l" t="t" r="r" b="b"/>
              <a:pathLst>
                <a:path w="11113" h="11002" extrusionOk="0">
                  <a:moveTo>
                    <a:pt x="2619" y="0"/>
                  </a:moveTo>
                  <a:cubicBezTo>
                    <a:pt x="2492" y="0"/>
                    <a:pt x="2366" y="49"/>
                    <a:pt x="2268" y="146"/>
                  </a:cubicBezTo>
                  <a:lnTo>
                    <a:pt x="201" y="2213"/>
                  </a:lnTo>
                  <a:cubicBezTo>
                    <a:pt x="7" y="2407"/>
                    <a:pt x="7" y="2719"/>
                    <a:pt x="201" y="2914"/>
                  </a:cubicBezTo>
                  <a:lnTo>
                    <a:pt x="2782" y="5501"/>
                  </a:lnTo>
                  <a:lnTo>
                    <a:pt x="195" y="8081"/>
                  </a:lnTo>
                  <a:cubicBezTo>
                    <a:pt x="0" y="8275"/>
                    <a:pt x="0" y="8587"/>
                    <a:pt x="195" y="8782"/>
                  </a:cubicBezTo>
                  <a:lnTo>
                    <a:pt x="2268" y="10856"/>
                  </a:lnTo>
                  <a:cubicBezTo>
                    <a:pt x="2366" y="10953"/>
                    <a:pt x="2492" y="11001"/>
                    <a:pt x="2619" y="11001"/>
                  </a:cubicBezTo>
                  <a:cubicBezTo>
                    <a:pt x="2745" y="11001"/>
                    <a:pt x="2872" y="10953"/>
                    <a:pt x="2969" y="10856"/>
                  </a:cubicBezTo>
                  <a:lnTo>
                    <a:pt x="5556" y="8268"/>
                  </a:lnTo>
                  <a:lnTo>
                    <a:pt x="8143" y="10856"/>
                  </a:lnTo>
                  <a:cubicBezTo>
                    <a:pt x="8241" y="10953"/>
                    <a:pt x="8367" y="11001"/>
                    <a:pt x="8494" y="11001"/>
                  </a:cubicBezTo>
                  <a:cubicBezTo>
                    <a:pt x="8620" y="11001"/>
                    <a:pt x="8747" y="10953"/>
                    <a:pt x="8844" y="10856"/>
                  </a:cubicBezTo>
                  <a:lnTo>
                    <a:pt x="10911" y="8789"/>
                  </a:lnTo>
                  <a:cubicBezTo>
                    <a:pt x="11105" y="8594"/>
                    <a:pt x="11105" y="8275"/>
                    <a:pt x="10911" y="8081"/>
                  </a:cubicBezTo>
                  <a:lnTo>
                    <a:pt x="8331" y="5501"/>
                  </a:lnTo>
                  <a:lnTo>
                    <a:pt x="10918" y="2914"/>
                  </a:lnTo>
                  <a:cubicBezTo>
                    <a:pt x="11112" y="2719"/>
                    <a:pt x="11112" y="2407"/>
                    <a:pt x="10918" y="2213"/>
                  </a:cubicBezTo>
                  <a:lnTo>
                    <a:pt x="8844" y="146"/>
                  </a:lnTo>
                  <a:cubicBezTo>
                    <a:pt x="8747" y="49"/>
                    <a:pt x="8620" y="0"/>
                    <a:pt x="8494" y="0"/>
                  </a:cubicBezTo>
                  <a:cubicBezTo>
                    <a:pt x="8367" y="0"/>
                    <a:pt x="8241" y="49"/>
                    <a:pt x="8143" y="146"/>
                  </a:cubicBezTo>
                  <a:lnTo>
                    <a:pt x="5556" y="2726"/>
                  </a:lnTo>
                  <a:lnTo>
                    <a:pt x="2969" y="146"/>
                  </a:lnTo>
                  <a:cubicBezTo>
                    <a:pt x="2872" y="49"/>
                    <a:pt x="2745" y="0"/>
                    <a:pt x="2619" y="0"/>
                  </a:cubicBezTo>
                  <a:close/>
                </a:path>
              </a:pathLst>
            </a:custGeom>
            <a:solidFill>
              <a:srgbClr val="9F28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495;p36">
              <a:extLst>
                <a:ext uri="{FF2B5EF4-FFF2-40B4-BE49-F238E27FC236}">
                  <a16:creationId xmlns:a16="http://schemas.microsoft.com/office/drawing/2014/main" id="{0F667A54-31E7-66B2-825C-2B0F3C75755E}"/>
                </a:ext>
              </a:extLst>
            </p:cNvPr>
            <p:cNvSpPr/>
            <p:nvPr/>
          </p:nvSpPr>
          <p:spPr>
            <a:xfrm>
              <a:off x="5734246" y="4419052"/>
              <a:ext cx="240013" cy="237616"/>
            </a:xfrm>
            <a:custGeom>
              <a:avLst/>
              <a:gdLst/>
              <a:ahLst/>
              <a:cxnLst/>
              <a:rect l="l" t="t" r="r" b="b"/>
              <a:pathLst>
                <a:path w="11113" h="11002" extrusionOk="0">
                  <a:moveTo>
                    <a:pt x="2619" y="0"/>
                  </a:moveTo>
                  <a:cubicBezTo>
                    <a:pt x="2492" y="0"/>
                    <a:pt x="2366" y="49"/>
                    <a:pt x="2268" y="146"/>
                  </a:cubicBezTo>
                  <a:lnTo>
                    <a:pt x="201" y="2213"/>
                  </a:lnTo>
                  <a:cubicBezTo>
                    <a:pt x="7" y="2407"/>
                    <a:pt x="7" y="2719"/>
                    <a:pt x="201" y="2914"/>
                  </a:cubicBezTo>
                  <a:lnTo>
                    <a:pt x="2782" y="5501"/>
                  </a:lnTo>
                  <a:lnTo>
                    <a:pt x="195" y="8081"/>
                  </a:lnTo>
                  <a:cubicBezTo>
                    <a:pt x="0" y="8275"/>
                    <a:pt x="0" y="8587"/>
                    <a:pt x="195" y="8782"/>
                  </a:cubicBezTo>
                  <a:lnTo>
                    <a:pt x="2268" y="10856"/>
                  </a:lnTo>
                  <a:cubicBezTo>
                    <a:pt x="2366" y="10953"/>
                    <a:pt x="2492" y="11001"/>
                    <a:pt x="2619" y="11001"/>
                  </a:cubicBezTo>
                  <a:cubicBezTo>
                    <a:pt x="2745" y="11001"/>
                    <a:pt x="2872" y="10953"/>
                    <a:pt x="2969" y="10856"/>
                  </a:cubicBezTo>
                  <a:lnTo>
                    <a:pt x="5556" y="8268"/>
                  </a:lnTo>
                  <a:lnTo>
                    <a:pt x="8143" y="10856"/>
                  </a:lnTo>
                  <a:cubicBezTo>
                    <a:pt x="8241" y="10953"/>
                    <a:pt x="8367" y="11001"/>
                    <a:pt x="8494" y="11001"/>
                  </a:cubicBezTo>
                  <a:cubicBezTo>
                    <a:pt x="8620" y="11001"/>
                    <a:pt x="8747" y="10953"/>
                    <a:pt x="8844" y="10856"/>
                  </a:cubicBezTo>
                  <a:lnTo>
                    <a:pt x="10911" y="8789"/>
                  </a:lnTo>
                  <a:cubicBezTo>
                    <a:pt x="11105" y="8594"/>
                    <a:pt x="11105" y="8275"/>
                    <a:pt x="10911" y="8081"/>
                  </a:cubicBezTo>
                  <a:lnTo>
                    <a:pt x="8331" y="5501"/>
                  </a:lnTo>
                  <a:lnTo>
                    <a:pt x="10918" y="2914"/>
                  </a:lnTo>
                  <a:cubicBezTo>
                    <a:pt x="11112" y="2719"/>
                    <a:pt x="11112" y="2407"/>
                    <a:pt x="10918" y="2213"/>
                  </a:cubicBezTo>
                  <a:lnTo>
                    <a:pt x="8844" y="146"/>
                  </a:lnTo>
                  <a:cubicBezTo>
                    <a:pt x="8747" y="49"/>
                    <a:pt x="8620" y="0"/>
                    <a:pt x="8494" y="0"/>
                  </a:cubicBezTo>
                  <a:cubicBezTo>
                    <a:pt x="8367" y="0"/>
                    <a:pt x="8241" y="49"/>
                    <a:pt x="8143" y="146"/>
                  </a:cubicBezTo>
                  <a:lnTo>
                    <a:pt x="5556" y="2726"/>
                  </a:lnTo>
                  <a:lnTo>
                    <a:pt x="2969" y="146"/>
                  </a:lnTo>
                  <a:cubicBezTo>
                    <a:pt x="2872" y="49"/>
                    <a:pt x="2745" y="0"/>
                    <a:pt x="2619" y="0"/>
                  </a:cubicBezTo>
                  <a:close/>
                </a:path>
              </a:pathLst>
            </a:custGeom>
            <a:solidFill>
              <a:srgbClr val="9F28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498;p36">
              <a:extLst>
                <a:ext uri="{FF2B5EF4-FFF2-40B4-BE49-F238E27FC236}">
                  <a16:creationId xmlns:a16="http://schemas.microsoft.com/office/drawing/2014/main" id="{FEC1DED1-5918-60F3-4A43-B751DDB4D1DD}"/>
                </a:ext>
              </a:extLst>
            </p:cNvPr>
            <p:cNvSpPr/>
            <p:nvPr/>
          </p:nvSpPr>
          <p:spPr>
            <a:xfrm>
              <a:off x="8126361" y="2721703"/>
              <a:ext cx="305626" cy="225478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499;p36">
              <a:extLst>
                <a:ext uri="{FF2B5EF4-FFF2-40B4-BE49-F238E27FC236}">
                  <a16:creationId xmlns:a16="http://schemas.microsoft.com/office/drawing/2014/main" id="{EBC7EECE-8629-822F-9B4A-8BDCDE0D2E79}"/>
                </a:ext>
              </a:extLst>
            </p:cNvPr>
            <p:cNvSpPr/>
            <p:nvPr/>
          </p:nvSpPr>
          <p:spPr>
            <a:xfrm>
              <a:off x="9328036" y="4412128"/>
              <a:ext cx="305626" cy="225478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500;p36">
              <a:extLst>
                <a:ext uri="{FF2B5EF4-FFF2-40B4-BE49-F238E27FC236}">
                  <a16:creationId xmlns:a16="http://schemas.microsoft.com/office/drawing/2014/main" id="{1C0E034B-8151-2088-194C-3386DA8E3284}"/>
                </a:ext>
              </a:extLst>
            </p:cNvPr>
            <p:cNvSpPr/>
            <p:nvPr/>
          </p:nvSpPr>
          <p:spPr>
            <a:xfrm>
              <a:off x="9328036" y="3300203"/>
              <a:ext cx="305626" cy="225478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501;p36">
              <a:extLst>
                <a:ext uri="{FF2B5EF4-FFF2-40B4-BE49-F238E27FC236}">
                  <a16:creationId xmlns:a16="http://schemas.microsoft.com/office/drawing/2014/main" id="{D7BCDAED-FBAA-43B3-30B7-0DD9CA775291}"/>
                </a:ext>
              </a:extLst>
            </p:cNvPr>
            <p:cNvSpPr/>
            <p:nvPr/>
          </p:nvSpPr>
          <p:spPr>
            <a:xfrm>
              <a:off x="9295261" y="2721703"/>
              <a:ext cx="305626" cy="225478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502;p36">
              <a:extLst>
                <a:ext uri="{FF2B5EF4-FFF2-40B4-BE49-F238E27FC236}">
                  <a16:creationId xmlns:a16="http://schemas.microsoft.com/office/drawing/2014/main" id="{F281D654-77FA-B8A8-AD7E-13F71A4A88BE}"/>
                </a:ext>
              </a:extLst>
            </p:cNvPr>
            <p:cNvSpPr/>
            <p:nvPr/>
          </p:nvSpPr>
          <p:spPr>
            <a:xfrm>
              <a:off x="9328036" y="3856166"/>
              <a:ext cx="305626" cy="225478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503;p36">
              <a:extLst>
                <a:ext uri="{FF2B5EF4-FFF2-40B4-BE49-F238E27FC236}">
                  <a16:creationId xmlns:a16="http://schemas.microsoft.com/office/drawing/2014/main" id="{FEBFC9AC-9079-4C7E-6143-863D1256A51C}"/>
                </a:ext>
              </a:extLst>
            </p:cNvPr>
            <p:cNvSpPr/>
            <p:nvPr/>
          </p:nvSpPr>
          <p:spPr>
            <a:xfrm>
              <a:off x="8159155" y="4455741"/>
              <a:ext cx="240013" cy="237616"/>
            </a:xfrm>
            <a:custGeom>
              <a:avLst/>
              <a:gdLst/>
              <a:ahLst/>
              <a:cxnLst/>
              <a:rect l="l" t="t" r="r" b="b"/>
              <a:pathLst>
                <a:path w="11113" h="11002" extrusionOk="0">
                  <a:moveTo>
                    <a:pt x="2619" y="0"/>
                  </a:moveTo>
                  <a:cubicBezTo>
                    <a:pt x="2492" y="0"/>
                    <a:pt x="2366" y="49"/>
                    <a:pt x="2268" y="146"/>
                  </a:cubicBezTo>
                  <a:lnTo>
                    <a:pt x="201" y="2213"/>
                  </a:lnTo>
                  <a:cubicBezTo>
                    <a:pt x="7" y="2407"/>
                    <a:pt x="7" y="2719"/>
                    <a:pt x="201" y="2914"/>
                  </a:cubicBezTo>
                  <a:lnTo>
                    <a:pt x="2782" y="5501"/>
                  </a:lnTo>
                  <a:lnTo>
                    <a:pt x="195" y="8081"/>
                  </a:lnTo>
                  <a:cubicBezTo>
                    <a:pt x="0" y="8275"/>
                    <a:pt x="0" y="8587"/>
                    <a:pt x="195" y="8782"/>
                  </a:cubicBezTo>
                  <a:lnTo>
                    <a:pt x="2268" y="10856"/>
                  </a:lnTo>
                  <a:cubicBezTo>
                    <a:pt x="2366" y="10953"/>
                    <a:pt x="2492" y="11001"/>
                    <a:pt x="2619" y="11001"/>
                  </a:cubicBezTo>
                  <a:cubicBezTo>
                    <a:pt x="2745" y="11001"/>
                    <a:pt x="2872" y="10953"/>
                    <a:pt x="2969" y="10856"/>
                  </a:cubicBezTo>
                  <a:lnTo>
                    <a:pt x="5556" y="8268"/>
                  </a:lnTo>
                  <a:lnTo>
                    <a:pt x="8143" y="10856"/>
                  </a:lnTo>
                  <a:cubicBezTo>
                    <a:pt x="8241" y="10953"/>
                    <a:pt x="8367" y="11001"/>
                    <a:pt x="8494" y="11001"/>
                  </a:cubicBezTo>
                  <a:cubicBezTo>
                    <a:pt x="8620" y="11001"/>
                    <a:pt x="8747" y="10953"/>
                    <a:pt x="8844" y="10856"/>
                  </a:cubicBezTo>
                  <a:lnTo>
                    <a:pt x="10911" y="8789"/>
                  </a:lnTo>
                  <a:cubicBezTo>
                    <a:pt x="11105" y="8594"/>
                    <a:pt x="11105" y="8275"/>
                    <a:pt x="10911" y="8081"/>
                  </a:cubicBezTo>
                  <a:lnTo>
                    <a:pt x="8331" y="5501"/>
                  </a:lnTo>
                  <a:lnTo>
                    <a:pt x="10918" y="2914"/>
                  </a:lnTo>
                  <a:cubicBezTo>
                    <a:pt x="11112" y="2719"/>
                    <a:pt x="11112" y="2407"/>
                    <a:pt x="10918" y="2213"/>
                  </a:cubicBezTo>
                  <a:lnTo>
                    <a:pt x="8844" y="146"/>
                  </a:lnTo>
                  <a:cubicBezTo>
                    <a:pt x="8747" y="49"/>
                    <a:pt x="8620" y="0"/>
                    <a:pt x="8494" y="0"/>
                  </a:cubicBezTo>
                  <a:cubicBezTo>
                    <a:pt x="8367" y="0"/>
                    <a:pt x="8241" y="49"/>
                    <a:pt x="8143" y="146"/>
                  </a:cubicBezTo>
                  <a:lnTo>
                    <a:pt x="5556" y="2726"/>
                  </a:lnTo>
                  <a:lnTo>
                    <a:pt x="2969" y="146"/>
                  </a:lnTo>
                  <a:cubicBezTo>
                    <a:pt x="2872" y="49"/>
                    <a:pt x="2745" y="0"/>
                    <a:pt x="2619" y="0"/>
                  </a:cubicBezTo>
                  <a:close/>
                </a:path>
              </a:pathLst>
            </a:custGeom>
            <a:solidFill>
              <a:srgbClr val="9F28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504;p36">
              <a:extLst>
                <a:ext uri="{FF2B5EF4-FFF2-40B4-BE49-F238E27FC236}">
                  <a16:creationId xmlns:a16="http://schemas.microsoft.com/office/drawing/2014/main" id="{3454D675-687A-1801-BB4B-6CE307032171}"/>
                </a:ext>
              </a:extLst>
            </p:cNvPr>
            <p:cNvSpPr/>
            <p:nvPr/>
          </p:nvSpPr>
          <p:spPr>
            <a:xfrm>
              <a:off x="8126348" y="3275203"/>
              <a:ext cx="305626" cy="225478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505;p36">
              <a:extLst>
                <a:ext uri="{FF2B5EF4-FFF2-40B4-BE49-F238E27FC236}">
                  <a16:creationId xmlns:a16="http://schemas.microsoft.com/office/drawing/2014/main" id="{AE1C0F63-86B9-7F21-8179-B835D56831A6}"/>
                </a:ext>
              </a:extLst>
            </p:cNvPr>
            <p:cNvSpPr/>
            <p:nvPr/>
          </p:nvSpPr>
          <p:spPr>
            <a:xfrm>
              <a:off x="8126348" y="3868764"/>
              <a:ext cx="305626" cy="225478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508;p36">
              <a:extLst>
                <a:ext uri="{FF2B5EF4-FFF2-40B4-BE49-F238E27FC236}">
                  <a16:creationId xmlns:a16="http://schemas.microsoft.com/office/drawing/2014/main" id="{A844261C-AAF7-8FE2-8D63-D55221DD9659}"/>
                </a:ext>
              </a:extLst>
            </p:cNvPr>
            <p:cNvSpPr/>
            <p:nvPr/>
          </p:nvSpPr>
          <p:spPr>
            <a:xfrm>
              <a:off x="6921261" y="2721703"/>
              <a:ext cx="305626" cy="225478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509;p36">
              <a:extLst>
                <a:ext uri="{FF2B5EF4-FFF2-40B4-BE49-F238E27FC236}">
                  <a16:creationId xmlns:a16="http://schemas.microsoft.com/office/drawing/2014/main" id="{B6EEF169-2FCA-A513-B7A2-6400FB93C851}"/>
                </a:ext>
              </a:extLst>
            </p:cNvPr>
            <p:cNvSpPr/>
            <p:nvPr/>
          </p:nvSpPr>
          <p:spPr>
            <a:xfrm>
              <a:off x="6954055" y="4429788"/>
              <a:ext cx="240013" cy="237616"/>
            </a:xfrm>
            <a:custGeom>
              <a:avLst/>
              <a:gdLst/>
              <a:ahLst/>
              <a:cxnLst/>
              <a:rect l="l" t="t" r="r" b="b"/>
              <a:pathLst>
                <a:path w="11113" h="11002" extrusionOk="0">
                  <a:moveTo>
                    <a:pt x="2619" y="0"/>
                  </a:moveTo>
                  <a:cubicBezTo>
                    <a:pt x="2492" y="0"/>
                    <a:pt x="2366" y="49"/>
                    <a:pt x="2268" y="146"/>
                  </a:cubicBezTo>
                  <a:lnTo>
                    <a:pt x="201" y="2213"/>
                  </a:lnTo>
                  <a:cubicBezTo>
                    <a:pt x="7" y="2407"/>
                    <a:pt x="7" y="2719"/>
                    <a:pt x="201" y="2914"/>
                  </a:cubicBezTo>
                  <a:lnTo>
                    <a:pt x="2782" y="5501"/>
                  </a:lnTo>
                  <a:lnTo>
                    <a:pt x="195" y="8081"/>
                  </a:lnTo>
                  <a:cubicBezTo>
                    <a:pt x="0" y="8275"/>
                    <a:pt x="0" y="8587"/>
                    <a:pt x="195" y="8782"/>
                  </a:cubicBezTo>
                  <a:lnTo>
                    <a:pt x="2268" y="10856"/>
                  </a:lnTo>
                  <a:cubicBezTo>
                    <a:pt x="2366" y="10953"/>
                    <a:pt x="2492" y="11001"/>
                    <a:pt x="2619" y="11001"/>
                  </a:cubicBezTo>
                  <a:cubicBezTo>
                    <a:pt x="2745" y="11001"/>
                    <a:pt x="2872" y="10953"/>
                    <a:pt x="2969" y="10856"/>
                  </a:cubicBezTo>
                  <a:lnTo>
                    <a:pt x="5556" y="8268"/>
                  </a:lnTo>
                  <a:lnTo>
                    <a:pt x="8143" y="10856"/>
                  </a:lnTo>
                  <a:cubicBezTo>
                    <a:pt x="8241" y="10953"/>
                    <a:pt x="8367" y="11001"/>
                    <a:pt x="8494" y="11001"/>
                  </a:cubicBezTo>
                  <a:cubicBezTo>
                    <a:pt x="8620" y="11001"/>
                    <a:pt x="8747" y="10953"/>
                    <a:pt x="8844" y="10856"/>
                  </a:cubicBezTo>
                  <a:lnTo>
                    <a:pt x="10911" y="8789"/>
                  </a:lnTo>
                  <a:cubicBezTo>
                    <a:pt x="11105" y="8594"/>
                    <a:pt x="11105" y="8275"/>
                    <a:pt x="10911" y="8081"/>
                  </a:cubicBezTo>
                  <a:lnTo>
                    <a:pt x="8331" y="5501"/>
                  </a:lnTo>
                  <a:lnTo>
                    <a:pt x="10918" y="2914"/>
                  </a:lnTo>
                  <a:cubicBezTo>
                    <a:pt x="11112" y="2719"/>
                    <a:pt x="11112" y="2407"/>
                    <a:pt x="10918" y="2213"/>
                  </a:cubicBezTo>
                  <a:lnTo>
                    <a:pt x="8844" y="146"/>
                  </a:lnTo>
                  <a:cubicBezTo>
                    <a:pt x="8747" y="49"/>
                    <a:pt x="8620" y="0"/>
                    <a:pt x="8494" y="0"/>
                  </a:cubicBezTo>
                  <a:cubicBezTo>
                    <a:pt x="8367" y="0"/>
                    <a:pt x="8241" y="49"/>
                    <a:pt x="8143" y="146"/>
                  </a:cubicBezTo>
                  <a:lnTo>
                    <a:pt x="5556" y="2726"/>
                  </a:lnTo>
                  <a:lnTo>
                    <a:pt x="2969" y="146"/>
                  </a:lnTo>
                  <a:cubicBezTo>
                    <a:pt x="2872" y="49"/>
                    <a:pt x="2745" y="0"/>
                    <a:pt x="2619" y="0"/>
                  </a:cubicBezTo>
                  <a:close/>
                </a:path>
              </a:pathLst>
            </a:custGeom>
            <a:solidFill>
              <a:srgbClr val="9F28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510;p36">
              <a:extLst>
                <a:ext uri="{FF2B5EF4-FFF2-40B4-BE49-F238E27FC236}">
                  <a16:creationId xmlns:a16="http://schemas.microsoft.com/office/drawing/2014/main" id="{94FF5EC1-47EE-C926-659C-E2CEBE59494A}"/>
                </a:ext>
              </a:extLst>
            </p:cNvPr>
            <p:cNvSpPr/>
            <p:nvPr/>
          </p:nvSpPr>
          <p:spPr>
            <a:xfrm>
              <a:off x="6921248" y="3862689"/>
              <a:ext cx="305626" cy="225478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511;p36">
              <a:extLst>
                <a:ext uri="{FF2B5EF4-FFF2-40B4-BE49-F238E27FC236}">
                  <a16:creationId xmlns:a16="http://schemas.microsoft.com/office/drawing/2014/main" id="{B19CE81C-768B-ADDF-C8BC-36DCA6378E16}"/>
                </a:ext>
              </a:extLst>
            </p:cNvPr>
            <p:cNvSpPr/>
            <p:nvPr/>
          </p:nvSpPr>
          <p:spPr>
            <a:xfrm>
              <a:off x="6937667" y="3291083"/>
              <a:ext cx="240013" cy="237616"/>
            </a:xfrm>
            <a:custGeom>
              <a:avLst/>
              <a:gdLst/>
              <a:ahLst/>
              <a:cxnLst/>
              <a:rect l="l" t="t" r="r" b="b"/>
              <a:pathLst>
                <a:path w="11113" h="11002" extrusionOk="0">
                  <a:moveTo>
                    <a:pt x="2619" y="0"/>
                  </a:moveTo>
                  <a:cubicBezTo>
                    <a:pt x="2492" y="0"/>
                    <a:pt x="2366" y="49"/>
                    <a:pt x="2268" y="146"/>
                  </a:cubicBezTo>
                  <a:lnTo>
                    <a:pt x="201" y="2213"/>
                  </a:lnTo>
                  <a:cubicBezTo>
                    <a:pt x="7" y="2407"/>
                    <a:pt x="7" y="2719"/>
                    <a:pt x="201" y="2914"/>
                  </a:cubicBezTo>
                  <a:lnTo>
                    <a:pt x="2782" y="5501"/>
                  </a:lnTo>
                  <a:lnTo>
                    <a:pt x="195" y="8081"/>
                  </a:lnTo>
                  <a:cubicBezTo>
                    <a:pt x="0" y="8275"/>
                    <a:pt x="0" y="8587"/>
                    <a:pt x="195" y="8782"/>
                  </a:cubicBezTo>
                  <a:lnTo>
                    <a:pt x="2268" y="10856"/>
                  </a:lnTo>
                  <a:cubicBezTo>
                    <a:pt x="2366" y="10953"/>
                    <a:pt x="2492" y="11001"/>
                    <a:pt x="2619" y="11001"/>
                  </a:cubicBezTo>
                  <a:cubicBezTo>
                    <a:pt x="2745" y="11001"/>
                    <a:pt x="2872" y="10953"/>
                    <a:pt x="2969" y="10856"/>
                  </a:cubicBezTo>
                  <a:lnTo>
                    <a:pt x="5556" y="8268"/>
                  </a:lnTo>
                  <a:lnTo>
                    <a:pt x="8143" y="10856"/>
                  </a:lnTo>
                  <a:cubicBezTo>
                    <a:pt x="8241" y="10953"/>
                    <a:pt x="8367" y="11001"/>
                    <a:pt x="8494" y="11001"/>
                  </a:cubicBezTo>
                  <a:cubicBezTo>
                    <a:pt x="8620" y="11001"/>
                    <a:pt x="8747" y="10953"/>
                    <a:pt x="8844" y="10856"/>
                  </a:cubicBezTo>
                  <a:lnTo>
                    <a:pt x="10911" y="8789"/>
                  </a:lnTo>
                  <a:cubicBezTo>
                    <a:pt x="11105" y="8594"/>
                    <a:pt x="11105" y="8275"/>
                    <a:pt x="10911" y="8081"/>
                  </a:cubicBezTo>
                  <a:lnTo>
                    <a:pt x="8331" y="5501"/>
                  </a:lnTo>
                  <a:lnTo>
                    <a:pt x="10918" y="2914"/>
                  </a:lnTo>
                  <a:cubicBezTo>
                    <a:pt x="11112" y="2719"/>
                    <a:pt x="11112" y="2407"/>
                    <a:pt x="10918" y="2213"/>
                  </a:cubicBezTo>
                  <a:lnTo>
                    <a:pt x="8844" y="146"/>
                  </a:lnTo>
                  <a:cubicBezTo>
                    <a:pt x="8747" y="49"/>
                    <a:pt x="8620" y="0"/>
                    <a:pt x="8494" y="0"/>
                  </a:cubicBezTo>
                  <a:cubicBezTo>
                    <a:pt x="8367" y="0"/>
                    <a:pt x="8241" y="49"/>
                    <a:pt x="8143" y="146"/>
                  </a:cubicBezTo>
                  <a:lnTo>
                    <a:pt x="5556" y="2726"/>
                  </a:lnTo>
                  <a:lnTo>
                    <a:pt x="2969" y="146"/>
                  </a:lnTo>
                  <a:cubicBezTo>
                    <a:pt x="2872" y="49"/>
                    <a:pt x="2745" y="0"/>
                    <a:pt x="2619" y="0"/>
                  </a:cubicBezTo>
                  <a:close/>
                </a:path>
              </a:pathLst>
            </a:custGeom>
            <a:solidFill>
              <a:srgbClr val="9F28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" name="Google Shape;435;p33">
            <a:extLst>
              <a:ext uri="{FF2B5EF4-FFF2-40B4-BE49-F238E27FC236}">
                <a16:creationId xmlns:a16="http://schemas.microsoft.com/office/drawing/2014/main" id="{526AA247-4A70-59EF-D45C-788FAC431ABF}"/>
              </a:ext>
            </a:extLst>
          </p:cNvPr>
          <p:cNvSpPr txBox="1">
            <a:spLocks/>
          </p:cNvSpPr>
          <p:nvPr/>
        </p:nvSpPr>
        <p:spPr>
          <a:xfrm>
            <a:off x="2431367" y="484452"/>
            <a:ext cx="769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ru-RU" sz="4000" b="1" dirty="0">
                <a:solidFill>
                  <a:srgbClr val="3C3F3D"/>
                </a:solidFill>
                <a:latin typeface="Marmelad"/>
                <a:sym typeface="Marmelad"/>
              </a:rPr>
              <a:t>Сравнение с конкурентами</a:t>
            </a:r>
          </a:p>
        </p:txBody>
      </p:sp>
    </p:spTree>
    <p:extLst>
      <p:ext uri="{BB962C8B-B14F-4D97-AF65-F5344CB8AC3E}">
        <p14:creationId xmlns:p14="http://schemas.microsoft.com/office/powerpoint/2010/main" val="18418783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C53D59E5-EED4-1125-D5AF-92D4CC095F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>
            <a:off x="10443399" y="14406913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B130EA3B-4741-1318-D945-54AAB8A1B1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9345924">
            <a:off x="336684" y="14996667"/>
            <a:ext cx="997513" cy="8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811CF6DF-6D59-5D77-A49B-69E22E4F2A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20056078">
            <a:off x="-13654049" y="5243491"/>
            <a:ext cx="3055382" cy="258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DDE15EBF-9E8D-D9DC-8B5D-50107836B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 radius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10800000">
            <a:off x="3801810" y="-5484793"/>
            <a:ext cx="4588380" cy="388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B4C22691-5C1B-4EDA-CE97-BA87D0746A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1189718">
            <a:off x="-963078" y="3533227"/>
            <a:ext cx="2465348" cy="198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3D62C637-F347-2156-1099-8BABB9E102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19906488">
            <a:off x="24539322" y="3429000"/>
            <a:ext cx="2465348" cy="198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78A70CD6-4768-98CC-4FAD-956B3DB2BC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2838485">
            <a:off x="10760376" y="5551839"/>
            <a:ext cx="2347372" cy="208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875956F-8290-C39B-2EA0-A2B74F3EAF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808302">
            <a:off x="23200995" y="8422617"/>
            <a:ext cx="4178753" cy="336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E46AAE4-BC1D-18B9-48F7-871D99FB38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18559794">
            <a:off x="8139059" y="12272188"/>
            <a:ext cx="5234418" cy="465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AAFFFFE-ED73-89D4-53C9-E99985C6A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1" r="1" b="10301"/>
          <a:stretch/>
        </p:blipFill>
        <p:spPr bwMode="auto">
          <a:xfrm rot="2139782">
            <a:off x="-7107958" y="3103998"/>
            <a:ext cx="1242133" cy="105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CA865E-9B2C-FA94-078A-6391E1B42A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512" y="5683450"/>
            <a:ext cx="3059084" cy="1103089"/>
          </a:xfrm>
          <a:prstGeom prst="rect">
            <a:avLst/>
          </a:prstGeom>
        </p:spPr>
      </p:pic>
      <p:sp>
        <p:nvSpPr>
          <p:cNvPr id="27" name="Google Shape;435;p33">
            <a:extLst>
              <a:ext uri="{FF2B5EF4-FFF2-40B4-BE49-F238E27FC236}">
                <a16:creationId xmlns:a16="http://schemas.microsoft.com/office/drawing/2014/main" id="{89574862-4421-CF3A-1DAA-C1BF53BFAC18}"/>
              </a:ext>
            </a:extLst>
          </p:cNvPr>
          <p:cNvSpPr txBox="1">
            <a:spLocks/>
          </p:cNvSpPr>
          <p:nvPr/>
        </p:nvSpPr>
        <p:spPr>
          <a:xfrm>
            <a:off x="2431367" y="484452"/>
            <a:ext cx="769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ru-RU" sz="4000" b="1" dirty="0">
                <a:solidFill>
                  <a:srgbClr val="3C3F3D"/>
                </a:solidFill>
                <a:latin typeface="Marmelad"/>
                <a:sym typeface="Marmelad"/>
              </a:rPr>
              <a:t>Результаты за акселератор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5C49E2-FC0A-765A-B3C7-8839B88EB99C}"/>
              </a:ext>
            </a:extLst>
          </p:cNvPr>
          <p:cNvSpPr txBox="1"/>
          <p:nvPr/>
        </p:nvSpPr>
        <p:spPr>
          <a:xfrm>
            <a:off x="2036252" y="1644523"/>
            <a:ext cx="25313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Продукт</a:t>
            </a:r>
          </a:p>
          <a:p>
            <a:r>
              <a:rPr lang="en-US" dirty="0"/>
              <a:t>- </a:t>
            </a:r>
            <a:r>
              <a:rPr lang="ru-RU" dirty="0"/>
              <a:t>Прошли путь от идеи до прототипа</a:t>
            </a:r>
          </a:p>
          <a:p>
            <a:r>
              <a:rPr lang="ru-RU" dirty="0"/>
              <a:t>- Создали 2 прототипа (третий прототип в разработке)</a:t>
            </a:r>
          </a:p>
          <a:p>
            <a:endParaRPr lang="ru-RU" dirty="0"/>
          </a:p>
          <a:p>
            <a:r>
              <a:rPr lang="ru-RU" b="1" dirty="0"/>
              <a:t>Для этого:</a:t>
            </a:r>
            <a:br>
              <a:rPr lang="ru-RU" dirty="0"/>
            </a:br>
            <a:r>
              <a:rPr lang="ru-RU" dirty="0"/>
              <a:t>- Наняли 3 </a:t>
            </a:r>
            <a:r>
              <a:rPr lang="en-US" dirty="0"/>
              <a:t>Unity </a:t>
            </a:r>
            <a:r>
              <a:rPr lang="ru-RU" dirty="0"/>
              <a:t>разработчиков</a:t>
            </a:r>
            <a:endParaRPr lang="en-US" dirty="0"/>
          </a:p>
          <a:p>
            <a:r>
              <a:rPr lang="en-US" dirty="0"/>
              <a:t>- </a:t>
            </a:r>
            <a:r>
              <a:rPr lang="ru-RU" dirty="0"/>
              <a:t>Провели несколько консультаций с детским психологом </a:t>
            </a:r>
          </a:p>
          <a:p>
            <a:r>
              <a:rPr lang="ru-RU" dirty="0"/>
              <a:t>- Привлекли художника </a:t>
            </a:r>
          </a:p>
          <a:p>
            <a:r>
              <a:rPr lang="ru-RU" dirty="0"/>
              <a:t>- Разработали концепцию игры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98CFF9-1B3C-AA18-25D3-41FDA7B22B8B}"/>
              </a:ext>
            </a:extLst>
          </p:cNvPr>
          <p:cNvSpPr txBox="1"/>
          <p:nvPr/>
        </p:nvSpPr>
        <p:spPr>
          <a:xfrm>
            <a:off x="4766210" y="1690040"/>
            <a:ext cx="25313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Клиенты и продажи</a:t>
            </a:r>
          </a:p>
          <a:p>
            <a:r>
              <a:rPr lang="ru-RU" dirty="0"/>
              <a:t>- Нашли 10 потенциальных первых пользователей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b="1" dirty="0"/>
              <a:t>Для этого:</a:t>
            </a:r>
            <a:br>
              <a:rPr lang="ru-RU" dirty="0"/>
            </a:br>
            <a:r>
              <a:rPr lang="ru-RU" dirty="0"/>
              <a:t>- Нашли 10 респондентов </a:t>
            </a:r>
          </a:p>
          <a:p>
            <a:r>
              <a:rPr lang="ru-RU" dirty="0"/>
              <a:t>- Провели 10 интервью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AA1853-1557-ADD5-1166-D9E9C8A01A68}"/>
              </a:ext>
            </a:extLst>
          </p:cNvPr>
          <p:cNvSpPr txBox="1"/>
          <p:nvPr/>
        </p:nvSpPr>
        <p:spPr>
          <a:xfrm>
            <a:off x="7596541" y="1707394"/>
            <a:ext cx="25313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Стратегия</a:t>
            </a:r>
          </a:p>
          <a:p>
            <a:r>
              <a:rPr lang="ru-RU" dirty="0"/>
              <a:t>- </a:t>
            </a:r>
            <a:r>
              <a:rPr lang="en-US" dirty="0"/>
              <a:t>”</a:t>
            </a:r>
            <a:r>
              <a:rPr lang="ru-RU" dirty="0" err="1"/>
              <a:t>Пивотнулись</a:t>
            </a:r>
            <a:r>
              <a:rPr lang="en-US" dirty="0"/>
              <a:t>”</a:t>
            </a:r>
            <a:r>
              <a:rPr lang="ru-RU" dirty="0"/>
              <a:t> 2 раза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b="1" dirty="0"/>
              <a:t>Для этого:</a:t>
            </a:r>
            <a:br>
              <a:rPr lang="ru-RU" dirty="0"/>
            </a:br>
            <a:r>
              <a:rPr lang="ru-RU" dirty="0"/>
              <a:t>- Опровергли наши гипотезы</a:t>
            </a:r>
            <a:endParaRPr lang="en-US" dirty="0"/>
          </a:p>
          <a:p>
            <a:r>
              <a:rPr lang="ru-RU" dirty="0"/>
              <a:t>- Придумали новую бизнес модель</a:t>
            </a:r>
          </a:p>
          <a:p>
            <a:r>
              <a:rPr lang="ru-RU" dirty="0"/>
              <a:t>- Проанализировали рынок</a:t>
            </a:r>
          </a:p>
        </p:txBody>
      </p:sp>
      <p:sp>
        <p:nvSpPr>
          <p:cNvPr id="9" name="Google Shape;553;p39">
            <a:extLst>
              <a:ext uri="{FF2B5EF4-FFF2-40B4-BE49-F238E27FC236}">
                <a16:creationId xmlns:a16="http://schemas.microsoft.com/office/drawing/2014/main" id="{6C2B5377-6687-86A2-4D20-B8D49E20AEA3}"/>
              </a:ext>
            </a:extLst>
          </p:cNvPr>
          <p:cNvSpPr/>
          <p:nvPr/>
        </p:nvSpPr>
        <p:spPr>
          <a:xfrm>
            <a:off x="4684458" y="-3091537"/>
            <a:ext cx="1003200" cy="1003200"/>
          </a:xfrm>
          <a:prstGeom prst="ellipse">
            <a:avLst/>
          </a:prstGeom>
          <a:noFill/>
          <a:ln w="28575" cap="flat" cmpd="sng">
            <a:solidFill>
              <a:srgbClr val="61A4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1A450"/>
              </a:solidFill>
              <a:highlight>
                <a:srgbClr val="FFFF00"/>
              </a:highlight>
            </a:endParaRPr>
          </a:p>
        </p:txBody>
      </p:sp>
      <p:sp>
        <p:nvSpPr>
          <p:cNvPr id="10" name="Google Shape;554;p39">
            <a:extLst>
              <a:ext uri="{FF2B5EF4-FFF2-40B4-BE49-F238E27FC236}">
                <a16:creationId xmlns:a16="http://schemas.microsoft.com/office/drawing/2014/main" id="{55D702F2-F133-048E-9A5D-7AFAFAAF4407}"/>
              </a:ext>
            </a:extLst>
          </p:cNvPr>
          <p:cNvSpPr/>
          <p:nvPr/>
        </p:nvSpPr>
        <p:spPr>
          <a:xfrm>
            <a:off x="6540596" y="-3091537"/>
            <a:ext cx="1003200" cy="1003200"/>
          </a:xfrm>
          <a:prstGeom prst="ellipse">
            <a:avLst/>
          </a:prstGeom>
          <a:noFill/>
          <a:ln w="28575" cap="flat" cmpd="sng">
            <a:solidFill>
              <a:srgbClr val="61A4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1A450"/>
              </a:solidFill>
              <a:highlight>
                <a:srgbClr val="FFFF00"/>
              </a:highlight>
            </a:endParaRPr>
          </a:p>
        </p:txBody>
      </p:sp>
      <p:sp>
        <p:nvSpPr>
          <p:cNvPr id="11" name="Google Shape;556;p39">
            <a:extLst>
              <a:ext uri="{FF2B5EF4-FFF2-40B4-BE49-F238E27FC236}">
                <a16:creationId xmlns:a16="http://schemas.microsoft.com/office/drawing/2014/main" id="{4820EA3F-52B1-E46C-2C9C-A094B84AE0BF}"/>
              </a:ext>
            </a:extLst>
          </p:cNvPr>
          <p:cNvSpPr/>
          <p:nvPr/>
        </p:nvSpPr>
        <p:spPr>
          <a:xfrm>
            <a:off x="6540596" y="-1287837"/>
            <a:ext cx="1003200" cy="1003200"/>
          </a:xfrm>
          <a:prstGeom prst="ellipse">
            <a:avLst/>
          </a:prstGeom>
          <a:noFill/>
          <a:ln w="28575" cap="flat" cmpd="sng">
            <a:solidFill>
              <a:srgbClr val="61A4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1A450"/>
              </a:solidFill>
              <a:highlight>
                <a:srgbClr val="FFFF00"/>
              </a:highlight>
            </a:endParaRPr>
          </a:p>
        </p:txBody>
      </p:sp>
      <p:sp>
        <p:nvSpPr>
          <p:cNvPr id="14" name="Google Shape;558;p39">
            <a:extLst>
              <a:ext uri="{FF2B5EF4-FFF2-40B4-BE49-F238E27FC236}">
                <a16:creationId xmlns:a16="http://schemas.microsoft.com/office/drawing/2014/main" id="{651E56A2-E93D-0B73-C94C-4E59560E0073}"/>
              </a:ext>
            </a:extLst>
          </p:cNvPr>
          <p:cNvSpPr txBox="1">
            <a:spLocks/>
          </p:cNvSpPr>
          <p:nvPr/>
        </p:nvSpPr>
        <p:spPr>
          <a:xfrm>
            <a:off x="2931108" y="-2855912"/>
            <a:ext cx="1619700" cy="478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70000"/>
              </a:lnSpc>
              <a:spcBef>
                <a:spcPts val="0"/>
              </a:spcBef>
            </a:pPr>
            <a:r>
              <a:rPr lang="ru-RU" sz="2000" b="1" dirty="0">
                <a:latin typeface="Marmelad"/>
                <a:ea typeface="Marmelad"/>
                <a:cs typeface="Marmelad"/>
                <a:sym typeface="Marmelad"/>
              </a:rPr>
              <a:t>Закончить разработку</a:t>
            </a:r>
          </a:p>
          <a:p>
            <a:pPr algn="r">
              <a:spcBef>
                <a:spcPts val="0"/>
              </a:spcBef>
            </a:pPr>
            <a:endParaRPr lang="ru-RU" sz="2200" b="1" dirty="0">
              <a:latin typeface="Marmelad"/>
              <a:ea typeface="Marmelad"/>
              <a:cs typeface="Marmelad"/>
              <a:sym typeface="Marmelad"/>
            </a:endParaRPr>
          </a:p>
        </p:txBody>
      </p:sp>
      <p:sp>
        <p:nvSpPr>
          <p:cNvPr id="19" name="Google Shape;559;p39">
            <a:extLst>
              <a:ext uri="{FF2B5EF4-FFF2-40B4-BE49-F238E27FC236}">
                <a16:creationId xmlns:a16="http://schemas.microsoft.com/office/drawing/2014/main" id="{8AB05555-23FE-F457-7255-561F97F451B2}"/>
              </a:ext>
            </a:extLst>
          </p:cNvPr>
          <p:cNvSpPr txBox="1">
            <a:spLocks/>
          </p:cNvSpPr>
          <p:nvPr/>
        </p:nvSpPr>
        <p:spPr>
          <a:xfrm>
            <a:off x="1842708" y="-1025337"/>
            <a:ext cx="2708100" cy="478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70000"/>
              </a:lnSpc>
              <a:spcBef>
                <a:spcPts val="0"/>
              </a:spcBef>
            </a:pPr>
            <a:r>
              <a:rPr lang="ru-RU" sz="2000" b="1">
                <a:latin typeface="Marmelad"/>
                <a:ea typeface="Marmelad"/>
                <a:cs typeface="Marmelad"/>
                <a:sym typeface="Marmelad"/>
              </a:rPr>
              <a:t>Запуск серийного производства</a:t>
            </a:r>
          </a:p>
          <a:p>
            <a:pPr algn="r">
              <a:spcBef>
                <a:spcPts val="0"/>
              </a:spcBef>
            </a:pPr>
            <a:endParaRPr lang="ru-RU" sz="2000" b="1">
              <a:latin typeface="Marmelad"/>
              <a:ea typeface="Marmelad"/>
              <a:cs typeface="Marmelad"/>
              <a:sym typeface="Marmelad"/>
            </a:endParaRPr>
          </a:p>
        </p:txBody>
      </p:sp>
      <p:sp>
        <p:nvSpPr>
          <p:cNvPr id="20" name="Google Shape;560;p39">
            <a:extLst>
              <a:ext uri="{FF2B5EF4-FFF2-40B4-BE49-F238E27FC236}">
                <a16:creationId xmlns:a16="http://schemas.microsoft.com/office/drawing/2014/main" id="{1F12AF6B-EE23-3FED-5F70-F0753C81F8E5}"/>
              </a:ext>
            </a:extLst>
          </p:cNvPr>
          <p:cNvSpPr txBox="1">
            <a:spLocks/>
          </p:cNvSpPr>
          <p:nvPr/>
        </p:nvSpPr>
        <p:spPr>
          <a:xfrm>
            <a:off x="7677408" y="-2816949"/>
            <a:ext cx="2338200" cy="478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  <a:spcBef>
                <a:spcPts val="0"/>
              </a:spcBef>
            </a:pPr>
            <a:r>
              <a:rPr lang="ru-RU" sz="2000" b="1">
                <a:latin typeface="Marmelad"/>
                <a:ea typeface="Marmelad"/>
                <a:cs typeface="Marmelad"/>
                <a:sym typeface="Marmelad"/>
              </a:rPr>
              <a:t>Выпуск </a:t>
            </a:r>
            <a:r>
              <a:rPr lang="en" sz="2000" b="1">
                <a:latin typeface="Marmelad"/>
                <a:ea typeface="Marmelad"/>
                <a:cs typeface="Marmelad"/>
                <a:sym typeface="Marmelad"/>
              </a:rPr>
              <a:t>MVP</a:t>
            </a:r>
          </a:p>
          <a:p>
            <a:pPr>
              <a:spcBef>
                <a:spcPts val="0"/>
              </a:spcBef>
            </a:pPr>
            <a:endParaRPr lang="en" sz="2200" b="1">
              <a:latin typeface="Marmelad"/>
              <a:ea typeface="Marmelad"/>
              <a:cs typeface="Marmelad"/>
              <a:sym typeface="Marmelad"/>
            </a:endParaRPr>
          </a:p>
        </p:txBody>
      </p:sp>
      <p:sp>
        <p:nvSpPr>
          <p:cNvPr id="22" name="Google Shape;561;p39">
            <a:extLst>
              <a:ext uri="{FF2B5EF4-FFF2-40B4-BE49-F238E27FC236}">
                <a16:creationId xmlns:a16="http://schemas.microsoft.com/office/drawing/2014/main" id="{8D6D170E-BA53-0D3B-9445-76D65DD59FF3}"/>
              </a:ext>
            </a:extLst>
          </p:cNvPr>
          <p:cNvSpPr txBox="1">
            <a:spLocks/>
          </p:cNvSpPr>
          <p:nvPr/>
        </p:nvSpPr>
        <p:spPr>
          <a:xfrm>
            <a:off x="7677408" y="-1025337"/>
            <a:ext cx="2567700" cy="478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  <a:spcBef>
                <a:spcPts val="0"/>
              </a:spcBef>
            </a:pPr>
            <a:r>
              <a:rPr lang="ru-RU" sz="2000" b="1">
                <a:latin typeface="Marmelad"/>
                <a:ea typeface="Marmelad"/>
                <a:cs typeface="Marmelad"/>
                <a:sym typeface="Marmelad"/>
              </a:rPr>
              <a:t>Масштабирование</a:t>
            </a:r>
          </a:p>
          <a:p>
            <a:pPr>
              <a:spcBef>
                <a:spcPts val="0"/>
              </a:spcBef>
            </a:pPr>
            <a:endParaRPr lang="ru-RU" sz="2200" b="1">
              <a:latin typeface="Marmelad"/>
              <a:ea typeface="Marmelad"/>
              <a:cs typeface="Marmelad"/>
              <a:sym typeface="Marmelad"/>
            </a:endParaRPr>
          </a:p>
        </p:txBody>
      </p:sp>
      <p:grpSp>
        <p:nvGrpSpPr>
          <p:cNvPr id="23" name="Google Shape;562;p39">
            <a:extLst>
              <a:ext uri="{FF2B5EF4-FFF2-40B4-BE49-F238E27FC236}">
                <a16:creationId xmlns:a16="http://schemas.microsoft.com/office/drawing/2014/main" id="{9F52B1ED-C0C5-CC64-7446-7D4F955AE521}"/>
              </a:ext>
            </a:extLst>
          </p:cNvPr>
          <p:cNvGrpSpPr/>
          <p:nvPr/>
        </p:nvGrpSpPr>
        <p:grpSpPr>
          <a:xfrm>
            <a:off x="4920088" y="-1072585"/>
            <a:ext cx="531955" cy="572702"/>
            <a:chOff x="3361132" y="3460997"/>
            <a:chExt cx="531955" cy="572702"/>
          </a:xfrm>
        </p:grpSpPr>
        <p:sp>
          <p:nvSpPr>
            <p:cNvPr id="24" name="Google Shape;563;p39">
              <a:extLst>
                <a:ext uri="{FF2B5EF4-FFF2-40B4-BE49-F238E27FC236}">
                  <a16:creationId xmlns:a16="http://schemas.microsoft.com/office/drawing/2014/main" id="{367EBED2-47F0-AAFE-34A5-5B5703CE9D02}"/>
                </a:ext>
              </a:extLst>
            </p:cNvPr>
            <p:cNvSpPr/>
            <p:nvPr/>
          </p:nvSpPr>
          <p:spPr>
            <a:xfrm>
              <a:off x="3626887" y="3486855"/>
              <a:ext cx="132921" cy="73169"/>
            </a:xfrm>
            <a:custGeom>
              <a:avLst/>
              <a:gdLst/>
              <a:ahLst/>
              <a:cxnLst/>
              <a:rect l="l" t="t" r="r" b="b"/>
              <a:pathLst>
                <a:path w="3408" h="1876" extrusionOk="0">
                  <a:moveTo>
                    <a:pt x="0" y="0"/>
                  </a:moveTo>
                  <a:lnTo>
                    <a:pt x="0" y="1876"/>
                  </a:lnTo>
                  <a:lnTo>
                    <a:pt x="3130" y="1876"/>
                  </a:lnTo>
                  <a:cubicBezTo>
                    <a:pt x="3293" y="1866"/>
                    <a:pt x="3407" y="1685"/>
                    <a:pt x="3340" y="1531"/>
                  </a:cubicBezTo>
                  <a:lnTo>
                    <a:pt x="3034" y="938"/>
                  </a:lnTo>
                  <a:lnTo>
                    <a:pt x="3340" y="335"/>
                  </a:lnTo>
                  <a:cubicBezTo>
                    <a:pt x="3398" y="182"/>
                    <a:pt x="3293" y="10"/>
                    <a:pt x="3130" y="0"/>
                  </a:cubicBezTo>
                  <a:close/>
                </a:path>
              </a:pathLst>
            </a:custGeom>
            <a:solidFill>
              <a:srgbClr val="416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64;p39">
              <a:extLst>
                <a:ext uri="{FF2B5EF4-FFF2-40B4-BE49-F238E27FC236}">
                  <a16:creationId xmlns:a16="http://schemas.microsoft.com/office/drawing/2014/main" id="{AB6B918E-E3F7-006D-CE7E-8CE55014DB7F}"/>
                </a:ext>
              </a:extLst>
            </p:cNvPr>
            <p:cNvSpPr/>
            <p:nvPr/>
          </p:nvSpPr>
          <p:spPr>
            <a:xfrm>
              <a:off x="3626887" y="3486855"/>
              <a:ext cx="27302" cy="73169"/>
            </a:xfrm>
            <a:custGeom>
              <a:avLst/>
              <a:gdLst/>
              <a:ahLst/>
              <a:cxnLst/>
              <a:rect l="l" t="t" r="r" b="b"/>
              <a:pathLst>
                <a:path w="700" h="1876" extrusionOk="0">
                  <a:moveTo>
                    <a:pt x="0" y="0"/>
                  </a:moveTo>
                  <a:lnTo>
                    <a:pt x="0" y="1876"/>
                  </a:lnTo>
                  <a:lnTo>
                    <a:pt x="699" y="1876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65;p39">
              <a:extLst>
                <a:ext uri="{FF2B5EF4-FFF2-40B4-BE49-F238E27FC236}">
                  <a16:creationId xmlns:a16="http://schemas.microsoft.com/office/drawing/2014/main" id="{F51941C7-EC9C-0867-16D9-EE35BA272696}"/>
                </a:ext>
              </a:extLst>
            </p:cNvPr>
            <p:cNvSpPr/>
            <p:nvPr/>
          </p:nvSpPr>
          <p:spPr>
            <a:xfrm>
              <a:off x="3617566" y="3460997"/>
              <a:ext cx="18331" cy="408863"/>
            </a:xfrm>
            <a:custGeom>
              <a:avLst/>
              <a:gdLst/>
              <a:ahLst/>
              <a:cxnLst/>
              <a:rect l="l" t="t" r="r" b="b"/>
              <a:pathLst>
                <a:path w="470" h="10483" extrusionOk="0">
                  <a:moveTo>
                    <a:pt x="235" y="0"/>
                  </a:moveTo>
                  <a:cubicBezTo>
                    <a:pt x="132" y="0"/>
                    <a:pt x="29" y="65"/>
                    <a:pt x="0" y="194"/>
                  </a:cubicBezTo>
                  <a:lnTo>
                    <a:pt x="0" y="10243"/>
                  </a:lnTo>
                  <a:cubicBezTo>
                    <a:pt x="0" y="10367"/>
                    <a:pt x="105" y="10482"/>
                    <a:pt x="239" y="10482"/>
                  </a:cubicBezTo>
                  <a:cubicBezTo>
                    <a:pt x="364" y="10473"/>
                    <a:pt x="469" y="10367"/>
                    <a:pt x="469" y="10243"/>
                  </a:cubicBezTo>
                  <a:lnTo>
                    <a:pt x="469" y="194"/>
                  </a:lnTo>
                  <a:cubicBezTo>
                    <a:pt x="440" y="65"/>
                    <a:pt x="338" y="0"/>
                    <a:pt x="2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66;p39">
              <a:extLst>
                <a:ext uri="{FF2B5EF4-FFF2-40B4-BE49-F238E27FC236}">
                  <a16:creationId xmlns:a16="http://schemas.microsoft.com/office/drawing/2014/main" id="{13657332-4C13-CEDF-9A09-426FCA9A7B61}"/>
                </a:ext>
              </a:extLst>
            </p:cNvPr>
            <p:cNvSpPr/>
            <p:nvPr/>
          </p:nvSpPr>
          <p:spPr>
            <a:xfrm>
              <a:off x="3471974" y="3787672"/>
              <a:ext cx="72818" cy="163928"/>
            </a:xfrm>
            <a:custGeom>
              <a:avLst/>
              <a:gdLst/>
              <a:ahLst/>
              <a:cxnLst/>
              <a:rect l="l" t="t" r="r" b="b"/>
              <a:pathLst>
                <a:path w="1867" h="4203" extrusionOk="0">
                  <a:moveTo>
                    <a:pt x="1" y="1"/>
                  </a:moveTo>
                  <a:lnTo>
                    <a:pt x="1" y="4202"/>
                  </a:lnTo>
                  <a:lnTo>
                    <a:pt x="1867" y="4202"/>
                  </a:lnTo>
                  <a:lnTo>
                    <a:pt x="18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567;p39">
              <a:extLst>
                <a:ext uri="{FF2B5EF4-FFF2-40B4-BE49-F238E27FC236}">
                  <a16:creationId xmlns:a16="http://schemas.microsoft.com/office/drawing/2014/main" id="{DA16F0CF-BB8B-A1CB-A446-E16B24EE45AB}"/>
                </a:ext>
              </a:extLst>
            </p:cNvPr>
            <p:cNvSpPr/>
            <p:nvPr/>
          </p:nvSpPr>
          <p:spPr>
            <a:xfrm>
              <a:off x="3453682" y="3614506"/>
              <a:ext cx="194505" cy="191892"/>
            </a:xfrm>
            <a:custGeom>
              <a:avLst/>
              <a:gdLst/>
              <a:ahLst/>
              <a:cxnLst/>
              <a:rect l="l" t="t" r="r" b="b"/>
              <a:pathLst>
                <a:path w="4987" h="4920" extrusionOk="0">
                  <a:moveTo>
                    <a:pt x="939" y="0"/>
                  </a:moveTo>
                  <a:lnTo>
                    <a:pt x="939" y="555"/>
                  </a:lnTo>
                  <a:cubicBezTo>
                    <a:pt x="939" y="641"/>
                    <a:pt x="881" y="728"/>
                    <a:pt x="795" y="766"/>
                  </a:cubicBezTo>
                  <a:lnTo>
                    <a:pt x="278" y="986"/>
                  </a:lnTo>
                  <a:cubicBezTo>
                    <a:pt x="116" y="1062"/>
                    <a:pt x="1" y="1235"/>
                    <a:pt x="1" y="1417"/>
                  </a:cubicBezTo>
                  <a:lnTo>
                    <a:pt x="1" y="2852"/>
                  </a:lnTo>
                  <a:cubicBezTo>
                    <a:pt x="1" y="3139"/>
                    <a:pt x="39" y="3417"/>
                    <a:pt x="125" y="3694"/>
                  </a:cubicBezTo>
                  <a:lnTo>
                    <a:pt x="470" y="4919"/>
                  </a:lnTo>
                  <a:lnTo>
                    <a:pt x="709" y="4450"/>
                  </a:lnTo>
                  <a:lnTo>
                    <a:pt x="2346" y="4450"/>
                  </a:lnTo>
                  <a:lnTo>
                    <a:pt x="2346" y="2000"/>
                  </a:lnTo>
                  <a:lnTo>
                    <a:pt x="2901" y="2670"/>
                  </a:lnTo>
                  <a:cubicBezTo>
                    <a:pt x="2994" y="2780"/>
                    <a:pt x="3128" y="2839"/>
                    <a:pt x="3264" y="2839"/>
                  </a:cubicBezTo>
                  <a:cubicBezTo>
                    <a:pt x="3364" y="2839"/>
                    <a:pt x="3466" y="2807"/>
                    <a:pt x="3551" y="2737"/>
                  </a:cubicBezTo>
                  <a:lnTo>
                    <a:pt x="4872" y="1694"/>
                  </a:lnTo>
                  <a:cubicBezTo>
                    <a:pt x="4968" y="1618"/>
                    <a:pt x="4987" y="1484"/>
                    <a:pt x="4930" y="1369"/>
                  </a:cubicBezTo>
                  <a:cubicBezTo>
                    <a:pt x="4880" y="1276"/>
                    <a:pt x="4787" y="1223"/>
                    <a:pt x="4691" y="1223"/>
                  </a:cubicBezTo>
                  <a:cubicBezTo>
                    <a:pt x="4638" y="1223"/>
                    <a:pt x="4585" y="1239"/>
                    <a:pt x="4537" y="1273"/>
                  </a:cubicBezTo>
                  <a:lnTo>
                    <a:pt x="3322" y="2106"/>
                  </a:lnTo>
                  <a:lnTo>
                    <a:pt x="2661" y="1082"/>
                  </a:lnTo>
                  <a:cubicBezTo>
                    <a:pt x="2604" y="986"/>
                    <a:pt x="2518" y="919"/>
                    <a:pt x="2413" y="881"/>
                  </a:cubicBezTo>
                  <a:lnTo>
                    <a:pt x="2030" y="756"/>
                  </a:lnTo>
                  <a:cubicBezTo>
                    <a:pt x="1934" y="728"/>
                    <a:pt x="1877" y="632"/>
                    <a:pt x="1867" y="536"/>
                  </a:cubicBezTo>
                  <a:lnTo>
                    <a:pt x="186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68;p39">
              <a:extLst>
                <a:ext uri="{FF2B5EF4-FFF2-40B4-BE49-F238E27FC236}">
                  <a16:creationId xmlns:a16="http://schemas.microsoft.com/office/drawing/2014/main" id="{59BD8FF6-F0F1-182F-048B-1C671A127680}"/>
                </a:ext>
              </a:extLst>
            </p:cNvPr>
            <p:cNvSpPr/>
            <p:nvPr/>
          </p:nvSpPr>
          <p:spPr>
            <a:xfrm>
              <a:off x="3508206" y="3805964"/>
              <a:ext cx="9361" cy="145986"/>
            </a:xfrm>
            <a:custGeom>
              <a:avLst/>
              <a:gdLst/>
              <a:ahLst/>
              <a:cxnLst/>
              <a:rect l="l" t="t" r="r" b="b"/>
              <a:pathLst>
                <a:path w="240" h="3743" extrusionOk="0">
                  <a:moveTo>
                    <a:pt x="125" y="1"/>
                  </a:moveTo>
                  <a:cubicBezTo>
                    <a:pt x="58" y="1"/>
                    <a:pt x="0" y="49"/>
                    <a:pt x="0" y="116"/>
                  </a:cubicBezTo>
                  <a:lnTo>
                    <a:pt x="0" y="3743"/>
                  </a:lnTo>
                  <a:lnTo>
                    <a:pt x="239" y="3743"/>
                  </a:lnTo>
                  <a:lnTo>
                    <a:pt x="239" y="116"/>
                  </a:lnTo>
                  <a:cubicBezTo>
                    <a:pt x="239" y="49"/>
                    <a:pt x="192" y="1"/>
                    <a:pt x="125" y="1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69;p39">
              <a:extLst>
                <a:ext uri="{FF2B5EF4-FFF2-40B4-BE49-F238E27FC236}">
                  <a16:creationId xmlns:a16="http://schemas.microsoft.com/office/drawing/2014/main" id="{D90DED1F-710B-37F9-ECAC-458128B3DCBC}"/>
                </a:ext>
              </a:extLst>
            </p:cNvPr>
            <p:cNvSpPr/>
            <p:nvPr/>
          </p:nvSpPr>
          <p:spPr>
            <a:xfrm>
              <a:off x="3361483" y="3841416"/>
              <a:ext cx="531604" cy="192282"/>
            </a:xfrm>
            <a:custGeom>
              <a:avLst/>
              <a:gdLst/>
              <a:ahLst/>
              <a:cxnLst/>
              <a:rect l="l" t="t" r="r" b="b"/>
              <a:pathLst>
                <a:path w="13630" h="4930" extrusionOk="0">
                  <a:moveTo>
                    <a:pt x="6810" y="1"/>
                  </a:moveTo>
                  <a:cubicBezTo>
                    <a:pt x="6621" y="1"/>
                    <a:pt x="6432" y="58"/>
                    <a:pt x="6270" y="173"/>
                  </a:cubicBezTo>
                  <a:lnTo>
                    <a:pt x="173" y="4508"/>
                  </a:lnTo>
                  <a:cubicBezTo>
                    <a:pt x="1" y="4642"/>
                    <a:pt x="87" y="4920"/>
                    <a:pt x="307" y="4930"/>
                  </a:cubicBezTo>
                  <a:lnTo>
                    <a:pt x="13323" y="4930"/>
                  </a:lnTo>
                  <a:cubicBezTo>
                    <a:pt x="13543" y="4920"/>
                    <a:pt x="13629" y="4642"/>
                    <a:pt x="13457" y="4508"/>
                  </a:cubicBezTo>
                  <a:lnTo>
                    <a:pt x="7351" y="173"/>
                  </a:lnTo>
                  <a:cubicBezTo>
                    <a:pt x="7188" y="58"/>
                    <a:pt x="6999" y="1"/>
                    <a:pt x="68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70;p39">
              <a:extLst>
                <a:ext uri="{FF2B5EF4-FFF2-40B4-BE49-F238E27FC236}">
                  <a16:creationId xmlns:a16="http://schemas.microsoft.com/office/drawing/2014/main" id="{99E3B0C7-9C29-6F69-1D45-45AF6C9685EF}"/>
                </a:ext>
              </a:extLst>
            </p:cNvPr>
            <p:cNvSpPr/>
            <p:nvPr/>
          </p:nvSpPr>
          <p:spPr>
            <a:xfrm>
              <a:off x="3667526" y="3895004"/>
              <a:ext cx="89667" cy="64042"/>
            </a:xfrm>
            <a:custGeom>
              <a:avLst/>
              <a:gdLst/>
              <a:ahLst/>
              <a:cxnLst/>
              <a:rect l="l" t="t" r="r" b="b"/>
              <a:pathLst>
                <a:path w="2299" h="1642" extrusionOk="0">
                  <a:moveTo>
                    <a:pt x="380" y="1"/>
                  </a:moveTo>
                  <a:cubicBezTo>
                    <a:pt x="197" y="1"/>
                    <a:pt x="0" y="349"/>
                    <a:pt x="222" y="436"/>
                  </a:cubicBezTo>
                  <a:lnTo>
                    <a:pt x="1858" y="1594"/>
                  </a:lnTo>
                  <a:cubicBezTo>
                    <a:pt x="1897" y="1622"/>
                    <a:pt x="1944" y="1642"/>
                    <a:pt x="1992" y="1642"/>
                  </a:cubicBezTo>
                  <a:cubicBezTo>
                    <a:pt x="2212" y="1632"/>
                    <a:pt x="2298" y="1354"/>
                    <a:pt x="2126" y="1220"/>
                  </a:cubicBezTo>
                  <a:lnTo>
                    <a:pt x="490" y="53"/>
                  </a:lnTo>
                  <a:cubicBezTo>
                    <a:pt x="456" y="16"/>
                    <a:pt x="418" y="1"/>
                    <a:pt x="3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71;p39">
              <a:extLst>
                <a:ext uri="{FF2B5EF4-FFF2-40B4-BE49-F238E27FC236}">
                  <a16:creationId xmlns:a16="http://schemas.microsoft.com/office/drawing/2014/main" id="{1B2D4E41-9CA8-BCCA-0AF3-109287DB9B3C}"/>
                </a:ext>
              </a:extLst>
            </p:cNvPr>
            <p:cNvSpPr/>
            <p:nvPr/>
          </p:nvSpPr>
          <p:spPr>
            <a:xfrm>
              <a:off x="3631333" y="3869224"/>
              <a:ext cx="34790" cy="25235"/>
            </a:xfrm>
            <a:custGeom>
              <a:avLst/>
              <a:gdLst/>
              <a:ahLst/>
              <a:cxnLst/>
              <a:rect l="l" t="t" r="r" b="b"/>
              <a:pathLst>
                <a:path w="892" h="647" extrusionOk="0">
                  <a:moveTo>
                    <a:pt x="378" y="1"/>
                  </a:moveTo>
                  <a:cubicBezTo>
                    <a:pt x="195" y="1"/>
                    <a:pt x="1" y="342"/>
                    <a:pt x="221" y="436"/>
                  </a:cubicBezTo>
                  <a:lnTo>
                    <a:pt x="451" y="599"/>
                  </a:lnTo>
                  <a:cubicBezTo>
                    <a:pt x="489" y="628"/>
                    <a:pt x="537" y="647"/>
                    <a:pt x="585" y="647"/>
                  </a:cubicBezTo>
                  <a:cubicBezTo>
                    <a:pt x="805" y="628"/>
                    <a:pt x="891" y="360"/>
                    <a:pt x="719" y="216"/>
                  </a:cubicBezTo>
                  <a:lnTo>
                    <a:pt x="489" y="54"/>
                  </a:lnTo>
                  <a:cubicBezTo>
                    <a:pt x="456" y="16"/>
                    <a:pt x="417" y="1"/>
                    <a:pt x="3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72;p39">
              <a:extLst>
                <a:ext uri="{FF2B5EF4-FFF2-40B4-BE49-F238E27FC236}">
                  <a16:creationId xmlns:a16="http://schemas.microsoft.com/office/drawing/2014/main" id="{7ABCB703-07CB-641D-D811-8E8B3FD5C7CB}"/>
                </a:ext>
              </a:extLst>
            </p:cNvPr>
            <p:cNvSpPr/>
            <p:nvPr/>
          </p:nvSpPr>
          <p:spPr>
            <a:xfrm>
              <a:off x="3361132" y="3841377"/>
              <a:ext cx="276255" cy="192321"/>
            </a:xfrm>
            <a:custGeom>
              <a:avLst/>
              <a:gdLst/>
              <a:ahLst/>
              <a:cxnLst/>
              <a:rect l="l" t="t" r="r" b="b"/>
              <a:pathLst>
                <a:path w="7083" h="4931" extrusionOk="0">
                  <a:moveTo>
                    <a:pt x="6818" y="0"/>
                  </a:moveTo>
                  <a:cubicBezTo>
                    <a:pt x="6625" y="0"/>
                    <a:pt x="6433" y="62"/>
                    <a:pt x="6269" y="174"/>
                  </a:cubicBezTo>
                  <a:lnTo>
                    <a:pt x="173" y="4509"/>
                  </a:lnTo>
                  <a:cubicBezTo>
                    <a:pt x="0" y="4643"/>
                    <a:pt x="87" y="4921"/>
                    <a:pt x="307" y="4931"/>
                  </a:cubicBezTo>
                  <a:lnTo>
                    <a:pt x="3159" y="4931"/>
                  </a:lnTo>
                  <a:cubicBezTo>
                    <a:pt x="3015" y="4931"/>
                    <a:pt x="2958" y="4634"/>
                    <a:pt x="3072" y="4509"/>
                  </a:cubicBezTo>
                  <a:lnTo>
                    <a:pt x="6910" y="174"/>
                  </a:lnTo>
                  <a:cubicBezTo>
                    <a:pt x="6958" y="117"/>
                    <a:pt x="7015" y="69"/>
                    <a:pt x="7082" y="40"/>
                  </a:cubicBezTo>
                  <a:cubicBezTo>
                    <a:pt x="6996" y="13"/>
                    <a:pt x="6907" y="0"/>
                    <a:pt x="6818" y="0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573;p39">
              <a:extLst>
                <a:ext uri="{FF2B5EF4-FFF2-40B4-BE49-F238E27FC236}">
                  <a16:creationId xmlns:a16="http://schemas.microsoft.com/office/drawing/2014/main" id="{B090A36A-15AD-B391-DDCB-3A3EF183FED9}"/>
                </a:ext>
              </a:extLst>
            </p:cNvPr>
            <p:cNvSpPr/>
            <p:nvPr/>
          </p:nvSpPr>
          <p:spPr>
            <a:xfrm>
              <a:off x="3489524" y="3614506"/>
              <a:ext cx="37754" cy="27263"/>
            </a:xfrm>
            <a:custGeom>
              <a:avLst/>
              <a:gdLst/>
              <a:ahLst/>
              <a:cxnLst/>
              <a:rect l="l" t="t" r="r" b="b"/>
              <a:pathLst>
                <a:path w="968" h="699" extrusionOk="0">
                  <a:moveTo>
                    <a:pt x="10" y="0"/>
                  </a:moveTo>
                  <a:lnTo>
                    <a:pt x="10" y="546"/>
                  </a:lnTo>
                  <a:cubicBezTo>
                    <a:pt x="10" y="574"/>
                    <a:pt x="10" y="594"/>
                    <a:pt x="1" y="613"/>
                  </a:cubicBezTo>
                  <a:cubicBezTo>
                    <a:pt x="154" y="670"/>
                    <a:pt x="316" y="699"/>
                    <a:pt x="489" y="699"/>
                  </a:cubicBezTo>
                  <a:cubicBezTo>
                    <a:pt x="651" y="699"/>
                    <a:pt x="814" y="670"/>
                    <a:pt x="967" y="613"/>
                  </a:cubicBezTo>
                  <a:cubicBezTo>
                    <a:pt x="958" y="584"/>
                    <a:pt x="948" y="565"/>
                    <a:pt x="948" y="536"/>
                  </a:cubicBezTo>
                  <a:lnTo>
                    <a:pt x="948" y="0"/>
                  </a:ln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74;p39">
              <a:extLst>
                <a:ext uri="{FF2B5EF4-FFF2-40B4-BE49-F238E27FC236}">
                  <a16:creationId xmlns:a16="http://schemas.microsoft.com/office/drawing/2014/main" id="{8EB221F6-8CC5-9F41-B382-E06BBD1DFD89}"/>
                </a:ext>
              </a:extLst>
            </p:cNvPr>
            <p:cNvSpPr/>
            <p:nvPr/>
          </p:nvSpPr>
          <p:spPr>
            <a:xfrm>
              <a:off x="3471974" y="3550661"/>
              <a:ext cx="72818" cy="82178"/>
            </a:xfrm>
            <a:custGeom>
              <a:avLst/>
              <a:gdLst/>
              <a:ahLst/>
              <a:cxnLst/>
              <a:rect l="l" t="t" r="r" b="b"/>
              <a:pathLst>
                <a:path w="1867" h="2107" extrusionOk="0">
                  <a:moveTo>
                    <a:pt x="699" y="1"/>
                  </a:moveTo>
                  <a:cubicBezTo>
                    <a:pt x="317" y="1"/>
                    <a:pt x="1" y="316"/>
                    <a:pt x="1" y="699"/>
                  </a:cubicBezTo>
                  <a:lnTo>
                    <a:pt x="1" y="1168"/>
                  </a:lnTo>
                  <a:cubicBezTo>
                    <a:pt x="1" y="1685"/>
                    <a:pt x="422" y="2106"/>
                    <a:pt x="939" y="2106"/>
                  </a:cubicBezTo>
                  <a:cubicBezTo>
                    <a:pt x="1455" y="2106"/>
                    <a:pt x="1867" y="1685"/>
                    <a:pt x="1867" y="1168"/>
                  </a:cubicBezTo>
                  <a:lnTo>
                    <a:pt x="1867" y="699"/>
                  </a:lnTo>
                  <a:cubicBezTo>
                    <a:pt x="1867" y="316"/>
                    <a:pt x="1561" y="1"/>
                    <a:pt x="1168" y="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75;p39">
              <a:extLst>
                <a:ext uri="{FF2B5EF4-FFF2-40B4-BE49-F238E27FC236}">
                  <a16:creationId xmlns:a16="http://schemas.microsoft.com/office/drawing/2014/main" id="{2EB8C7BB-073B-1CFE-1164-89D3DF08826D}"/>
                </a:ext>
              </a:extLst>
            </p:cNvPr>
            <p:cNvSpPr/>
            <p:nvPr/>
          </p:nvSpPr>
          <p:spPr>
            <a:xfrm>
              <a:off x="3471700" y="3550661"/>
              <a:ext cx="50352" cy="82256"/>
            </a:xfrm>
            <a:custGeom>
              <a:avLst/>
              <a:gdLst/>
              <a:ahLst/>
              <a:cxnLst/>
              <a:rect l="l" t="t" r="r" b="b"/>
              <a:pathLst>
                <a:path w="1291" h="2109" extrusionOk="0">
                  <a:moveTo>
                    <a:pt x="706" y="1"/>
                  </a:moveTo>
                  <a:cubicBezTo>
                    <a:pt x="314" y="1"/>
                    <a:pt x="8" y="316"/>
                    <a:pt x="8" y="699"/>
                  </a:cubicBezTo>
                  <a:lnTo>
                    <a:pt x="8" y="1168"/>
                  </a:lnTo>
                  <a:cubicBezTo>
                    <a:pt x="0" y="1711"/>
                    <a:pt x="444" y="2109"/>
                    <a:pt x="938" y="2109"/>
                  </a:cubicBezTo>
                  <a:cubicBezTo>
                    <a:pt x="1054" y="2109"/>
                    <a:pt x="1174" y="2087"/>
                    <a:pt x="1290" y="2039"/>
                  </a:cubicBezTo>
                  <a:cubicBezTo>
                    <a:pt x="936" y="1896"/>
                    <a:pt x="706" y="1551"/>
                    <a:pt x="706" y="1168"/>
                  </a:cubicBezTo>
                  <a:lnTo>
                    <a:pt x="706" y="699"/>
                  </a:lnTo>
                  <a:cubicBezTo>
                    <a:pt x="706" y="364"/>
                    <a:pt x="955" y="68"/>
                    <a:pt x="1290" y="10"/>
                  </a:cubicBezTo>
                  <a:cubicBezTo>
                    <a:pt x="1252" y="10"/>
                    <a:pt x="1214" y="1"/>
                    <a:pt x="1175" y="1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76;p39">
              <a:extLst>
                <a:ext uri="{FF2B5EF4-FFF2-40B4-BE49-F238E27FC236}">
                  <a16:creationId xmlns:a16="http://schemas.microsoft.com/office/drawing/2014/main" id="{BE5D020E-18E7-86D7-4333-1CABD0E20FDA}"/>
                </a:ext>
              </a:extLst>
            </p:cNvPr>
            <p:cNvSpPr/>
            <p:nvPr/>
          </p:nvSpPr>
          <p:spPr>
            <a:xfrm>
              <a:off x="3471974" y="3550661"/>
              <a:ext cx="72818" cy="36623"/>
            </a:xfrm>
            <a:custGeom>
              <a:avLst/>
              <a:gdLst/>
              <a:ahLst/>
              <a:cxnLst/>
              <a:rect l="l" t="t" r="r" b="b"/>
              <a:pathLst>
                <a:path w="1867" h="939" extrusionOk="0">
                  <a:moveTo>
                    <a:pt x="699" y="1"/>
                  </a:moveTo>
                  <a:cubicBezTo>
                    <a:pt x="317" y="1"/>
                    <a:pt x="1" y="316"/>
                    <a:pt x="1" y="699"/>
                  </a:cubicBezTo>
                  <a:cubicBezTo>
                    <a:pt x="1" y="699"/>
                    <a:pt x="699" y="939"/>
                    <a:pt x="1867" y="939"/>
                  </a:cubicBezTo>
                  <a:lnTo>
                    <a:pt x="1867" y="699"/>
                  </a:lnTo>
                  <a:cubicBezTo>
                    <a:pt x="1867" y="316"/>
                    <a:pt x="1551" y="1"/>
                    <a:pt x="1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77;p39">
              <a:extLst>
                <a:ext uri="{FF2B5EF4-FFF2-40B4-BE49-F238E27FC236}">
                  <a16:creationId xmlns:a16="http://schemas.microsoft.com/office/drawing/2014/main" id="{F78FBDF9-4DB8-476A-FE24-7BCDDFA576B8}"/>
                </a:ext>
              </a:extLst>
            </p:cNvPr>
            <p:cNvSpPr/>
            <p:nvPr/>
          </p:nvSpPr>
          <p:spPr>
            <a:xfrm>
              <a:off x="3471974" y="3550661"/>
              <a:ext cx="50079" cy="33269"/>
            </a:xfrm>
            <a:custGeom>
              <a:avLst/>
              <a:gdLst/>
              <a:ahLst/>
              <a:cxnLst/>
              <a:rect l="l" t="t" r="r" b="b"/>
              <a:pathLst>
                <a:path w="1284" h="853" extrusionOk="0">
                  <a:moveTo>
                    <a:pt x="699" y="1"/>
                  </a:moveTo>
                  <a:cubicBezTo>
                    <a:pt x="307" y="1"/>
                    <a:pt x="1" y="316"/>
                    <a:pt x="1" y="699"/>
                  </a:cubicBezTo>
                  <a:cubicBezTo>
                    <a:pt x="230" y="776"/>
                    <a:pt x="460" y="824"/>
                    <a:pt x="699" y="852"/>
                  </a:cubicBezTo>
                  <a:lnTo>
                    <a:pt x="699" y="699"/>
                  </a:lnTo>
                  <a:cubicBezTo>
                    <a:pt x="699" y="364"/>
                    <a:pt x="948" y="68"/>
                    <a:pt x="1283" y="10"/>
                  </a:cubicBezTo>
                  <a:cubicBezTo>
                    <a:pt x="1245" y="10"/>
                    <a:pt x="1207" y="1"/>
                    <a:pt x="1168" y="1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78;p39">
              <a:extLst>
                <a:ext uri="{FF2B5EF4-FFF2-40B4-BE49-F238E27FC236}">
                  <a16:creationId xmlns:a16="http://schemas.microsoft.com/office/drawing/2014/main" id="{F503E97C-5349-480D-47E0-9CEF85A2EFA4}"/>
                </a:ext>
              </a:extLst>
            </p:cNvPr>
            <p:cNvSpPr/>
            <p:nvPr/>
          </p:nvSpPr>
          <p:spPr>
            <a:xfrm>
              <a:off x="3453682" y="3645473"/>
              <a:ext cx="177734" cy="142242"/>
            </a:xfrm>
            <a:custGeom>
              <a:avLst/>
              <a:gdLst/>
              <a:ahLst/>
              <a:cxnLst/>
              <a:rect l="l" t="t" r="r" b="b"/>
              <a:pathLst>
                <a:path w="4557" h="3647" extrusionOk="0">
                  <a:moveTo>
                    <a:pt x="2145" y="1"/>
                  </a:moveTo>
                  <a:cubicBezTo>
                    <a:pt x="1960" y="248"/>
                    <a:pt x="1682" y="373"/>
                    <a:pt x="1403" y="373"/>
                  </a:cubicBezTo>
                  <a:cubicBezTo>
                    <a:pt x="1131" y="373"/>
                    <a:pt x="859" y="255"/>
                    <a:pt x="671" y="20"/>
                  </a:cubicBezTo>
                  <a:lnTo>
                    <a:pt x="278" y="192"/>
                  </a:lnTo>
                  <a:cubicBezTo>
                    <a:pt x="106" y="268"/>
                    <a:pt x="1" y="431"/>
                    <a:pt x="1" y="623"/>
                  </a:cubicBezTo>
                  <a:lnTo>
                    <a:pt x="1" y="3647"/>
                  </a:lnTo>
                  <a:lnTo>
                    <a:pt x="2336" y="3647"/>
                  </a:lnTo>
                  <a:lnTo>
                    <a:pt x="2336" y="1206"/>
                  </a:lnTo>
                  <a:lnTo>
                    <a:pt x="2891" y="1876"/>
                  </a:lnTo>
                  <a:cubicBezTo>
                    <a:pt x="2984" y="1986"/>
                    <a:pt x="3119" y="2045"/>
                    <a:pt x="3254" y="2045"/>
                  </a:cubicBezTo>
                  <a:cubicBezTo>
                    <a:pt x="3355" y="2045"/>
                    <a:pt x="3456" y="2013"/>
                    <a:pt x="3542" y="1943"/>
                  </a:cubicBezTo>
                  <a:lnTo>
                    <a:pt x="4556" y="1139"/>
                  </a:lnTo>
                  <a:lnTo>
                    <a:pt x="4250" y="670"/>
                  </a:lnTo>
                  <a:lnTo>
                    <a:pt x="3312" y="1312"/>
                  </a:lnTo>
                  <a:lnTo>
                    <a:pt x="2661" y="278"/>
                  </a:lnTo>
                  <a:cubicBezTo>
                    <a:pt x="2594" y="192"/>
                    <a:pt x="2508" y="125"/>
                    <a:pt x="2413" y="87"/>
                  </a:cubicBezTo>
                  <a:lnTo>
                    <a:pt x="21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79;p39">
              <a:extLst>
                <a:ext uri="{FF2B5EF4-FFF2-40B4-BE49-F238E27FC236}">
                  <a16:creationId xmlns:a16="http://schemas.microsoft.com/office/drawing/2014/main" id="{68E6ABA6-E4B0-EF4D-1235-DCEDA21CD65A}"/>
                </a:ext>
              </a:extLst>
            </p:cNvPr>
            <p:cNvSpPr/>
            <p:nvPr/>
          </p:nvSpPr>
          <p:spPr>
            <a:xfrm>
              <a:off x="3544750" y="3657057"/>
              <a:ext cx="87015" cy="68215"/>
            </a:xfrm>
            <a:custGeom>
              <a:avLst/>
              <a:gdLst/>
              <a:ahLst/>
              <a:cxnLst/>
              <a:rect l="l" t="t" r="r" b="b"/>
              <a:pathLst>
                <a:path w="2231" h="1749" extrusionOk="0">
                  <a:moveTo>
                    <a:pt x="336" y="0"/>
                  </a:moveTo>
                  <a:lnTo>
                    <a:pt x="135" y="326"/>
                  </a:lnTo>
                  <a:cubicBezTo>
                    <a:pt x="49" y="469"/>
                    <a:pt x="1" y="632"/>
                    <a:pt x="1" y="804"/>
                  </a:cubicBezTo>
                  <a:lnTo>
                    <a:pt x="1" y="909"/>
                  </a:lnTo>
                  <a:lnTo>
                    <a:pt x="556" y="1579"/>
                  </a:lnTo>
                  <a:cubicBezTo>
                    <a:pt x="649" y="1689"/>
                    <a:pt x="784" y="1748"/>
                    <a:pt x="919" y="1748"/>
                  </a:cubicBezTo>
                  <a:cubicBezTo>
                    <a:pt x="1020" y="1748"/>
                    <a:pt x="1121" y="1716"/>
                    <a:pt x="1207" y="1646"/>
                  </a:cubicBezTo>
                  <a:lnTo>
                    <a:pt x="2231" y="842"/>
                  </a:lnTo>
                  <a:lnTo>
                    <a:pt x="1915" y="373"/>
                  </a:lnTo>
                  <a:lnTo>
                    <a:pt x="987" y="1015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9F28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80;p39">
              <a:extLst>
                <a:ext uri="{FF2B5EF4-FFF2-40B4-BE49-F238E27FC236}">
                  <a16:creationId xmlns:a16="http://schemas.microsoft.com/office/drawing/2014/main" id="{7D8EBA02-7E2B-CF40-3BA7-979FAA06DD1F}"/>
                </a:ext>
              </a:extLst>
            </p:cNvPr>
            <p:cNvSpPr/>
            <p:nvPr/>
          </p:nvSpPr>
          <p:spPr>
            <a:xfrm>
              <a:off x="3453682" y="3656667"/>
              <a:ext cx="27692" cy="149341"/>
            </a:xfrm>
            <a:custGeom>
              <a:avLst/>
              <a:gdLst/>
              <a:ahLst/>
              <a:cxnLst/>
              <a:rect l="l" t="t" r="r" b="b"/>
              <a:pathLst>
                <a:path w="710" h="3829" extrusionOk="0">
                  <a:moveTo>
                    <a:pt x="154" y="1"/>
                  </a:moveTo>
                  <a:cubicBezTo>
                    <a:pt x="58" y="87"/>
                    <a:pt x="1" y="211"/>
                    <a:pt x="1" y="336"/>
                  </a:cubicBezTo>
                  <a:lnTo>
                    <a:pt x="1" y="3589"/>
                  </a:lnTo>
                  <a:cubicBezTo>
                    <a:pt x="1" y="3723"/>
                    <a:pt x="106" y="3829"/>
                    <a:pt x="240" y="3829"/>
                  </a:cubicBezTo>
                  <a:lnTo>
                    <a:pt x="709" y="3829"/>
                  </a:lnTo>
                  <a:lnTo>
                    <a:pt x="709" y="843"/>
                  </a:lnTo>
                  <a:cubicBezTo>
                    <a:pt x="709" y="661"/>
                    <a:pt x="632" y="479"/>
                    <a:pt x="498" y="355"/>
                  </a:cubicBezTo>
                  <a:lnTo>
                    <a:pt x="154" y="1"/>
                  </a:lnTo>
                  <a:close/>
                </a:path>
              </a:pathLst>
            </a:custGeom>
            <a:solidFill>
              <a:srgbClr val="9F28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81;p39">
              <a:extLst>
                <a:ext uri="{FF2B5EF4-FFF2-40B4-BE49-F238E27FC236}">
                  <a16:creationId xmlns:a16="http://schemas.microsoft.com/office/drawing/2014/main" id="{C4A73D17-37D0-7D6B-71D8-2DECE53C8803}"/>
                </a:ext>
              </a:extLst>
            </p:cNvPr>
            <p:cNvSpPr/>
            <p:nvPr/>
          </p:nvSpPr>
          <p:spPr>
            <a:xfrm>
              <a:off x="3462652" y="3805613"/>
              <a:ext cx="18721" cy="18682"/>
            </a:xfrm>
            <a:custGeom>
              <a:avLst/>
              <a:gdLst/>
              <a:ahLst/>
              <a:cxnLst/>
              <a:rect l="l" t="t" r="r" b="b"/>
              <a:pathLst>
                <a:path w="480" h="479" extrusionOk="0">
                  <a:moveTo>
                    <a:pt x="1" y="0"/>
                  </a:moveTo>
                  <a:lnTo>
                    <a:pt x="1" y="239"/>
                  </a:lnTo>
                  <a:cubicBezTo>
                    <a:pt x="1" y="364"/>
                    <a:pt x="106" y="479"/>
                    <a:pt x="240" y="479"/>
                  </a:cubicBezTo>
                  <a:lnTo>
                    <a:pt x="383" y="479"/>
                  </a:lnTo>
                  <a:cubicBezTo>
                    <a:pt x="431" y="469"/>
                    <a:pt x="479" y="421"/>
                    <a:pt x="469" y="373"/>
                  </a:cubicBezTo>
                  <a:lnTo>
                    <a:pt x="4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582;p39">
            <a:extLst>
              <a:ext uri="{FF2B5EF4-FFF2-40B4-BE49-F238E27FC236}">
                <a16:creationId xmlns:a16="http://schemas.microsoft.com/office/drawing/2014/main" id="{23089E30-8533-BFDE-AB54-17C62E833E3E}"/>
              </a:ext>
            </a:extLst>
          </p:cNvPr>
          <p:cNvGrpSpPr/>
          <p:nvPr/>
        </p:nvGrpSpPr>
        <p:grpSpPr>
          <a:xfrm>
            <a:off x="6776223" y="-2855910"/>
            <a:ext cx="531948" cy="531948"/>
            <a:chOff x="5217262" y="1922561"/>
            <a:chExt cx="531948" cy="531948"/>
          </a:xfrm>
        </p:grpSpPr>
        <p:sp>
          <p:nvSpPr>
            <p:cNvPr id="45" name="Google Shape;583;p39">
              <a:extLst>
                <a:ext uri="{FF2B5EF4-FFF2-40B4-BE49-F238E27FC236}">
                  <a16:creationId xmlns:a16="http://schemas.microsoft.com/office/drawing/2014/main" id="{F1BC783A-51CA-4D14-0717-F7DBB18E458D}"/>
                </a:ext>
              </a:extLst>
            </p:cNvPr>
            <p:cNvSpPr/>
            <p:nvPr/>
          </p:nvSpPr>
          <p:spPr>
            <a:xfrm>
              <a:off x="5481829" y="1940746"/>
              <a:ext cx="134567" cy="131426"/>
            </a:xfrm>
            <a:custGeom>
              <a:avLst/>
              <a:gdLst/>
              <a:ahLst/>
              <a:cxnLst/>
              <a:rect l="l" t="t" r="r" b="b"/>
              <a:pathLst>
                <a:path w="3685" h="3599" extrusionOk="0">
                  <a:moveTo>
                    <a:pt x="0" y="0"/>
                  </a:moveTo>
                  <a:lnTo>
                    <a:pt x="0" y="3599"/>
                  </a:lnTo>
                  <a:lnTo>
                    <a:pt x="2929" y="3599"/>
                  </a:lnTo>
                  <a:lnTo>
                    <a:pt x="2709" y="3149"/>
                  </a:lnTo>
                  <a:cubicBezTo>
                    <a:pt x="2651" y="3044"/>
                    <a:pt x="2594" y="2939"/>
                    <a:pt x="2517" y="2843"/>
                  </a:cubicBezTo>
                  <a:cubicBezTo>
                    <a:pt x="2087" y="2240"/>
                    <a:pt x="2297" y="1991"/>
                    <a:pt x="2335" y="1953"/>
                  </a:cubicBezTo>
                  <a:cubicBezTo>
                    <a:pt x="2410" y="1886"/>
                    <a:pt x="2508" y="1848"/>
                    <a:pt x="2611" y="1848"/>
                  </a:cubicBezTo>
                  <a:cubicBezTo>
                    <a:pt x="2640" y="1848"/>
                    <a:pt x="2669" y="1851"/>
                    <a:pt x="2699" y="1857"/>
                  </a:cubicBezTo>
                  <a:cubicBezTo>
                    <a:pt x="2852" y="1895"/>
                    <a:pt x="2986" y="1982"/>
                    <a:pt x="3091" y="2106"/>
                  </a:cubicBezTo>
                  <a:lnTo>
                    <a:pt x="3627" y="2651"/>
                  </a:lnTo>
                  <a:lnTo>
                    <a:pt x="3627" y="412"/>
                  </a:lnTo>
                  <a:cubicBezTo>
                    <a:pt x="3627" y="393"/>
                    <a:pt x="3627" y="374"/>
                    <a:pt x="3627" y="355"/>
                  </a:cubicBezTo>
                  <a:lnTo>
                    <a:pt x="3685" y="0"/>
                  </a:lnTo>
                  <a:close/>
                </a:path>
              </a:pathLst>
            </a:custGeom>
            <a:solidFill>
              <a:srgbClr val="61A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584;p39">
              <a:extLst>
                <a:ext uri="{FF2B5EF4-FFF2-40B4-BE49-F238E27FC236}">
                  <a16:creationId xmlns:a16="http://schemas.microsoft.com/office/drawing/2014/main" id="{8EDBC25F-06B4-9E73-3C9E-91DF8324C316}"/>
                </a:ext>
              </a:extLst>
            </p:cNvPr>
            <p:cNvSpPr/>
            <p:nvPr/>
          </p:nvSpPr>
          <p:spPr>
            <a:xfrm>
              <a:off x="5481829" y="2039306"/>
              <a:ext cx="106960" cy="32866"/>
            </a:xfrm>
            <a:custGeom>
              <a:avLst/>
              <a:gdLst/>
              <a:ahLst/>
              <a:cxnLst/>
              <a:rect l="l" t="t" r="r" b="b"/>
              <a:pathLst>
                <a:path w="2929" h="900" extrusionOk="0">
                  <a:moveTo>
                    <a:pt x="0" y="0"/>
                  </a:moveTo>
                  <a:lnTo>
                    <a:pt x="0" y="900"/>
                  </a:lnTo>
                  <a:lnTo>
                    <a:pt x="2929" y="900"/>
                  </a:lnTo>
                  <a:lnTo>
                    <a:pt x="2709" y="450"/>
                  </a:lnTo>
                  <a:cubicBezTo>
                    <a:pt x="2661" y="335"/>
                    <a:pt x="2594" y="230"/>
                    <a:pt x="2527" y="134"/>
                  </a:cubicBezTo>
                  <a:cubicBezTo>
                    <a:pt x="2489" y="86"/>
                    <a:pt x="2460" y="39"/>
                    <a:pt x="2431" y="0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585;p39">
              <a:extLst>
                <a:ext uri="{FF2B5EF4-FFF2-40B4-BE49-F238E27FC236}">
                  <a16:creationId xmlns:a16="http://schemas.microsoft.com/office/drawing/2014/main" id="{FAF43BCE-BDB5-2A76-6729-CBA136634C36}"/>
                </a:ext>
              </a:extLst>
            </p:cNvPr>
            <p:cNvSpPr/>
            <p:nvPr/>
          </p:nvSpPr>
          <p:spPr>
            <a:xfrm>
              <a:off x="5350404" y="2307013"/>
              <a:ext cx="134604" cy="131061"/>
            </a:xfrm>
            <a:custGeom>
              <a:avLst/>
              <a:gdLst/>
              <a:ahLst/>
              <a:cxnLst/>
              <a:rect l="l" t="t" r="r" b="b"/>
              <a:pathLst>
                <a:path w="3686" h="3589" extrusionOk="0">
                  <a:moveTo>
                    <a:pt x="766" y="0"/>
                  </a:moveTo>
                  <a:lnTo>
                    <a:pt x="977" y="440"/>
                  </a:lnTo>
                  <a:cubicBezTo>
                    <a:pt x="1034" y="555"/>
                    <a:pt x="1092" y="651"/>
                    <a:pt x="1168" y="756"/>
                  </a:cubicBezTo>
                  <a:cubicBezTo>
                    <a:pt x="1599" y="1349"/>
                    <a:pt x="1389" y="1608"/>
                    <a:pt x="1350" y="1637"/>
                  </a:cubicBezTo>
                  <a:cubicBezTo>
                    <a:pt x="1276" y="1704"/>
                    <a:pt x="1178" y="1742"/>
                    <a:pt x="1075" y="1742"/>
                  </a:cubicBezTo>
                  <a:cubicBezTo>
                    <a:pt x="1046" y="1742"/>
                    <a:pt x="1016" y="1739"/>
                    <a:pt x="987" y="1732"/>
                  </a:cubicBezTo>
                  <a:cubicBezTo>
                    <a:pt x="843" y="1684"/>
                    <a:pt x="699" y="1598"/>
                    <a:pt x="594" y="1483"/>
                  </a:cubicBezTo>
                  <a:lnTo>
                    <a:pt x="58" y="938"/>
                  </a:lnTo>
                  <a:lnTo>
                    <a:pt x="58" y="3177"/>
                  </a:lnTo>
                  <a:cubicBezTo>
                    <a:pt x="58" y="3197"/>
                    <a:pt x="58" y="3216"/>
                    <a:pt x="58" y="3225"/>
                  </a:cubicBezTo>
                  <a:lnTo>
                    <a:pt x="1" y="3589"/>
                  </a:lnTo>
                  <a:lnTo>
                    <a:pt x="3685" y="3589"/>
                  </a:lnTo>
                  <a:lnTo>
                    <a:pt x="3685" y="0"/>
                  </a:lnTo>
                  <a:close/>
                </a:path>
              </a:pathLst>
            </a:custGeom>
            <a:solidFill>
              <a:srgbClr val="61A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586;p39">
              <a:extLst>
                <a:ext uri="{FF2B5EF4-FFF2-40B4-BE49-F238E27FC236}">
                  <a16:creationId xmlns:a16="http://schemas.microsoft.com/office/drawing/2014/main" id="{8B981951-7CD8-FB29-444C-E94E0096C0A4}"/>
                </a:ext>
              </a:extLst>
            </p:cNvPr>
            <p:cNvSpPr/>
            <p:nvPr/>
          </p:nvSpPr>
          <p:spPr>
            <a:xfrm>
              <a:off x="5378376" y="2307013"/>
              <a:ext cx="106631" cy="32537"/>
            </a:xfrm>
            <a:custGeom>
              <a:avLst/>
              <a:gdLst/>
              <a:ahLst/>
              <a:cxnLst/>
              <a:rect l="l" t="t" r="r" b="b"/>
              <a:pathLst>
                <a:path w="2920" h="891" extrusionOk="0">
                  <a:moveTo>
                    <a:pt x="0" y="0"/>
                  </a:moveTo>
                  <a:lnTo>
                    <a:pt x="211" y="440"/>
                  </a:lnTo>
                  <a:cubicBezTo>
                    <a:pt x="268" y="555"/>
                    <a:pt x="326" y="651"/>
                    <a:pt x="402" y="756"/>
                  </a:cubicBezTo>
                  <a:cubicBezTo>
                    <a:pt x="441" y="804"/>
                    <a:pt x="469" y="852"/>
                    <a:pt x="498" y="890"/>
                  </a:cubicBezTo>
                  <a:lnTo>
                    <a:pt x="2919" y="890"/>
                  </a:lnTo>
                  <a:lnTo>
                    <a:pt x="2919" y="0"/>
                  </a:ln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587;p39">
              <a:extLst>
                <a:ext uri="{FF2B5EF4-FFF2-40B4-BE49-F238E27FC236}">
                  <a16:creationId xmlns:a16="http://schemas.microsoft.com/office/drawing/2014/main" id="{59225B4B-BCA3-AC19-ED0E-B13BE60001BB}"/>
                </a:ext>
              </a:extLst>
            </p:cNvPr>
            <p:cNvSpPr/>
            <p:nvPr/>
          </p:nvSpPr>
          <p:spPr>
            <a:xfrm>
              <a:off x="5226684" y="2224156"/>
              <a:ext cx="184596" cy="230352"/>
            </a:xfrm>
            <a:custGeom>
              <a:avLst/>
              <a:gdLst/>
              <a:ahLst/>
              <a:cxnLst/>
              <a:rect l="l" t="t" r="r" b="b"/>
              <a:pathLst>
                <a:path w="5055" h="6308" extrusionOk="0">
                  <a:moveTo>
                    <a:pt x="585" y="1"/>
                  </a:moveTo>
                  <a:lnTo>
                    <a:pt x="585" y="1121"/>
                  </a:lnTo>
                  <a:cubicBezTo>
                    <a:pt x="1" y="1551"/>
                    <a:pt x="20" y="3159"/>
                    <a:pt x="30" y="3226"/>
                  </a:cubicBezTo>
                  <a:lnTo>
                    <a:pt x="30" y="4422"/>
                  </a:lnTo>
                  <a:cubicBezTo>
                    <a:pt x="30" y="4700"/>
                    <a:pt x="250" y="4920"/>
                    <a:pt x="527" y="4920"/>
                  </a:cubicBezTo>
                  <a:lnTo>
                    <a:pt x="546" y="4920"/>
                  </a:lnTo>
                  <a:cubicBezTo>
                    <a:pt x="661" y="4920"/>
                    <a:pt x="776" y="4882"/>
                    <a:pt x="872" y="4805"/>
                  </a:cubicBezTo>
                  <a:lnTo>
                    <a:pt x="872" y="5399"/>
                  </a:lnTo>
                  <a:cubicBezTo>
                    <a:pt x="872" y="5676"/>
                    <a:pt x="1092" y="5906"/>
                    <a:pt x="1369" y="5906"/>
                  </a:cubicBezTo>
                  <a:lnTo>
                    <a:pt x="1389" y="5906"/>
                  </a:lnTo>
                  <a:cubicBezTo>
                    <a:pt x="1503" y="5906"/>
                    <a:pt x="1618" y="5868"/>
                    <a:pt x="1704" y="5791"/>
                  </a:cubicBezTo>
                  <a:lnTo>
                    <a:pt x="1704" y="5801"/>
                  </a:lnTo>
                  <a:cubicBezTo>
                    <a:pt x="1704" y="6078"/>
                    <a:pt x="1934" y="6308"/>
                    <a:pt x="2212" y="6308"/>
                  </a:cubicBezTo>
                  <a:lnTo>
                    <a:pt x="2221" y="6308"/>
                  </a:lnTo>
                  <a:cubicBezTo>
                    <a:pt x="2499" y="6308"/>
                    <a:pt x="2728" y="6078"/>
                    <a:pt x="2728" y="5801"/>
                  </a:cubicBezTo>
                  <a:lnTo>
                    <a:pt x="2728" y="5791"/>
                  </a:lnTo>
                  <a:cubicBezTo>
                    <a:pt x="2815" y="5868"/>
                    <a:pt x="2929" y="5906"/>
                    <a:pt x="3044" y="5906"/>
                  </a:cubicBezTo>
                  <a:lnTo>
                    <a:pt x="3063" y="5906"/>
                  </a:lnTo>
                  <a:cubicBezTo>
                    <a:pt x="3341" y="5906"/>
                    <a:pt x="3571" y="5686"/>
                    <a:pt x="3571" y="5408"/>
                  </a:cubicBezTo>
                  <a:lnTo>
                    <a:pt x="3571" y="3561"/>
                  </a:lnTo>
                  <a:cubicBezTo>
                    <a:pt x="3724" y="3791"/>
                    <a:pt x="3982" y="4087"/>
                    <a:pt x="4288" y="4145"/>
                  </a:cubicBezTo>
                  <a:cubicBezTo>
                    <a:pt x="4330" y="4155"/>
                    <a:pt x="4372" y="4159"/>
                    <a:pt x="4413" y="4159"/>
                  </a:cubicBezTo>
                  <a:cubicBezTo>
                    <a:pt x="4536" y="4159"/>
                    <a:pt x="4657" y="4118"/>
                    <a:pt x="4757" y="4040"/>
                  </a:cubicBezTo>
                  <a:lnTo>
                    <a:pt x="4805" y="4001"/>
                  </a:lnTo>
                  <a:lnTo>
                    <a:pt x="4834" y="3953"/>
                  </a:lnTo>
                  <a:cubicBezTo>
                    <a:pt x="4920" y="3829"/>
                    <a:pt x="5054" y="3504"/>
                    <a:pt x="4633" y="2920"/>
                  </a:cubicBezTo>
                  <a:cubicBezTo>
                    <a:pt x="4451" y="2681"/>
                    <a:pt x="4346" y="2413"/>
                    <a:pt x="4308" y="2126"/>
                  </a:cubicBezTo>
                  <a:cubicBezTo>
                    <a:pt x="4231" y="1685"/>
                    <a:pt x="4126" y="1360"/>
                    <a:pt x="3456" y="843"/>
                  </a:cubicBezTo>
                  <a:lnTo>
                    <a:pt x="3456" y="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88;p39">
              <a:extLst>
                <a:ext uri="{FF2B5EF4-FFF2-40B4-BE49-F238E27FC236}">
                  <a16:creationId xmlns:a16="http://schemas.microsoft.com/office/drawing/2014/main" id="{058D0EBB-BE52-FC2C-8305-F63A338A8BB3}"/>
                </a:ext>
              </a:extLst>
            </p:cNvPr>
            <p:cNvSpPr/>
            <p:nvPr/>
          </p:nvSpPr>
          <p:spPr>
            <a:xfrm>
              <a:off x="5226684" y="2224156"/>
              <a:ext cx="33596" cy="179703"/>
            </a:xfrm>
            <a:custGeom>
              <a:avLst/>
              <a:gdLst/>
              <a:ahLst/>
              <a:cxnLst/>
              <a:rect l="l" t="t" r="r" b="b"/>
              <a:pathLst>
                <a:path w="920" h="4921" extrusionOk="0">
                  <a:moveTo>
                    <a:pt x="585" y="1"/>
                  </a:moveTo>
                  <a:lnTo>
                    <a:pt x="585" y="1121"/>
                  </a:lnTo>
                  <a:cubicBezTo>
                    <a:pt x="1" y="1542"/>
                    <a:pt x="20" y="3159"/>
                    <a:pt x="30" y="3226"/>
                  </a:cubicBezTo>
                  <a:lnTo>
                    <a:pt x="30" y="4422"/>
                  </a:lnTo>
                  <a:cubicBezTo>
                    <a:pt x="30" y="4700"/>
                    <a:pt x="250" y="4920"/>
                    <a:pt x="527" y="4920"/>
                  </a:cubicBezTo>
                  <a:lnTo>
                    <a:pt x="546" y="4920"/>
                  </a:lnTo>
                  <a:cubicBezTo>
                    <a:pt x="604" y="4920"/>
                    <a:pt x="652" y="4910"/>
                    <a:pt x="700" y="4901"/>
                  </a:cubicBezTo>
                  <a:cubicBezTo>
                    <a:pt x="499" y="4824"/>
                    <a:pt x="355" y="4633"/>
                    <a:pt x="355" y="4422"/>
                  </a:cubicBezTo>
                  <a:lnTo>
                    <a:pt x="355" y="3226"/>
                  </a:lnTo>
                  <a:cubicBezTo>
                    <a:pt x="355" y="3159"/>
                    <a:pt x="326" y="1637"/>
                    <a:pt x="920" y="1216"/>
                  </a:cubicBezTo>
                  <a:lnTo>
                    <a:pt x="920" y="1"/>
                  </a:ln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89;p39">
              <a:extLst>
                <a:ext uri="{FF2B5EF4-FFF2-40B4-BE49-F238E27FC236}">
                  <a16:creationId xmlns:a16="http://schemas.microsoft.com/office/drawing/2014/main" id="{65E67A21-A933-617C-C87C-E69868A188A8}"/>
                </a:ext>
              </a:extLst>
            </p:cNvPr>
            <p:cNvSpPr/>
            <p:nvPr/>
          </p:nvSpPr>
          <p:spPr>
            <a:xfrm>
              <a:off x="5258162" y="2344224"/>
              <a:ext cx="24832" cy="95603"/>
            </a:xfrm>
            <a:custGeom>
              <a:avLst/>
              <a:gdLst/>
              <a:ahLst/>
              <a:cxnLst/>
              <a:rect l="l" t="t" r="r" b="b"/>
              <a:pathLst>
                <a:path w="680" h="2618" extrusionOk="0">
                  <a:moveTo>
                    <a:pt x="163" y="0"/>
                  </a:moveTo>
                  <a:cubicBezTo>
                    <a:pt x="82" y="0"/>
                    <a:pt x="0" y="53"/>
                    <a:pt x="0" y="158"/>
                  </a:cubicBezTo>
                  <a:lnTo>
                    <a:pt x="0" y="1776"/>
                  </a:lnTo>
                  <a:lnTo>
                    <a:pt x="0" y="2120"/>
                  </a:lnTo>
                  <a:cubicBezTo>
                    <a:pt x="0" y="2398"/>
                    <a:pt x="230" y="2618"/>
                    <a:pt x="507" y="2618"/>
                  </a:cubicBezTo>
                  <a:lnTo>
                    <a:pt x="527" y="2618"/>
                  </a:lnTo>
                  <a:cubicBezTo>
                    <a:pt x="574" y="2618"/>
                    <a:pt x="632" y="2608"/>
                    <a:pt x="680" y="2599"/>
                  </a:cubicBezTo>
                  <a:cubicBezTo>
                    <a:pt x="469" y="2522"/>
                    <a:pt x="335" y="2331"/>
                    <a:pt x="335" y="2111"/>
                  </a:cubicBezTo>
                  <a:lnTo>
                    <a:pt x="335" y="1517"/>
                  </a:lnTo>
                  <a:lnTo>
                    <a:pt x="326" y="1527"/>
                  </a:lnTo>
                  <a:lnTo>
                    <a:pt x="326" y="158"/>
                  </a:lnTo>
                  <a:cubicBezTo>
                    <a:pt x="326" y="53"/>
                    <a:pt x="244" y="0"/>
                    <a:pt x="163" y="0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90;p39">
              <a:extLst>
                <a:ext uri="{FF2B5EF4-FFF2-40B4-BE49-F238E27FC236}">
                  <a16:creationId xmlns:a16="http://schemas.microsoft.com/office/drawing/2014/main" id="{9AB1EBEA-F5B2-1887-8416-A855CFC76D98}"/>
                </a:ext>
              </a:extLst>
            </p:cNvPr>
            <p:cNvSpPr/>
            <p:nvPr/>
          </p:nvSpPr>
          <p:spPr>
            <a:xfrm>
              <a:off x="5325244" y="2367267"/>
              <a:ext cx="18916" cy="72305"/>
            </a:xfrm>
            <a:custGeom>
              <a:avLst/>
              <a:gdLst/>
              <a:ahLst/>
              <a:cxnLst/>
              <a:rect l="l" t="t" r="r" b="b"/>
              <a:pathLst>
                <a:path w="518" h="1980" extrusionOk="0">
                  <a:moveTo>
                    <a:pt x="163" y="1"/>
                  </a:moveTo>
                  <a:cubicBezTo>
                    <a:pt x="82" y="1"/>
                    <a:pt x="1" y="54"/>
                    <a:pt x="1" y="159"/>
                  </a:cubicBezTo>
                  <a:lnTo>
                    <a:pt x="1" y="1776"/>
                  </a:lnTo>
                  <a:cubicBezTo>
                    <a:pt x="1" y="1805"/>
                    <a:pt x="10" y="1834"/>
                    <a:pt x="29" y="1862"/>
                  </a:cubicBezTo>
                  <a:cubicBezTo>
                    <a:pt x="39" y="1882"/>
                    <a:pt x="58" y="1891"/>
                    <a:pt x="77" y="1901"/>
                  </a:cubicBezTo>
                  <a:cubicBezTo>
                    <a:pt x="153" y="1951"/>
                    <a:pt x="250" y="1979"/>
                    <a:pt x="343" y="1979"/>
                  </a:cubicBezTo>
                  <a:cubicBezTo>
                    <a:pt x="357" y="1979"/>
                    <a:pt x="370" y="1978"/>
                    <a:pt x="384" y="1977"/>
                  </a:cubicBezTo>
                  <a:cubicBezTo>
                    <a:pt x="431" y="1977"/>
                    <a:pt x="470" y="1968"/>
                    <a:pt x="518" y="1958"/>
                  </a:cubicBezTo>
                  <a:cubicBezTo>
                    <a:pt x="460" y="1939"/>
                    <a:pt x="412" y="1910"/>
                    <a:pt x="364" y="1872"/>
                  </a:cubicBezTo>
                  <a:cubicBezTo>
                    <a:pt x="345" y="1853"/>
                    <a:pt x="326" y="1824"/>
                    <a:pt x="326" y="1786"/>
                  </a:cubicBezTo>
                  <a:lnTo>
                    <a:pt x="326" y="1776"/>
                  </a:lnTo>
                  <a:lnTo>
                    <a:pt x="326" y="159"/>
                  </a:lnTo>
                  <a:cubicBezTo>
                    <a:pt x="326" y="54"/>
                    <a:pt x="245" y="1"/>
                    <a:pt x="163" y="1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91;p39">
              <a:extLst>
                <a:ext uri="{FF2B5EF4-FFF2-40B4-BE49-F238E27FC236}">
                  <a16:creationId xmlns:a16="http://schemas.microsoft.com/office/drawing/2014/main" id="{B4CD1726-B269-5943-C2AC-CDBA9E88927D}"/>
                </a:ext>
              </a:extLst>
            </p:cNvPr>
            <p:cNvSpPr/>
            <p:nvPr/>
          </p:nvSpPr>
          <p:spPr>
            <a:xfrm>
              <a:off x="5289274" y="2372963"/>
              <a:ext cx="24138" cy="81544"/>
            </a:xfrm>
            <a:custGeom>
              <a:avLst/>
              <a:gdLst/>
              <a:ahLst/>
              <a:cxnLst/>
              <a:rect l="l" t="t" r="r" b="b"/>
              <a:pathLst>
                <a:path w="661" h="2233" extrusionOk="0">
                  <a:moveTo>
                    <a:pt x="158" y="0"/>
                  </a:moveTo>
                  <a:cubicBezTo>
                    <a:pt x="79" y="0"/>
                    <a:pt x="0" y="56"/>
                    <a:pt x="0" y="166"/>
                  </a:cubicBezTo>
                  <a:lnTo>
                    <a:pt x="0" y="1783"/>
                  </a:lnTo>
                  <a:cubicBezTo>
                    <a:pt x="0" y="1793"/>
                    <a:pt x="0" y="1812"/>
                    <a:pt x="10" y="1831"/>
                  </a:cubicBezTo>
                  <a:lnTo>
                    <a:pt x="0" y="1831"/>
                  </a:lnTo>
                  <a:cubicBezTo>
                    <a:pt x="48" y="2060"/>
                    <a:pt x="249" y="2233"/>
                    <a:pt x="488" y="2233"/>
                  </a:cubicBezTo>
                  <a:lnTo>
                    <a:pt x="507" y="2233"/>
                  </a:lnTo>
                  <a:cubicBezTo>
                    <a:pt x="565" y="2233"/>
                    <a:pt x="613" y="2223"/>
                    <a:pt x="660" y="2204"/>
                  </a:cubicBezTo>
                  <a:cubicBezTo>
                    <a:pt x="459" y="2137"/>
                    <a:pt x="316" y="1946"/>
                    <a:pt x="316" y="1726"/>
                  </a:cubicBezTo>
                  <a:lnTo>
                    <a:pt x="316" y="166"/>
                  </a:lnTo>
                  <a:cubicBezTo>
                    <a:pt x="316" y="56"/>
                    <a:pt x="237" y="0"/>
                    <a:pt x="158" y="0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92;p39">
              <a:extLst>
                <a:ext uri="{FF2B5EF4-FFF2-40B4-BE49-F238E27FC236}">
                  <a16:creationId xmlns:a16="http://schemas.microsoft.com/office/drawing/2014/main" id="{E2AA05F4-7A66-AB6B-0756-FFC91FF641A6}"/>
                </a:ext>
              </a:extLst>
            </p:cNvPr>
            <p:cNvSpPr/>
            <p:nvPr/>
          </p:nvSpPr>
          <p:spPr>
            <a:xfrm>
              <a:off x="5357050" y="2337761"/>
              <a:ext cx="36371" cy="38270"/>
            </a:xfrm>
            <a:custGeom>
              <a:avLst/>
              <a:gdLst/>
              <a:ahLst/>
              <a:cxnLst/>
              <a:rect l="l" t="t" r="r" b="b"/>
              <a:pathLst>
                <a:path w="996" h="1048" extrusionOk="0">
                  <a:moveTo>
                    <a:pt x="1" y="0"/>
                  </a:moveTo>
                  <a:lnTo>
                    <a:pt x="1" y="441"/>
                  </a:lnTo>
                  <a:cubicBezTo>
                    <a:pt x="96" y="574"/>
                    <a:pt x="211" y="708"/>
                    <a:pt x="326" y="823"/>
                  </a:cubicBezTo>
                  <a:cubicBezTo>
                    <a:pt x="431" y="929"/>
                    <a:pt x="565" y="996"/>
                    <a:pt x="709" y="1034"/>
                  </a:cubicBezTo>
                  <a:cubicBezTo>
                    <a:pt x="752" y="1042"/>
                    <a:pt x="795" y="1047"/>
                    <a:pt x="838" y="1047"/>
                  </a:cubicBezTo>
                  <a:cubicBezTo>
                    <a:pt x="891" y="1047"/>
                    <a:pt x="943" y="1040"/>
                    <a:pt x="996" y="1024"/>
                  </a:cubicBezTo>
                  <a:cubicBezTo>
                    <a:pt x="805" y="948"/>
                    <a:pt x="632" y="833"/>
                    <a:pt x="498" y="670"/>
                  </a:cubicBezTo>
                  <a:cubicBezTo>
                    <a:pt x="470" y="632"/>
                    <a:pt x="412" y="555"/>
                    <a:pt x="355" y="479"/>
                  </a:cubicBezTo>
                  <a:lnTo>
                    <a:pt x="326" y="441"/>
                  </a:lnTo>
                  <a:cubicBezTo>
                    <a:pt x="173" y="24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93;p39">
              <a:extLst>
                <a:ext uri="{FF2B5EF4-FFF2-40B4-BE49-F238E27FC236}">
                  <a16:creationId xmlns:a16="http://schemas.microsoft.com/office/drawing/2014/main" id="{070A1B49-3645-7BCB-EA94-5F0EBB49FE63}"/>
                </a:ext>
              </a:extLst>
            </p:cNvPr>
            <p:cNvSpPr/>
            <p:nvPr/>
          </p:nvSpPr>
          <p:spPr>
            <a:xfrm>
              <a:off x="5234754" y="2056432"/>
              <a:ext cx="131426" cy="134567"/>
            </a:xfrm>
            <a:custGeom>
              <a:avLst/>
              <a:gdLst/>
              <a:ahLst/>
              <a:cxnLst/>
              <a:rect l="l" t="t" r="r" b="b"/>
              <a:pathLst>
                <a:path w="3599" h="3685" extrusionOk="0">
                  <a:moveTo>
                    <a:pt x="0" y="0"/>
                  </a:moveTo>
                  <a:lnTo>
                    <a:pt x="0" y="3685"/>
                  </a:lnTo>
                  <a:lnTo>
                    <a:pt x="3598" y="3685"/>
                  </a:lnTo>
                  <a:lnTo>
                    <a:pt x="3598" y="756"/>
                  </a:lnTo>
                  <a:lnTo>
                    <a:pt x="3149" y="976"/>
                  </a:lnTo>
                  <a:cubicBezTo>
                    <a:pt x="3043" y="1024"/>
                    <a:pt x="2938" y="1091"/>
                    <a:pt x="2842" y="1158"/>
                  </a:cubicBezTo>
                  <a:cubicBezTo>
                    <a:pt x="2661" y="1311"/>
                    <a:pt x="2440" y="1407"/>
                    <a:pt x="2201" y="1426"/>
                  </a:cubicBezTo>
                  <a:cubicBezTo>
                    <a:pt x="2192" y="1427"/>
                    <a:pt x="2183" y="1428"/>
                    <a:pt x="2174" y="1428"/>
                  </a:cubicBezTo>
                  <a:cubicBezTo>
                    <a:pt x="2096" y="1428"/>
                    <a:pt x="2012" y="1392"/>
                    <a:pt x="1952" y="1340"/>
                  </a:cubicBezTo>
                  <a:cubicBezTo>
                    <a:pt x="1866" y="1244"/>
                    <a:pt x="1828" y="1110"/>
                    <a:pt x="1857" y="986"/>
                  </a:cubicBezTo>
                  <a:cubicBezTo>
                    <a:pt x="1905" y="833"/>
                    <a:pt x="1991" y="699"/>
                    <a:pt x="2106" y="594"/>
                  </a:cubicBezTo>
                  <a:lnTo>
                    <a:pt x="2651" y="48"/>
                  </a:lnTo>
                  <a:lnTo>
                    <a:pt x="354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6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94;p39">
              <a:extLst>
                <a:ext uri="{FF2B5EF4-FFF2-40B4-BE49-F238E27FC236}">
                  <a16:creationId xmlns:a16="http://schemas.microsoft.com/office/drawing/2014/main" id="{6C84EDDE-778F-AFD9-9A63-DFBCE58323AF}"/>
                </a:ext>
              </a:extLst>
            </p:cNvPr>
            <p:cNvSpPr/>
            <p:nvPr/>
          </p:nvSpPr>
          <p:spPr>
            <a:xfrm>
              <a:off x="5600656" y="2187821"/>
              <a:ext cx="131792" cy="134604"/>
            </a:xfrm>
            <a:custGeom>
              <a:avLst/>
              <a:gdLst/>
              <a:ahLst/>
              <a:cxnLst/>
              <a:rect l="l" t="t" r="r" b="b"/>
              <a:pathLst>
                <a:path w="3609" h="3686" extrusionOk="0">
                  <a:moveTo>
                    <a:pt x="0" y="1"/>
                  </a:moveTo>
                  <a:lnTo>
                    <a:pt x="0" y="2920"/>
                  </a:lnTo>
                  <a:lnTo>
                    <a:pt x="460" y="2709"/>
                  </a:lnTo>
                  <a:cubicBezTo>
                    <a:pt x="565" y="2652"/>
                    <a:pt x="670" y="2594"/>
                    <a:pt x="766" y="2518"/>
                  </a:cubicBezTo>
                  <a:cubicBezTo>
                    <a:pt x="948" y="2364"/>
                    <a:pt x="1168" y="2278"/>
                    <a:pt x="1407" y="2250"/>
                  </a:cubicBezTo>
                  <a:cubicBezTo>
                    <a:pt x="1493" y="2250"/>
                    <a:pt x="1579" y="2278"/>
                    <a:pt x="1656" y="2336"/>
                  </a:cubicBezTo>
                  <a:cubicBezTo>
                    <a:pt x="1742" y="2431"/>
                    <a:pt x="1780" y="2565"/>
                    <a:pt x="1752" y="2699"/>
                  </a:cubicBezTo>
                  <a:cubicBezTo>
                    <a:pt x="1704" y="2853"/>
                    <a:pt x="1618" y="2987"/>
                    <a:pt x="1503" y="3092"/>
                  </a:cubicBezTo>
                  <a:lnTo>
                    <a:pt x="948" y="3628"/>
                  </a:lnTo>
                  <a:lnTo>
                    <a:pt x="3244" y="3628"/>
                  </a:lnTo>
                  <a:lnTo>
                    <a:pt x="3608" y="3685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416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95;p39">
              <a:extLst>
                <a:ext uri="{FF2B5EF4-FFF2-40B4-BE49-F238E27FC236}">
                  <a16:creationId xmlns:a16="http://schemas.microsoft.com/office/drawing/2014/main" id="{D185C11C-FB2F-0723-F7FE-F21F569CBD68}"/>
                </a:ext>
              </a:extLst>
            </p:cNvPr>
            <p:cNvSpPr/>
            <p:nvPr/>
          </p:nvSpPr>
          <p:spPr>
            <a:xfrm>
              <a:off x="5600656" y="2187821"/>
              <a:ext cx="33231" cy="106996"/>
            </a:xfrm>
            <a:custGeom>
              <a:avLst/>
              <a:gdLst/>
              <a:ahLst/>
              <a:cxnLst/>
              <a:rect l="l" t="t" r="r" b="b"/>
              <a:pathLst>
                <a:path w="910" h="2930" extrusionOk="0">
                  <a:moveTo>
                    <a:pt x="0" y="1"/>
                  </a:moveTo>
                  <a:lnTo>
                    <a:pt x="0" y="2920"/>
                  </a:lnTo>
                  <a:lnTo>
                    <a:pt x="0" y="2929"/>
                  </a:lnTo>
                  <a:lnTo>
                    <a:pt x="460" y="2709"/>
                  </a:lnTo>
                  <a:cubicBezTo>
                    <a:pt x="565" y="2652"/>
                    <a:pt x="670" y="2594"/>
                    <a:pt x="766" y="2518"/>
                  </a:cubicBezTo>
                  <a:cubicBezTo>
                    <a:pt x="814" y="2489"/>
                    <a:pt x="861" y="2451"/>
                    <a:pt x="909" y="2422"/>
                  </a:cubicBezTo>
                  <a:lnTo>
                    <a:pt x="909" y="1"/>
                  </a:ln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96;p39">
              <a:extLst>
                <a:ext uri="{FF2B5EF4-FFF2-40B4-BE49-F238E27FC236}">
                  <a16:creationId xmlns:a16="http://schemas.microsoft.com/office/drawing/2014/main" id="{783727C4-BA97-8F4E-3DC7-1D9ADBFA0EF5}"/>
                </a:ext>
              </a:extLst>
            </p:cNvPr>
            <p:cNvSpPr/>
            <p:nvPr/>
          </p:nvSpPr>
          <p:spPr>
            <a:xfrm>
              <a:off x="5234754" y="2023238"/>
              <a:ext cx="32866" cy="167761"/>
            </a:xfrm>
            <a:custGeom>
              <a:avLst/>
              <a:gdLst/>
              <a:ahLst/>
              <a:cxnLst/>
              <a:rect l="l" t="t" r="r" b="b"/>
              <a:pathLst>
                <a:path w="900" h="4594" extrusionOk="0">
                  <a:moveTo>
                    <a:pt x="900" y="0"/>
                  </a:moveTo>
                  <a:lnTo>
                    <a:pt x="450" y="345"/>
                  </a:lnTo>
                  <a:cubicBezTo>
                    <a:pt x="335" y="431"/>
                    <a:pt x="230" y="526"/>
                    <a:pt x="134" y="641"/>
                  </a:cubicBezTo>
                  <a:cubicBezTo>
                    <a:pt x="86" y="689"/>
                    <a:pt x="48" y="747"/>
                    <a:pt x="0" y="785"/>
                  </a:cubicBezTo>
                  <a:lnTo>
                    <a:pt x="0" y="4594"/>
                  </a:lnTo>
                  <a:lnTo>
                    <a:pt x="900" y="4594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7;p39">
              <a:extLst>
                <a:ext uri="{FF2B5EF4-FFF2-40B4-BE49-F238E27FC236}">
                  <a16:creationId xmlns:a16="http://schemas.microsoft.com/office/drawing/2014/main" id="{5D0C9F03-F0B5-B7CC-2EE5-351C9EFFF026}"/>
                </a:ext>
              </a:extLst>
            </p:cNvPr>
            <p:cNvSpPr/>
            <p:nvPr/>
          </p:nvSpPr>
          <p:spPr>
            <a:xfrm>
              <a:off x="5555557" y="1922561"/>
              <a:ext cx="184559" cy="230024"/>
            </a:xfrm>
            <a:custGeom>
              <a:avLst/>
              <a:gdLst/>
              <a:ahLst/>
              <a:cxnLst/>
              <a:rect l="l" t="t" r="r" b="b"/>
              <a:pathLst>
                <a:path w="5054" h="6299" extrusionOk="0">
                  <a:moveTo>
                    <a:pt x="2824" y="1"/>
                  </a:moveTo>
                  <a:cubicBezTo>
                    <a:pt x="2546" y="1"/>
                    <a:pt x="2326" y="221"/>
                    <a:pt x="2326" y="498"/>
                  </a:cubicBezTo>
                  <a:lnTo>
                    <a:pt x="2326" y="518"/>
                  </a:lnTo>
                  <a:cubicBezTo>
                    <a:pt x="2240" y="441"/>
                    <a:pt x="2125" y="393"/>
                    <a:pt x="2001" y="393"/>
                  </a:cubicBezTo>
                  <a:lnTo>
                    <a:pt x="1991" y="393"/>
                  </a:lnTo>
                  <a:cubicBezTo>
                    <a:pt x="1714" y="393"/>
                    <a:pt x="1484" y="623"/>
                    <a:pt x="1484" y="900"/>
                  </a:cubicBezTo>
                  <a:lnTo>
                    <a:pt x="1484" y="2747"/>
                  </a:lnTo>
                  <a:cubicBezTo>
                    <a:pt x="1321" y="2518"/>
                    <a:pt x="1072" y="2221"/>
                    <a:pt x="766" y="2154"/>
                  </a:cubicBezTo>
                  <a:cubicBezTo>
                    <a:pt x="731" y="2148"/>
                    <a:pt x="696" y="2145"/>
                    <a:pt x="661" y="2145"/>
                  </a:cubicBezTo>
                  <a:cubicBezTo>
                    <a:pt x="531" y="2145"/>
                    <a:pt x="403" y="2186"/>
                    <a:pt x="297" y="2269"/>
                  </a:cubicBezTo>
                  <a:lnTo>
                    <a:pt x="249" y="2307"/>
                  </a:lnTo>
                  <a:lnTo>
                    <a:pt x="211" y="2355"/>
                  </a:lnTo>
                  <a:cubicBezTo>
                    <a:pt x="135" y="2470"/>
                    <a:pt x="1" y="2805"/>
                    <a:pt x="422" y="3389"/>
                  </a:cubicBezTo>
                  <a:cubicBezTo>
                    <a:pt x="594" y="3618"/>
                    <a:pt x="709" y="3896"/>
                    <a:pt x="747" y="4183"/>
                  </a:cubicBezTo>
                  <a:cubicBezTo>
                    <a:pt x="824" y="4623"/>
                    <a:pt x="929" y="4949"/>
                    <a:pt x="1599" y="5465"/>
                  </a:cubicBezTo>
                  <a:lnTo>
                    <a:pt x="1599" y="6298"/>
                  </a:lnTo>
                  <a:lnTo>
                    <a:pt x="4470" y="6298"/>
                  </a:lnTo>
                  <a:lnTo>
                    <a:pt x="4470" y="5188"/>
                  </a:lnTo>
                  <a:cubicBezTo>
                    <a:pt x="5054" y="4757"/>
                    <a:pt x="5025" y="3140"/>
                    <a:pt x="5025" y="3073"/>
                  </a:cubicBezTo>
                  <a:lnTo>
                    <a:pt x="5025" y="1886"/>
                  </a:lnTo>
                  <a:cubicBezTo>
                    <a:pt x="5025" y="1609"/>
                    <a:pt x="4805" y="1388"/>
                    <a:pt x="4518" y="1388"/>
                  </a:cubicBezTo>
                  <a:lnTo>
                    <a:pt x="4508" y="1388"/>
                  </a:lnTo>
                  <a:cubicBezTo>
                    <a:pt x="4384" y="1388"/>
                    <a:pt x="4279" y="1427"/>
                    <a:pt x="4183" y="1503"/>
                  </a:cubicBezTo>
                  <a:lnTo>
                    <a:pt x="4183" y="910"/>
                  </a:lnTo>
                  <a:cubicBezTo>
                    <a:pt x="4183" y="632"/>
                    <a:pt x="3963" y="403"/>
                    <a:pt x="3685" y="403"/>
                  </a:cubicBezTo>
                  <a:lnTo>
                    <a:pt x="3666" y="403"/>
                  </a:lnTo>
                  <a:cubicBezTo>
                    <a:pt x="3551" y="403"/>
                    <a:pt x="3436" y="441"/>
                    <a:pt x="3350" y="518"/>
                  </a:cubicBezTo>
                  <a:lnTo>
                    <a:pt x="3350" y="508"/>
                  </a:lnTo>
                  <a:cubicBezTo>
                    <a:pt x="3350" y="221"/>
                    <a:pt x="3121" y="1"/>
                    <a:pt x="2843" y="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598;p39">
              <a:extLst>
                <a:ext uri="{FF2B5EF4-FFF2-40B4-BE49-F238E27FC236}">
                  <a16:creationId xmlns:a16="http://schemas.microsoft.com/office/drawing/2014/main" id="{03B25299-E120-122E-DAAA-759F0F532464}"/>
                </a:ext>
              </a:extLst>
            </p:cNvPr>
            <p:cNvSpPr/>
            <p:nvPr/>
          </p:nvSpPr>
          <p:spPr>
            <a:xfrm>
              <a:off x="5555557" y="2000853"/>
              <a:ext cx="67484" cy="151730"/>
            </a:xfrm>
            <a:custGeom>
              <a:avLst/>
              <a:gdLst/>
              <a:ahLst/>
              <a:cxnLst/>
              <a:rect l="l" t="t" r="r" b="b"/>
              <a:pathLst>
                <a:path w="1848" h="4155" extrusionOk="0">
                  <a:moveTo>
                    <a:pt x="661" y="1"/>
                  </a:moveTo>
                  <a:cubicBezTo>
                    <a:pt x="532" y="1"/>
                    <a:pt x="405" y="42"/>
                    <a:pt x="307" y="125"/>
                  </a:cubicBezTo>
                  <a:lnTo>
                    <a:pt x="249" y="163"/>
                  </a:lnTo>
                  <a:lnTo>
                    <a:pt x="221" y="211"/>
                  </a:lnTo>
                  <a:cubicBezTo>
                    <a:pt x="135" y="336"/>
                    <a:pt x="1" y="661"/>
                    <a:pt x="431" y="1245"/>
                  </a:cubicBezTo>
                  <a:cubicBezTo>
                    <a:pt x="604" y="1474"/>
                    <a:pt x="709" y="1752"/>
                    <a:pt x="747" y="2039"/>
                  </a:cubicBezTo>
                  <a:cubicBezTo>
                    <a:pt x="824" y="2479"/>
                    <a:pt x="929" y="2805"/>
                    <a:pt x="1599" y="3321"/>
                  </a:cubicBezTo>
                  <a:lnTo>
                    <a:pt x="1599" y="4154"/>
                  </a:lnTo>
                  <a:lnTo>
                    <a:pt x="1848" y="4154"/>
                  </a:lnTo>
                  <a:lnTo>
                    <a:pt x="1848" y="3235"/>
                  </a:lnTo>
                  <a:cubicBezTo>
                    <a:pt x="1187" y="2718"/>
                    <a:pt x="1082" y="2479"/>
                    <a:pt x="996" y="2039"/>
                  </a:cubicBezTo>
                  <a:cubicBezTo>
                    <a:pt x="967" y="1752"/>
                    <a:pt x="852" y="1474"/>
                    <a:pt x="680" y="1245"/>
                  </a:cubicBezTo>
                  <a:cubicBezTo>
                    <a:pt x="249" y="661"/>
                    <a:pt x="393" y="326"/>
                    <a:pt x="470" y="211"/>
                  </a:cubicBezTo>
                  <a:lnTo>
                    <a:pt x="508" y="163"/>
                  </a:lnTo>
                  <a:lnTo>
                    <a:pt x="556" y="125"/>
                  </a:lnTo>
                  <a:cubicBezTo>
                    <a:pt x="623" y="68"/>
                    <a:pt x="699" y="39"/>
                    <a:pt x="776" y="10"/>
                  </a:cubicBezTo>
                  <a:lnTo>
                    <a:pt x="766" y="10"/>
                  </a:lnTo>
                  <a:cubicBezTo>
                    <a:pt x="731" y="4"/>
                    <a:pt x="696" y="1"/>
                    <a:pt x="661" y="1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599;p39">
              <a:extLst>
                <a:ext uri="{FF2B5EF4-FFF2-40B4-BE49-F238E27FC236}">
                  <a16:creationId xmlns:a16="http://schemas.microsoft.com/office/drawing/2014/main" id="{CCAB124F-05BB-6F3A-016E-2430CC9D8361}"/>
                </a:ext>
              </a:extLst>
            </p:cNvPr>
            <p:cNvSpPr/>
            <p:nvPr/>
          </p:nvSpPr>
          <p:spPr>
            <a:xfrm>
              <a:off x="5676137" y="1937240"/>
              <a:ext cx="18916" cy="72560"/>
            </a:xfrm>
            <a:custGeom>
              <a:avLst/>
              <a:gdLst/>
              <a:ahLst/>
              <a:cxnLst/>
              <a:rect l="l" t="t" r="r" b="b"/>
              <a:pathLst>
                <a:path w="518" h="1987" extrusionOk="0">
                  <a:moveTo>
                    <a:pt x="383" y="1"/>
                  </a:moveTo>
                  <a:cubicBezTo>
                    <a:pt x="278" y="1"/>
                    <a:pt x="173" y="20"/>
                    <a:pt x="77" y="77"/>
                  </a:cubicBezTo>
                  <a:cubicBezTo>
                    <a:pt x="58" y="87"/>
                    <a:pt x="39" y="106"/>
                    <a:pt x="29" y="116"/>
                  </a:cubicBezTo>
                  <a:cubicBezTo>
                    <a:pt x="10" y="144"/>
                    <a:pt x="10" y="173"/>
                    <a:pt x="0" y="211"/>
                  </a:cubicBezTo>
                  <a:lnTo>
                    <a:pt x="0" y="1829"/>
                  </a:lnTo>
                  <a:cubicBezTo>
                    <a:pt x="0" y="1934"/>
                    <a:pt x="82" y="1987"/>
                    <a:pt x="163" y="1987"/>
                  </a:cubicBezTo>
                  <a:cubicBezTo>
                    <a:pt x="244" y="1987"/>
                    <a:pt x="326" y="1934"/>
                    <a:pt x="326" y="1829"/>
                  </a:cubicBezTo>
                  <a:lnTo>
                    <a:pt x="326" y="211"/>
                  </a:lnTo>
                  <a:lnTo>
                    <a:pt x="326" y="202"/>
                  </a:lnTo>
                  <a:cubicBezTo>
                    <a:pt x="326" y="163"/>
                    <a:pt x="345" y="135"/>
                    <a:pt x="364" y="106"/>
                  </a:cubicBezTo>
                  <a:cubicBezTo>
                    <a:pt x="412" y="68"/>
                    <a:pt x="460" y="39"/>
                    <a:pt x="517" y="29"/>
                  </a:cubicBezTo>
                  <a:cubicBezTo>
                    <a:pt x="479" y="10"/>
                    <a:pt x="431" y="1"/>
                    <a:pt x="383" y="1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00;p39">
              <a:extLst>
                <a:ext uri="{FF2B5EF4-FFF2-40B4-BE49-F238E27FC236}">
                  <a16:creationId xmlns:a16="http://schemas.microsoft.com/office/drawing/2014/main" id="{338038CD-3DB9-FC3D-1ABC-653345D32794}"/>
                </a:ext>
              </a:extLst>
            </p:cNvPr>
            <p:cNvSpPr/>
            <p:nvPr/>
          </p:nvSpPr>
          <p:spPr>
            <a:xfrm>
              <a:off x="5707943" y="1973539"/>
              <a:ext cx="18551" cy="49554"/>
            </a:xfrm>
            <a:custGeom>
              <a:avLst/>
              <a:gdLst/>
              <a:ahLst/>
              <a:cxnLst/>
              <a:rect l="l" t="t" r="r" b="b"/>
              <a:pathLst>
                <a:path w="508" h="1357" extrusionOk="0">
                  <a:moveTo>
                    <a:pt x="340" y="0"/>
                  </a:moveTo>
                  <a:cubicBezTo>
                    <a:pt x="242" y="0"/>
                    <a:pt x="151" y="29"/>
                    <a:pt x="67" y="79"/>
                  </a:cubicBezTo>
                  <a:cubicBezTo>
                    <a:pt x="48" y="88"/>
                    <a:pt x="39" y="107"/>
                    <a:pt x="19" y="117"/>
                  </a:cubicBezTo>
                  <a:cubicBezTo>
                    <a:pt x="10" y="146"/>
                    <a:pt x="0" y="174"/>
                    <a:pt x="0" y="213"/>
                  </a:cubicBezTo>
                  <a:lnTo>
                    <a:pt x="0" y="1198"/>
                  </a:lnTo>
                  <a:cubicBezTo>
                    <a:pt x="0" y="1304"/>
                    <a:pt x="79" y="1356"/>
                    <a:pt x="158" y="1356"/>
                  </a:cubicBezTo>
                  <a:cubicBezTo>
                    <a:pt x="237" y="1356"/>
                    <a:pt x="316" y="1304"/>
                    <a:pt x="316" y="1198"/>
                  </a:cubicBezTo>
                  <a:lnTo>
                    <a:pt x="316" y="213"/>
                  </a:lnTo>
                  <a:lnTo>
                    <a:pt x="316" y="193"/>
                  </a:lnTo>
                  <a:cubicBezTo>
                    <a:pt x="326" y="165"/>
                    <a:pt x="335" y="126"/>
                    <a:pt x="354" y="107"/>
                  </a:cubicBezTo>
                  <a:cubicBezTo>
                    <a:pt x="402" y="69"/>
                    <a:pt x="450" y="40"/>
                    <a:pt x="507" y="21"/>
                  </a:cubicBezTo>
                  <a:cubicBezTo>
                    <a:pt x="469" y="12"/>
                    <a:pt x="421" y="2"/>
                    <a:pt x="383" y="2"/>
                  </a:cubicBezTo>
                  <a:cubicBezTo>
                    <a:pt x="368" y="1"/>
                    <a:pt x="354" y="0"/>
                    <a:pt x="340" y="0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01;p39">
              <a:extLst>
                <a:ext uri="{FF2B5EF4-FFF2-40B4-BE49-F238E27FC236}">
                  <a16:creationId xmlns:a16="http://schemas.microsoft.com/office/drawing/2014/main" id="{90299EE1-3822-2015-8A6E-2B88B3CE2F0D}"/>
                </a:ext>
              </a:extLst>
            </p:cNvPr>
            <p:cNvSpPr/>
            <p:nvPr/>
          </p:nvSpPr>
          <p:spPr>
            <a:xfrm>
              <a:off x="5640131" y="1922561"/>
              <a:ext cx="24503" cy="81580"/>
            </a:xfrm>
            <a:custGeom>
              <a:avLst/>
              <a:gdLst/>
              <a:ahLst/>
              <a:cxnLst/>
              <a:rect l="l" t="t" r="r" b="b"/>
              <a:pathLst>
                <a:path w="671" h="2234" extrusionOk="0">
                  <a:moveTo>
                    <a:pt x="498" y="1"/>
                  </a:moveTo>
                  <a:cubicBezTo>
                    <a:pt x="259" y="1"/>
                    <a:pt x="48" y="173"/>
                    <a:pt x="1" y="403"/>
                  </a:cubicBezTo>
                  <a:lnTo>
                    <a:pt x="10" y="403"/>
                  </a:lnTo>
                  <a:cubicBezTo>
                    <a:pt x="1" y="422"/>
                    <a:pt x="1" y="441"/>
                    <a:pt x="1" y="460"/>
                  </a:cubicBezTo>
                  <a:lnTo>
                    <a:pt x="1" y="2068"/>
                  </a:lnTo>
                  <a:cubicBezTo>
                    <a:pt x="1" y="2178"/>
                    <a:pt x="80" y="2233"/>
                    <a:pt x="159" y="2233"/>
                  </a:cubicBezTo>
                  <a:cubicBezTo>
                    <a:pt x="237" y="2233"/>
                    <a:pt x="316" y="2178"/>
                    <a:pt x="316" y="2068"/>
                  </a:cubicBezTo>
                  <a:lnTo>
                    <a:pt x="316" y="508"/>
                  </a:lnTo>
                  <a:cubicBezTo>
                    <a:pt x="316" y="288"/>
                    <a:pt x="460" y="97"/>
                    <a:pt x="671" y="30"/>
                  </a:cubicBezTo>
                  <a:cubicBezTo>
                    <a:pt x="613" y="10"/>
                    <a:pt x="565" y="1"/>
                    <a:pt x="508" y="1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02;p39">
              <a:extLst>
                <a:ext uri="{FF2B5EF4-FFF2-40B4-BE49-F238E27FC236}">
                  <a16:creationId xmlns:a16="http://schemas.microsoft.com/office/drawing/2014/main" id="{CA97C579-185D-E068-A32E-37BE87DFA8EE}"/>
                </a:ext>
              </a:extLst>
            </p:cNvPr>
            <p:cNvSpPr/>
            <p:nvPr/>
          </p:nvSpPr>
          <p:spPr>
            <a:xfrm>
              <a:off x="5609384" y="1937240"/>
              <a:ext cx="24503" cy="101738"/>
            </a:xfrm>
            <a:custGeom>
              <a:avLst/>
              <a:gdLst/>
              <a:ahLst/>
              <a:cxnLst/>
              <a:rect l="l" t="t" r="r" b="b"/>
              <a:pathLst>
                <a:path w="671" h="2786" extrusionOk="0">
                  <a:moveTo>
                    <a:pt x="498" y="1"/>
                  </a:moveTo>
                  <a:cubicBezTo>
                    <a:pt x="221" y="1"/>
                    <a:pt x="0" y="230"/>
                    <a:pt x="0" y="508"/>
                  </a:cubicBezTo>
                  <a:lnTo>
                    <a:pt x="0" y="843"/>
                  </a:lnTo>
                  <a:lnTo>
                    <a:pt x="0" y="2317"/>
                  </a:lnTo>
                  <a:cubicBezTo>
                    <a:pt x="115" y="2470"/>
                    <a:pt x="221" y="2623"/>
                    <a:pt x="316" y="2786"/>
                  </a:cubicBezTo>
                  <a:lnTo>
                    <a:pt x="316" y="1101"/>
                  </a:lnTo>
                  <a:lnTo>
                    <a:pt x="326" y="1111"/>
                  </a:lnTo>
                  <a:lnTo>
                    <a:pt x="326" y="508"/>
                  </a:lnTo>
                  <a:cubicBezTo>
                    <a:pt x="326" y="288"/>
                    <a:pt x="469" y="96"/>
                    <a:pt x="670" y="29"/>
                  </a:cubicBezTo>
                  <a:cubicBezTo>
                    <a:pt x="622" y="10"/>
                    <a:pt x="575" y="1"/>
                    <a:pt x="517" y="1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03;p39">
              <a:extLst>
                <a:ext uri="{FF2B5EF4-FFF2-40B4-BE49-F238E27FC236}">
                  <a16:creationId xmlns:a16="http://schemas.microsoft.com/office/drawing/2014/main" id="{47A2AC11-8E11-E8D4-303E-04ABEED9A798}"/>
                </a:ext>
              </a:extLst>
            </p:cNvPr>
            <p:cNvSpPr/>
            <p:nvPr/>
          </p:nvSpPr>
          <p:spPr>
            <a:xfrm>
              <a:off x="5217262" y="1932712"/>
              <a:ext cx="230352" cy="178936"/>
            </a:xfrm>
            <a:custGeom>
              <a:avLst/>
              <a:gdLst/>
              <a:ahLst/>
              <a:cxnLst/>
              <a:rect l="l" t="t" r="r" b="b"/>
              <a:pathLst>
                <a:path w="6308" h="4900" extrusionOk="0">
                  <a:moveTo>
                    <a:pt x="3134" y="0"/>
                  </a:moveTo>
                  <a:cubicBezTo>
                    <a:pt x="3106" y="0"/>
                    <a:pt x="3088" y="0"/>
                    <a:pt x="3082" y="0"/>
                  </a:cubicBezTo>
                  <a:lnTo>
                    <a:pt x="1895" y="0"/>
                  </a:lnTo>
                  <a:cubicBezTo>
                    <a:pt x="1618" y="0"/>
                    <a:pt x="1388" y="230"/>
                    <a:pt x="1388" y="508"/>
                  </a:cubicBezTo>
                  <a:lnTo>
                    <a:pt x="1388" y="527"/>
                  </a:lnTo>
                  <a:cubicBezTo>
                    <a:pt x="1388" y="642"/>
                    <a:pt x="1436" y="756"/>
                    <a:pt x="1513" y="843"/>
                  </a:cubicBezTo>
                  <a:lnTo>
                    <a:pt x="910" y="843"/>
                  </a:lnTo>
                  <a:cubicBezTo>
                    <a:pt x="632" y="843"/>
                    <a:pt x="402" y="1072"/>
                    <a:pt x="402" y="1350"/>
                  </a:cubicBezTo>
                  <a:lnTo>
                    <a:pt x="402" y="1359"/>
                  </a:lnTo>
                  <a:cubicBezTo>
                    <a:pt x="402" y="1484"/>
                    <a:pt x="450" y="1589"/>
                    <a:pt x="517" y="1685"/>
                  </a:cubicBezTo>
                  <a:lnTo>
                    <a:pt x="508" y="1685"/>
                  </a:lnTo>
                  <a:cubicBezTo>
                    <a:pt x="230" y="1685"/>
                    <a:pt x="1" y="1905"/>
                    <a:pt x="1" y="2182"/>
                  </a:cubicBezTo>
                  <a:lnTo>
                    <a:pt x="1" y="2202"/>
                  </a:lnTo>
                  <a:cubicBezTo>
                    <a:pt x="1" y="2479"/>
                    <a:pt x="230" y="2709"/>
                    <a:pt x="508" y="2709"/>
                  </a:cubicBezTo>
                  <a:lnTo>
                    <a:pt x="527" y="2709"/>
                  </a:lnTo>
                  <a:cubicBezTo>
                    <a:pt x="450" y="2795"/>
                    <a:pt x="402" y="2910"/>
                    <a:pt x="402" y="3025"/>
                  </a:cubicBezTo>
                  <a:lnTo>
                    <a:pt x="402" y="3044"/>
                  </a:lnTo>
                  <a:cubicBezTo>
                    <a:pt x="402" y="3321"/>
                    <a:pt x="632" y="3541"/>
                    <a:pt x="910" y="3541"/>
                  </a:cubicBezTo>
                  <a:lnTo>
                    <a:pt x="2757" y="3541"/>
                  </a:lnTo>
                  <a:cubicBezTo>
                    <a:pt x="2518" y="3704"/>
                    <a:pt x="2221" y="3962"/>
                    <a:pt x="2163" y="4259"/>
                  </a:cubicBezTo>
                  <a:cubicBezTo>
                    <a:pt x="2125" y="4431"/>
                    <a:pt x="2163" y="4594"/>
                    <a:pt x="2269" y="4728"/>
                  </a:cubicBezTo>
                  <a:lnTo>
                    <a:pt x="2307" y="4776"/>
                  </a:lnTo>
                  <a:lnTo>
                    <a:pt x="2355" y="4814"/>
                  </a:lnTo>
                  <a:cubicBezTo>
                    <a:pt x="2413" y="4850"/>
                    <a:pt x="2514" y="4900"/>
                    <a:pt x="2665" y="4900"/>
                  </a:cubicBezTo>
                  <a:cubicBezTo>
                    <a:pt x="2838" y="4900"/>
                    <a:pt x="3076" y="4834"/>
                    <a:pt x="3388" y="4604"/>
                  </a:cubicBezTo>
                  <a:cubicBezTo>
                    <a:pt x="3628" y="4431"/>
                    <a:pt x="3896" y="4326"/>
                    <a:pt x="4183" y="4288"/>
                  </a:cubicBezTo>
                  <a:cubicBezTo>
                    <a:pt x="4623" y="4202"/>
                    <a:pt x="4948" y="4106"/>
                    <a:pt x="5465" y="3436"/>
                  </a:cubicBezTo>
                  <a:lnTo>
                    <a:pt x="6307" y="3436"/>
                  </a:lnTo>
                  <a:lnTo>
                    <a:pt x="6307" y="565"/>
                  </a:lnTo>
                  <a:lnTo>
                    <a:pt x="5188" y="565"/>
                  </a:lnTo>
                  <a:cubicBezTo>
                    <a:pt x="4804" y="24"/>
                    <a:pt x="3425" y="0"/>
                    <a:pt x="3134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04;p39">
              <a:extLst>
                <a:ext uri="{FF2B5EF4-FFF2-40B4-BE49-F238E27FC236}">
                  <a16:creationId xmlns:a16="http://schemas.microsoft.com/office/drawing/2014/main" id="{93843D07-313F-7051-19E8-A47B951193E6}"/>
                </a:ext>
              </a:extLst>
            </p:cNvPr>
            <p:cNvSpPr/>
            <p:nvPr/>
          </p:nvSpPr>
          <p:spPr>
            <a:xfrm>
              <a:off x="5268277" y="1932712"/>
              <a:ext cx="179337" cy="30419"/>
            </a:xfrm>
            <a:custGeom>
              <a:avLst/>
              <a:gdLst/>
              <a:ahLst/>
              <a:cxnLst/>
              <a:rect l="l" t="t" r="r" b="b"/>
              <a:pathLst>
                <a:path w="4911" h="833" extrusionOk="0">
                  <a:moveTo>
                    <a:pt x="1737" y="0"/>
                  </a:moveTo>
                  <a:cubicBezTo>
                    <a:pt x="1709" y="0"/>
                    <a:pt x="1691" y="0"/>
                    <a:pt x="1685" y="0"/>
                  </a:cubicBezTo>
                  <a:lnTo>
                    <a:pt x="498" y="0"/>
                  </a:lnTo>
                  <a:cubicBezTo>
                    <a:pt x="221" y="0"/>
                    <a:pt x="1" y="230"/>
                    <a:pt x="1" y="508"/>
                  </a:cubicBezTo>
                  <a:lnTo>
                    <a:pt x="1" y="527"/>
                  </a:lnTo>
                  <a:cubicBezTo>
                    <a:pt x="1" y="575"/>
                    <a:pt x="10" y="632"/>
                    <a:pt x="20" y="680"/>
                  </a:cubicBezTo>
                  <a:cubicBezTo>
                    <a:pt x="87" y="479"/>
                    <a:pt x="278" y="268"/>
                    <a:pt x="498" y="268"/>
                  </a:cubicBezTo>
                  <a:lnTo>
                    <a:pt x="1685" y="268"/>
                  </a:lnTo>
                  <a:cubicBezTo>
                    <a:pt x="1692" y="268"/>
                    <a:pt x="1710" y="268"/>
                    <a:pt x="1737" y="268"/>
                  </a:cubicBezTo>
                  <a:cubicBezTo>
                    <a:pt x="2015" y="268"/>
                    <a:pt x="3283" y="292"/>
                    <a:pt x="3676" y="833"/>
                  </a:cubicBezTo>
                  <a:lnTo>
                    <a:pt x="4910" y="833"/>
                  </a:lnTo>
                  <a:lnTo>
                    <a:pt x="4910" y="565"/>
                  </a:lnTo>
                  <a:lnTo>
                    <a:pt x="3800" y="565"/>
                  </a:lnTo>
                  <a:cubicBezTo>
                    <a:pt x="3408" y="24"/>
                    <a:pt x="2028" y="0"/>
                    <a:pt x="1737" y="0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05;p39">
              <a:extLst>
                <a:ext uri="{FF2B5EF4-FFF2-40B4-BE49-F238E27FC236}">
                  <a16:creationId xmlns:a16="http://schemas.microsoft.com/office/drawing/2014/main" id="{487ABC98-2C52-C89D-AA78-0E04EEDE5DDD}"/>
                </a:ext>
              </a:extLst>
            </p:cNvPr>
            <p:cNvSpPr/>
            <p:nvPr/>
          </p:nvSpPr>
          <p:spPr>
            <a:xfrm>
              <a:off x="5231942" y="1963460"/>
              <a:ext cx="97538" cy="24868"/>
            </a:xfrm>
            <a:custGeom>
              <a:avLst/>
              <a:gdLst/>
              <a:ahLst/>
              <a:cxnLst/>
              <a:rect l="l" t="t" r="r" b="b"/>
              <a:pathLst>
                <a:path w="2671" h="681" extrusionOk="0">
                  <a:moveTo>
                    <a:pt x="508" y="1"/>
                  </a:moveTo>
                  <a:cubicBezTo>
                    <a:pt x="230" y="1"/>
                    <a:pt x="0" y="230"/>
                    <a:pt x="0" y="508"/>
                  </a:cubicBezTo>
                  <a:lnTo>
                    <a:pt x="0" y="517"/>
                  </a:lnTo>
                  <a:cubicBezTo>
                    <a:pt x="0" y="575"/>
                    <a:pt x="10" y="623"/>
                    <a:pt x="29" y="680"/>
                  </a:cubicBezTo>
                  <a:cubicBezTo>
                    <a:pt x="94" y="476"/>
                    <a:pt x="276" y="335"/>
                    <a:pt x="487" y="335"/>
                  </a:cubicBezTo>
                  <a:cubicBezTo>
                    <a:pt x="494" y="335"/>
                    <a:pt x="501" y="335"/>
                    <a:pt x="508" y="335"/>
                  </a:cubicBezTo>
                  <a:lnTo>
                    <a:pt x="1101" y="335"/>
                  </a:lnTo>
                  <a:lnTo>
                    <a:pt x="1101" y="316"/>
                  </a:lnTo>
                  <a:lnTo>
                    <a:pt x="2460" y="316"/>
                  </a:lnTo>
                  <a:cubicBezTo>
                    <a:pt x="2671" y="316"/>
                    <a:pt x="2671" y="1"/>
                    <a:pt x="2460" y="1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06;p39">
              <a:extLst>
                <a:ext uri="{FF2B5EF4-FFF2-40B4-BE49-F238E27FC236}">
                  <a16:creationId xmlns:a16="http://schemas.microsoft.com/office/drawing/2014/main" id="{F475C1BC-E0D3-1AA8-C0F7-B4988DD7AFBA}"/>
                </a:ext>
              </a:extLst>
            </p:cNvPr>
            <p:cNvSpPr/>
            <p:nvPr/>
          </p:nvSpPr>
          <p:spPr>
            <a:xfrm>
              <a:off x="5231942" y="2030578"/>
              <a:ext cx="74824" cy="18880"/>
            </a:xfrm>
            <a:custGeom>
              <a:avLst/>
              <a:gdLst/>
              <a:ahLst/>
              <a:cxnLst/>
              <a:rect l="l" t="t" r="r" b="b"/>
              <a:pathLst>
                <a:path w="2049" h="517" extrusionOk="0">
                  <a:moveTo>
                    <a:pt x="211" y="0"/>
                  </a:moveTo>
                  <a:cubicBezTo>
                    <a:pt x="182" y="0"/>
                    <a:pt x="144" y="10"/>
                    <a:pt x="115" y="19"/>
                  </a:cubicBezTo>
                  <a:cubicBezTo>
                    <a:pt x="106" y="38"/>
                    <a:pt x="96" y="57"/>
                    <a:pt x="77" y="67"/>
                  </a:cubicBezTo>
                  <a:cubicBezTo>
                    <a:pt x="29" y="163"/>
                    <a:pt x="0" y="268"/>
                    <a:pt x="0" y="383"/>
                  </a:cubicBezTo>
                  <a:cubicBezTo>
                    <a:pt x="0" y="431"/>
                    <a:pt x="10" y="469"/>
                    <a:pt x="29" y="517"/>
                  </a:cubicBezTo>
                  <a:cubicBezTo>
                    <a:pt x="48" y="459"/>
                    <a:pt x="77" y="402"/>
                    <a:pt x="106" y="364"/>
                  </a:cubicBezTo>
                  <a:cubicBezTo>
                    <a:pt x="134" y="335"/>
                    <a:pt x="163" y="325"/>
                    <a:pt x="201" y="325"/>
                  </a:cubicBezTo>
                  <a:lnTo>
                    <a:pt x="1828" y="325"/>
                  </a:lnTo>
                  <a:cubicBezTo>
                    <a:pt x="2049" y="325"/>
                    <a:pt x="2049" y="0"/>
                    <a:pt x="1828" y="0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07;p39">
              <a:extLst>
                <a:ext uri="{FF2B5EF4-FFF2-40B4-BE49-F238E27FC236}">
                  <a16:creationId xmlns:a16="http://schemas.microsoft.com/office/drawing/2014/main" id="{4C686440-E6DD-3514-188D-A98BF41C46EC}"/>
                </a:ext>
              </a:extLst>
            </p:cNvPr>
            <p:cNvSpPr/>
            <p:nvPr/>
          </p:nvSpPr>
          <p:spPr>
            <a:xfrm>
              <a:off x="5217628" y="1994572"/>
              <a:ext cx="83187" cy="24503"/>
            </a:xfrm>
            <a:custGeom>
              <a:avLst/>
              <a:gdLst/>
              <a:ahLst/>
              <a:cxnLst/>
              <a:rect l="l" t="t" r="r" b="b"/>
              <a:pathLst>
                <a:path w="2278" h="671" extrusionOk="0">
                  <a:moveTo>
                    <a:pt x="402" y="0"/>
                  </a:moveTo>
                  <a:cubicBezTo>
                    <a:pt x="163" y="48"/>
                    <a:pt x="0" y="249"/>
                    <a:pt x="0" y="488"/>
                  </a:cubicBezTo>
                  <a:lnTo>
                    <a:pt x="0" y="508"/>
                  </a:lnTo>
                  <a:cubicBezTo>
                    <a:pt x="0" y="565"/>
                    <a:pt x="10" y="613"/>
                    <a:pt x="19" y="670"/>
                  </a:cubicBezTo>
                  <a:cubicBezTo>
                    <a:pt x="86" y="460"/>
                    <a:pt x="278" y="316"/>
                    <a:pt x="498" y="316"/>
                  </a:cubicBezTo>
                  <a:lnTo>
                    <a:pt x="2067" y="316"/>
                  </a:lnTo>
                  <a:cubicBezTo>
                    <a:pt x="2278" y="316"/>
                    <a:pt x="2278" y="0"/>
                    <a:pt x="2067" y="0"/>
                  </a:cubicBezTo>
                  <a:lnTo>
                    <a:pt x="450" y="0"/>
                  </a:lnTo>
                  <a:cubicBezTo>
                    <a:pt x="431" y="0"/>
                    <a:pt x="412" y="0"/>
                    <a:pt x="402" y="10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08;p39">
              <a:extLst>
                <a:ext uri="{FF2B5EF4-FFF2-40B4-BE49-F238E27FC236}">
                  <a16:creationId xmlns:a16="http://schemas.microsoft.com/office/drawing/2014/main" id="{D14051B0-8264-C68F-8B0A-6DE2D7CE6CC9}"/>
                </a:ext>
              </a:extLst>
            </p:cNvPr>
            <p:cNvSpPr/>
            <p:nvPr/>
          </p:nvSpPr>
          <p:spPr>
            <a:xfrm>
              <a:off x="5295555" y="2062348"/>
              <a:ext cx="38453" cy="36408"/>
            </a:xfrm>
            <a:custGeom>
              <a:avLst/>
              <a:gdLst/>
              <a:ahLst/>
              <a:cxnLst/>
              <a:rect l="l" t="t" r="r" b="b"/>
              <a:pathLst>
                <a:path w="1053" h="997" extrusionOk="0">
                  <a:moveTo>
                    <a:pt x="613" y="1"/>
                  </a:moveTo>
                  <a:cubicBezTo>
                    <a:pt x="479" y="97"/>
                    <a:pt x="354" y="202"/>
                    <a:pt x="240" y="326"/>
                  </a:cubicBezTo>
                  <a:cubicBezTo>
                    <a:pt x="134" y="432"/>
                    <a:pt x="58" y="566"/>
                    <a:pt x="29" y="709"/>
                  </a:cubicBezTo>
                  <a:cubicBezTo>
                    <a:pt x="0" y="805"/>
                    <a:pt x="10" y="901"/>
                    <a:pt x="39" y="996"/>
                  </a:cubicBezTo>
                  <a:cubicBezTo>
                    <a:pt x="106" y="795"/>
                    <a:pt x="230" y="623"/>
                    <a:pt x="393" y="499"/>
                  </a:cubicBezTo>
                  <a:cubicBezTo>
                    <a:pt x="431" y="460"/>
                    <a:pt x="498" y="412"/>
                    <a:pt x="584" y="345"/>
                  </a:cubicBezTo>
                  <a:lnTo>
                    <a:pt x="613" y="326"/>
                  </a:lnTo>
                  <a:cubicBezTo>
                    <a:pt x="814" y="173"/>
                    <a:pt x="1053" y="1"/>
                    <a:pt x="1053" y="1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09;p39">
              <a:extLst>
                <a:ext uri="{FF2B5EF4-FFF2-40B4-BE49-F238E27FC236}">
                  <a16:creationId xmlns:a16="http://schemas.microsoft.com/office/drawing/2014/main" id="{5AFBCDA7-CF6C-CD04-03AD-A2144B76101F}"/>
                </a:ext>
              </a:extLst>
            </p:cNvPr>
            <p:cNvSpPr/>
            <p:nvPr/>
          </p:nvSpPr>
          <p:spPr>
            <a:xfrm>
              <a:off x="5519223" y="2265420"/>
              <a:ext cx="229987" cy="178972"/>
            </a:xfrm>
            <a:custGeom>
              <a:avLst/>
              <a:gdLst/>
              <a:ahLst/>
              <a:cxnLst/>
              <a:rect l="l" t="t" r="r" b="b"/>
              <a:pathLst>
                <a:path w="6298" h="4901" extrusionOk="0">
                  <a:moveTo>
                    <a:pt x="3637" y="1"/>
                  </a:moveTo>
                  <a:cubicBezTo>
                    <a:pt x="3463" y="1"/>
                    <a:pt x="3222" y="67"/>
                    <a:pt x="2910" y="297"/>
                  </a:cubicBezTo>
                  <a:cubicBezTo>
                    <a:pt x="2680" y="469"/>
                    <a:pt x="2402" y="574"/>
                    <a:pt x="2115" y="613"/>
                  </a:cubicBezTo>
                  <a:cubicBezTo>
                    <a:pt x="1685" y="699"/>
                    <a:pt x="1350" y="795"/>
                    <a:pt x="842" y="1464"/>
                  </a:cubicBezTo>
                  <a:lnTo>
                    <a:pt x="0" y="1464"/>
                  </a:lnTo>
                  <a:lnTo>
                    <a:pt x="0" y="4336"/>
                  </a:lnTo>
                  <a:lnTo>
                    <a:pt x="1110" y="4336"/>
                  </a:lnTo>
                  <a:cubicBezTo>
                    <a:pt x="1494" y="4877"/>
                    <a:pt x="2873" y="4900"/>
                    <a:pt x="3164" y="4900"/>
                  </a:cubicBezTo>
                  <a:cubicBezTo>
                    <a:pt x="3192" y="4900"/>
                    <a:pt x="3210" y="4900"/>
                    <a:pt x="3216" y="4900"/>
                  </a:cubicBezTo>
                  <a:lnTo>
                    <a:pt x="4403" y="4900"/>
                  </a:lnTo>
                  <a:cubicBezTo>
                    <a:pt x="4680" y="4900"/>
                    <a:pt x="4910" y="4671"/>
                    <a:pt x="4910" y="4393"/>
                  </a:cubicBezTo>
                  <a:lnTo>
                    <a:pt x="4910" y="4374"/>
                  </a:lnTo>
                  <a:cubicBezTo>
                    <a:pt x="4910" y="4259"/>
                    <a:pt x="4862" y="4144"/>
                    <a:pt x="4785" y="4058"/>
                  </a:cubicBezTo>
                  <a:lnTo>
                    <a:pt x="5388" y="4058"/>
                  </a:lnTo>
                  <a:cubicBezTo>
                    <a:pt x="5666" y="4058"/>
                    <a:pt x="5886" y="3828"/>
                    <a:pt x="5886" y="3551"/>
                  </a:cubicBezTo>
                  <a:lnTo>
                    <a:pt x="5886" y="3541"/>
                  </a:lnTo>
                  <a:cubicBezTo>
                    <a:pt x="5886" y="3417"/>
                    <a:pt x="5848" y="3312"/>
                    <a:pt x="5781" y="3216"/>
                  </a:cubicBezTo>
                  <a:lnTo>
                    <a:pt x="5790" y="3216"/>
                  </a:lnTo>
                  <a:cubicBezTo>
                    <a:pt x="6068" y="3216"/>
                    <a:pt x="6288" y="2996"/>
                    <a:pt x="6288" y="2718"/>
                  </a:cubicBezTo>
                  <a:lnTo>
                    <a:pt x="6298" y="2699"/>
                  </a:lnTo>
                  <a:cubicBezTo>
                    <a:pt x="6298" y="2422"/>
                    <a:pt x="6077" y="2201"/>
                    <a:pt x="5800" y="2201"/>
                  </a:cubicBezTo>
                  <a:lnTo>
                    <a:pt x="5781" y="2201"/>
                  </a:lnTo>
                  <a:cubicBezTo>
                    <a:pt x="5857" y="2106"/>
                    <a:pt x="5905" y="1991"/>
                    <a:pt x="5905" y="1876"/>
                  </a:cubicBezTo>
                  <a:lnTo>
                    <a:pt x="5905" y="1857"/>
                  </a:lnTo>
                  <a:cubicBezTo>
                    <a:pt x="5905" y="1579"/>
                    <a:pt x="5675" y="1359"/>
                    <a:pt x="5398" y="1359"/>
                  </a:cubicBezTo>
                  <a:lnTo>
                    <a:pt x="3551" y="1359"/>
                  </a:lnTo>
                  <a:cubicBezTo>
                    <a:pt x="3790" y="1197"/>
                    <a:pt x="4077" y="938"/>
                    <a:pt x="4144" y="641"/>
                  </a:cubicBezTo>
                  <a:cubicBezTo>
                    <a:pt x="4182" y="469"/>
                    <a:pt x="4144" y="306"/>
                    <a:pt x="4039" y="172"/>
                  </a:cubicBezTo>
                  <a:lnTo>
                    <a:pt x="4001" y="125"/>
                  </a:lnTo>
                  <a:lnTo>
                    <a:pt x="3943" y="86"/>
                  </a:lnTo>
                  <a:cubicBezTo>
                    <a:pt x="3890" y="51"/>
                    <a:pt x="3789" y="1"/>
                    <a:pt x="3637" y="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10;p39">
              <a:extLst>
                <a:ext uri="{FF2B5EF4-FFF2-40B4-BE49-F238E27FC236}">
                  <a16:creationId xmlns:a16="http://schemas.microsoft.com/office/drawing/2014/main" id="{7339B132-ACBF-5DF6-C1C6-72D90BF0202F}"/>
                </a:ext>
              </a:extLst>
            </p:cNvPr>
            <p:cNvSpPr/>
            <p:nvPr/>
          </p:nvSpPr>
          <p:spPr>
            <a:xfrm>
              <a:off x="5519223" y="2265603"/>
              <a:ext cx="152388" cy="62737"/>
            </a:xfrm>
            <a:custGeom>
              <a:avLst/>
              <a:gdLst/>
              <a:ahLst/>
              <a:cxnLst/>
              <a:rect l="l" t="t" r="r" b="b"/>
              <a:pathLst>
                <a:path w="4173" h="1718" extrusionOk="0">
                  <a:moveTo>
                    <a:pt x="3633" y="0"/>
                  </a:moveTo>
                  <a:cubicBezTo>
                    <a:pt x="3460" y="0"/>
                    <a:pt x="3222" y="67"/>
                    <a:pt x="2910" y="292"/>
                  </a:cubicBezTo>
                  <a:cubicBezTo>
                    <a:pt x="2670" y="464"/>
                    <a:pt x="2402" y="579"/>
                    <a:pt x="2115" y="617"/>
                  </a:cubicBezTo>
                  <a:cubicBezTo>
                    <a:pt x="1675" y="694"/>
                    <a:pt x="1350" y="799"/>
                    <a:pt x="833" y="1469"/>
                  </a:cubicBezTo>
                  <a:lnTo>
                    <a:pt x="0" y="1469"/>
                  </a:lnTo>
                  <a:lnTo>
                    <a:pt x="0" y="1718"/>
                  </a:lnTo>
                  <a:lnTo>
                    <a:pt x="957" y="1718"/>
                  </a:lnTo>
                  <a:cubicBezTo>
                    <a:pt x="1474" y="1048"/>
                    <a:pt x="1675" y="943"/>
                    <a:pt x="2115" y="866"/>
                  </a:cubicBezTo>
                  <a:cubicBezTo>
                    <a:pt x="2402" y="828"/>
                    <a:pt x="2680" y="723"/>
                    <a:pt x="2910" y="550"/>
                  </a:cubicBezTo>
                  <a:cubicBezTo>
                    <a:pt x="3222" y="320"/>
                    <a:pt x="3463" y="254"/>
                    <a:pt x="3637" y="254"/>
                  </a:cubicBezTo>
                  <a:cubicBezTo>
                    <a:pt x="3789" y="254"/>
                    <a:pt x="3890" y="304"/>
                    <a:pt x="3943" y="340"/>
                  </a:cubicBezTo>
                  <a:lnTo>
                    <a:pt x="3991" y="368"/>
                  </a:lnTo>
                  <a:lnTo>
                    <a:pt x="4029" y="426"/>
                  </a:lnTo>
                  <a:cubicBezTo>
                    <a:pt x="4087" y="493"/>
                    <a:pt x="4116" y="560"/>
                    <a:pt x="4135" y="646"/>
                  </a:cubicBezTo>
                  <a:lnTo>
                    <a:pt x="4135" y="636"/>
                  </a:lnTo>
                  <a:cubicBezTo>
                    <a:pt x="4173" y="474"/>
                    <a:pt x="4135" y="301"/>
                    <a:pt x="4029" y="167"/>
                  </a:cubicBezTo>
                  <a:lnTo>
                    <a:pt x="3991" y="120"/>
                  </a:lnTo>
                  <a:lnTo>
                    <a:pt x="3943" y="91"/>
                  </a:lnTo>
                  <a:cubicBezTo>
                    <a:pt x="3885" y="51"/>
                    <a:pt x="3784" y="0"/>
                    <a:pt x="3633" y="0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11;p39">
              <a:extLst>
                <a:ext uri="{FF2B5EF4-FFF2-40B4-BE49-F238E27FC236}">
                  <a16:creationId xmlns:a16="http://schemas.microsoft.com/office/drawing/2014/main" id="{FAA119C3-9226-9BD6-6737-926F5E615ABC}"/>
                </a:ext>
              </a:extLst>
            </p:cNvPr>
            <p:cNvSpPr/>
            <p:nvPr/>
          </p:nvSpPr>
          <p:spPr>
            <a:xfrm>
              <a:off x="5660069" y="2381435"/>
              <a:ext cx="74824" cy="18916"/>
            </a:xfrm>
            <a:custGeom>
              <a:avLst/>
              <a:gdLst/>
              <a:ahLst/>
              <a:cxnLst/>
              <a:rect l="l" t="t" r="r" b="b"/>
              <a:pathLst>
                <a:path w="2049" h="518" extrusionOk="0">
                  <a:moveTo>
                    <a:pt x="211" y="1"/>
                  </a:moveTo>
                  <a:cubicBezTo>
                    <a:pt x="0" y="1"/>
                    <a:pt x="0" y="326"/>
                    <a:pt x="211" y="326"/>
                  </a:cubicBezTo>
                  <a:lnTo>
                    <a:pt x="1847" y="326"/>
                  </a:lnTo>
                  <a:cubicBezTo>
                    <a:pt x="1876" y="326"/>
                    <a:pt x="1914" y="336"/>
                    <a:pt x="1943" y="364"/>
                  </a:cubicBezTo>
                  <a:cubicBezTo>
                    <a:pt x="1972" y="412"/>
                    <a:pt x="2000" y="460"/>
                    <a:pt x="2019" y="517"/>
                  </a:cubicBezTo>
                  <a:cubicBezTo>
                    <a:pt x="2029" y="469"/>
                    <a:pt x="2039" y="431"/>
                    <a:pt x="2048" y="383"/>
                  </a:cubicBezTo>
                  <a:cubicBezTo>
                    <a:pt x="2048" y="278"/>
                    <a:pt x="2019" y="163"/>
                    <a:pt x="1962" y="68"/>
                  </a:cubicBezTo>
                  <a:cubicBezTo>
                    <a:pt x="1952" y="58"/>
                    <a:pt x="1943" y="39"/>
                    <a:pt x="1924" y="29"/>
                  </a:cubicBezTo>
                  <a:cubicBezTo>
                    <a:pt x="1895" y="10"/>
                    <a:pt x="1866" y="1"/>
                    <a:pt x="1838" y="1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12;p39">
              <a:extLst>
                <a:ext uri="{FF2B5EF4-FFF2-40B4-BE49-F238E27FC236}">
                  <a16:creationId xmlns:a16="http://schemas.microsoft.com/office/drawing/2014/main" id="{E748B646-C902-9EBF-1AFB-CFBE8F565AA3}"/>
                </a:ext>
              </a:extLst>
            </p:cNvPr>
            <p:cNvSpPr/>
            <p:nvPr/>
          </p:nvSpPr>
          <p:spPr>
            <a:xfrm>
              <a:off x="5647142" y="2413242"/>
              <a:ext cx="51745" cy="18551"/>
            </a:xfrm>
            <a:custGeom>
              <a:avLst/>
              <a:gdLst/>
              <a:ahLst/>
              <a:cxnLst/>
              <a:rect l="l" t="t" r="r" b="b"/>
              <a:pathLst>
                <a:path w="1417" h="508" extrusionOk="0">
                  <a:moveTo>
                    <a:pt x="211" y="0"/>
                  </a:moveTo>
                  <a:cubicBezTo>
                    <a:pt x="0" y="0"/>
                    <a:pt x="0" y="316"/>
                    <a:pt x="211" y="316"/>
                  </a:cubicBezTo>
                  <a:lnTo>
                    <a:pt x="1206" y="316"/>
                  </a:lnTo>
                  <a:cubicBezTo>
                    <a:pt x="1244" y="316"/>
                    <a:pt x="1273" y="335"/>
                    <a:pt x="1302" y="355"/>
                  </a:cubicBezTo>
                  <a:cubicBezTo>
                    <a:pt x="1340" y="402"/>
                    <a:pt x="1369" y="450"/>
                    <a:pt x="1388" y="508"/>
                  </a:cubicBezTo>
                  <a:cubicBezTo>
                    <a:pt x="1397" y="469"/>
                    <a:pt x="1407" y="422"/>
                    <a:pt x="1407" y="374"/>
                  </a:cubicBezTo>
                  <a:cubicBezTo>
                    <a:pt x="1416" y="268"/>
                    <a:pt x="1388" y="163"/>
                    <a:pt x="1330" y="67"/>
                  </a:cubicBezTo>
                  <a:cubicBezTo>
                    <a:pt x="1321" y="48"/>
                    <a:pt x="1302" y="29"/>
                    <a:pt x="1292" y="20"/>
                  </a:cubicBezTo>
                  <a:cubicBezTo>
                    <a:pt x="1263" y="0"/>
                    <a:pt x="1235" y="0"/>
                    <a:pt x="1206" y="0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13;p39">
              <a:extLst>
                <a:ext uri="{FF2B5EF4-FFF2-40B4-BE49-F238E27FC236}">
                  <a16:creationId xmlns:a16="http://schemas.microsoft.com/office/drawing/2014/main" id="{265A7890-7F8F-5D8E-09FF-A7A4ED6B534B}"/>
                </a:ext>
              </a:extLst>
            </p:cNvPr>
            <p:cNvSpPr/>
            <p:nvPr/>
          </p:nvSpPr>
          <p:spPr>
            <a:xfrm>
              <a:off x="5665985" y="2345429"/>
              <a:ext cx="83223" cy="24503"/>
            </a:xfrm>
            <a:custGeom>
              <a:avLst/>
              <a:gdLst/>
              <a:ahLst/>
              <a:cxnLst/>
              <a:rect l="l" t="t" r="r" b="b"/>
              <a:pathLst>
                <a:path w="2279" h="671" extrusionOk="0">
                  <a:moveTo>
                    <a:pt x="211" y="1"/>
                  </a:moveTo>
                  <a:cubicBezTo>
                    <a:pt x="1" y="1"/>
                    <a:pt x="1" y="317"/>
                    <a:pt x="211" y="317"/>
                  </a:cubicBezTo>
                  <a:lnTo>
                    <a:pt x="1781" y="317"/>
                  </a:lnTo>
                  <a:cubicBezTo>
                    <a:pt x="2001" y="317"/>
                    <a:pt x="2192" y="460"/>
                    <a:pt x="2259" y="671"/>
                  </a:cubicBezTo>
                  <a:cubicBezTo>
                    <a:pt x="2269" y="613"/>
                    <a:pt x="2279" y="565"/>
                    <a:pt x="2279" y="508"/>
                  </a:cubicBezTo>
                  <a:lnTo>
                    <a:pt x="2279" y="498"/>
                  </a:lnTo>
                  <a:cubicBezTo>
                    <a:pt x="2279" y="259"/>
                    <a:pt x="2116" y="49"/>
                    <a:pt x="1877" y="1"/>
                  </a:cubicBezTo>
                  <a:lnTo>
                    <a:pt x="1877" y="10"/>
                  </a:lnTo>
                  <a:cubicBezTo>
                    <a:pt x="1867" y="1"/>
                    <a:pt x="1848" y="1"/>
                    <a:pt x="1829" y="1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14;p39">
              <a:extLst>
                <a:ext uri="{FF2B5EF4-FFF2-40B4-BE49-F238E27FC236}">
                  <a16:creationId xmlns:a16="http://schemas.microsoft.com/office/drawing/2014/main" id="{2A77809D-5FD6-6500-70A9-9B5760045D10}"/>
                </a:ext>
              </a:extLst>
            </p:cNvPr>
            <p:cNvSpPr/>
            <p:nvPr/>
          </p:nvSpPr>
          <p:spPr>
            <a:xfrm>
              <a:off x="5632791" y="2314353"/>
              <a:ext cx="101738" cy="24832"/>
            </a:xfrm>
            <a:custGeom>
              <a:avLst/>
              <a:gdLst/>
              <a:ahLst/>
              <a:cxnLst/>
              <a:rect l="l" t="t" r="r" b="b"/>
              <a:pathLst>
                <a:path w="2786" h="680" extrusionOk="0">
                  <a:moveTo>
                    <a:pt x="470" y="0"/>
                  </a:moveTo>
                  <a:cubicBezTo>
                    <a:pt x="326" y="124"/>
                    <a:pt x="163" y="230"/>
                    <a:pt x="1" y="325"/>
                  </a:cubicBezTo>
                  <a:lnTo>
                    <a:pt x="1695" y="325"/>
                  </a:lnTo>
                  <a:lnTo>
                    <a:pt x="1685" y="335"/>
                  </a:lnTo>
                  <a:lnTo>
                    <a:pt x="2278" y="335"/>
                  </a:lnTo>
                  <a:cubicBezTo>
                    <a:pt x="2498" y="335"/>
                    <a:pt x="2690" y="469"/>
                    <a:pt x="2757" y="680"/>
                  </a:cubicBezTo>
                  <a:cubicBezTo>
                    <a:pt x="2776" y="632"/>
                    <a:pt x="2786" y="574"/>
                    <a:pt x="2786" y="526"/>
                  </a:cubicBezTo>
                  <a:lnTo>
                    <a:pt x="2786" y="507"/>
                  </a:lnTo>
                  <a:cubicBezTo>
                    <a:pt x="2786" y="230"/>
                    <a:pt x="2556" y="0"/>
                    <a:pt x="2278" y="0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15;p39">
              <a:extLst>
                <a:ext uri="{FF2B5EF4-FFF2-40B4-BE49-F238E27FC236}">
                  <a16:creationId xmlns:a16="http://schemas.microsoft.com/office/drawing/2014/main" id="{E4B731E8-7EBF-284E-C15E-1B8291C5D617}"/>
                </a:ext>
              </a:extLst>
            </p:cNvPr>
            <p:cNvSpPr/>
            <p:nvPr/>
          </p:nvSpPr>
          <p:spPr>
            <a:xfrm>
              <a:off x="5520245" y="2319246"/>
              <a:ext cx="13000" cy="104513"/>
            </a:xfrm>
            <a:custGeom>
              <a:avLst/>
              <a:gdLst/>
              <a:ahLst/>
              <a:cxnLst/>
              <a:rect l="l" t="t" r="r" b="b"/>
              <a:pathLst>
                <a:path w="356" h="2862" extrusionOk="0">
                  <a:moveTo>
                    <a:pt x="1" y="0"/>
                  </a:moveTo>
                  <a:lnTo>
                    <a:pt x="1" y="2862"/>
                  </a:lnTo>
                  <a:lnTo>
                    <a:pt x="355" y="2862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16;p39">
              <a:extLst>
                <a:ext uri="{FF2B5EF4-FFF2-40B4-BE49-F238E27FC236}">
                  <a16:creationId xmlns:a16="http://schemas.microsoft.com/office/drawing/2014/main" id="{A59A35BC-F7D0-2F82-3A05-36139D3F8006}"/>
                </a:ext>
              </a:extLst>
            </p:cNvPr>
            <p:cNvSpPr/>
            <p:nvPr/>
          </p:nvSpPr>
          <p:spPr>
            <a:xfrm>
              <a:off x="5504872" y="1953308"/>
              <a:ext cx="22057" cy="22057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307" y="1"/>
                  </a:moveTo>
                  <a:cubicBezTo>
                    <a:pt x="135" y="1"/>
                    <a:pt x="1" y="135"/>
                    <a:pt x="1" y="307"/>
                  </a:cubicBezTo>
                  <a:cubicBezTo>
                    <a:pt x="1" y="470"/>
                    <a:pt x="135" y="604"/>
                    <a:pt x="307" y="604"/>
                  </a:cubicBezTo>
                  <a:cubicBezTo>
                    <a:pt x="470" y="604"/>
                    <a:pt x="604" y="470"/>
                    <a:pt x="604" y="307"/>
                  </a:cubicBezTo>
                  <a:cubicBezTo>
                    <a:pt x="604" y="135"/>
                    <a:pt x="470" y="1"/>
                    <a:pt x="3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17;p39">
              <a:extLst>
                <a:ext uri="{FF2B5EF4-FFF2-40B4-BE49-F238E27FC236}">
                  <a16:creationId xmlns:a16="http://schemas.microsoft.com/office/drawing/2014/main" id="{21BE5BA9-F05C-B488-163C-A3548AE072CD}"/>
                </a:ext>
              </a:extLst>
            </p:cNvPr>
            <p:cNvSpPr/>
            <p:nvPr/>
          </p:nvSpPr>
          <p:spPr>
            <a:xfrm>
              <a:off x="5534925" y="1953308"/>
              <a:ext cx="22057" cy="22057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298" y="1"/>
                  </a:moveTo>
                  <a:cubicBezTo>
                    <a:pt x="135" y="1"/>
                    <a:pt x="1" y="135"/>
                    <a:pt x="1" y="307"/>
                  </a:cubicBezTo>
                  <a:cubicBezTo>
                    <a:pt x="1" y="470"/>
                    <a:pt x="135" y="604"/>
                    <a:pt x="298" y="604"/>
                  </a:cubicBezTo>
                  <a:cubicBezTo>
                    <a:pt x="470" y="604"/>
                    <a:pt x="604" y="470"/>
                    <a:pt x="604" y="307"/>
                  </a:cubicBezTo>
                  <a:cubicBezTo>
                    <a:pt x="604" y="135"/>
                    <a:pt x="470" y="1"/>
                    <a:pt x="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18;p39">
              <a:extLst>
                <a:ext uri="{FF2B5EF4-FFF2-40B4-BE49-F238E27FC236}">
                  <a16:creationId xmlns:a16="http://schemas.microsoft.com/office/drawing/2014/main" id="{B32BC19F-05E8-EF70-4625-CC9BB874A2D4}"/>
                </a:ext>
              </a:extLst>
            </p:cNvPr>
            <p:cNvSpPr/>
            <p:nvPr/>
          </p:nvSpPr>
          <p:spPr>
            <a:xfrm>
              <a:off x="5699179" y="2211923"/>
              <a:ext cx="22057" cy="22057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307" y="1"/>
                  </a:moveTo>
                  <a:cubicBezTo>
                    <a:pt x="135" y="1"/>
                    <a:pt x="1" y="135"/>
                    <a:pt x="1" y="307"/>
                  </a:cubicBezTo>
                  <a:cubicBezTo>
                    <a:pt x="1" y="470"/>
                    <a:pt x="135" y="604"/>
                    <a:pt x="307" y="604"/>
                  </a:cubicBezTo>
                  <a:cubicBezTo>
                    <a:pt x="470" y="604"/>
                    <a:pt x="604" y="470"/>
                    <a:pt x="604" y="307"/>
                  </a:cubicBezTo>
                  <a:cubicBezTo>
                    <a:pt x="604" y="135"/>
                    <a:pt x="470" y="1"/>
                    <a:pt x="3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19;p39">
              <a:extLst>
                <a:ext uri="{FF2B5EF4-FFF2-40B4-BE49-F238E27FC236}">
                  <a16:creationId xmlns:a16="http://schemas.microsoft.com/office/drawing/2014/main" id="{7EAD9C3F-324F-6111-B761-B3F6F6E87A49}"/>
                </a:ext>
              </a:extLst>
            </p:cNvPr>
            <p:cNvSpPr/>
            <p:nvPr/>
          </p:nvSpPr>
          <p:spPr>
            <a:xfrm>
              <a:off x="5699179" y="2242013"/>
              <a:ext cx="22057" cy="22020"/>
            </a:xfrm>
            <a:custGeom>
              <a:avLst/>
              <a:gdLst/>
              <a:ahLst/>
              <a:cxnLst/>
              <a:rect l="l" t="t" r="r" b="b"/>
              <a:pathLst>
                <a:path w="604" h="603" extrusionOk="0">
                  <a:moveTo>
                    <a:pt x="307" y="0"/>
                  </a:moveTo>
                  <a:cubicBezTo>
                    <a:pt x="135" y="0"/>
                    <a:pt x="1" y="134"/>
                    <a:pt x="1" y="297"/>
                  </a:cubicBezTo>
                  <a:cubicBezTo>
                    <a:pt x="1" y="469"/>
                    <a:pt x="135" y="603"/>
                    <a:pt x="307" y="603"/>
                  </a:cubicBezTo>
                  <a:cubicBezTo>
                    <a:pt x="470" y="603"/>
                    <a:pt x="604" y="469"/>
                    <a:pt x="604" y="297"/>
                  </a:cubicBezTo>
                  <a:cubicBezTo>
                    <a:pt x="604" y="134"/>
                    <a:pt x="470" y="0"/>
                    <a:pt x="3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20;p39">
              <a:extLst>
                <a:ext uri="{FF2B5EF4-FFF2-40B4-BE49-F238E27FC236}">
                  <a16:creationId xmlns:a16="http://schemas.microsoft.com/office/drawing/2014/main" id="{698193DA-2DBB-4206-D145-05FD7CDF7A1F}"/>
                </a:ext>
              </a:extLst>
            </p:cNvPr>
            <p:cNvSpPr/>
            <p:nvPr/>
          </p:nvSpPr>
          <p:spPr>
            <a:xfrm>
              <a:off x="5246257" y="2117927"/>
              <a:ext cx="22057" cy="21691"/>
            </a:xfrm>
            <a:custGeom>
              <a:avLst/>
              <a:gdLst/>
              <a:ahLst/>
              <a:cxnLst/>
              <a:rect l="l" t="t" r="r" b="b"/>
              <a:pathLst>
                <a:path w="604" h="594" extrusionOk="0">
                  <a:moveTo>
                    <a:pt x="307" y="1"/>
                  </a:moveTo>
                  <a:cubicBezTo>
                    <a:pt x="135" y="1"/>
                    <a:pt x="1" y="135"/>
                    <a:pt x="1" y="297"/>
                  </a:cubicBezTo>
                  <a:cubicBezTo>
                    <a:pt x="1" y="460"/>
                    <a:pt x="135" y="594"/>
                    <a:pt x="307" y="594"/>
                  </a:cubicBezTo>
                  <a:cubicBezTo>
                    <a:pt x="470" y="594"/>
                    <a:pt x="604" y="460"/>
                    <a:pt x="604" y="297"/>
                  </a:cubicBezTo>
                  <a:cubicBezTo>
                    <a:pt x="604" y="135"/>
                    <a:pt x="470" y="1"/>
                    <a:pt x="3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21;p39">
              <a:extLst>
                <a:ext uri="{FF2B5EF4-FFF2-40B4-BE49-F238E27FC236}">
                  <a16:creationId xmlns:a16="http://schemas.microsoft.com/office/drawing/2014/main" id="{57AEBF94-5C9E-1EE1-5D6E-524E2E7BDBDF}"/>
                </a:ext>
              </a:extLst>
            </p:cNvPr>
            <p:cNvSpPr/>
            <p:nvPr/>
          </p:nvSpPr>
          <p:spPr>
            <a:xfrm>
              <a:off x="5246257" y="2147981"/>
              <a:ext cx="22057" cy="21691"/>
            </a:xfrm>
            <a:custGeom>
              <a:avLst/>
              <a:gdLst/>
              <a:ahLst/>
              <a:cxnLst/>
              <a:rect l="l" t="t" r="r" b="b"/>
              <a:pathLst>
                <a:path w="604" h="594" extrusionOk="0">
                  <a:moveTo>
                    <a:pt x="307" y="1"/>
                  </a:moveTo>
                  <a:cubicBezTo>
                    <a:pt x="135" y="1"/>
                    <a:pt x="1" y="125"/>
                    <a:pt x="1" y="297"/>
                  </a:cubicBezTo>
                  <a:cubicBezTo>
                    <a:pt x="1" y="460"/>
                    <a:pt x="135" y="594"/>
                    <a:pt x="307" y="594"/>
                  </a:cubicBezTo>
                  <a:cubicBezTo>
                    <a:pt x="470" y="594"/>
                    <a:pt x="604" y="460"/>
                    <a:pt x="604" y="297"/>
                  </a:cubicBezTo>
                  <a:cubicBezTo>
                    <a:pt x="604" y="125"/>
                    <a:pt x="470" y="1"/>
                    <a:pt x="3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22;p39">
              <a:extLst>
                <a:ext uri="{FF2B5EF4-FFF2-40B4-BE49-F238E27FC236}">
                  <a16:creationId xmlns:a16="http://schemas.microsoft.com/office/drawing/2014/main" id="{DD930C53-4587-E24C-D0FF-8811D47DE2C4}"/>
                </a:ext>
              </a:extLst>
            </p:cNvPr>
            <p:cNvSpPr/>
            <p:nvPr/>
          </p:nvSpPr>
          <p:spPr>
            <a:xfrm>
              <a:off x="5410876" y="2406267"/>
              <a:ext cx="21691" cy="22020"/>
            </a:xfrm>
            <a:custGeom>
              <a:avLst/>
              <a:gdLst/>
              <a:ahLst/>
              <a:cxnLst/>
              <a:rect l="l" t="t" r="r" b="b"/>
              <a:pathLst>
                <a:path w="594" h="603" extrusionOk="0">
                  <a:moveTo>
                    <a:pt x="297" y="0"/>
                  </a:moveTo>
                  <a:cubicBezTo>
                    <a:pt x="134" y="0"/>
                    <a:pt x="0" y="134"/>
                    <a:pt x="0" y="306"/>
                  </a:cubicBezTo>
                  <a:cubicBezTo>
                    <a:pt x="0" y="469"/>
                    <a:pt x="134" y="603"/>
                    <a:pt x="297" y="603"/>
                  </a:cubicBezTo>
                  <a:cubicBezTo>
                    <a:pt x="460" y="603"/>
                    <a:pt x="594" y="469"/>
                    <a:pt x="594" y="306"/>
                  </a:cubicBezTo>
                  <a:cubicBezTo>
                    <a:pt x="594" y="134"/>
                    <a:pt x="460" y="0"/>
                    <a:pt x="2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23;p39">
              <a:extLst>
                <a:ext uri="{FF2B5EF4-FFF2-40B4-BE49-F238E27FC236}">
                  <a16:creationId xmlns:a16="http://schemas.microsoft.com/office/drawing/2014/main" id="{B339C6EB-E0B7-44BC-6E62-0011514FB76A}"/>
                </a:ext>
              </a:extLst>
            </p:cNvPr>
            <p:cNvSpPr/>
            <p:nvPr/>
          </p:nvSpPr>
          <p:spPr>
            <a:xfrm>
              <a:off x="5440565" y="2406267"/>
              <a:ext cx="22057" cy="22020"/>
            </a:xfrm>
            <a:custGeom>
              <a:avLst/>
              <a:gdLst/>
              <a:ahLst/>
              <a:cxnLst/>
              <a:rect l="l" t="t" r="r" b="b"/>
              <a:pathLst>
                <a:path w="604" h="603" extrusionOk="0">
                  <a:moveTo>
                    <a:pt x="307" y="0"/>
                  </a:moveTo>
                  <a:cubicBezTo>
                    <a:pt x="135" y="0"/>
                    <a:pt x="1" y="134"/>
                    <a:pt x="1" y="306"/>
                  </a:cubicBezTo>
                  <a:cubicBezTo>
                    <a:pt x="1" y="469"/>
                    <a:pt x="135" y="603"/>
                    <a:pt x="307" y="603"/>
                  </a:cubicBezTo>
                  <a:cubicBezTo>
                    <a:pt x="470" y="603"/>
                    <a:pt x="604" y="469"/>
                    <a:pt x="604" y="306"/>
                  </a:cubicBezTo>
                  <a:cubicBezTo>
                    <a:pt x="604" y="134"/>
                    <a:pt x="470" y="0"/>
                    <a:pt x="3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24;p39">
              <a:extLst>
                <a:ext uri="{FF2B5EF4-FFF2-40B4-BE49-F238E27FC236}">
                  <a16:creationId xmlns:a16="http://schemas.microsoft.com/office/drawing/2014/main" id="{3D629A49-8BEE-978A-F8EB-1CDF13EF3BD9}"/>
                </a:ext>
              </a:extLst>
            </p:cNvPr>
            <p:cNvSpPr/>
            <p:nvPr/>
          </p:nvSpPr>
          <p:spPr>
            <a:xfrm>
              <a:off x="5234024" y="2185740"/>
              <a:ext cx="132851" cy="45464"/>
            </a:xfrm>
            <a:custGeom>
              <a:avLst/>
              <a:gdLst/>
              <a:ahLst/>
              <a:cxnLst/>
              <a:rect l="l" t="t" r="r" b="b"/>
              <a:pathLst>
                <a:path w="3638" h="1245" extrusionOk="0">
                  <a:moveTo>
                    <a:pt x="20" y="0"/>
                  </a:moveTo>
                  <a:lnTo>
                    <a:pt x="20" y="1005"/>
                  </a:lnTo>
                  <a:cubicBezTo>
                    <a:pt x="1" y="1130"/>
                    <a:pt x="97" y="1235"/>
                    <a:pt x="221" y="1244"/>
                  </a:cubicBezTo>
                  <a:lnTo>
                    <a:pt x="3418" y="1244"/>
                  </a:lnTo>
                  <a:cubicBezTo>
                    <a:pt x="3542" y="1235"/>
                    <a:pt x="3638" y="1130"/>
                    <a:pt x="3618" y="1005"/>
                  </a:cubicBezTo>
                  <a:cubicBezTo>
                    <a:pt x="3618" y="996"/>
                    <a:pt x="3618" y="986"/>
                    <a:pt x="3618" y="976"/>
                  </a:cubicBezTo>
                  <a:lnTo>
                    <a:pt x="36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25;p39">
              <a:extLst>
                <a:ext uri="{FF2B5EF4-FFF2-40B4-BE49-F238E27FC236}">
                  <a16:creationId xmlns:a16="http://schemas.microsoft.com/office/drawing/2014/main" id="{79DA9331-21C8-A973-5946-EF14A1DFC847}"/>
                </a:ext>
              </a:extLst>
            </p:cNvPr>
            <p:cNvSpPr/>
            <p:nvPr/>
          </p:nvSpPr>
          <p:spPr>
            <a:xfrm>
              <a:off x="5267583" y="2185740"/>
              <a:ext cx="99291" cy="45464"/>
            </a:xfrm>
            <a:custGeom>
              <a:avLst/>
              <a:gdLst/>
              <a:ahLst/>
              <a:cxnLst/>
              <a:rect l="l" t="t" r="r" b="b"/>
              <a:pathLst>
                <a:path w="2719" h="1245" extrusionOk="0">
                  <a:moveTo>
                    <a:pt x="1" y="0"/>
                  </a:moveTo>
                  <a:lnTo>
                    <a:pt x="1" y="1244"/>
                  </a:lnTo>
                  <a:lnTo>
                    <a:pt x="2499" y="1244"/>
                  </a:lnTo>
                  <a:cubicBezTo>
                    <a:pt x="2623" y="1235"/>
                    <a:pt x="2719" y="1130"/>
                    <a:pt x="2699" y="1005"/>
                  </a:cubicBezTo>
                  <a:cubicBezTo>
                    <a:pt x="2699" y="996"/>
                    <a:pt x="2699" y="986"/>
                    <a:pt x="2699" y="976"/>
                  </a:cubicBezTo>
                  <a:lnTo>
                    <a:pt x="26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26;p39">
              <a:extLst>
                <a:ext uri="{FF2B5EF4-FFF2-40B4-BE49-F238E27FC236}">
                  <a16:creationId xmlns:a16="http://schemas.microsoft.com/office/drawing/2014/main" id="{196E77ED-34AF-31E3-9E26-883B45646596}"/>
                </a:ext>
              </a:extLst>
            </p:cNvPr>
            <p:cNvSpPr/>
            <p:nvPr/>
          </p:nvSpPr>
          <p:spPr>
            <a:xfrm>
              <a:off x="5479383" y="2306575"/>
              <a:ext cx="45464" cy="131865"/>
            </a:xfrm>
            <a:custGeom>
              <a:avLst/>
              <a:gdLst/>
              <a:ahLst/>
              <a:cxnLst/>
              <a:rect l="l" t="t" r="r" b="b"/>
              <a:pathLst>
                <a:path w="1245" h="3611" extrusionOk="0">
                  <a:moveTo>
                    <a:pt x="1035" y="0"/>
                  </a:moveTo>
                  <a:cubicBezTo>
                    <a:pt x="1025" y="0"/>
                    <a:pt x="1015" y="1"/>
                    <a:pt x="1005" y="3"/>
                  </a:cubicBezTo>
                  <a:lnTo>
                    <a:pt x="0" y="3"/>
                  </a:lnTo>
                  <a:lnTo>
                    <a:pt x="0" y="3611"/>
                  </a:lnTo>
                  <a:lnTo>
                    <a:pt x="1005" y="3611"/>
                  </a:lnTo>
                  <a:lnTo>
                    <a:pt x="1005" y="3601"/>
                  </a:lnTo>
                  <a:cubicBezTo>
                    <a:pt x="1015" y="3603"/>
                    <a:pt x="1025" y="3603"/>
                    <a:pt x="1035" y="3603"/>
                  </a:cubicBezTo>
                  <a:cubicBezTo>
                    <a:pt x="1139" y="3603"/>
                    <a:pt x="1236" y="3514"/>
                    <a:pt x="1244" y="3400"/>
                  </a:cubicBezTo>
                  <a:lnTo>
                    <a:pt x="1244" y="203"/>
                  </a:lnTo>
                  <a:cubicBezTo>
                    <a:pt x="1236" y="90"/>
                    <a:pt x="1139" y="0"/>
                    <a:pt x="10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27;p39">
              <a:extLst>
                <a:ext uri="{FF2B5EF4-FFF2-40B4-BE49-F238E27FC236}">
                  <a16:creationId xmlns:a16="http://schemas.microsoft.com/office/drawing/2014/main" id="{4EDBE5A9-142B-0162-A787-307711CF51C2}"/>
                </a:ext>
              </a:extLst>
            </p:cNvPr>
            <p:cNvSpPr/>
            <p:nvPr/>
          </p:nvSpPr>
          <p:spPr>
            <a:xfrm>
              <a:off x="5479017" y="2339842"/>
              <a:ext cx="45829" cy="98342"/>
            </a:xfrm>
            <a:custGeom>
              <a:avLst/>
              <a:gdLst/>
              <a:ahLst/>
              <a:cxnLst/>
              <a:rect l="l" t="t" r="r" b="b"/>
              <a:pathLst>
                <a:path w="1255" h="2693" extrusionOk="0">
                  <a:moveTo>
                    <a:pt x="1" y="1"/>
                  </a:moveTo>
                  <a:lnTo>
                    <a:pt x="1" y="2690"/>
                  </a:lnTo>
                  <a:lnTo>
                    <a:pt x="1015" y="2690"/>
                  </a:lnTo>
                  <a:cubicBezTo>
                    <a:pt x="1025" y="2692"/>
                    <a:pt x="1035" y="2692"/>
                    <a:pt x="1045" y="2692"/>
                  </a:cubicBezTo>
                  <a:cubicBezTo>
                    <a:pt x="1149" y="2692"/>
                    <a:pt x="1246" y="2603"/>
                    <a:pt x="1254" y="2489"/>
                  </a:cubicBezTo>
                  <a:lnTo>
                    <a:pt x="12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28;p39">
              <a:extLst>
                <a:ext uri="{FF2B5EF4-FFF2-40B4-BE49-F238E27FC236}">
                  <a16:creationId xmlns:a16="http://schemas.microsoft.com/office/drawing/2014/main" id="{BB2F5CA9-E457-D9EA-7E06-B87D2F77CDAF}"/>
                </a:ext>
              </a:extLst>
            </p:cNvPr>
            <p:cNvSpPr/>
            <p:nvPr/>
          </p:nvSpPr>
          <p:spPr>
            <a:xfrm>
              <a:off x="5600291" y="2147652"/>
              <a:ext cx="132851" cy="45464"/>
            </a:xfrm>
            <a:custGeom>
              <a:avLst/>
              <a:gdLst/>
              <a:ahLst/>
              <a:cxnLst/>
              <a:rect l="l" t="t" r="r" b="b"/>
              <a:pathLst>
                <a:path w="3638" h="1245" extrusionOk="0">
                  <a:moveTo>
                    <a:pt x="221" y="0"/>
                  </a:moveTo>
                  <a:cubicBezTo>
                    <a:pt x="96" y="10"/>
                    <a:pt x="1" y="115"/>
                    <a:pt x="20" y="239"/>
                  </a:cubicBezTo>
                  <a:cubicBezTo>
                    <a:pt x="20" y="249"/>
                    <a:pt x="10" y="258"/>
                    <a:pt x="20" y="268"/>
                  </a:cubicBezTo>
                  <a:lnTo>
                    <a:pt x="20" y="1244"/>
                  </a:lnTo>
                  <a:lnTo>
                    <a:pt x="3618" y="1244"/>
                  </a:lnTo>
                  <a:lnTo>
                    <a:pt x="3618" y="239"/>
                  </a:lnTo>
                  <a:cubicBezTo>
                    <a:pt x="3637" y="115"/>
                    <a:pt x="3542" y="10"/>
                    <a:pt x="34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29;p39">
              <a:extLst>
                <a:ext uri="{FF2B5EF4-FFF2-40B4-BE49-F238E27FC236}">
                  <a16:creationId xmlns:a16="http://schemas.microsoft.com/office/drawing/2014/main" id="{2ECF271B-932E-D924-B0A9-5DC292794196}"/>
                </a:ext>
              </a:extLst>
            </p:cNvPr>
            <p:cNvSpPr/>
            <p:nvPr/>
          </p:nvSpPr>
          <p:spPr>
            <a:xfrm>
              <a:off x="5600291" y="2147652"/>
              <a:ext cx="99291" cy="45793"/>
            </a:xfrm>
            <a:custGeom>
              <a:avLst/>
              <a:gdLst/>
              <a:ahLst/>
              <a:cxnLst/>
              <a:rect l="l" t="t" r="r" b="b"/>
              <a:pathLst>
                <a:path w="2719" h="1254" extrusionOk="0">
                  <a:moveTo>
                    <a:pt x="221" y="0"/>
                  </a:moveTo>
                  <a:cubicBezTo>
                    <a:pt x="96" y="10"/>
                    <a:pt x="1" y="115"/>
                    <a:pt x="20" y="239"/>
                  </a:cubicBezTo>
                  <a:cubicBezTo>
                    <a:pt x="20" y="249"/>
                    <a:pt x="10" y="258"/>
                    <a:pt x="20" y="278"/>
                  </a:cubicBezTo>
                  <a:lnTo>
                    <a:pt x="20" y="1254"/>
                  </a:lnTo>
                  <a:lnTo>
                    <a:pt x="2719" y="1254"/>
                  </a:lnTo>
                  <a:lnTo>
                    <a:pt x="27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30;p39">
              <a:extLst>
                <a:ext uri="{FF2B5EF4-FFF2-40B4-BE49-F238E27FC236}">
                  <a16:creationId xmlns:a16="http://schemas.microsoft.com/office/drawing/2014/main" id="{DE315FF9-CA72-1B07-12B9-A3CE352ABE40}"/>
                </a:ext>
              </a:extLst>
            </p:cNvPr>
            <p:cNvSpPr/>
            <p:nvPr/>
          </p:nvSpPr>
          <p:spPr>
            <a:xfrm>
              <a:off x="5443742" y="1940381"/>
              <a:ext cx="45464" cy="131901"/>
            </a:xfrm>
            <a:custGeom>
              <a:avLst/>
              <a:gdLst/>
              <a:ahLst/>
              <a:cxnLst/>
              <a:rect l="l" t="t" r="r" b="b"/>
              <a:pathLst>
                <a:path w="1245" h="3612" extrusionOk="0">
                  <a:moveTo>
                    <a:pt x="239" y="1"/>
                  </a:moveTo>
                  <a:lnTo>
                    <a:pt x="239" y="10"/>
                  </a:lnTo>
                  <a:cubicBezTo>
                    <a:pt x="229" y="9"/>
                    <a:pt x="220" y="8"/>
                    <a:pt x="210" y="8"/>
                  </a:cubicBezTo>
                  <a:cubicBezTo>
                    <a:pt x="106" y="8"/>
                    <a:pt x="9" y="98"/>
                    <a:pt x="0" y="211"/>
                  </a:cubicBezTo>
                  <a:lnTo>
                    <a:pt x="0" y="3408"/>
                  </a:lnTo>
                  <a:cubicBezTo>
                    <a:pt x="9" y="3522"/>
                    <a:pt x="106" y="3611"/>
                    <a:pt x="210" y="3611"/>
                  </a:cubicBezTo>
                  <a:cubicBezTo>
                    <a:pt x="220" y="3611"/>
                    <a:pt x="229" y="3611"/>
                    <a:pt x="239" y="3609"/>
                  </a:cubicBezTo>
                  <a:lnTo>
                    <a:pt x="1244" y="3609"/>
                  </a:lnTo>
                  <a:lnTo>
                    <a:pt x="12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631;p39">
              <a:extLst>
                <a:ext uri="{FF2B5EF4-FFF2-40B4-BE49-F238E27FC236}">
                  <a16:creationId xmlns:a16="http://schemas.microsoft.com/office/drawing/2014/main" id="{79098C0D-E186-F6AB-1E20-B0BE59181D2A}"/>
                </a:ext>
              </a:extLst>
            </p:cNvPr>
            <p:cNvSpPr/>
            <p:nvPr/>
          </p:nvSpPr>
          <p:spPr>
            <a:xfrm>
              <a:off x="5443742" y="1940381"/>
              <a:ext cx="45793" cy="98597"/>
            </a:xfrm>
            <a:custGeom>
              <a:avLst/>
              <a:gdLst/>
              <a:ahLst/>
              <a:cxnLst/>
              <a:rect l="l" t="t" r="r" b="b"/>
              <a:pathLst>
                <a:path w="1254" h="2700" extrusionOk="0">
                  <a:moveTo>
                    <a:pt x="249" y="1"/>
                  </a:moveTo>
                  <a:lnTo>
                    <a:pt x="239" y="10"/>
                  </a:lnTo>
                  <a:cubicBezTo>
                    <a:pt x="229" y="9"/>
                    <a:pt x="220" y="8"/>
                    <a:pt x="210" y="8"/>
                  </a:cubicBezTo>
                  <a:cubicBezTo>
                    <a:pt x="106" y="8"/>
                    <a:pt x="9" y="98"/>
                    <a:pt x="0" y="211"/>
                  </a:cubicBezTo>
                  <a:lnTo>
                    <a:pt x="0" y="2700"/>
                  </a:lnTo>
                  <a:lnTo>
                    <a:pt x="1254" y="2700"/>
                  </a:lnTo>
                  <a:lnTo>
                    <a:pt x="12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632;p39">
            <a:extLst>
              <a:ext uri="{FF2B5EF4-FFF2-40B4-BE49-F238E27FC236}">
                <a16:creationId xmlns:a16="http://schemas.microsoft.com/office/drawing/2014/main" id="{2B4E8044-518C-BC0B-EB43-3156C3130CB0}"/>
              </a:ext>
            </a:extLst>
          </p:cNvPr>
          <p:cNvGrpSpPr/>
          <p:nvPr/>
        </p:nvGrpSpPr>
        <p:grpSpPr>
          <a:xfrm>
            <a:off x="4920082" y="-2855733"/>
            <a:ext cx="531952" cy="531593"/>
            <a:chOff x="3361126" y="1922737"/>
            <a:chExt cx="531952" cy="531593"/>
          </a:xfrm>
        </p:grpSpPr>
        <p:sp>
          <p:nvSpPr>
            <p:cNvPr id="95" name="Google Shape;633;p39">
              <a:extLst>
                <a:ext uri="{FF2B5EF4-FFF2-40B4-BE49-F238E27FC236}">
                  <a16:creationId xmlns:a16="http://schemas.microsoft.com/office/drawing/2014/main" id="{D158F4F7-BE28-519D-1A45-39430EF258EE}"/>
                </a:ext>
              </a:extLst>
            </p:cNvPr>
            <p:cNvSpPr/>
            <p:nvPr/>
          </p:nvSpPr>
          <p:spPr>
            <a:xfrm>
              <a:off x="3361126" y="1922737"/>
              <a:ext cx="531952" cy="531593"/>
            </a:xfrm>
            <a:custGeom>
              <a:avLst/>
              <a:gdLst/>
              <a:ahLst/>
              <a:cxnLst/>
              <a:rect l="l" t="t" r="r" b="b"/>
              <a:pathLst>
                <a:path w="14797" h="14787" extrusionOk="0">
                  <a:moveTo>
                    <a:pt x="7398" y="0"/>
                  </a:moveTo>
                  <a:cubicBezTo>
                    <a:pt x="3312" y="0"/>
                    <a:pt x="1" y="3312"/>
                    <a:pt x="1" y="7398"/>
                  </a:cubicBezTo>
                  <a:cubicBezTo>
                    <a:pt x="1" y="11475"/>
                    <a:pt x="3312" y="14786"/>
                    <a:pt x="7398" y="14786"/>
                  </a:cubicBezTo>
                  <a:cubicBezTo>
                    <a:pt x="11485" y="14786"/>
                    <a:pt x="14796" y="11475"/>
                    <a:pt x="14796" y="7398"/>
                  </a:cubicBezTo>
                  <a:cubicBezTo>
                    <a:pt x="14796" y="3312"/>
                    <a:pt x="11485" y="0"/>
                    <a:pt x="7398" y="0"/>
                  </a:cubicBezTo>
                  <a:close/>
                </a:path>
              </a:pathLst>
            </a:custGeom>
            <a:solidFill>
              <a:srgbClr val="61A4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34;p39">
              <a:extLst>
                <a:ext uri="{FF2B5EF4-FFF2-40B4-BE49-F238E27FC236}">
                  <a16:creationId xmlns:a16="http://schemas.microsoft.com/office/drawing/2014/main" id="{04155709-E07C-655C-FF5E-1F9FBE02078B}"/>
                </a:ext>
              </a:extLst>
            </p:cNvPr>
            <p:cNvSpPr/>
            <p:nvPr/>
          </p:nvSpPr>
          <p:spPr>
            <a:xfrm>
              <a:off x="3375218" y="1958687"/>
              <a:ext cx="504091" cy="459693"/>
            </a:xfrm>
            <a:custGeom>
              <a:avLst/>
              <a:gdLst/>
              <a:ahLst/>
              <a:cxnLst/>
              <a:rect l="l" t="t" r="r" b="b"/>
              <a:pathLst>
                <a:path w="14022" h="12787" extrusionOk="0">
                  <a:moveTo>
                    <a:pt x="7008" y="0"/>
                  </a:moveTo>
                  <a:cubicBezTo>
                    <a:pt x="5356" y="0"/>
                    <a:pt x="3705" y="618"/>
                    <a:pt x="2470" y="1852"/>
                  </a:cubicBezTo>
                  <a:cubicBezTo>
                    <a:pt x="1" y="4331"/>
                    <a:pt x="1" y="8465"/>
                    <a:pt x="2470" y="10934"/>
                  </a:cubicBezTo>
                  <a:cubicBezTo>
                    <a:pt x="3705" y="12169"/>
                    <a:pt x="5356" y="12786"/>
                    <a:pt x="7008" y="12786"/>
                  </a:cubicBezTo>
                  <a:cubicBezTo>
                    <a:pt x="8660" y="12786"/>
                    <a:pt x="10313" y="12169"/>
                    <a:pt x="11552" y="10934"/>
                  </a:cubicBezTo>
                  <a:cubicBezTo>
                    <a:pt x="14021" y="8465"/>
                    <a:pt x="14021" y="4331"/>
                    <a:pt x="11552" y="1852"/>
                  </a:cubicBezTo>
                  <a:cubicBezTo>
                    <a:pt x="10313" y="618"/>
                    <a:pt x="8660" y="0"/>
                    <a:pt x="7008" y="0"/>
                  </a:cubicBezTo>
                  <a:close/>
                </a:path>
              </a:pathLst>
            </a:custGeom>
            <a:solidFill>
              <a:srgbClr val="416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35;p39">
              <a:extLst>
                <a:ext uri="{FF2B5EF4-FFF2-40B4-BE49-F238E27FC236}">
                  <a16:creationId xmlns:a16="http://schemas.microsoft.com/office/drawing/2014/main" id="{1B5A00ED-670E-7C78-8FE5-263C71D9C673}"/>
                </a:ext>
              </a:extLst>
            </p:cNvPr>
            <p:cNvSpPr/>
            <p:nvPr/>
          </p:nvSpPr>
          <p:spPr>
            <a:xfrm>
              <a:off x="3595088" y="1958580"/>
              <a:ext cx="284221" cy="460124"/>
            </a:xfrm>
            <a:custGeom>
              <a:avLst/>
              <a:gdLst/>
              <a:ahLst/>
              <a:cxnLst/>
              <a:rect l="l" t="t" r="r" b="b"/>
              <a:pathLst>
                <a:path w="7906" h="12799" extrusionOk="0">
                  <a:moveTo>
                    <a:pt x="911" y="0"/>
                  </a:moveTo>
                  <a:cubicBezTo>
                    <a:pt x="609" y="0"/>
                    <a:pt x="304" y="22"/>
                    <a:pt x="0" y="66"/>
                  </a:cubicBezTo>
                  <a:cubicBezTo>
                    <a:pt x="1379" y="247"/>
                    <a:pt x="2661" y="879"/>
                    <a:pt x="3647" y="1855"/>
                  </a:cubicBezTo>
                  <a:cubicBezTo>
                    <a:pt x="6116" y="4334"/>
                    <a:pt x="6116" y="8468"/>
                    <a:pt x="3647" y="10937"/>
                  </a:cubicBezTo>
                  <a:cubicBezTo>
                    <a:pt x="2661" y="11923"/>
                    <a:pt x="1379" y="12545"/>
                    <a:pt x="0" y="12737"/>
                  </a:cubicBezTo>
                  <a:cubicBezTo>
                    <a:pt x="299" y="12778"/>
                    <a:pt x="599" y="12799"/>
                    <a:pt x="896" y="12799"/>
                  </a:cubicBezTo>
                  <a:cubicBezTo>
                    <a:pt x="2582" y="12799"/>
                    <a:pt x="4216" y="12141"/>
                    <a:pt x="5436" y="10937"/>
                  </a:cubicBezTo>
                  <a:cubicBezTo>
                    <a:pt x="7905" y="8468"/>
                    <a:pt x="7905" y="4334"/>
                    <a:pt x="5436" y="1855"/>
                  </a:cubicBezTo>
                  <a:cubicBezTo>
                    <a:pt x="4220" y="663"/>
                    <a:pt x="2591" y="0"/>
                    <a:pt x="911" y="0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36;p39">
              <a:extLst>
                <a:ext uri="{FF2B5EF4-FFF2-40B4-BE49-F238E27FC236}">
                  <a16:creationId xmlns:a16="http://schemas.microsoft.com/office/drawing/2014/main" id="{57AE8F3F-401B-8285-F463-FD14A2DC3C67}"/>
                </a:ext>
              </a:extLst>
            </p:cNvPr>
            <p:cNvSpPr/>
            <p:nvPr/>
          </p:nvSpPr>
          <p:spPr>
            <a:xfrm>
              <a:off x="3618635" y="1960737"/>
              <a:ext cx="16896" cy="53889"/>
            </a:xfrm>
            <a:custGeom>
              <a:avLst/>
              <a:gdLst/>
              <a:ahLst/>
              <a:cxnLst/>
              <a:rect l="l" t="t" r="r" b="b"/>
              <a:pathLst>
                <a:path w="470" h="1499" extrusionOk="0">
                  <a:moveTo>
                    <a:pt x="235" y="1"/>
                  </a:moveTo>
                  <a:cubicBezTo>
                    <a:pt x="118" y="1"/>
                    <a:pt x="1" y="82"/>
                    <a:pt x="15" y="245"/>
                  </a:cubicBezTo>
                  <a:lnTo>
                    <a:pt x="15" y="1278"/>
                  </a:lnTo>
                  <a:cubicBezTo>
                    <a:pt x="15" y="1403"/>
                    <a:pt x="111" y="1499"/>
                    <a:pt x="235" y="1499"/>
                  </a:cubicBezTo>
                  <a:cubicBezTo>
                    <a:pt x="360" y="1499"/>
                    <a:pt x="456" y="1403"/>
                    <a:pt x="456" y="1278"/>
                  </a:cubicBezTo>
                  <a:lnTo>
                    <a:pt x="456" y="245"/>
                  </a:lnTo>
                  <a:cubicBezTo>
                    <a:pt x="470" y="82"/>
                    <a:pt x="353" y="1"/>
                    <a:pt x="235" y="1"/>
                  </a:cubicBezTo>
                  <a:close/>
                </a:path>
              </a:pathLst>
            </a:custGeom>
            <a:solidFill>
              <a:srgbClr val="EDFA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37;p39">
              <a:extLst>
                <a:ext uri="{FF2B5EF4-FFF2-40B4-BE49-F238E27FC236}">
                  <a16:creationId xmlns:a16="http://schemas.microsoft.com/office/drawing/2014/main" id="{64D2C024-B046-740A-932C-6A7403597366}"/>
                </a:ext>
              </a:extLst>
            </p:cNvPr>
            <p:cNvSpPr/>
            <p:nvPr/>
          </p:nvSpPr>
          <p:spPr>
            <a:xfrm>
              <a:off x="3618635" y="2362154"/>
              <a:ext cx="16896" cy="53961"/>
            </a:xfrm>
            <a:custGeom>
              <a:avLst/>
              <a:gdLst/>
              <a:ahLst/>
              <a:cxnLst/>
              <a:rect l="l" t="t" r="r" b="b"/>
              <a:pathLst>
                <a:path w="470" h="1501" extrusionOk="0">
                  <a:moveTo>
                    <a:pt x="235" y="1"/>
                  </a:moveTo>
                  <a:cubicBezTo>
                    <a:pt x="118" y="1"/>
                    <a:pt x="1" y="80"/>
                    <a:pt x="15" y="238"/>
                  </a:cubicBezTo>
                  <a:lnTo>
                    <a:pt x="15" y="1271"/>
                  </a:lnTo>
                  <a:cubicBezTo>
                    <a:pt x="15" y="1396"/>
                    <a:pt x="111" y="1501"/>
                    <a:pt x="235" y="1501"/>
                  </a:cubicBezTo>
                  <a:cubicBezTo>
                    <a:pt x="360" y="1491"/>
                    <a:pt x="456" y="1396"/>
                    <a:pt x="456" y="1271"/>
                  </a:cubicBezTo>
                  <a:lnTo>
                    <a:pt x="456" y="238"/>
                  </a:lnTo>
                  <a:cubicBezTo>
                    <a:pt x="470" y="80"/>
                    <a:pt x="353" y="1"/>
                    <a:pt x="235" y="1"/>
                  </a:cubicBezTo>
                  <a:close/>
                </a:path>
              </a:pathLst>
            </a:custGeom>
            <a:solidFill>
              <a:srgbClr val="EDFA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38;p39">
              <a:extLst>
                <a:ext uri="{FF2B5EF4-FFF2-40B4-BE49-F238E27FC236}">
                  <a16:creationId xmlns:a16="http://schemas.microsoft.com/office/drawing/2014/main" id="{21FEAB85-EA53-CECA-BF13-5EB140D693E8}"/>
                </a:ext>
              </a:extLst>
            </p:cNvPr>
            <p:cNvSpPr/>
            <p:nvPr/>
          </p:nvSpPr>
          <p:spPr>
            <a:xfrm>
              <a:off x="3799104" y="2179708"/>
              <a:ext cx="58203" cy="15926"/>
            </a:xfrm>
            <a:custGeom>
              <a:avLst/>
              <a:gdLst/>
              <a:ahLst/>
              <a:cxnLst/>
              <a:rect l="l" t="t" r="r" b="b"/>
              <a:pathLst>
                <a:path w="1619" h="443" extrusionOk="0">
                  <a:moveTo>
                    <a:pt x="1338" y="0"/>
                  </a:moveTo>
                  <a:cubicBezTo>
                    <a:pt x="1329" y="0"/>
                    <a:pt x="1321" y="0"/>
                    <a:pt x="1312" y="1"/>
                  </a:cubicBezTo>
                  <a:lnTo>
                    <a:pt x="278" y="1"/>
                  </a:lnTo>
                  <a:cubicBezTo>
                    <a:pt x="1" y="20"/>
                    <a:pt x="1" y="422"/>
                    <a:pt x="278" y="441"/>
                  </a:cubicBezTo>
                  <a:lnTo>
                    <a:pt x="1312" y="441"/>
                  </a:lnTo>
                  <a:cubicBezTo>
                    <a:pt x="1321" y="442"/>
                    <a:pt x="1329" y="443"/>
                    <a:pt x="1338" y="443"/>
                  </a:cubicBezTo>
                  <a:cubicBezTo>
                    <a:pt x="1619" y="443"/>
                    <a:pt x="1619" y="0"/>
                    <a:pt x="1338" y="0"/>
                  </a:cubicBezTo>
                  <a:close/>
                </a:path>
              </a:pathLst>
            </a:custGeom>
            <a:solidFill>
              <a:srgbClr val="EDFA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39;p39">
              <a:extLst>
                <a:ext uri="{FF2B5EF4-FFF2-40B4-BE49-F238E27FC236}">
                  <a16:creationId xmlns:a16="http://schemas.microsoft.com/office/drawing/2014/main" id="{1BE53598-E7D6-0C70-A504-B3E14BD2F7B4}"/>
                </a:ext>
              </a:extLst>
            </p:cNvPr>
            <p:cNvSpPr/>
            <p:nvPr/>
          </p:nvSpPr>
          <p:spPr>
            <a:xfrm>
              <a:off x="3397938" y="2179744"/>
              <a:ext cx="57161" cy="15854"/>
            </a:xfrm>
            <a:custGeom>
              <a:avLst/>
              <a:gdLst/>
              <a:ahLst/>
              <a:cxnLst/>
              <a:rect l="l" t="t" r="r" b="b"/>
              <a:pathLst>
                <a:path w="1590" h="441" extrusionOk="0">
                  <a:moveTo>
                    <a:pt x="278" y="0"/>
                  </a:moveTo>
                  <a:cubicBezTo>
                    <a:pt x="1" y="19"/>
                    <a:pt x="1" y="421"/>
                    <a:pt x="278" y="440"/>
                  </a:cubicBezTo>
                  <a:lnTo>
                    <a:pt x="1312" y="440"/>
                  </a:lnTo>
                  <a:cubicBezTo>
                    <a:pt x="1589" y="421"/>
                    <a:pt x="1589" y="19"/>
                    <a:pt x="1312" y="0"/>
                  </a:cubicBezTo>
                  <a:close/>
                </a:path>
              </a:pathLst>
            </a:custGeom>
            <a:solidFill>
              <a:srgbClr val="EDFA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640;p39">
              <a:extLst>
                <a:ext uri="{FF2B5EF4-FFF2-40B4-BE49-F238E27FC236}">
                  <a16:creationId xmlns:a16="http://schemas.microsoft.com/office/drawing/2014/main" id="{8B671C40-A482-8F15-0262-DB3B416B8EA6}"/>
                </a:ext>
              </a:extLst>
            </p:cNvPr>
            <p:cNvSpPr/>
            <p:nvPr/>
          </p:nvSpPr>
          <p:spPr>
            <a:xfrm>
              <a:off x="3519989" y="2162200"/>
              <a:ext cx="133626" cy="131972"/>
            </a:xfrm>
            <a:custGeom>
              <a:avLst/>
              <a:gdLst/>
              <a:ahLst/>
              <a:cxnLst/>
              <a:rect l="l" t="t" r="r" b="b"/>
              <a:pathLst>
                <a:path w="3717" h="3671" extrusionOk="0">
                  <a:moveTo>
                    <a:pt x="2243" y="0"/>
                  </a:moveTo>
                  <a:lnTo>
                    <a:pt x="70" y="3436"/>
                  </a:lnTo>
                  <a:cubicBezTo>
                    <a:pt x="1" y="3544"/>
                    <a:pt x="93" y="3670"/>
                    <a:pt x="201" y="3670"/>
                  </a:cubicBezTo>
                  <a:cubicBezTo>
                    <a:pt x="228" y="3670"/>
                    <a:pt x="255" y="3663"/>
                    <a:pt x="281" y="3646"/>
                  </a:cubicBezTo>
                  <a:lnTo>
                    <a:pt x="3716" y="1474"/>
                  </a:lnTo>
                  <a:lnTo>
                    <a:pt x="2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41;p39">
              <a:extLst>
                <a:ext uri="{FF2B5EF4-FFF2-40B4-BE49-F238E27FC236}">
                  <a16:creationId xmlns:a16="http://schemas.microsoft.com/office/drawing/2014/main" id="{7826F9C4-2B0D-CCBE-D8C8-6F3B0D07DFEA}"/>
                </a:ext>
              </a:extLst>
            </p:cNvPr>
            <p:cNvSpPr/>
            <p:nvPr/>
          </p:nvSpPr>
          <p:spPr>
            <a:xfrm>
              <a:off x="3519989" y="2195562"/>
              <a:ext cx="133626" cy="98611"/>
            </a:xfrm>
            <a:custGeom>
              <a:avLst/>
              <a:gdLst/>
              <a:ahLst/>
              <a:cxnLst/>
              <a:rect l="l" t="t" r="r" b="b"/>
              <a:pathLst>
                <a:path w="3717" h="2743" extrusionOk="0">
                  <a:moveTo>
                    <a:pt x="3171" y="0"/>
                  </a:moveTo>
                  <a:lnTo>
                    <a:pt x="654" y="1580"/>
                  </a:lnTo>
                  <a:lnTo>
                    <a:pt x="70" y="2508"/>
                  </a:lnTo>
                  <a:cubicBezTo>
                    <a:pt x="1" y="2616"/>
                    <a:pt x="93" y="2742"/>
                    <a:pt x="201" y="2742"/>
                  </a:cubicBezTo>
                  <a:cubicBezTo>
                    <a:pt x="228" y="2742"/>
                    <a:pt x="255" y="2735"/>
                    <a:pt x="281" y="2718"/>
                  </a:cubicBezTo>
                  <a:lnTo>
                    <a:pt x="3716" y="546"/>
                  </a:lnTo>
                  <a:lnTo>
                    <a:pt x="3171" y="0"/>
                  </a:ln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42;p39">
              <a:extLst>
                <a:ext uri="{FF2B5EF4-FFF2-40B4-BE49-F238E27FC236}">
                  <a16:creationId xmlns:a16="http://schemas.microsoft.com/office/drawing/2014/main" id="{886DEF30-0468-0BBC-8904-A1F55A0BFA42}"/>
                </a:ext>
              </a:extLst>
            </p:cNvPr>
            <p:cNvSpPr/>
            <p:nvPr/>
          </p:nvSpPr>
          <p:spPr>
            <a:xfrm>
              <a:off x="3600948" y="2083038"/>
              <a:ext cx="133482" cy="132152"/>
            </a:xfrm>
            <a:custGeom>
              <a:avLst/>
              <a:gdLst/>
              <a:ahLst/>
              <a:cxnLst/>
              <a:rect l="l" t="t" r="r" b="b"/>
              <a:pathLst>
                <a:path w="3713" h="3676" extrusionOk="0">
                  <a:moveTo>
                    <a:pt x="3521" y="1"/>
                  </a:moveTo>
                  <a:cubicBezTo>
                    <a:pt x="3493" y="1"/>
                    <a:pt x="3464" y="10"/>
                    <a:pt x="3436" y="30"/>
                  </a:cubicBezTo>
                  <a:lnTo>
                    <a:pt x="0" y="2202"/>
                  </a:lnTo>
                  <a:lnTo>
                    <a:pt x="1474" y="3676"/>
                  </a:lnTo>
                  <a:lnTo>
                    <a:pt x="3637" y="231"/>
                  </a:lnTo>
                  <a:cubicBezTo>
                    <a:pt x="3712" y="125"/>
                    <a:pt x="3627" y="1"/>
                    <a:pt x="3521" y="1"/>
                  </a:cubicBezTo>
                  <a:close/>
                </a:path>
              </a:pathLst>
            </a:custGeom>
            <a:solidFill>
              <a:srgbClr val="9F28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43;p39">
              <a:extLst>
                <a:ext uri="{FF2B5EF4-FFF2-40B4-BE49-F238E27FC236}">
                  <a16:creationId xmlns:a16="http://schemas.microsoft.com/office/drawing/2014/main" id="{7C84230D-2CB8-D259-33D2-E1A99C28D484}"/>
                </a:ext>
              </a:extLst>
            </p:cNvPr>
            <p:cNvSpPr/>
            <p:nvPr/>
          </p:nvSpPr>
          <p:spPr>
            <a:xfrm>
              <a:off x="3633950" y="2083182"/>
              <a:ext cx="100229" cy="131685"/>
            </a:xfrm>
            <a:custGeom>
              <a:avLst/>
              <a:gdLst/>
              <a:ahLst/>
              <a:cxnLst/>
              <a:rect l="l" t="t" r="r" b="b"/>
              <a:pathLst>
                <a:path w="2788" h="3663" extrusionOk="0">
                  <a:moveTo>
                    <a:pt x="2599" y="1"/>
                  </a:moveTo>
                  <a:cubicBezTo>
                    <a:pt x="2573" y="1"/>
                    <a:pt x="2545" y="8"/>
                    <a:pt x="2518" y="26"/>
                  </a:cubicBezTo>
                  <a:lnTo>
                    <a:pt x="1590" y="609"/>
                  </a:lnTo>
                  <a:lnTo>
                    <a:pt x="1" y="3117"/>
                  </a:lnTo>
                  <a:lnTo>
                    <a:pt x="546" y="3662"/>
                  </a:lnTo>
                  <a:lnTo>
                    <a:pt x="2719" y="227"/>
                  </a:lnTo>
                  <a:cubicBezTo>
                    <a:pt x="2788" y="120"/>
                    <a:pt x="2704" y="1"/>
                    <a:pt x="2599" y="1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06" name="Google Shape;657;p39">
            <a:extLst>
              <a:ext uri="{FF2B5EF4-FFF2-40B4-BE49-F238E27FC236}">
                <a16:creationId xmlns:a16="http://schemas.microsoft.com/office/drawing/2014/main" id="{F14D2B15-C5E5-468F-E10D-BBEB51284291}"/>
              </a:ext>
            </a:extLst>
          </p:cNvPr>
          <p:cNvCxnSpPr>
            <a:stCxn id="9" idx="6"/>
            <a:endCxn id="10" idx="2"/>
          </p:cNvCxnSpPr>
          <p:nvPr/>
        </p:nvCxnSpPr>
        <p:spPr>
          <a:xfrm>
            <a:off x="5687658" y="-2589937"/>
            <a:ext cx="852900" cy="0"/>
          </a:xfrm>
          <a:prstGeom prst="straightConnector1">
            <a:avLst/>
          </a:prstGeom>
          <a:noFill/>
          <a:ln w="28575" cap="flat" cmpd="sng">
            <a:solidFill>
              <a:srgbClr val="61A4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" name="Google Shape;658;p39">
            <a:extLst>
              <a:ext uri="{FF2B5EF4-FFF2-40B4-BE49-F238E27FC236}">
                <a16:creationId xmlns:a16="http://schemas.microsoft.com/office/drawing/2014/main" id="{55DE07A2-DE1C-1BBF-785B-ABE342B8CEDE}"/>
              </a:ext>
            </a:extLst>
          </p:cNvPr>
          <p:cNvCxnSpPr>
            <a:stCxn id="10" idx="4"/>
          </p:cNvCxnSpPr>
          <p:nvPr/>
        </p:nvCxnSpPr>
        <p:spPr>
          <a:xfrm rot="5400000">
            <a:off x="5713946" y="-2616187"/>
            <a:ext cx="800400" cy="1856100"/>
          </a:xfrm>
          <a:prstGeom prst="bentConnector3">
            <a:avLst>
              <a:gd name="adj1" fmla="val 50006"/>
            </a:avLst>
          </a:prstGeom>
          <a:noFill/>
          <a:ln w="28575" cap="flat" cmpd="sng">
            <a:solidFill>
              <a:srgbClr val="61A4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" name="Google Shape;659;p39">
            <a:extLst>
              <a:ext uri="{FF2B5EF4-FFF2-40B4-BE49-F238E27FC236}">
                <a16:creationId xmlns:a16="http://schemas.microsoft.com/office/drawing/2014/main" id="{CDFB6699-82E1-1E0B-0E3D-F8EF2C89669A}"/>
              </a:ext>
            </a:extLst>
          </p:cNvPr>
          <p:cNvCxnSpPr>
            <a:endCxn id="11" idx="2"/>
          </p:cNvCxnSpPr>
          <p:nvPr/>
        </p:nvCxnSpPr>
        <p:spPr>
          <a:xfrm>
            <a:off x="5687658" y="-786237"/>
            <a:ext cx="852900" cy="600"/>
          </a:xfrm>
          <a:prstGeom prst="bentConnector3">
            <a:avLst>
              <a:gd name="adj1" fmla="val 50002"/>
            </a:avLst>
          </a:prstGeom>
          <a:noFill/>
          <a:ln w="28575" cap="flat" cmpd="sng">
            <a:solidFill>
              <a:srgbClr val="61A45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9" name="Google Shape;660;p39">
            <a:extLst>
              <a:ext uri="{FF2B5EF4-FFF2-40B4-BE49-F238E27FC236}">
                <a16:creationId xmlns:a16="http://schemas.microsoft.com/office/drawing/2014/main" id="{CAB6A78F-3E3F-6809-3EA1-1C668FF61E88}"/>
              </a:ext>
            </a:extLst>
          </p:cNvPr>
          <p:cNvSpPr txBox="1">
            <a:spLocks/>
          </p:cNvSpPr>
          <p:nvPr/>
        </p:nvSpPr>
        <p:spPr>
          <a:xfrm>
            <a:off x="3969733" y="-3312299"/>
            <a:ext cx="5994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en" sz="2300" b="1">
                <a:solidFill>
                  <a:srgbClr val="61A450"/>
                </a:solidFill>
                <a:latin typeface="Marmelad"/>
                <a:ea typeface="Marmelad"/>
                <a:cs typeface="Marmelad"/>
                <a:sym typeface="Marmelad"/>
              </a:rPr>
              <a:t>01</a:t>
            </a:r>
            <a:endParaRPr lang="en" sz="2300" b="1" dirty="0">
              <a:solidFill>
                <a:srgbClr val="61A450"/>
              </a:solidFill>
              <a:latin typeface="Marmelad"/>
              <a:ea typeface="Marmelad"/>
              <a:cs typeface="Marmelad"/>
              <a:sym typeface="Marmelad"/>
            </a:endParaRPr>
          </a:p>
        </p:txBody>
      </p:sp>
      <p:sp>
        <p:nvSpPr>
          <p:cNvPr id="110" name="Google Shape;661;p39">
            <a:extLst>
              <a:ext uri="{FF2B5EF4-FFF2-40B4-BE49-F238E27FC236}">
                <a16:creationId xmlns:a16="http://schemas.microsoft.com/office/drawing/2014/main" id="{3BDDAA22-CC04-546C-7E8E-849BED0CC41B}"/>
              </a:ext>
            </a:extLst>
          </p:cNvPr>
          <p:cNvSpPr txBox="1">
            <a:spLocks/>
          </p:cNvSpPr>
          <p:nvPr/>
        </p:nvSpPr>
        <p:spPr>
          <a:xfrm>
            <a:off x="7681208" y="-1505312"/>
            <a:ext cx="5994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z="2300" b="1">
                <a:solidFill>
                  <a:srgbClr val="61A450"/>
                </a:solidFill>
                <a:latin typeface="Marmelad"/>
                <a:ea typeface="Marmelad"/>
                <a:cs typeface="Marmelad"/>
                <a:sym typeface="Marmelad"/>
              </a:rPr>
              <a:t>04</a:t>
            </a:r>
          </a:p>
        </p:txBody>
      </p:sp>
      <p:sp>
        <p:nvSpPr>
          <p:cNvPr id="111" name="Google Shape;662;p39">
            <a:extLst>
              <a:ext uri="{FF2B5EF4-FFF2-40B4-BE49-F238E27FC236}">
                <a16:creationId xmlns:a16="http://schemas.microsoft.com/office/drawing/2014/main" id="{DEA257AF-DA98-B93D-73EE-94D635F91C10}"/>
              </a:ext>
            </a:extLst>
          </p:cNvPr>
          <p:cNvSpPr txBox="1">
            <a:spLocks/>
          </p:cNvSpPr>
          <p:nvPr/>
        </p:nvSpPr>
        <p:spPr>
          <a:xfrm>
            <a:off x="3960883" y="-1495287"/>
            <a:ext cx="5994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en" sz="2300" b="1">
                <a:solidFill>
                  <a:srgbClr val="61A450"/>
                </a:solidFill>
                <a:latin typeface="Marmelad"/>
                <a:ea typeface="Marmelad"/>
                <a:cs typeface="Marmelad"/>
                <a:sym typeface="Marmelad"/>
              </a:rPr>
              <a:t>03</a:t>
            </a:r>
          </a:p>
        </p:txBody>
      </p:sp>
      <p:sp>
        <p:nvSpPr>
          <p:cNvPr id="112" name="Google Shape;663;p39">
            <a:extLst>
              <a:ext uri="{FF2B5EF4-FFF2-40B4-BE49-F238E27FC236}">
                <a16:creationId xmlns:a16="http://schemas.microsoft.com/office/drawing/2014/main" id="{7E34BDB8-7964-E457-93B1-77A3944E7B05}"/>
              </a:ext>
            </a:extLst>
          </p:cNvPr>
          <p:cNvSpPr txBox="1">
            <a:spLocks/>
          </p:cNvSpPr>
          <p:nvPr/>
        </p:nvSpPr>
        <p:spPr>
          <a:xfrm>
            <a:off x="7681208" y="-3312299"/>
            <a:ext cx="5994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" sz="2300" b="1">
                <a:solidFill>
                  <a:srgbClr val="61A450"/>
                </a:solidFill>
                <a:latin typeface="Marmelad"/>
                <a:ea typeface="Marmelad"/>
                <a:cs typeface="Marmelad"/>
                <a:sym typeface="Marmelad"/>
              </a:rPr>
              <a:t>02</a:t>
            </a:r>
          </a:p>
        </p:txBody>
      </p:sp>
      <p:grpSp>
        <p:nvGrpSpPr>
          <p:cNvPr id="113" name="Google Shape;664;p39">
            <a:extLst>
              <a:ext uri="{FF2B5EF4-FFF2-40B4-BE49-F238E27FC236}">
                <a16:creationId xmlns:a16="http://schemas.microsoft.com/office/drawing/2014/main" id="{CDEA463E-DBE8-FE37-B183-3BAEED166CB2}"/>
              </a:ext>
            </a:extLst>
          </p:cNvPr>
          <p:cNvGrpSpPr/>
          <p:nvPr/>
        </p:nvGrpSpPr>
        <p:grpSpPr>
          <a:xfrm>
            <a:off x="6742430" y="-1052207"/>
            <a:ext cx="599524" cy="531938"/>
            <a:chOff x="5183464" y="3481379"/>
            <a:chExt cx="599524" cy="531938"/>
          </a:xfrm>
        </p:grpSpPr>
        <p:sp>
          <p:nvSpPr>
            <p:cNvPr id="114" name="Google Shape;665;p39">
              <a:extLst>
                <a:ext uri="{FF2B5EF4-FFF2-40B4-BE49-F238E27FC236}">
                  <a16:creationId xmlns:a16="http://schemas.microsoft.com/office/drawing/2014/main" id="{CE79CDE7-8544-34A7-4D94-8784A30022DF}"/>
                </a:ext>
              </a:extLst>
            </p:cNvPr>
            <p:cNvSpPr/>
            <p:nvPr/>
          </p:nvSpPr>
          <p:spPr>
            <a:xfrm>
              <a:off x="5212411" y="3723025"/>
              <a:ext cx="48692" cy="106579"/>
            </a:xfrm>
            <a:custGeom>
              <a:avLst/>
              <a:gdLst/>
              <a:ahLst/>
              <a:cxnLst/>
              <a:rect l="l" t="t" r="r" b="b"/>
              <a:pathLst>
                <a:path w="1159" h="2537" extrusionOk="0">
                  <a:moveTo>
                    <a:pt x="689" y="0"/>
                  </a:moveTo>
                  <a:cubicBezTo>
                    <a:pt x="306" y="0"/>
                    <a:pt x="0" y="316"/>
                    <a:pt x="0" y="699"/>
                  </a:cubicBezTo>
                  <a:lnTo>
                    <a:pt x="0" y="862"/>
                  </a:lnTo>
                  <a:cubicBezTo>
                    <a:pt x="0" y="1063"/>
                    <a:pt x="29" y="1254"/>
                    <a:pt x="96" y="1445"/>
                  </a:cubicBezTo>
                  <a:lnTo>
                    <a:pt x="459" y="2536"/>
                  </a:lnTo>
                  <a:lnTo>
                    <a:pt x="1158" y="2536"/>
                  </a:lnTo>
                  <a:lnTo>
                    <a:pt x="11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666;p39">
              <a:extLst>
                <a:ext uri="{FF2B5EF4-FFF2-40B4-BE49-F238E27FC236}">
                  <a16:creationId xmlns:a16="http://schemas.microsoft.com/office/drawing/2014/main" id="{C600CBF0-337C-B70B-F6AA-2E4F08948B67}"/>
                </a:ext>
              </a:extLst>
            </p:cNvPr>
            <p:cNvSpPr/>
            <p:nvPr/>
          </p:nvSpPr>
          <p:spPr>
            <a:xfrm>
              <a:off x="5212411" y="3723025"/>
              <a:ext cx="48692" cy="106579"/>
            </a:xfrm>
            <a:custGeom>
              <a:avLst/>
              <a:gdLst/>
              <a:ahLst/>
              <a:cxnLst/>
              <a:rect l="l" t="t" r="r" b="b"/>
              <a:pathLst>
                <a:path w="1159" h="2537" extrusionOk="0">
                  <a:moveTo>
                    <a:pt x="689" y="0"/>
                  </a:moveTo>
                  <a:cubicBezTo>
                    <a:pt x="306" y="0"/>
                    <a:pt x="0" y="316"/>
                    <a:pt x="0" y="699"/>
                  </a:cubicBezTo>
                  <a:lnTo>
                    <a:pt x="0" y="862"/>
                  </a:lnTo>
                  <a:cubicBezTo>
                    <a:pt x="0" y="1063"/>
                    <a:pt x="29" y="1254"/>
                    <a:pt x="96" y="1445"/>
                  </a:cubicBezTo>
                  <a:lnTo>
                    <a:pt x="459" y="2536"/>
                  </a:lnTo>
                  <a:lnTo>
                    <a:pt x="1158" y="2536"/>
                  </a:lnTo>
                  <a:lnTo>
                    <a:pt x="1158" y="0"/>
                  </a:lnTo>
                  <a:close/>
                </a:path>
              </a:pathLst>
            </a:custGeom>
            <a:solidFill>
              <a:srgbClr val="FFFFFF">
                <a:alpha val="18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667;p39">
              <a:extLst>
                <a:ext uri="{FF2B5EF4-FFF2-40B4-BE49-F238E27FC236}">
                  <a16:creationId xmlns:a16="http://schemas.microsoft.com/office/drawing/2014/main" id="{62A7CA01-D951-8014-CA5F-1C03C0048FF8}"/>
                </a:ext>
              </a:extLst>
            </p:cNvPr>
            <p:cNvSpPr/>
            <p:nvPr/>
          </p:nvSpPr>
          <p:spPr>
            <a:xfrm>
              <a:off x="5183464" y="3711766"/>
              <a:ext cx="348620" cy="301548"/>
            </a:xfrm>
            <a:custGeom>
              <a:avLst/>
              <a:gdLst/>
              <a:ahLst/>
              <a:cxnLst/>
              <a:rect l="l" t="t" r="r" b="b"/>
              <a:pathLst>
                <a:path w="8298" h="7178" extrusionOk="0">
                  <a:moveTo>
                    <a:pt x="8117" y="0"/>
                  </a:moveTo>
                  <a:cubicBezTo>
                    <a:pt x="8073" y="0"/>
                    <a:pt x="8029" y="19"/>
                    <a:pt x="8001" y="58"/>
                  </a:cubicBezTo>
                  <a:lnTo>
                    <a:pt x="3809" y="4058"/>
                  </a:lnTo>
                  <a:cubicBezTo>
                    <a:pt x="3723" y="4135"/>
                    <a:pt x="3608" y="4183"/>
                    <a:pt x="3493" y="4183"/>
                  </a:cubicBezTo>
                  <a:lnTo>
                    <a:pt x="3445" y="4183"/>
                  </a:lnTo>
                  <a:cubicBezTo>
                    <a:pt x="3196" y="4183"/>
                    <a:pt x="2996" y="3982"/>
                    <a:pt x="2996" y="3723"/>
                  </a:cubicBezTo>
                  <a:lnTo>
                    <a:pt x="2996" y="3493"/>
                  </a:lnTo>
                  <a:lnTo>
                    <a:pt x="1608" y="3493"/>
                  </a:lnTo>
                  <a:lnTo>
                    <a:pt x="1608" y="3723"/>
                  </a:lnTo>
                  <a:cubicBezTo>
                    <a:pt x="1608" y="3934"/>
                    <a:pt x="1474" y="4116"/>
                    <a:pt x="1282" y="4173"/>
                  </a:cubicBezTo>
                  <a:lnTo>
                    <a:pt x="498" y="4393"/>
                  </a:lnTo>
                  <a:cubicBezTo>
                    <a:pt x="201" y="4470"/>
                    <a:pt x="0" y="4747"/>
                    <a:pt x="0" y="5053"/>
                  </a:cubicBezTo>
                  <a:lnTo>
                    <a:pt x="0" y="6948"/>
                  </a:lnTo>
                  <a:cubicBezTo>
                    <a:pt x="0" y="7073"/>
                    <a:pt x="105" y="7178"/>
                    <a:pt x="230" y="7178"/>
                  </a:cubicBezTo>
                  <a:lnTo>
                    <a:pt x="3455" y="7178"/>
                  </a:lnTo>
                  <a:cubicBezTo>
                    <a:pt x="3579" y="7178"/>
                    <a:pt x="3685" y="7073"/>
                    <a:pt x="3685" y="6948"/>
                  </a:cubicBezTo>
                  <a:lnTo>
                    <a:pt x="3685" y="5953"/>
                  </a:lnTo>
                  <a:cubicBezTo>
                    <a:pt x="3685" y="5704"/>
                    <a:pt x="3780" y="5474"/>
                    <a:pt x="3953" y="5302"/>
                  </a:cubicBezTo>
                  <a:lnTo>
                    <a:pt x="7867" y="1378"/>
                  </a:lnTo>
                  <a:cubicBezTo>
                    <a:pt x="7982" y="1264"/>
                    <a:pt x="8029" y="1101"/>
                    <a:pt x="7991" y="938"/>
                  </a:cubicBezTo>
                  <a:lnTo>
                    <a:pt x="7905" y="613"/>
                  </a:lnTo>
                  <a:lnTo>
                    <a:pt x="8230" y="287"/>
                  </a:lnTo>
                  <a:cubicBezTo>
                    <a:pt x="8297" y="230"/>
                    <a:pt x="8297" y="115"/>
                    <a:pt x="8240" y="58"/>
                  </a:cubicBezTo>
                  <a:cubicBezTo>
                    <a:pt x="8207" y="19"/>
                    <a:pt x="8161" y="0"/>
                    <a:pt x="8117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" name="Google Shape;668;p39">
              <a:extLst>
                <a:ext uri="{FF2B5EF4-FFF2-40B4-BE49-F238E27FC236}">
                  <a16:creationId xmlns:a16="http://schemas.microsoft.com/office/drawing/2014/main" id="{711CB0A8-3FBE-76C0-0C19-408CADEB4E14}"/>
                </a:ext>
              </a:extLst>
            </p:cNvPr>
            <p:cNvSpPr/>
            <p:nvPr/>
          </p:nvSpPr>
          <p:spPr>
            <a:xfrm>
              <a:off x="5246988" y="3858510"/>
              <a:ext cx="66380" cy="28987"/>
            </a:xfrm>
            <a:custGeom>
              <a:avLst/>
              <a:gdLst/>
              <a:ahLst/>
              <a:cxnLst/>
              <a:rect l="l" t="t" r="r" b="b"/>
              <a:pathLst>
                <a:path w="1580" h="690" extrusionOk="0">
                  <a:moveTo>
                    <a:pt x="96" y="0"/>
                  </a:moveTo>
                  <a:lnTo>
                    <a:pt x="96" y="230"/>
                  </a:lnTo>
                  <a:cubicBezTo>
                    <a:pt x="96" y="335"/>
                    <a:pt x="67" y="431"/>
                    <a:pt x="0" y="517"/>
                  </a:cubicBezTo>
                  <a:cubicBezTo>
                    <a:pt x="249" y="632"/>
                    <a:pt x="517" y="690"/>
                    <a:pt x="785" y="690"/>
                  </a:cubicBezTo>
                  <a:cubicBezTo>
                    <a:pt x="1062" y="690"/>
                    <a:pt x="1330" y="632"/>
                    <a:pt x="1579" y="517"/>
                  </a:cubicBezTo>
                  <a:cubicBezTo>
                    <a:pt x="1512" y="431"/>
                    <a:pt x="1484" y="335"/>
                    <a:pt x="1484" y="230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669;p39">
              <a:extLst>
                <a:ext uri="{FF2B5EF4-FFF2-40B4-BE49-F238E27FC236}">
                  <a16:creationId xmlns:a16="http://schemas.microsoft.com/office/drawing/2014/main" id="{0FF53CB9-1E70-C749-4A40-C39CF5120A8B}"/>
                </a:ext>
              </a:extLst>
            </p:cNvPr>
            <p:cNvSpPr/>
            <p:nvPr/>
          </p:nvSpPr>
          <p:spPr>
            <a:xfrm>
              <a:off x="5231695" y="3713363"/>
              <a:ext cx="116249" cy="116242"/>
            </a:xfrm>
            <a:custGeom>
              <a:avLst/>
              <a:gdLst/>
              <a:ahLst/>
              <a:cxnLst/>
              <a:rect l="l" t="t" r="r" b="b"/>
              <a:pathLst>
                <a:path w="2767" h="2767" extrusionOk="0">
                  <a:moveTo>
                    <a:pt x="689" y="1"/>
                  </a:moveTo>
                  <a:cubicBezTo>
                    <a:pt x="316" y="1"/>
                    <a:pt x="0" y="316"/>
                    <a:pt x="0" y="690"/>
                  </a:cubicBezTo>
                  <a:cubicBezTo>
                    <a:pt x="0" y="948"/>
                    <a:pt x="211" y="1159"/>
                    <a:pt x="460" y="1159"/>
                  </a:cubicBezTo>
                  <a:lnTo>
                    <a:pt x="2307" y="2766"/>
                  </a:lnTo>
                  <a:lnTo>
                    <a:pt x="2690" y="1407"/>
                  </a:lnTo>
                  <a:cubicBezTo>
                    <a:pt x="2738" y="1235"/>
                    <a:pt x="2766" y="1072"/>
                    <a:pt x="2766" y="900"/>
                  </a:cubicBezTo>
                  <a:lnTo>
                    <a:pt x="2766" y="470"/>
                  </a:lnTo>
                  <a:cubicBezTo>
                    <a:pt x="2766" y="211"/>
                    <a:pt x="2556" y="1"/>
                    <a:pt x="23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670;p39">
              <a:extLst>
                <a:ext uri="{FF2B5EF4-FFF2-40B4-BE49-F238E27FC236}">
                  <a16:creationId xmlns:a16="http://schemas.microsoft.com/office/drawing/2014/main" id="{F3A5EEB9-A002-F0A2-E2EB-998437FA3BBB}"/>
                </a:ext>
              </a:extLst>
            </p:cNvPr>
            <p:cNvSpPr/>
            <p:nvPr/>
          </p:nvSpPr>
          <p:spPr>
            <a:xfrm>
              <a:off x="5222032" y="3762011"/>
              <a:ext cx="116249" cy="106201"/>
            </a:xfrm>
            <a:custGeom>
              <a:avLst/>
              <a:gdLst/>
              <a:ahLst/>
              <a:cxnLst/>
              <a:rect l="l" t="t" r="r" b="b"/>
              <a:pathLst>
                <a:path w="2767" h="2528" extrusionOk="0">
                  <a:moveTo>
                    <a:pt x="891" y="1"/>
                  </a:moveTo>
                  <a:cubicBezTo>
                    <a:pt x="766" y="1"/>
                    <a:pt x="642" y="48"/>
                    <a:pt x="556" y="135"/>
                  </a:cubicBezTo>
                  <a:lnTo>
                    <a:pt x="135" y="556"/>
                  </a:lnTo>
                  <a:cubicBezTo>
                    <a:pt x="49" y="642"/>
                    <a:pt x="1" y="757"/>
                    <a:pt x="1" y="881"/>
                  </a:cubicBezTo>
                  <a:lnTo>
                    <a:pt x="1" y="1149"/>
                  </a:lnTo>
                  <a:cubicBezTo>
                    <a:pt x="1" y="1915"/>
                    <a:pt x="623" y="2527"/>
                    <a:pt x="1379" y="2527"/>
                  </a:cubicBezTo>
                  <a:cubicBezTo>
                    <a:pt x="2144" y="2527"/>
                    <a:pt x="2767" y="1915"/>
                    <a:pt x="2767" y="1149"/>
                  </a:cubicBezTo>
                  <a:lnTo>
                    <a:pt x="2767" y="852"/>
                  </a:lnTo>
                  <a:cubicBezTo>
                    <a:pt x="2767" y="738"/>
                    <a:pt x="2719" y="613"/>
                    <a:pt x="2633" y="527"/>
                  </a:cubicBezTo>
                  <a:cubicBezTo>
                    <a:pt x="2278" y="182"/>
                    <a:pt x="1628" y="20"/>
                    <a:pt x="891" y="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0" name="Google Shape;671;p39">
              <a:extLst>
                <a:ext uri="{FF2B5EF4-FFF2-40B4-BE49-F238E27FC236}">
                  <a16:creationId xmlns:a16="http://schemas.microsoft.com/office/drawing/2014/main" id="{EE4F1E53-EE02-C889-90CC-D228C393892B}"/>
                </a:ext>
              </a:extLst>
            </p:cNvPr>
            <p:cNvSpPr/>
            <p:nvPr/>
          </p:nvSpPr>
          <p:spPr>
            <a:xfrm>
              <a:off x="5222032" y="3762011"/>
              <a:ext cx="115828" cy="104185"/>
            </a:xfrm>
            <a:custGeom>
              <a:avLst/>
              <a:gdLst/>
              <a:ahLst/>
              <a:cxnLst/>
              <a:rect l="l" t="t" r="r" b="b"/>
              <a:pathLst>
                <a:path w="2757" h="2480" extrusionOk="0">
                  <a:moveTo>
                    <a:pt x="891" y="1"/>
                  </a:moveTo>
                  <a:cubicBezTo>
                    <a:pt x="766" y="1"/>
                    <a:pt x="642" y="48"/>
                    <a:pt x="556" y="135"/>
                  </a:cubicBezTo>
                  <a:lnTo>
                    <a:pt x="135" y="556"/>
                  </a:lnTo>
                  <a:cubicBezTo>
                    <a:pt x="49" y="642"/>
                    <a:pt x="1" y="757"/>
                    <a:pt x="1" y="881"/>
                  </a:cubicBezTo>
                  <a:lnTo>
                    <a:pt x="1" y="1149"/>
                  </a:lnTo>
                  <a:cubicBezTo>
                    <a:pt x="1" y="1762"/>
                    <a:pt x="412" y="2307"/>
                    <a:pt x="996" y="2479"/>
                  </a:cubicBezTo>
                  <a:cubicBezTo>
                    <a:pt x="795" y="2230"/>
                    <a:pt x="690" y="1924"/>
                    <a:pt x="690" y="1608"/>
                  </a:cubicBezTo>
                  <a:lnTo>
                    <a:pt x="690" y="938"/>
                  </a:lnTo>
                  <a:cubicBezTo>
                    <a:pt x="690" y="682"/>
                    <a:pt x="900" y="478"/>
                    <a:pt x="1145" y="478"/>
                  </a:cubicBezTo>
                  <a:cubicBezTo>
                    <a:pt x="1156" y="478"/>
                    <a:pt x="1167" y="478"/>
                    <a:pt x="1178" y="479"/>
                  </a:cubicBezTo>
                  <a:cubicBezTo>
                    <a:pt x="1647" y="508"/>
                    <a:pt x="2336" y="584"/>
                    <a:pt x="2757" y="785"/>
                  </a:cubicBezTo>
                  <a:cubicBezTo>
                    <a:pt x="2747" y="690"/>
                    <a:pt x="2700" y="604"/>
                    <a:pt x="2633" y="537"/>
                  </a:cubicBezTo>
                  <a:cubicBezTo>
                    <a:pt x="2278" y="182"/>
                    <a:pt x="1628" y="29"/>
                    <a:pt x="891" y="1"/>
                  </a:cubicBezTo>
                  <a:close/>
                </a:path>
              </a:pathLst>
            </a:custGeom>
            <a:solidFill>
              <a:srgbClr val="151F29">
                <a:alpha val="26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672;p39">
              <a:extLst>
                <a:ext uri="{FF2B5EF4-FFF2-40B4-BE49-F238E27FC236}">
                  <a16:creationId xmlns:a16="http://schemas.microsoft.com/office/drawing/2014/main" id="{74B6B5E6-EC95-420C-14EB-73C393F0E7FF}"/>
                </a:ext>
              </a:extLst>
            </p:cNvPr>
            <p:cNvSpPr/>
            <p:nvPr/>
          </p:nvSpPr>
          <p:spPr>
            <a:xfrm>
              <a:off x="5183464" y="3755163"/>
              <a:ext cx="318875" cy="258151"/>
            </a:xfrm>
            <a:custGeom>
              <a:avLst/>
              <a:gdLst/>
              <a:ahLst/>
              <a:cxnLst/>
              <a:rect l="l" t="t" r="r" b="b"/>
              <a:pathLst>
                <a:path w="7590" h="6145" extrusionOk="0">
                  <a:moveTo>
                    <a:pt x="6977" y="1"/>
                  </a:moveTo>
                  <a:lnTo>
                    <a:pt x="3819" y="3025"/>
                  </a:lnTo>
                  <a:cubicBezTo>
                    <a:pt x="3761" y="3083"/>
                    <a:pt x="3685" y="3121"/>
                    <a:pt x="3608" y="3140"/>
                  </a:cubicBezTo>
                  <a:cubicBezTo>
                    <a:pt x="3356" y="3653"/>
                    <a:pt x="2864" y="3912"/>
                    <a:pt x="2372" y="3912"/>
                  </a:cubicBezTo>
                  <a:cubicBezTo>
                    <a:pt x="1891" y="3912"/>
                    <a:pt x="1409" y="3665"/>
                    <a:pt x="1148" y="3169"/>
                  </a:cubicBezTo>
                  <a:lnTo>
                    <a:pt x="498" y="3360"/>
                  </a:lnTo>
                  <a:cubicBezTo>
                    <a:pt x="201" y="3446"/>
                    <a:pt x="0" y="3714"/>
                    <a:pt x="0" y="4020"/>
                  </a:cubicBezTo>
                  <a:lnTo>
                    <a:pt x="0" y="5915"/>
                  </a:lnTo>
                  <a:cubicBezTo>
                    <a:pt x="0" y="6040"/>
                    <a:pt x="105" y="6145"/>
                    <a:pt x="230" y="6145"/>
                  </a:cubicBezTo>
                  <a:lnTo>
                    <a:pt x="3455" y="6145"/>
                  </a:lnTo>
                  <a:cubicBezTo>
                    <a:pt x="3579" y="6145"/>
                    <a:pt x="3685" y="6040"/>
                    <a:pt x="3685" y="5915"/>
                  </a:cubicBezTo>
                  <a:lnTo>
                    <a:pt x="3685" y="4920"/>
                  </a:lnTo>
                  <a:cubicBezTo>
                    <a:pt x="3685" y="4671"/>
                    <a:pt x="3780" y="4441"/>
                    <a:pt x="3953" y="4269"/>
                  </a:cubicBezTo>
                  <a:lnTo>
                    <a:pt x="7589" y="623"/>
                  </a:lnTo>
                  <a:lnTo>
                    <a:pt x="6977" y="1"/>
                  </a:lnTo>
                  <a:close/>
                </a:path>
              </a:pathLst>
            </a:custGeom>
            <a:solidFill>
              <a:srgbClr val="416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2" name="Google Shape;673;p39">
              <a:extLst>
                <a:ext uri="{FF2B5EF4-FFF2-40B4-BE49-F238E27FC236}">
                  <a16:creationId xmlns:a16="http://schemas.microsoft.com/office/drawing/2014/main" id="{FE3689C1-31B6-9962-FEDC-DFCFA694DE02}"/>
                </a:ext>
              </a:extLst>
            </p:cNvPr>
            <p:cNvSpPr/>
            <p:nvPr/>
          </p:nvSpPr>
          <p:spPr>
            <a:xfrm>
              <a:off x="5183464" y="3907158"/>
              <a:ext cx="38609" cy="106159"/>
            </a:xfrm>
            <a:custGeom>
              <a:avLst/>
              <a:gdLst/>
              <a:ahLst/>
              <a:cxnLst/>
              <a:rect l="l" t="t" r="r" b="b"/>
              <a:pathLst>
                <a:path w="919" h="2527" extrusionOk="0">
                  <a:moveTo>
                    <a:pt x="134" y="0"/>
                  </a:moveTo>
                  <a:cubicBezTo>
                    <a:pt x="48" y="115"/>
                    <a:pt x="0" y="259"/>
                    <a:pt x="0" y="402"/>
                  </a:cubicBezTo>
                  <a:lnTo>
                    <a:pt x="0" y="2297"/>
                  </a:lnTo>
                  <a:cubicBezTo>
                    <a:pt x="0" y="2422"/>
                    <a:pt x="105" y="2527"/>
                    <a:pt x="230" y="2527"/>
                  </a:cubicBezTo>
                  <a:lnTo>
                    <a:pt x="919" y="2527"/>
                  </a:lnTo>
                  <a:lnTo>
                    <a:pt x="919" y="1072"/>
                  </a:lnTo>
                  <a:cubicBezTo>
                    <a:pt x="919" y="890"/>
                    <a:pt x="852" y="709"/>
                    <a:pt x="718" y="584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9F28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674;p39">
              <a:extLst>
                <a:ext uri="{FF2B5EF4-FFF2-40B4-BE49-F238E27FC236}">
                  <a16:creationId xmlns:a16="http://schemas.microsoft.com/office/drawing/2014/main" id="{E09CFC29-6179-085A-DAC0-E936A6445397}"/>
                </a:ext>
              </a:extLst>
            </p:cNvPr>
            <p:cNvSpPr/>
            <p:nvPr/>
          </p:nvSpPr>
          <p:spPr>
            <a:xfrm>
              <a:off x="5338241" y="3755163"/>
              <a:ext cx="164101" cy="206689"/>
            </a:xfrm>
            <a:custGeom>
              <a:avLst/>
              <a:gdLst/>
              <a:ahLst/>
              <a:cxnLst/>
              <a:rect l="l" t="t" r="r" b="b"/>
              <a:pathLst>
                <a:path w="3906" h="4920" extrusionOk="0">
                  <a:moveTo>
                    <a:pt x="3293" y="1"/>
                  </a:moveTo>
                  <a:lnTo>
                    <a:pt x="221" y="2949"/>
                  </a:lnTo>
                  <a:cubicBezTo>
                    <a:pt x="77" y="3236"/>
                    <a:pt x="1" y="3551"/>
                    <a:pt x="1" y="3867"/>
                  </a:cubicBezTo>
                  <a:lnTo>
                    <a:pt x="1" y="4920"/>
                  </a:lnTo>
                  <a:cubicBezTo>
                    <a:pt x="1" y="4671"/>
                    <a:pt x="96" y="4441"/>
                    <a:pt x="269" y="4269"/>
                  </a:cubicBezTo>
                  <a:lnTo>
                    <a:pt x="3905" y="623"/>
                  </a:lnTo>
                  <a:lnTo>
                    <a:pt x="3293" y="1"/>
                  </a:lnTo>
                  <a:close/>
                </a:path>
              </a:pathLst>
            </a:custGeom>
            <a:solidFill>
              <a:srgbClr val="9F28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675;p39">
              <a:extLst>
                <a:ext uri="{FF2B5EF4-FFF2-40B4-BE49-F238E27FC236}">
                  <a16:creationId xmlns:a16="http://schemas.microsoft.com/office/drawing/2014/main" id="{BABC8CE9-15D5-1535-3B89-3DCF701BF307}"/>
                </a:ext>
              </a:extLst>
            </p:cNvPr>
            <p:cNvSpPr/>
            <p:nvPr/>
          </p:nvSpPr>
          <p:spPr>
            <a:xfrm>
              <a:off x="5434746" y="3481379"/>
              <a:ext cx="348242" cy="290331"/>
            </a:xfrm>
            <a:custGeom>
              <a:avLst/>
              <a:gdLst/>
              <a:ahLst/>
              <a:cxnLst/>
              <a:rect l="l" t="t" r="r" b="b"/>
              <a:pathLst>
                <a:path w="8289" h="6911" extrusionOk="0">
                  <a:moveTo>
                    <a:pt x="460" y="1"/>
                  </a:moveTo>
                  <a:cubicBezTo>
                    <a:pt x="211" y="1"/>
                    <a:pt x="0" y="211"/>
                    <a:pt x="0" y="469"/>
                  </a:cubicBezTo>
                  <a:lnTo>
                    <a:pt x="0" y="6451"/>
                  </a:lnTo>
                  <a:cubicBezTo>
                    <a:pt x="0" y="6700"/>
                    <a:pt x="211" y="6910"/>
                    <a:pt x="469" y="6910"/>
                  </a:cubicBezTo>
                  <a:lnTo>
                    <a:pt x="7829" y="6910"/>
                  </a:lnTo>
                  <a:cubicBezTo>
                    <a:pt x="8087" y="6901"/>
                    <a:pt x="8288" y="6700"/>
                    <a:pt x="8288" y="6451"/>
                  </a:cubicBezTo>
                  <a:lnTo>
                    <a:pt x="8288" y="469"/>
                  </a:lnTo>
                  <a:cubicBezTo>
                    <a:pt x="8288" y="211"/>
                    <a:pt x="8078" y="1"/>
                    <a:pt x="7829" y="1"/>
                  </a:cubicBezTo>
                  <a:close/>
                </a:path>
              </a:pathLst>
            </a:custGeom>
            <a:solidFill>
              <a:srgbClr val="416E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676;p39">
              <a:extLst>
                <a:ext uri="{FF2B5EF4-FFF2-40B4-BE49-F238E27FC236}">
                  <a16:creationId xmlns:a16="http://schemas.microsoft.com/office/drawing/2014/main" id="{A8F54285-93A8-5CA8-9E74-469477CCD967}"/>
                </a:ext>
              </a:extLst>
            </p:cNvPr>
            <p:cNvSpPr/>
            <p:nvPr/>
          </p:nvSpPr>
          <p:spPr>
            <a:xfrm>
              <a:off x="5461298" y="3524818"/>
              <a:ext cx="288500" cy="184844"/>
            </a:xfrm>
            <a:custGeom>
              <a:avLst/>
              <a:gdLst/>
              <a:ahLst/>
              <a:cxnLst/>
              <a:rect l="l" t="t" r="r" b="b"/>
              <a:pathLst>
                <a:path w="6867" h="4400" extrusionOk="0">
                  <a:moveTo>
                    <a:pt x="5359" y="0"/>
                  </a:moveTo>
                  <a:cubicBezTo>
                    <a:pt x="4929" y="29"/>
                    <a:pt x="4929" y="670"/>
                    <a:pt x="5359" y="689"/>
                  </a:cubicBezTo>
                  <a:lnTo>
                    <a:pt x="5675" y="689"/>
                  </a:lnTo>
                  <a:lnTo>
                    <a:pt x="3637" y="2737"/>
                  </a:lnTo>
                  <a:lnTo>
                    <a:pt x="2728" y="1828"/>
                  </a:lnTo>
                  <a:cubicBezTo>
                    <a:pt x="2661" y="1761"/>
                    <a:pt x="2572" y="1728"/>
                    <a:pt x="2484" y="1728"/>
                  </a:cubicBezTo>
                  <a:cubicBezTo>
                    <a:pt x="2395" y="1728"/>
                    <a:pt x="2307" y="1761"/>
                    <a:pt x="2240" y="1828"/>
                  </a:cubicBezTo>
                  <a:lnTo>
                    <a:pt x="278" y="3790"/>
                  </a:lnTo>
                  <a:cubicBezTo>
                    <a:pt x="0" y="4031"/>
                    <a:pt x="241" y="4400"/>
                    <a:pt x="515" y="4400"/>
                  </a:cubicBezTo>
                  <a:cubicBezTo>
                    <a:pt x="600" y="4400"/>
                    <a:pt x="689" y="4364"/>
                    <a:pt x="766" y="4278"/>
                  </a:cubicBezTo>
                  <a:lnTo>
                    <a:pt x="2479" y="2565"/>
                  </a:lnTo>
                  <a:lnTo>
                    <a:pt x="3388" y="3465"/>
                  </a:lnTo>
                  <a:cubicBezTo>
                    <a:pt x="3455" y="3536"/>
                    <a:pt x="3543" y="3572"/>
                    <a:pt x="3632" y="3572"/>
                  </a:cubicBezTo>
                  <a:cubicBezTo>
                    <a:pt x="3721" y="3572"/>
                    <a:pt x="3809" y="3536"/>
                    <a:pt x="3876" y="3465"/>
                  </a:cubicBezTo>
                  <a:lnTo>
                    <a:pt x="6163" y="1177"/>
                  </a:lnTo>
                  <a:lnTo>
                    <a:pt x="6163" y="1493"/>
                  </a:lnTo>
                  <a:cubicBezTo>
                    <a:pt x="6149" y="1737"/>
                    <a:pt x="6328" y="1859"/>
                    <a:pt x="6508" y="1859"/>
                  </a:cubicBezTo>
                  <a:cubicBezTo>
                    <a:pt x="6687" y="1859"/>
                    <a:pt x="6867" y="1737"/>
                    <a:pt x="6852" y="1493"/>
                  </a:cubicBezTo>
                  <a:lnTo>
                    <a:pt x="6852" y="345"/>
                  </a:lnTo>
                  <a:cubicBezTo>
                    <a:pt x="6852" y="153"/>
                    <a:pt x="6699" y="0"/>
                    <a:pt x="6508" y="0"/>
                  </a:cubicBezTo>
                  <a:close/>
                </a:path>
              </a:pathLst>
            </a:custGeom>
            <a:solidFill>
              <a:srgbClr val="EDFA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555;p39">
            <a:extLst>
              <a:ext uri="{FF2B5EF4-FFF2-40B4-BE49-F238E27FC236}">
                <a16:creationId xmlns:a16="http://schemas.microsoft.com/office/drawing/2014/main" id="{B67DD05B-FD61-29AB-68E5-4078C31A007F}"/>
              </a:ext>
            </a:extLst>
          </p:cNvPr>
          <p:cNvSpPr/>
          <p:nvPr/>
        </p:nvSpPr>
        <p:spPr>
          <a:xfrm>
            <a:off x="4694743" y="-1292714"/>
            <a:ext cx="1003200" cy="1003200"/>
          </a:xfrm>
          <a:prstGeom prst="ellipse">
            <a:avLst/>
          </a:prstGeom>
          <a:noFill/>
          <a:ln w="28575" cap="flat" cmpd="sng">
            <a:solidFill>
              <a:srgbClr val="61A4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1A450"/>
              </a:solidFill>
              <a:highlight>
                <a:srgbClr val="FFFF00"/>
              </a:highlight>
            </a:endParaRPr>
          </a:p>
        </p:txBody>
      </p:sp>
      <p:sp>
        <p:nvSpPr>
          <p:cNvPr id="127" name="Google Shape;435;p33">
            <a:extLst>
              <a:ext uri="{FF2B5EF4-FFF2-40B4-BE49-F238E27FC236}">
                <a16:creationId xmlns:a16="http://schemas.microsoft.com/office/drawing/2014/main" id="{653FC49F-7897-863F-9147-E98C0562025F}"/>
              </a:ext>
            </a:extLst>
          </p:cNvPr>
          <p:cNvSpPr txBox="1">
            <a:spLocks/>
          </p:cNvSpPr>
          <p:nvPr/>
        </p:nvSpPr>
        <p:spPr>
          <a:xfrm>
            <a:off x="2319108" y="-4291043"/>
            <a:ext cx="769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ru-RU" sz="4000" b="1" dirty="0">
                <a:solidFill>
                  <a:srgbClr val="3C3F3D"/>
                </a:solidFill>
                <a:latin typeface="Marmelad"/>
                <a:sym typeface="Marmelad"/>
              </a:rPr>
              <a:t>Стратегия дальнейшего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2779032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1118</Words>
  <Application>Microsoft Macintosh PowerPoint</Application>
  <PresentationFormat>Широкоэкранный</PresentationFormat>
  <Paragraphs>284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Karla</vt:lpstr>
      <vt:lpstr>Marmelad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Манонин Платон</vt:lpstr>
      <vt:lpstr>Манонин Платон</vt:lpstr>
      <vt:lpstr>Презентация PowerPoint</vt:lpstr>
      <vt:lpstr>Спасибо!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Манонин Платон Дмитриевич</dc:creator>
  <cp:lastModifiedBy>Манонин Платон Дмитриевич</cp:lastModifiedBy>
  <cp:revision>15</cp:revision>
  <dcterms:created xsi:type="dcterms:W3CDTF">2023-11-24T17:24:49Z</dcterms:created>
  <dcterms:modified xsi:type="dcterms:W3CDTF">2023-11-24T22:10:25Z</dcterms:modified>
</cp:coreProperties>
</file>