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media/image1.jpeg" ContentType="image/jpeg"/>
  <Override PartName="/ppt/media/image2.jpeg" ContentType="image/jpeg"/>
  <Override PartName="/ppt/media/image3.jpeg" ContentType="image/jpeg"/>
  <Override PartName="/ppt/media/image4.png" ContentType="image/png"/>
  <Override PartName="/ppt/media/image5.jpeg" ContentType="image/jpeg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12192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A759037-519E-4437-A9BB-33BA0022698E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E0F2257-1CB4-46D2-92C0-42FD50B22A9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4EDB38C-CD69-469B-863F-E4433932E046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230AF66-5251-41CF-95C8-9B69D4FAC799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805C44D0-901E-458E-9252-B8676D3BCE68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51FF794C-A163-4CD0-B37F-A7F2A7D3FD8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C919B95B-5871-406E-882B-8EF947D1377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7703DE26-83E5-461B-A7F5-D8FCA67734E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1D046594-80A3-4C9E-9015-FA19EAD1040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C8D1BAA9-BDCE-4AD2-9958-514695752D1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7ACFBD11-B608-40EA-90FD-960279F3356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BC05D23-289F-401F-916D-3F27E0809E5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72E86B33-77EE-4C47-A2B4-D41396CA976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4B412641-C52F-49EB-AC9C-5FAD4374B48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86F4554E-181B-44C0-99E5-3CD00CD31BF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196C5018-E578-47B8-A3C2-5A256A82D4B0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9044E1B6-6914-4002-9DFF-ED0881903BA2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475B998-783C-4C28-8542-8B96C485D08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0194DD2-A1A1-4B90-A82E-676015BFD1C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B20B9A4-0132-4E46-AE8E-8C2786EB5E8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59F942E-80CA-46D2-82ED-A22616C0DB7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CB920DF-7357-4E19-92DA-C3590E43BC6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D137D0C-58AB-4547-A371-71E41F98B88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9E0A9AF-3F3D-4312-919F-CDF642DEDF7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indent="0" algn="ctr" defTabSz="914400">
              <a:lnSpc>
                <a:spcPct val="90000"/>
              </a:lnSpc>
              <a:buNone/>
            </a:pPr>
            <a:r>
              <a:rPr b="0" lang="ru-RU" sz="6000" spc="-1" strike="noStrike">
                <a:solidFill>
                  <a:schemeClr val="dk1"/>
                </a:solidFill>
                <a:latin typeface="Calibri Light"/>
              </a:rPr>
              <a:t>Образец заголовка</a:t>
            </a:r>
            <a:endParaRPr b="0" lang="ru-RU" sz="60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 idx="1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ru-RU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ru-RU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 </a:t>
            </a:r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ru-RU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DE93B02B-F66F-4647-8ACF-88964A458F98}" type="slidenum">
              <a:rPr b="0" lang="ru-RU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10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chemeClr val="dk1"/>
                </a:solidFill>
                <a:latin typeface="Calibri"/>
              </a:rPr>
              <a:t>Для правки структуры щёлкните мышью</a:t>
            </a: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chemeClr val="dk1"/>
                </a:solidFill>
                <a:latin typeface="Calibri"/>
              </a:rPr>
              <a:t>Второй уровень структуры</a:t>
            </a: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chemeClr val="dk1"/>
                </a:solidFill>
                <a:latin typeface="Calibri"/>
              </a:rPr>
              <a:t>Третий уровень структуры</a:t>
            </a: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chemeClr val="dk1"/>
                </a:solidFill>
                <a:latin typeface="Calibri"/>
              </a:rPr>
              <a:t>Четвёртый уровень структуры</a:t>
            </a: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chemeClr val="dk1"/>
                </a:solidFill>
                <a:latin typeface="Calibri"/>
              </a:rPr>
              <a:t>Пятый уровень структуры</a:t>
            </a: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chemeClr val="dk1"/>
                </a:solidFill>
                <a:latin typeface="Calibri"/>
              </a:rPr>
              <a:t>Шестой уровень структуры</a:t>
            </a: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chemeClr val="dk1"/>
                </a:solidFill>
                <a:latin typeface="Calibri"/>
              </a:rPr>
              <a:t>Седьмой уровень структуры</a:t>
            </a: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ru-RU" sz="4400" spc="-1" strike="noStrike">
                <a:solidFill>
                  <a:schemeClr val="dk1"/>
                </a:solidFill>
                <a:latin typeface="Calibri Light"/>
              </a:rPr>
              <a:t>Образец заголовка</a:t>
            </a:r>
            <a:endParaRPr b="0" lang="ru-RU" sz="4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800" spc="-1" strike="noStrike">
                <a:solidFill>
                  <a:schemeClr val="dk1"/>
                </a:solidFill>
                <a:latin typeface="Calibri"/>
              </a:rPr>
              <a:t>Образец текста</a:t>
            </a: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400" spc="-1" strike="noStrike">
                <a:solidFill>
                  <a:schemeClr val="dk1"/>
                </a:solidFill>
                <a:latin typeface="Calibri"/>
              </a:rPr>
              <a:t>Второй уровень</a:t>
            </a:r>
            <a:endParaRPr b="0" lang="ru-RU" sz="2400" spc="-1" strike="noStrike">
              <a:solidFill>
                <a:schemeClr val="dk1"/>
              </a:solidFill>
              <a:latin typeface="Calibri"/>
            </a:endParaRPr>
          </a:p>
          <a:p>
            <a:pPr lvl="2" marL="11430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000" spc="-1" strike="noStrike">
                <a:solidFill>
                  <a:schemeClr val="dk1"/>
                </a:solidFill>
                <a:latin typeface="Calibri"/>
              </a:rPr>
              <a:t>Третий уровень</a:t>
            </a: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  <a:p>
            <a:pPr lvl="3" marL="16002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1800" spc="-1" strike="noStrike">
                <a:solidFill>
                  <a:schemeClr val="dk1"/>
                </a:solidFill>
                <a:latin typeface="Calibri"/>
              </a:rPr>
              <a:t>Четвертый уровень</a:t>
            </a: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  <a:p>
            <a:pPr lvl="4" marL="20574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1800" spc="-1" strike="noStrike">
                <a:solidFill>
                  <a:schemeClr val="dk1"/>
                </a:solidFill>
                <a:latin typeface="Calibri"/>
              </a:rPr>
              <a:t>Пятый уровень</a:t>
            </a: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 idx="4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ru-RU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ru-RU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&lt;дата/время&gt;</a:t>
            </a:r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 idx="5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 idx="6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ru-RU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7EAE583F-3DEA-4E61-9291-137A54CFD94E}" type="slidenum">
              <a:rPr b="0" lang="ru-RU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2426040" y="126972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indent="0">
              <a:buNone/>
            </a:pPr>
            <a:endParaRPr b="0" lang="ru-RU" sz="6000" spc="-1" strike="noStrike">
              <a:solidFill>
                <a:schemeClr val="dk1"/>
              </a:solidFill>
              <a:latin typeface="Calibri Light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subTitle"/>
          </p:nvPr>
        </p:nvSpPr>
        <p:spPr>
          <a:xfrm>
            <a:off x="1523880" y="3602160"/>
            <a:ext cx="9143640" cy="16552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indent="0" algn="ctr">
              <a:buNone/>
            </a:pPr>
            <a:endParaRPr b="0" lang="ru-RU" sz="2400" spc="-1" strike="noStrike">
              <a:solidFill>
                <a:schemeClr val="dk1"/>
              </a:solidFill>
              <a:latin typeface="Calibri"/>
            </a:endParaRPr>
          </a:p>
        </p:txBody>
      </p:sp>
      <p:pic>
        <p:nvPicPr>
          <p:cNvPr id="84" name="Рисунок 4" descr="Изображение выглядит как текст, снимок экрана, графический дизайн, Графика&#10;&#10;Автоматически созданное описание"/>
          <p:cNvPicPr/>
          <p:nvPr/>
        </p:nvPicPr>
        <p:blipFill>
          <a:blip r:embed="rId1"/>
          <a:stretch/>
        </p:blipFill>
        <p:spPr>
          <a:xfrm>
            <a:off x="360" y="0"/>
            <a:ext cx="12191760" cy="6857640"/>
          </a:xfrm>
          <a:prstGeom prst="rect">
            <a:avLst/>
          </a:prstGeom>
          <a:ln w="0">
            <a:noFill/>
          </a:ln>
        </p:spPr>
      </p:pic>
      <p:sp>
        <p:nvSpPr>
          <p:cNvPr id="85" name="TextBox 3"/>
          <p:cNvSpPr/>
          <p:nvPr/>
        </p:nvSpPr>
        <p:spPr>
          <a:xfrm>
            <a:off x="6669720" y="2151720"/>
            <a:ext cx="5393880" cy="699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ru-RU" sz="4000" spc="-1" strike="noStrike">
                <a:solidFill>
                  <a:srgbClr val="a91eff"/>
                </a:solidFill>
                <a:latin typeface="Raleway"/>
              </a:rPr>
              <a:t>«YDUN» (ЮДУН)</a:t>
            </a:r>
            <a:endParaRPr b="0" lang="ru-RU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TextBox 5"/>
          <p:cNvSpPr/>
          <p:nvPr/>
        </p:nvSpPr>
        <p:spPr>
          <a:xfrm>
            <a:off x="8640000" y="4320000"/>
            <a:ext cx="5040000" cy="2528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ru-RU" sz="3200" spc="-1" strike="noStrike">
                <a:solidFill>
                  <a:srgbClr val="a91eff"/>
                </a:solidFill>
                <a:latin typeface="Raleway"/>
              </a:rPr>
              <a:t>Гаркуша Юлия Александровна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ru-RU" sz="3200" spc="-1" strike="noStrike">
                <a:solidFill>
                  <a:srgbClr val="a91eff"/>
                </a:solidFill>
                <a:latin typeface="Raleway"/>
              </a:rPr>
              <a:t>Фролова Ника Евгеньевна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buNone/>
            </a:pPr>
            <a:endParaRPr b="0" lang="ru-RU" sz="4400" spc="-1" strike="noStrike">
              <a:solidFill>
                <a:schemeClr val="dk1"/>
              </a:solidFill>
              <a:latin typeface="Calibri Light"/>
            </a:endParaRPr>
          </a:p>
        </p:txBody>
      </p:sp>
      <p:pic>
        <p:nvPicPr>
          <p:cNvPr id="148" name="Объект 4" descr="Изображение выглядит как снимок экрана, текст, дизайн&#10;&#10;Автоматически созданное описание"/>
          <p:cNvPicPr/>
          <p:nvPr/>
        </p:nvPicPr>
        <p:blipFill>
          <a:blip r:embed="rId1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ln w="0">
            <a:noFill/>
          </a:ln>
        </p:spPr>
      </p:pic>
      <p:sp>
        <p:nvSpPr>
          <p:cNvPr id="149" name="TextBox 6"/>
          <p:cNvSpPr/>
          <p:nvPr/>
        </p:nvSpPr>
        <p:spPr>
          <a:xfrm>
            <a:off x="46440" y="6325560"/>
            <a:ext cx="5393880" cy="470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ru-RU" sz="2500" spc="-1" strike="noStrike">
                <a:solidFill>
                  <a:schemeClr val="lt1"/>
                </a:solidFill>
                <a:latin typeface="Raleway"/>
              </a:rPr>
              <a:t>№</a:t>
            </a:r>
            <a:endParaRPr b="0" lang="ru-RU" sz="2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TextBox 3"/>
          <p:cNvSpPr/>
          <p:nvPr/>
        </p:nvSpPr>
        <p:spPr>
          <a:xfrm>
            <a:off x="183240" y="261720"/>
            <a:ext cx="5393880" cy="470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ru-RU" sz="2500" spc="-1" strike="noStrike">
                <a:solidFill>
                  <a:srgbClr val="a91eff"/>
                </a:solidFill>
                <a:latin typeface="Raleway"/>
              </a:rPr>
              <a:t>КОМАНДА ПРОЕКТА</a:t>
            </a:r>
            <a:endParaRPr b="0" lang="ru-RU" sz="2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" name="TextBox 7"/>
          <p:cNvSpPr/>
          <p:nvPr/>
        </p:nvSpPr>
        <p:spPr>
          <a:xfrm>
            <a:off x="3421440" y="1201680"/>
            <a:ext cx="61261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 type="sldNum" idx="15"/>
          </p:nvPr>
        </p:nvSpPr>
        <p:spPr>
          <a:xfrm>
            <a:off x="604080" y="6365520"/>
            <a:ext cx="67068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ru-RU" sz="3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D38738EC-D84D-461D-AAB9-3F926FEF07DA}" type="slidenum">
              <a:rPr b="0" lang="ru-RU" sz="3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&lt;номер&gt;</a:t>
            </a:fld>
            <a:endParaRPr b="0" lang="ru-RU" sz="3200" spc="-1" strike="noStrike">
              <a:solidFill>
                <a:srgbClr val="000000"/>
              </a:solidFill>
              <a:latin typeface="Times New Roman"/>
            </a:endParaRPr>
          </a:p>
        </p:txBody>
      </p:sp>
      <p:graphicFrame>
        <p:nvGraphicFramePr>
          <p:cNvPr id="153" name=""/>
          <p:cNvGraphicFramePr/>
          <p:nvPr/>
        </p:nvGraphicFramePr>
        <p:xfrm>
          <a:off x="939600" y="1664640"/>
          <a:ext cx="10040400" cy="3915360"/>
        </p:xfrm>
        <a:graphic>
          <a:graphicData uri="http://schemas.openxmlformats.org/drawingml/2006/table">
            <a:tbl>
              <a:tblPr/>
              <a:tblGrid>
                <a:gridCol w="2509560"/>
                <a:gridCol w="2509560"/>
                <a:gridCol w="3515400"/>
                <a:gridCol w="1505880"/>
              </a:tblGrid>
              <a:tr h="978840">
                <a:tc>
                  <a:txBody>
                    <a:bodyPr lIns="36000" rIns="36000" tIns="36000" bIns="36000" anchor="t">
                      <a:noAutofit/>
                    </a:bodyPr>
                    <a:p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Гаркуша Юлия Александровна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tIns="36000" bIns="36000" anchor="t">
                      <a:noAutofit/>
                    </a:bodyPr>
                    <a:p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Лидер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tIns="36000" bIns="36000" anchor="t">
                      <a:noAutofit/>
                    </a:bodyPr>
                    <a:p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89800143582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garcushaj@gmail.com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tIns="36000" bIns="36000" anchor="t">
                      <a:noAutofit/>
                    </a:bodyPr>
                    <a:p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U1759339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978840">
                <a:tc>
                  <a:txBody>
                    <a:bodyPr lIns="36000" rIns="36000" tIns="36000" bIns="36000" anchor="t">
                      <a:noAutofit/>
                    </a:bodyPr>
                    <a:p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Можаева Юлия Викторовна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tIns="36000" bIns="36000" anchor="t">
                      <a:noAutofit/>
                    </a:bodyPr>
                    <a:p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Дизайнер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tIns="36000" bIns="36000" anchor="t">
                      <a:noAutofit/>
                    </a:bodyPr>
                    <a:p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89509159097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mozhayeva.01@mail.ru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tIns="36000" bIns="36000" anchor="t">
                      <a:noAutofit/>
                    </a:bodyPr>
                    <a:p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5092058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978840">
                <a:tc>
                  <a:txBody>
                    <a:bodyPr lIns="36000" rIns="36000" tIns="36000" bIns="36000" anchor="t">
                      <a:noAutofit/>
                    </a:bodyPr>
                    <a:p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Фролова Ника Евгеньевна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tIns="36000" bIns="36000" anchor="t">
                      <a:noAutofit/>
                    </a:bodyPr>
                    <a:p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Экономист, финансист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tIns="36000" bIns="36000" anchor="t">
                      <a:noAutofit/>
                    </a:bodyPr>
                    <a:p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89190782208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join1968-000@mail.ru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tIns="36000" bIns="36000" anchor="t">
                      <a:noAutofit/>
                    </a:bodyPr>
                    <a:p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5092273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978840">
                <a:tc>
                  <a:txBody>
                    <a:bodyPr lIns="36000" rIns="36000" tIns="36000" bIns="36000" anchor="t">
                      <a:noAutofit/>
                    </a:bodyPr>
                    <a:p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Хвостова Дарья Юрьевна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tIns="36000" bIns="36000" anchor="t">
                      <a:noAutofit/>
                    </a:bodyPr>
                    <a:p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Аналитик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tIns="36000" bIns="36000" anchor="t">
                      <a:noAutofit/>
                    </a:bodyPr>
                    <a:p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89632239424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Dashaxvostova2015@gmail.com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tIns="36000" bIns="36000" anchor="t">
                      <a:noAutofit/>
                    </a:bodyPr>
                    <a:p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5189226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buNone/>
            </a:pPr>
            <a:endParaRPr b="0" lang="ru-RU" sz="4400" spc="-1" strike="noStrike">
              <a:solidFill>
                <a:schemeClr val="dk1"/>
              </a:solidFill>
              <a:latin typeface="Calibri Light"/>
            </a:endParaRPr>
          </a:p>
        </p:txBody>
      </p:sp>
      <p:pic>
        <p:nvPicPr>
          <p:cNvPr id="88" name="Объект 4" descr="Изображение выглядит как снимок экрана, текст, дизайн&#10;&#10;Автоматически созданное описание"/>
          <p:cNvPicPr/>
          <p:nvPr/>
        </p:nvPicPr>
        <p:blipFill>
          <a:blip r:embed="rId1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ln w="0">
            <a:noFill/>
          </a:ln>
        </p:spPr>
      </p:pic>
      <p:sp>
        <p:nvSpPr>
          <p:cNvPr id="89" name="TextBox 6"/>
          <p:cNvSpPr/>
          <p:nvPr/>
        </p:nvSpPr>
        <p:spPr>
          <a:xfrm>
            <a:off x="46440" y="6325560"/>
            <a:ext cx="5393880" cy="470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ru-RU" sz="2500" spc="-1" strike="noStrike">
                <a:solidFill>
                  <a:schemeClr val="lt1"/>
                </a:solidFill>
                <a:latin typeface="Raleway"/>
              </a:rPr>
              <a:t>№</a:t>
            </a:r>
            <a:endParaRPr b="0" lang="ru-RU" sz="2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TextBox 2"/>
          <p:cNvSpPr/>
          <p:nvPr/>
        </p:nvSpPr>
        <p:spPr>
          <a:xfrm>
            <a:off x="180000" y="261720"/>
            <a:ext cx="6994800" cy="471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ru-RU" sz="2500" spc="-1" strike="noStrike">
                <a:solidFill>
                  <a:srgbClr val="a91eff"/>
                </a:solidFill>
                <a:latin typeface="Raleway"/>
              </a:rPr>
              <a:t>АКТУАЛЬНОСТЬ ПРОЕКТА </a:t>
            </a:r>
            <a:endParaRPr b="0" lang="ru-RU" sz="2500" spc="-1" strike="noStrike">
              <a:solidFill>
                <a:srgbClr val="a91eff"/>
              </a:solidFill>
              <a:latin typeface="Arial"/>
            </a:endParaRPr>
          </a:p>
        </p:txBody>
      </p:sp>
      <p:sp>
        <p:nvSpPr>
          <p:cNvPr id="91" name="TextBox 7"/>
          <p:cNvSpPr/>
          <p:nvPr/>
        </p:nvSpPr>
        <p:spPr>
          <a:xfrm>
            <a:off x="604080" y="1931760"/>
            <a:ext cx="10245600" cy="3441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r>
              <a:rPr b="0" lang="ru-RU" sz="2200" spc="-1" strike="noStrike">
                <a:solidFill>
                  <a:srgbClr val="a91eff"/>
                </a:solidFill>
                <a:latin typeface="Arial"/>
                <a:ea typeface="Arial"/>
              </a:rPr>
              <a:t>Многие люди интересуются спортом или упражнениями для достижения той или </a:t>
            </a:r>
            <a:r>
              <a:rPr b="0" lang="ru-RU" sz="2200" spc="-1" strike="noStrike">
                <a:solidFill>
                  <a:srgbClr val="a91eff"/>
                </a:solidFill>
                <a:latin typeface="Arial"/>
              </a:rPr>
              <a:t>иной цели. Спорт — та сфера деятельности человека, которая требует присмотра специалиста, но не всегда это возможно . </a:t>
            </a:r>
            <a:endParaRPr b="0" lang="ru-RU" sz="2200" spc="-1" strike="noStrike">
              <a:solidFill>
                <a:srgbClr val="a91eff"/>
              </a:solidFill>
              <a:latin typeface="Arial"/>
            </a:endParaRPr>
          </a:p>
          <a:p>
            <a:endParaRPr b="0" lang="ru-RU" sz="2200" spc="-1" strike="noStrike">
              <a:solidFill>
                <a:srgbClr val="a91eff"/>
              </a:solidFill>
              <a:latin typeface="Arial"/>
            </a:endParaRPr>
          </a:p>
          <a:p>
            <a:r>
              <a:rPr b="0" lang="ru-RU" sz="2200" spc="-1" strike="noStrike">
                <a:solidFill>
                  <a:srgbClr val="a91eff"/>
                </a:solidFill>
                <a:latin typeface="Arial"/>
                <a:ea typeface="Arial"/>
              </a:rPr>
              <a:t>По статистике в 4 раза больше людей получают травмы при занятиях спортом </a:t>
            </a:r>
            <a:r>
              <a:rPr b="0" lang="ru-RU" sz="2200" spc="-1" strike="noStrike">
                <a:solidFill>
                  <a:srgbClr val="a91eff"/>
                </a:solidFill>
                <a:latin typeface="Arial"/>
              </a:rPr>
              <a:t>дома без наблюдения специалиста, чем с ними.</a:t>
            </a:r>
            <a:endParaRPr b="0" lang="ru-RU" sz="2200" spc="-1" strike="noStrike">
              <a:solidFill>
                <a:srgbClr val="a91eff"/>
              </a:solidFill>
              <a:latin typeface="Arial"/>
            </a:endParaRPr>
          </a:p>
          <a:p>
            <a:endParaRPr b="0" lang="ru-RU" sz="2200" spc="-1" strike="noStrike">
              <a:solidFill>
                <a:srgbClr val="a91eff"/>
              </a:solidFill>
              <a:latin typeface="Arial"/>
            </a:endParaRPr>
          </a:p>
          <a:p>
            <a:r>
              <a:rPr b="0" lang="ru-RU" sz="2200" spc="-1" strike="noStrike">
                <a:solidFill>
                  <a:srgbClr val="a91eff"/>
                </a:solidFill>
                <a:latin typeface="Arial"/>
                <a:ea typeface="Arial"/>
              </a:rPr>
              <a:t>На данный момент не существует приложений, которые позволяют заниматься </a:t>
            </a:r>
            <a:r>
              <a:rPr b="0" lang="ru-RU" sz="2200" spc="-1" strike="noStrike">
                <a:solidFill>
                  <a:srgbClr val="a91eff"/>
                </a:solidFill>
                <a:latin typeface="Arial"/>
              </a:rPr>
              <a:t>спортом самостоятельно,при этом понизив уровень получения травм.</a:t>
            </a:r>
            <a:endParaRPr b="0" lang="ru-RU" sz="2200" spc="-1" strike="noStrike">
              <a:solidFill>
                <a:srgbClr val="a91eff"/>
              </a:solid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sldNum" idx="7"/>
          </p:nvPr>
        </p:nvSpPr>
        <p:spPr>
          <a:xfrm>
            <a:off x="604080" y="6365520"/>
            <a:ext cx="67068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ru-RU" sz="3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7022B60E-C90B-4809-89B9-DEDE0C800383}" type="slidenum">
              <a:rPr b="0" lang="ru-RU" sz="3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&lt;номер&gt;</a:t>
            </a:fld>
            <a:endParaRPr b="0" lang="ru-RU" sz="3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buNone/>
            </a:pPr>
            <a:endParaRPr b="0" lang="ru-RU" sz="4400" spc="-1" strike="noStrike">
              <a:solidFill>
                <a:schemeClr val="dk1"/>
              </a:solidFill>
              <a:latin typeface="Calibri Light"/>
            </a:endParaRPr>
          </a:p>
        </p:txBody>
      </p:sp>
      <p:pic>
        <p:nvPicPr>
          <p:cNvPr id="94" name="Объект 4" descr="Изображение выглядит как снимок экрана, текст, дизайн&#10;&#10;Автоматически созданное описание"/>
          <p:cNvPicPr/>
          <p:nvPr/>
        </p:nvPicPr>
        <p:blipFill>
          <a:blip r:embed="rId1"/>
          <a:stretch/>
        </p:blipFill>
        <p:spPr>
          <a:xfrm>
            <a:off x="360" y="13320"/>
            <a:ext cx="12191760" cy="6857640"/>
          </a:xfrm>
          <a:prstGeom prst="rect">
            <a:avLst/>
          </a:prstGeom>
          <a:ln w="0">
            <a:noFill/>
          </a:ln>
        </p:spPr>
      </p:pic>
      <p:sp>
        <p:nvSpPr>
          <p:cNvPr id="95" name="TextBox 6"/>
          <p:cNvSpPr/>
          <p:nvPr/>
        </p:nvSpPr>
        <p:spPr>
          <a:xfrm>
            <a:off x="46440" y="6325560"/>
            <a:ext cx="5393880" cy="470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ru-RU" sz="2500" spc="-1" strike="noStrike">
                <a:solidFill>
                  <a:schemeClr val="lt1"/>
                </a:solidFill>
                <a:latin typeface="Raleway"/>
              </a:rPr>
              <a:t>№</a:t>
            </a:r>
            <a:endParaRPr b="0" lang="ru-RU" sz="2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TextBox 2"/>
          <p:cNvSpPr/>
          <p:nvPr/>
        </p:nvSpPr>
        <p:spPr>
          <a:xfrm>
            <a:off x="183240" y="261720"/>
            <a:ext cx="5393880" cy="471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r>
              <a:rPr b="1" lang="ru-RU" sz="2500" spc="-1" strike="noStrike">
                <a:solidFill>
                  <a:srgbClr val="bd7ef4"/>
                </a:solidFill>
                <a:latin typeface="Raleway"/>
                <a:ea typeface="Arial"/>
              </a:rPr>
              <a:t>Проблема</a:t>
            </a:r>
            <a:endParaRPr b="0" lang="ru-RU" sz="2500" spc="-1" strike="noStrike">
              <a:solidFill>
                <a:srgbClr val="bd7ef4"/>
              </a:solidFill>
              <a:latin typeface="Arial"/>
            </a:endParaRPr>
          </a:p>
        </p:txBody>
      </p:sp>
      <p:sp>
        <p:nvSpPr>
          <p:cNvPr id="97" name="TextBox 7"/>
          <p:cNvSpPr/>
          <p:nvPr/>
        </p:nvSpPr>
        <p:spPr>
          <a:xfrm>
            <a:off x="900000" y="2223000"/>
            <a:ext cx="9900000" cy="1765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/>
            <a:endParaRPr b="0" lang="ru-RU" sz="2200" spc="-1" strike="noStrike">
              <a:solidFill>
                <a:srgbClr val="000000"/>
              </a:solidFill>
              <a:latin typeface="Arial"/>
            </a:endParaRPr>
          </a:p>
          <a:p>
            <a:r>
              <a:rPr b="0" lang="ru-RU" sz="2200" spc="-1" strike="noStrike">
                <a:solidFill>
                  <a:srgbClr val="a91eff"/>
                </a:solidFill>
                <a:latin typeface="Arial"/>
                <a:ea typeface="Arial"/>
              </a:rPr>
              <a:t>При занятиях спортом дома велик шанс получения травм различной </a:t>
            </a:r>
            <a:r>
              <a:rPr b="0" lang="ru-RU" sz="2200" spc="-1" strike="noStrike">
                <a:solidFill>
                  <a:srgbClr val="a91eff"/>
                </a:solidFill>
                <a:latin typeface="Arial"/>
              </a:rPr>
              <a:t>тяжести, а также высока вероятность, что упражнения будут выполнены неверно, что тоже может привести к травмам и отсутствию желаемого результата .</a:t>
            </a:r>
            <a:endParaRPr b="0" lang="ru-RU" sz="2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sldNum" idx="8"/>
          </p:nvPr>
        </p:nvSpPr>
        <p:spPr>
          <a:xfrm>
            <a:off x="604080" y="6365520"/>
            <a:ext cx="67068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ru-RU" sz="3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08243E5D-2D5A-4C89-BB90-3D50AB17A053}" type="slidenum">
              <a:rPr b="0" lang="ru-RU" sz="3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&lt;номер&gt;</a:t>
            </a:fld>
            <a:endParaRPr b="0" lang="ru-RU" sz="3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644760" y="22748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buNone/>
            </a:pPr>
            <a:endParaRPr b="0" lang="ru-RU" sz="4400" spc="-1" strike="noStrike">
              <a:solidFill>
                <a:schemeClr val="dk1"/>
              </a:solidFill>
              <a:latin typeface="Calibri Light"/>
            </a:endParaRPr>
          </a:p>
        </p:txBody>
      </p:sp>
      <p:pic>
        <p:nvPicPr>
          <p:cNvPr id="100" name="Объект 2" descr="Изображение выглядит как снимок экрана, текст, дизайн&#10;&#10;Автоматически созданное описание"/>
          <p:cNvPicPr/>
          <p:nvPr/>
        </p:nvPicPr>
        <p:blipFill>
          <a:blip r:embed="rId1"/>
          <a:stretch/>
        </p:blipFill>
        <p:spPr>
          <a:xfrm>
            <a:off x="0" y="25560"/>
            <a:ext cx="12191760" cy="6857640"/>
          </a:xfrm>
          <a:prstGeom prst="rect">
            <a:avLst/>
          </a:prstGeom>
          <a:ln w="0">
            <a:noFill/>
          </a:ln>
        </p:spPr>
      </p:pic>
      <p:sp>
        <p:nvSpPr>
          <p:cNvPr id="101" name="TextBox 9"/>
          <p:cNvSpPr/>
          <p:nvPr/>
        </p:nvSpPr>
        <p:spPr>
          <a:xfrm>
            <a:off x="46440" y="6325560"/>
            <a:ext cx="5393880" cy="470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ru-RU" sz="2500" spc="-1" strike="noStrike">
                <a:solidFill>
                  <a:schemeClr val="lt1"/>
                </a:solidFill>
                <a:latin typeface="Raleway"/>
              </a:rPr>
              <a:t>№</a:t>
            </a:r>
            <a:endParaRPr b="0" lang="ru-RU" sz="2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TextBox 11"/>
          <p:cNvSpPr/>
          <p:nvPr/>
        </p:nvSpPr>
        <p:spPr>
          <a:xfrm>
            <a:off x="183240" y="261720"/>
            <a:ext cx="5393880" cy="471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r>
              <a:rPr b="1" lang="ru-RU" sz="2500" spc="-1" strike="noStrike">
                <a:solidFill>
                  <a:srgbClr val="bd7ef4"/>
                </a:solidFill>
                <a:latin typeface="Raleway"/>
                <a:ea typeface="Arial"/>
              </a:rPr>
              <a:t>Целевая аудитория</a:t>
            </a:r>
            <a:endParaRPr b="0" lang="ru-RU" sz="2500" spc="-1" strike="noStrike">
              <a:solidFill>
                <a:srgbClr val="bd7ef4"/>
              </a:solidFill>
              <a:latin typeface="Arial"/>
            </a:endParaRPr>
          </a:p>
        </p:txBody>
      </p:sp>
      <p:sp>
        <p:nvSpPr>
          <p:cNvPr id="103" name="TextBox 14"/>
          <p:cNvSpPr/>
          <p:nvPr/>
        </p:nvSpPr>
        <p:spPr>
          <a:xfrm>
            <a:off x="900000" y="2223000"/>
            <a:ext cx="9900000" cy="760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/>
            <a:endParaRPr b="0" lang="ru-RU" sz="2200" spc="-1" strike="noStrike">
              <a:solidFill>
                <a:srgbClr val="000000"/>
              </a:solidFill>
              <a:latin typeface="Arial"/>
            </a:endParaRPr>
          </a:p>
          <a:p>
            <a:endParaRPr b="0" lang="ru-RU" sz="2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sldNum" idx="9"/>
          </p:nvPr>
        </p:nvSpPr>
        <p:spPr>
          <a:xfrm>
            <a:off x="604080" y="6365520"/>
            <a:ext cx="67068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ru-RU" sz="3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D54976CE-CD39-4589-9EAC-2589E02F5020}" type="slidenum">
              <a:rPr b="0" lang="ru-RU" sz="3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&lt;номер&gt;</a:t>
            </a:fld>
            <a:endParaRPr b="0" lang="ru-RU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5" name=""/>
          <p:cNvSpPr txBox="1"/>
          <p:nvPr/>
        </p:nvSpPr>
        <p:spPr>
          <a:xfrm>
            <a:off x="720000" y="2160000"/>
            <a:ext cx="10800000" cy="366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OpenSymbol"/>
              <a:buAutoNum type="arabicParenR"/>
            </a:pPr>
            <a:r>
              <a:rPr b="0" lang="ru-RU" sz="2300" spc="-1" strike="noStrike">
                <a:solidFill>
                  <a:srgbClr val="a91eff"/>
                </a:solidFill>
                <a:latin typeface="Arial"/>
              </a:rPr>
              <a:t>Школьники</a:t>
            </a:r>
            <a:endParaRPr b="0" lang="ru-RU" sz="2300" spc="-1" strike="noStrike">
              <a:solidFill>
                <a:srgbClr val="a91e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OpenSymbol"/>
              <a:buAutoNum type="arabicParenR"/>
            </a:pPr>
            <a:r>
              <a:rPr b="0" lang="ru-RU" sz="2300" spc="-1" strike="noStrike">
                <a:solidFill>
                  <a:srgbClr val="a91eff"/>
                </a:solidFill>
                <a:latin typeface="Arial"/>
              </a:rPr>
              <a:t>Студенты</a:t>
            </a:r>
            <a:endParaRPr b="0" lang="ru-RU" sz="2300" spc="-1" strike="noStrike">
              <a:solidFill>
                <a:srgbClr val="a91e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OpenSymbol"/>
              <a:buAutoNum type="arabicParenR"/>
            </a:pPr>
            <a:r>
              <a:rPr b="0" lang="ru-RU" sz="2300" spc="-1" strike="noStrike">
                <a:solidFill>
                  <a:srgbClr val="a91eff"/>
                </a:solidFill>
                <a:latin typeface="Arial"/>
              </a:rPr>
              <a:t>Фрилансеры</a:t>
            </a:r>
            <a:endParaRPr b="0" lang="ru-RU" sz="2300" spc="-1" strike="noStrike">
              <a:solidFill>
                <a:srgbClr val="a91e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OpenSymbol"/>
              <a:buAutoNum type="arabicParenR"/>
            </a:pPr>
            <a:r>
              <a:rPr b="0" lang="ru-RU" sz="2300" spc="-1" strike="noStrike">
                <a:solidFill>
                  <a:srgbClr val="a91eff"/>
                </a:solidFill>
                <a:latin typeface="Arial"/>
              </a:rPr>
              <a:t>Работающие на дому</a:t>
            </a:r>
            <a:endParaRPr b="0" lang="ru-RU" sz="2300" spc="-1" strike="noStrike">
              <a:solidFill>
                <a:srgbClr val="a91eff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OpenSymbol"/>
              <a:buAutoNum type="arabicParenR"/>
            </a:pPr>
            <a:r>
              <a:rPr b="0" lang="ru-RU" sz="2300" spc="-1" strike="noStrike">
                <a:solidFill>
                  <a:srgbClr val="a91eff"/>
                </a:solidFill>
                <a:latin typeface="Arial"/>
              </a:rPr>
              <a:t>Блогеры</a:t>
            </a:r>
            <a:endParaRPr b="0" lang="ru-RU" sz="2300" spc="-1" strike="noStrike">
              <a:solidFill>
                <a:srgbClr val="a91eff"/>
              </a:solidFill>
              <a:latin typeface="Arial"/>
            </a:endParaRPr>
          </a:p>
        </p:txBody>
      </p:sp>
      <p:sp>
        <p:nvSpPr>
          <p:cNvPr id="106" name=""/>
          <p:cNvSpPr txBox="1"/>
          <p:nvPr/>
        </p:nvSpPr>
        <p:spPr>
          <a:xfrm>
            <a:off x="798480" y="2381760"/>
            <a:ext cx="180720" cy="418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buNone/>
            </a:pPr>
            <a:endParaRPr b="0" lang="ru-RU" sz="4400" spc="-1" strike="noStrike">
              <a:solidFill>
                <a:schemeClr val="dk1"/>
              </a:solidFill>
              <a:latin typeface="Calibri Light"/>
            </a:endParaRPr>
          </a:p>
        </p:txBody>
      </p:sp>
      <p:pic>
        <p:nvPicPr>
          <p:cNvPr id="108" name="Объект 1" descr="Изображение выглядит как снимок экрана, текст, дизайн&#10;&#10;Автоматически созданное описание"/>
          <p:cNvPicPr/>
          <p:nvPr/>
        </p:nvPicPr>
        <p:blipFill>
          <a:blip r:embed="rId1"/>
          <a:stretch/>
        </p:blipFill>
        <p:spPr>
          <a:xfrm>
            <a:off x="360" y="13320"/>
            <a:ext cx="12191760" cy="6857640"/>
          </a:xfrm>
          <a:prstGeom prst="rect">
            <a:avLst/>
          </a:prstGeom>
          <a:ln w="0">
            <a:noFill/>
          </a:ln>
        </p:spPr>
      </p:pic>
      <p:sp>
        <p:nvSpPr>
          <p:cNvPr id="109" name="TextBox 1"/>
          <p:cNvSpPr/>
          <p:nvPr/>
        </p:nvSpPr>
        <p:spPr>
          <a:xfrm>
            <a:off x="46440" y="6325560"/>
            <a:ext cx="5393880" cy="470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ru-RU" sz="2500" spc="-1" strike="noStrike">
                <a:solidFill>
                  <a:schemeClr val="lt1"/>
                </a:solidFill>
                <a:latin typeface="Raleway"/>
              </a:rPr>
              <a:t>№</a:t>
            </a:r>
            <a:endParaRPr b="0" lang="ru-RU" sz="2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TextBox 4"/>
          <p:cNvSpPr/>
          <p:nvPr/>
        </p:nvSpPr>
        <p:spPr>
          <a:xfrm>
            <a:off x="183240" y="261720"/>
            <a:ext cx="5393880" cy="471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r>
              <a:rPr b="1" lang="ru-RU" sz="2500" spc="-1" strike="noStrike">
                <a:solidFill>
                  <a:srgbClr val="bd7ef4"/>
                </a:solidFill>
                <a:latin typeface="Raleway"/>
                <a:ea typeface="Arial"/>
              </a:rPr>
              <a:t>Решение</a:t>
            </a:r>
            <a:endParaRPr b="0" lang="ru-RU" sz="2500" spc="-1" strike="noStrike">
              <a:solidFill>
                <a:srgbClr val="bd7ef4"/>
              </a:solidFill>
              <a:latin typeface="Arial"/>
            </a:endParaRPr>
          </a:p>
        </p:txBody>
      </p:sp>
      <p:sp>
        <p:nvSpPr>
          <p:cNvPr id="111" name="TextBox 8"/>
          <p:cNvSpPr/>
          <p:nvPr/>
        </p:nvSpPr>
        <p:spPr>
          <a:xfrm>
            <a:off x="900000" y="2349000"/>
            <a:ext cx="9900000" cy="1431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/>
            <a:endParaRPr b="0" lang="ru-RU" sz="2200" spc="-1" strike="noStrike">
              <a:solidFill>
                <a:srgbClr val="000000"/>
              </a:solidFill>
              <a:latin typeface="Arial"/>
            </a:endParaRPr>
          </a:p>
          <a:p>
            <a:r>
              <a:rPr b="0" lang="ru-RU" sz="2200" spc="-1" strike="noStrike">
                <a:solidFill>
                  <a:srgbClr val="a91eff"/>
                </a:solidFill>
                <a:latin typeface="Arial"/>
                <a:ea typeface="Arial"/>
              </a:rPr>
              <a:t>Мы создадим приложение, которое будет иметь инновационную систему </a:t>
            </a:r>
            <a:r>
              <a:rPr b="0" lang="ru-RU" sz="2200" spc="-1" strike="noStrike">
                <a:solidFill>
                  <a:srgbClr val="a91eff"/>
                </a:solidFill>
                <a:latin typeface="Arial"/>
                <a:ea typeface="Lucida Sans"/>
              </a:rPr>
              <a:t>сканирования движений человека при выполнении упражнений,что поможет сделать более комфортным и эффективным занятие спортом</a:t>
            </a:r>
            <a:endParaRPr b="0" lang="ru-RU" sz="2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sldNum" idx="10"/>
          </p:nvPr>
        </p:nvSpPr>
        <p:spPr>
          <a:xfrm>
            <a:off x="604080" y="6365520"/>
            <a:ext cx="67068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ru-RU" sz="3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95277E54-8BB6-4A20-AB16-621015109A0A}" type="slidenum">
              <a:rPr b="0" lang="ru-RU" sz="3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&lt;номер&gt;</a:t>
            </a:fld>
            <a:endParaRPr b="0" lang="ru-RU" sz="3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buNone/>
            </a:pPr>
            <a:endParaRPr b="0" lang="ru-RU" sz="4400" spc="-1" strike="noStrike">
              <a:solidFill>
                <a:schemeClr val="dk1"/>
              </a:solidFill>
              <a:latin typeface="Calibri Light"/>
            </a:endParaRPr>
          </a:p>
        </p:txBody>
      </p:sp>
      <p:pic>
        <p:nvPicPr>
          <p:cNvPr id="114" name="Объект 4" descr="Изображение выглядит как снимок экрана, текст, дизайн&#10;&#10;Автоматически созданное описание"/>
          <p:cNvPicPr/>
          <p:nvPr/>
        </p:nvPicPr>
        <p:blipFill>
          <a:blip r:embed="rId1"/>
          <a:stretch/>
        </p:blipFill>
        <p:spPr>
          <a:xfrm>
            <a:off x="0" y="-17640"/>
            <a:ext cx="12191760" cy="6857640"/>
          </a:xfrm>
          <a:prstGeom prst="rect">
            <a:avLst/>
          </a:prstGeom>
          <a:ln w="0">
            <a:noFill/>
          </a:ln>
        </p:spPr>
      </p:pic>
      <p:sp>
        <p:nvSpPr>
          <p:cNvPr id="115" name="TextBox 6"/>
          <p:cNvSpPr/>
          <p:nvPr/>
        </p:nvSpPr>
        <p:spPr>
          <a:xfrm>
            <a:off x="46440" y="6325560"/>
            <a:ext cx="5393880" cy="470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ru-RU" sz="2500" spc="-1" strike="noStrike">
                <a:solidFill>
                  <a:schemeClr val="lt1"/>
                </a:solidFill>
                <a:latin typeface="Raleway"/>
              </a:rPr>
              <a:t>№</a:t>
            </a:r>
            <a:endParaRPr b="0" lang="ru-RU" sz="2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TextBox 2"/>
          <p:cNvSpPr/>
          <p:nvPr/>
        </p:nvSpPr>
        <p:spPr>
          <a:xfrm>
            <a:off x="183240" y="261720"/>
            <a:ext cx="7010280" cy="471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ru-RU" sz="2500" spc="-1" strike="noStrike">
                <a:solidFill>
                  <a:srgbClr val="a91eff"/>
                </a:solidFill>
                <a:latin typeface="Raleway"/>
              </a:rPr>
              <a:t> </a:t>
            </a:r>
            <a:r>
              <a:rPr b="1" lang="ru-RU" sz="2500" spc="-1" strike="noStrike">
                <a:solidFill>
                  <a:srgbClr val="a91eff"/>
                </a:solidFill>
                <a:latin typeface="Raleway"/>
              </a:rPr>
              <a:t>АНАЛОГИ И КОНКУРЕНТЫ</a:t>
            </a:r>
            <a:endParaRPr b="0" lang="ru-RU" sz="2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sldNum" idx="11"/>
          </p:nvPr>
        </p:nvSpPr>
        <p:spPr>
          <a:xfrm>
            <a:off x="604080" y="6365520"/>
            <a:ext cx="67068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ru-RU" sz="3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3F141C8E-1A57-48ED-B8B5-F921809863F0}" type="slidenum">
              <a:rPr b="0" lang="ru-RU" sz="3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&lt;номер&gt;</a:t>
            </a:fld>
            <a:endParaRPr b="0" lang="ru-RU" sz="3200" spc="-1" strike="noStrike">
              <a:solidFill>
                <a:srgbClr val="000000"/>
              </a:solidFill>
              <a:latin typeface="Times New Roman"/>
            </a:endParaRPr>
          </a:p>
        </p:txBody>
      </p:sp>
      <p:graphicFrame>
        <p:nvGraphicFramePr>
          <p:cNvPr id="118" name=""/>
          <p:cNvGraphicFramePr/>
          <p:nvPr/>
        </p:nvGraphicFramePr>
        <p:xfrm>
          <a:off x="807480" y="1136520"/>
          <a:ext cx="10439640" cy="4862880"/>
        </p:xfrm>
        <a:graphic>
          <a:graphicData uri="http://schemas.openxmlformats.org/drawingml/2006/table">
            <a:tbl>
              <a:tblPr/>
              <a:tblGrid>
                <a:gridCol w="2086920"/>
                <a:gridCol w="2086920"/>
                <a:gridCol w="2086920"/>
                <a:gridCol w="2086920"/>
                <a:gridCol w="2092320"/>
              </a:tblGrid>
              <a:tr h="840240">
                <a:tc>
                  <a:txBody>
                    <a:bodyPr lIns="36000" rIns="36000" tIns="36000" bIns="36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tIns="36000" bIns="36000" anchor="t">
                      <a:noAutofit/>
                    </a:bodyPr>
                    <a:p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1.Fitness online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tIns="36000" bIns="36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2.Тренировки для дома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tIns="36000" bIns="36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  <a:ea typeface="Microsoft YaHei"/>
                        </a:rPr>
                        <a:t>    </a:t>
                      </a: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  <a:ea typeface="Microsoft YaHei"/>
                        </a:rPr>
                        <a:t>3</a:t>
                      </a: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.  </a:t>
                      </a: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7 минут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tIns="36000" bIns="36000" anchor="t">
                      <a:noAutofit/>
                    </a:bodyPr>
                    <a:p>
                      <a:endParaRPr b="1" i="1" lang="ru-RU" sz="1800" spc="-1" strike="noStrike">
                        <a:solidFill>
                          <a:srgbClr val="81d41a"/>
                        </a:solidFill>
                        <a:latin typeface="Arial"/>
                      </a:endParaRPr>
                    </a:p>
                    <a:p>
                      <a:r>
                        <a:rPr b="1" i="1" lang="ru-RU" sz="1800" spc="-1" strike="noStrike">
                          <a:solidFill>
                            <a:srgbClr val="81d41a"/>
                          </a:solidFill>
                          <a:latin typeface="Arial"/>
                        </a:rPr>
                        <a:t>            </a:t>
                      </a:r>
                      <a:r>
                        <a:rPr b="1" i="1" lang="ru-RU" sz="1800" spc="-1" strike="noStrike">
                          <a:solidFill>
                            <a:srgbClr val="81d41a"/>
                          </a:solidFill>
                          <a:latin typeface="Arial"/>
                        </a:rPr>
                        <a:t>МЫ</a:t>
                      </a:r>
                      <a:endParaRPr b="1" i="1" lang="ru-RU" sz="1800" spc="-1" strike="noStrike">
                        <a:solidFill>
                          <a:srgbClr val="81d41a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486440">
                <a:tc>
                  <a:txBody>
                    <a:bodyPr lIns="36000" rIns="36000" tIns="36000" bIns="36000" anchor="t">
                      <a:noAutofit/>
                    </a:bodyPr>
                    <a:p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Большое разнообразие категорий упражнений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tIns="36000" bIns="36000" anchor="t">
                      <a:noAutofit/>
                    </a:bodyPr>
                    <a:p>
                      <a:endParaRPr b="1" i="1" lang="ru-RU" sz="3000" spc="-1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  <a:p>
                      <a:r>
                        <a:rPr b="1" i="1" lang="ru-RU" sz="3000" spc="-1" strike="noStrike">
                          <a:solidFill>
                            <a:srgbClr val="ff0000"/>
                          </a:solidFill>
                          <a:latin typeface="Arial"/>
                        </a:rPr>
                        <a:t>       </a:t>
                      </a:r>
                      <a:r>
                        <a:rPr b="1" i="1" lang="ru-RU" sz="3000" spc="-1" strike="noStrike">
                          <a:solidFill>
                            <a:srgbClr val="ff0000"/>
                          </a:solidFill>
                          <a:latin typeface="Arial"/>
                        </a:rPr>
                        <a:t>+-</a:t>
                      </a:r>
                      <a:endParaRPr b="1" i="1" lang="ru-RU" sz="3000" spc="-1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  <a:p>
                      <a:r>
                        <a:rPr b="1" i="1" lang="ru-RU" sz="3000" spc="-1" strike="noStrike">
                          <a:solidFill>
                            <a:srgbClr val="ff0000"/>
                          </a:solidFill>
                          <a:latin typeface="Arial"/>
                        </a:rPr>
                        <a:t>               </a:t>
                      </a:r>
                      <a:endParaRPr b="1" i="1" lang="ru-RU" sz="3000" spc="-1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tIns="36000" bIns="36000" anchor="t">
                      <a:noAutofit/>
                    </a:bodyPr>
                    <a:p>
                      <a:endParaRPr b="1" i="1" lang="ru-RU" sz="3000" spc="-1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  <a:p>
                      <a:r>
                        <a:rPr b="1" i="1" lang="ru-RU" sz="3000" spc="-1" strike="noStrike">
                          <a:solidFill>
                            <a:srgbClr val="ff0000"/>
                          </a:solidFill>
                          <a:latin typeface="Arial"/>
                        </a:rPr>
                        <a:t>         </a:t>
                      </a:r>
                      <a:r>
                        <a:rPr b="1" i="1" lang="ru-RU" sz="3000" spc="-1" strike="noStrike">
                          <a:solidFill>
                            <a:srgbClr val="ff0000"/>
                          </a:solidFill>
                          <a:latin typeface="Arial"/>
                        </a:rPr>
                        <a:t>-</a:t>
                      </a:r>
                      <a:endParaRPr b="1" i="1" lang="ru-RU" sz="3000" spc="-1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tIns="36000" bIns="36000" anchor="t">
                      <a:noAutofit/>
                    </a:bodyPr>
                    <a:p>
                      <a:endParaRPr b="1" i="1" lang="ru-RU" sz="3000" spc="-1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  <a:p>
                      <a:r>
                        <a:rPr b="1" i="1" lang="ru-RU" sz="3000" spc="-1" strike="noStrike">
                          <a:solidFill>
                            <a:srgbClr val="ff0000"/>
                          </a:solidFill>
                          <a:latin typeface="Arial"/>
                        </a:rPr>
                        <a:t>        </a:t>
                      </a:r>
                      <a:r>
                        <a:rPr b="1" i="1" lang="ru-RU" sz="3000" spc="-1" strike="noStrike">
                          <a:solidFill>
                            <a:srgbClr val="ff0000"/>
                          </a:solidFill>
                          <a:latin typeface="Arial"/>
                        </a:rPr>
                        <a:t>+-</a:t>
                      </a:r>
                      <a:endParaRPr b="1" i="1" lang="ru-RU" sz="3000" spc="-1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tIns="36000" bIns="36000" anchor="t">
                      <a:noAutofit/>
                    </a:bodyPr>
                    <a:p>
                      <a:r>
                        <a:rPr b="1" i="1" lang="ru-RU" sz="2500" spc="-1" strike="noStrike">
                          <a:solidFill>
                            <a:srgbClr val="81d41a"/>
                          </a:solidFill>
                          <a:latin typeface="Arial"/>
                        </a:rPr>
                        <a:t>  </a:t>
                      </a:r>
                      <a:endParaRPr b="1" i="1" lang="ru-RU" sz="2500" spc="-1" strike="noStrike">
                        <a:solidFill>
                          <a:srgbClr val="81d41a"/>
                        </a:solidFill>
                        <a:latin typeface="Arial"/>
                      </a:endParaRPr>
                    </a:p>
                    <a:p>
                      <a:r>
                        <a:rPr b="1" i="1" lang="ru-RU" sz="2500" spc="-1" strike="noStrike">
                          <a:solidFill>
                            <a:srgbClr val="81d41a"/>
                          </a:solidFill>
                          <a:latin typeface="Arial"/>
                        </a:rPr>
                        <a:t>            </a:t>
                      </a:r>
                      <a:endParaRPr b="1" i="1" lang="ru-RU" sz="2500" spc="-1" strike="noStrike">
                        <a:solidFill>
                          <a:srgbClr val="81d41a"/>
                        </a:solidFill>
                        <a:latin typeface="Arial"/>
                      </a:endParaRPr>
                    </a:p>
                    <a:p>
                      <a:r>
                        <a:rPr b="1" i="1" lang="ru-RU" sz="2500" spc="-1" strike="noStrike">
                          <a:solidFill>
                            <a:srgbClr val="81d41a"/>
                          </a:solidFill>
                          <a:latin typeface="Arial"/>
                        </a:rPr>
                        <a:t>          </a:t>
                      </a:r>
                      <a:r>
                        <a:rPr b="1" i="1" lang="ru-RU" sz="2500" spc="-1" strike="noStrike">
                          <a:solidFill>
                            <a:srgbClr val="81d41a"/>
                          </a:solidFill>
                          <a:latin typeface="Arial"/>
                        </a:rPr>
                        <a:t>+</a:t>
                      </a:r>
                      <a:endParaRPr b="1" i="1" lang="ru-RU" sz="2500" spc="-1" strike="noStrike">
                        <a:solidFill>
                          <a:srgbClr val="81d41a"/>
                        </a:solidFill>
                        <a:latin typeface="Arial"/>
                      </a:endParaRPr>
                    </a:p>
                    <a:p>
                      <a:r>
                        <a:rPr b="1" i="1" lang="ru-RU" sz="2500" spc="-1" strike="noStrike">
                          <a:solidFill>
                            <a:srgbClr val="81d41a"/>
                          </a:solidFill>
                          <a:latin typeface="Arial"/>
                        </a:rPr>
                        <a:t>         </a:t>
                      </a:r>
                      <a:endParaRPr b="1" i="1" lang="ru-RU" sz="2500" spc="-1" strike="noStrike">
                        <a:solidFill>
                          <a:srgbClr val="81d41a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922680">
                <a:tc>
                  <a:txBody>
                    <a:bodyPr lIns="36000" rIns="36000" tIns="36000" bIns="36000" anchor="t">
                      <a:noAutofit/>
                    </a:bodyPr>
                    <a:p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Контроль калорий и водного баланса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tIns="36000" bIns="36000" anchor="t">
                      <a:noAutofit/>
                    </a:bodyPr>
                    <a:p>
                      <a:r>
                        <a:rPr b="1" i="1" lang="ru-RU" sz="3000" spc="-1" strike="noStrike">
                          <a:solidFill>
                            <a:srgbClr val="ff0000"/>
                          </a:solidFill>
                          <a:latin typeface="Arial"/>
                        </a:rPr>
                        <a:t>         </a:t>
                      </a:r>
                      <a:endParaRPr b="1" i="1" lang="ru-RU" sz="3000" spc="-1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  <a:p>
                      <a:r>
                        <a:rPr b="1" i="1" lang="ru-RU" sz="3000" spc="-1" strike="noStrike">
                          <a:solidFill>
                            <a:srgbClr val="ff0000"/>
                          </a:solidFill>
                          <a:latin typeface="Arial"/>
                        </a:rPr>
                        <a:t>        </a:t>
                      </a:r>
                      <a:r>
                        <a:rPr b="1" i="1" lang="ru-RU" sz="3000" spc="-1" strike="noStrike">
                          <a:solidFill>
                            <a:srgbClr val="ff0000"/>
                          </a:solidFill>
                          <a:latin typeface="Arial"/>
                        </a:rPr>
                        <a:t>+</a:t>
                      </a:r>
                      <a:endParaRPr b="1" i="1" lang="ru-RU" sz="3000" spc="-1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tIns="36000" bIns="36000" anchor="t">
                      <a:noAutofit/>
                    </a:bodyPr>
                    <a:p>
                      <a:r>
                        <a:rPr b="1" i="1" lang="ru-RU" sz="3000" spc="-1" strike="noStrike">
                          <a:solidFill>
                            <a:srgbClr val="ff0000"/>
                          </a:solidFill>
                          <a:latin typeface="Arial"/>
                        </a:rPr>
                        <a:t> </a:t>
                      </a:r>
                      <a:endParaRPr b="1" i="1" lang="ru-RU" sz="3000" spc="-1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  <a:p>
                      <a:r>
                        <a:rPr b="1" i="1" lang="ru-RU" sz="3000" spc="-1" strike="noStrike">
                          <a:solidFill>
                            <a:srgbClr val="ff0000"/>
                          </a:solidFill>
                          <a:latin typeface="Arial"/>
                        </a:rPr>
                        <a:t>         </a:t>
                      </a:r>
                      <a:r>
                        <a:rPr b="1" i="1" lang="ru-RU" sz="3000" spc="-1" strike="noStrike">
                          <a:solidFill>
                            <a:srgbClr val="ff0000"/>
                          </a:solidFill>
                          <a:latin typeface="Arial"/>
                        </a:rPr>
                        <a:t>-</a:t>
                      </a:r>
                      <a:endParaRPr b="1" i="1" lang="ru-RU" sz="3000" spc="-1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tIns="36000" bIns="36000" anchor="t">
                      <a:noAutofit/>
                    </a:bodyPr>
                    <a:p>
                      <a:r>
                        <a:rPr b="1" i="1" lang="ru-RU" sz="3000" spc="-1" strike="noStrike">
                          <a:solidFill>
                            <a:srgbClr val="ff0000"/>
                          </a:solidFill>
                          <a:latin typeface="Arial"/>
                        </a:rPr>
                        <a:t>  </a:t>
                      </a:r>
                      <a:endParaRPr b="1" i="1" lang="ru-RU" sz="3000" spc="-1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  <a:p>
                      <a:r>
                        <a:rPr b="1" i="1" lang="ru-RU" sz="3000" spc="-1" strike="noStrike">
                          <a:solidFill>
                            <a:srgbClr val="ff0000"/>
                          </a:solidFill>
                          <a:latin typeface="Arial"/>
                        </a:rPr>
                        <a:t>         </a:t>
                      </a:r>
                      <a:r>
                        <a:rPr b="1" i="1" lang="ru-RU" sz="3000" spc="-1" strike="noStrike">
                          <a:solidFill>
                            <a:srgbClr val="ff0000"/>
                          </a:solidFill>
                          <a:latin typeface="Arial"/>
                        </a:rPr>
                        <a:t>-</a:t>
                      </a:r>
                      <a:endParaRPr b="1" i="1" lang="ru-RU" sz="3000" spc="-1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tIns="36000" bIns="36000" anchor="t">
                      <a:noAutofit/>
                    </a:bodyPr>
                    <a:p>
                      <a:r>
                        <a:rPr b="1" i="1" lang="ru-RU" sz="2500" spc="-1" strike="noStrike">
                          <a:solidFill>
                            <a:srgbClr val="81d41a"/>
                          </a:solidFill>
                          <a:latin typeface="Arial"/>
                        </a:rPr>
                        <a:t> </a:t>
                      </a:r>
                      <a:endParaRPr b="1" i="1" lang="ru-RU" sz="2500" spc="-1" strike="noStrike">
                        <a:solidFill>
                          <a:srgbClr val="81d41a"/>
                        </a:solidFill>
                        <a:latin typeface="Arial"/>
                      </a:endParaRPr>
                    </a:p>
                    <a:p>
                      <a:r>
                        <a:rPr b="1" i="1" lang="ru-RU" sz="2500" spc="-1" strike="noStrike">
                          <a:solidFill>
                            <a:srgbClr val="81d41a"/>
                          </a:solidFill>
                          <a:latin typeface="Arial"/>
                        </a:rPr>
                        <a:t>          </a:t>
                      </a:r>
                      <a:r>
                        <a:rPr b="1" i="1" lang="ru-RU" sz="2500" spc="-1" strike="noStrike">
                          <a:solidFill>
                            <a:srgbClr val="81d41a"/>
                          </a:solidFill>
                          <a:latin typeface="Arial"/>
                        </a:rPr>
                        <a:t>+</a:t>
                      </a:r>
                      <a:endParaRPr b="1" i="1" lang="ru-RU" sz="2500" spc="-1" strike="noStrike">
                        <a:solidFill>
                          <a:srgbClr val="81d41a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922680">
                <a:tc>
                  <a:txBody>
                    <a:bodyPr lIns="36000" rIns="36000" tIns="36000" bIns="36000" anchor="t">
                      <a:noAutofit/>
                    </a:bodyPr>
                    <a:p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Сканирование движений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tIns="36000" bIns="36000" anchor="t">
                      <a:noAutofit/>
                    </a:bodyPr>
                    <a:p>
                      <a:endParaRPr b="1" i="1" lang="ru-RU" sz="3000" spc="-1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  <a:p>
                      <a:r>
                        <a:rPr b="1" i="1" lang="ru-RU" sz="3000" spc="-1" strike="noStrike">
                          <a:solidFill>
                            <a:srgbClr val="ff0000"/>
                          </a:solidFill>
                          <a:latin typeface="Arial"/>
                        </a:rPr>
                        <a:t>         </a:t>
                      </a:r>
                      <a:r>
                        <a:rPr b="1" i="1" lang="ru-RU" sz="3000" spc="-1" strike="noStrike">
                          <a:solidFill>
                            <a:srgbClr val="ff0000"/>
                          </a:solidFill>
                          <a:latin typeface="Arial"/>
                        </a:rPr>
                        <a:t>-</a:t>
                      </a:r>
                      <a:endParaRPr b="1" i="1" lang="ru-RU" sz="3000" spc="-1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tIns="36000" bIns="36000" anchor="t">
                      <a:noAutofit/>
                    </a:bodyPr>
                    <a:p>
                      <a:endParaRPr b="1" i="1" lang="ru-RU" sz="3000" spc="-1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  <a:p>
                      <a:r>
                        <a:rPr b="1" i="1" lang="ru-RU" sz="3000" spc="-1" strike="noStrike">
                          <a:solidFill>
                            <a:srgbClr val="ff0000"/>
                          </a:solidFill>
                          <a:latin typeface="Arial"/>
                        </a:rPr>
                        <a:t>         </a:t>
                      </a:r>
                      <a:r>
                        <a:rPr b="1" i="1" lang="ru-RU" sz="3000" spc="-1" strike="noStrike">
                          <a:solidFill>
                            <a:srgbClr val="ff0000"/>
                          </a:solidFill>
                          <a:latin typeface="Arial"/>
                        </a:rPr>
                        <a:t>-</a:t>
                      </a:r>
                      <a:endParaRPr b="1" i="1" lang="ru-RU" sz="3000" spc="-1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tIns="36000" bIns="36000" anchor="t">
                      <a:noAutofit/>
                    </a:bodyPr>
                    <a:p>
                      <a:endParaRPr b="1" i="1" lang="ru-RU" sz="3000" spc="-1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  <a:p>
                      <a:r>
                        <a:rPr b="1" i="1" lang="ru-RU" sz="3000" spc="-1" strike="noStrike">
                          <a:solidFill>
                            <a:srgbClr val="ff0000"/>
                          </a:solidFill>
                          <a:latin typeface="Arial"/>
                        </a:rPr>
                        <a:t>         </a:t>
                      </a:r>
                      <a:r>
                        <a:rPr b="1" i="1" lang="ru-RU" sz="3000" spc="-1" strike="noStrike">
                          <a:solidFill>
                            <a:srgbClr val="ff0000"/>
                          </a:solidFill>
                          <a:latin typeface="Arial"/>
                        </a:rPr>
                        <a:t>-</a:t>
                      </a:r>
                      <a:endParaRPr b="1" i="1" lang="ru-RU" sz="3000" spc="-1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tIns="36000" bIns="36000" anchor="t">
                      <a:noAutofit/>
                    </a:bodyPr>
                    <a:p>
                      <a:endParaRPr b="1" i="1" lang="ru-RU" sz="2500" spc="-1" strike="noStrike">
                        <a:solidFill>
                          <a:srgbClr val="81d41a"/>
                        </a:solidFill>
                        <a:latin typeface="Arial"/>
                      </a:endParaRPr>
                    </a:p>
                    <a:p>
                      <a:r>
                        <a:rPr b="1" i="1" lang="ru-RU" sz="2500" spc="-1" strike="noStrike">
                          <a:solidFill>
                            <a:srgbClr val="81d41a"/>
                          </a:solidFill>
                          <a:latin typeface="Arial"/>
                        </a:rPr>
                        <a:t>          </a:t>
                      </a:r>
                      <a:r>
                        <a:rPr b="1" i="1" lang="ru-RU" sz="2500" spc="-1" strike="noStrike">
                          <a:solidFill>
                            <a:srgbClr val="81d41a"/>
                          </a:solidFill>
                          <a:latin typeface="Arial"/>
                        </a:rPr>
                        <a:t>+</a:t>
                      </a:r>
                      <a:endParaRPr b="1" i="1" lang="ru-RU" sz="2500" spc="-1" strike="noStrike">
                        <a:solidFill>
                          <a:srgbClr val="81d41a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132920">
                <a:tc>
                  <a:txBody>
                    <a:bodyPr lIns="36000" rIns="36000" tIns="36000" bIns="36000" anchor="t">
                      <a:noAutofit/>
                    </a:bodyPr>
                    <a:p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Связь со специалистом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tIns="36000" bIns="36000" anchor="t">
                      <a:noAutofit/>
                    </a:bodyPr>
                    <a:p>
                      <a:endParaRPr b="1" i="1" lang="ru-RU" sz="3000" spc="-1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  <a:p>
                      <a:r>
                        <a:rPr b="1" i="1" lang="ru-RU" sz="3000" spc="-1" strike="noStrike">
                          <a:solidFill>
                            <a:srgbClr val="ff0000"/>
                          </a:solidFill>
                          <a:latin typeface="Arial"/>
                        </a:rPr>
                        <a:t>        </a:t>
                      </a:r>
                      <a:r>
                        <a:rPr b="1" i="1" lang="ru-RU" sz="3000" spc="-1" strike="noStrike">
                          <a:solidFill>
                            <a:srgbClr val="ff0000"/>
                          </a:solidFill>
                          <a:latin typeface="Arial"/>
                        </a:rPr>
                        <a:t>+</a:t>
                      </a:r>
                      <a:endParaRPr b="1" i="1" lang="ru-RU" sz="3000" spc="-1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tIns="36000" bIns="36000" anchor="t">
                      <a:noAutofit/>
                    </a:bodyPr>
                    <a:p>
                      <a:endParaRPr b="1" i="1" lang="ru-RU" sz="3000" spc="-1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  <a:p>
                      <a:r>
                        <a:rPr b="1" i="1" lang="ru-RU" sz="3000" spc="-1" strike="noStrike">
                          <a:solidFill>
                            <a:srgbClr val="ff0000"/>
                          </a:solidFill>
                          <a:latin typeface="Arial"/>
                        </a:rPr>
                        <a:t>         </a:t>
                      </a:r>
                      <a:r>
                        <a:rPr b="1" i="1" lang="ru-RU" sz="3000" spc="-1" strike="noStrike">
                          <a:solidFill>
                            <a:srgbClr val="ff0000"/>
                          </a:solidFill>
                          <a:latin typeface="Arial"/>
                        </a:rPr>
                        <a:t>-</a:t>
                      </a:r>
                      <a:endParaRPr b="1" i="1" lang="ru-RU" sz="3000" spc="-1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tIns="36000" bIns="36000" anchor="t">
                      <a:noAutofit/>
                    </a:bodyPr>
                    <a:p>
                      <a:endParaRPr b="1" i="1" lang="ru-RU" sz="3000" spc="-1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  <a:p>
                      <a:r>
                        <a:rPr b="1" i="1" lang="ru-RU" sz="3000" spc="-1" strike="noStrike">
                          <a:solidFill>
                            <a:srgbClr val="ff0000"/>
                          </a:solidFill>
                          <a:latin typeface="Arial"/>
                        </a:rPr>
                        <a:t>          </a:t>
                      </a:r>
                      <a:r>
                        <a:rPr b="1" i="1" lang="ru-RU" sz="3000" spc="-1" strike="noStrike">
                          <a:solidFill>
                            <a:srgbClr val="ff0000"/>
                          </a:solidFill>
                          <a:latin typeface="Arial"/>
                        </a:rPr>
                        <a:t>-</a:t>
                      </a:r>
                      <a:endParaRPr b="1" i="1" lang="ru-RU" sz="3000" spc="-1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tIns="36000" bIns="36000" anchor="t">
                      <a:noAutofit/>
                    </a:bodyPr>
                    <a:p>
                      <a:endParaRPr b="1" i="1" lang="ru-RU" sz="2500" spc="-1" strike="noStrike">
                        <a:solidFill>
                          <a:srgbClr val="81d41a"/>
                        </a:solidFill>
                        <a:latin typeface="Arial"/>
                      </a:endParaRPr>
                    </a:p>
                    <a:p>
                      <a:r>
                        <a:rPr b="1" i="1" lang="ru-RU" sz="2500" spc="-1" strike="noStrike">
                          <a:solidFill>
                            <a:srgbClr val="81d41a"/>
                          </a:solidFill>
                          <a:latin typeface="Arial"/>
                        </a:rPr>
                        <a:t>                </a:t>
                      </a:r>
                      <a:endParaRPr b="1" i="1" lang="ru-RU" sz="2500" spc="-1" strike="noStrike">
                        <a:solidFill>
                          <a:srgbClr val="81d41a"/>
                        </a:solidFill>
                        <a:latin typeface="Arial"/>
                      </a:endParaRPr>
                    </a:p>
                    <a:p>
                      <a:r>
                        <a:rPr b="1" i="1" lang="ru-RU" sz="2500" spc="-1" strike="noStrike">
                          <a:solidFill>
                            <a:srgbClr val="81d41a"/>
                          </a:solidFill>
                          <a:latin typeface="Arial"/>
                        </a:rPr>
                        <a:t>           </a:t>
                      </a:r>
                      <a:r>
                        <a:rPr b="1" i="1" lang="ru-RU" sz="2500" spc="-1" strike="noStrike">
                          <a:solidFill>
                            <a:srgbClr val="81d41a"/>
                          </a:solidFill>
                          <a:latin typeface="Arial"/>
                        </a:rPr>
                        <a:t>+</a:t>
                      </a:r>
                      <a:endParaRPr b="1" i="1" lang="ru-RU" sz="2500" spc="-1" strike="noStrike">
                        <a:solidFill>
                          <a:srgbClr val="81d41a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buNone/>
            </a:pPr>
            <a:endParaRPr b="0" lang="ru-RU" sz="4400" spc="-1" strike="noStrike">
              <a:solidFill>
                <a:schemeClr val="dk1"/>
              </a:solidFill>
              <a:latin typeface="Calibri Light"/>
            </a:endParaRPr>
          </a:p>
        </p:txBody>
      </p:sp>
      <p:pic>
        <p:nvPicPr>
          <p:cNvPr id="120" name="Объект 4" descr="Изображение выглядит как снимок экрана, текст, дизайн&#10;&#10;Автоматически созданное описание"/>
          <p:cNvPicPr/>
          <p:nvPr/>
        </p:nvPicPr>
        <p:blipFill>
          <a:blip r:embed="rId1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ln w="0">
            <a:noFill/>
          </a:ln>
        </p:spPr>
      </p:pic>
      <p:sp>
        <p:nvSpPr>
          <p:cNvPr id="121" name="TextBox 6"/>
          <p:cNvSpPr/>
          <p:nvPr/>
        </p:nvSpPr>
        <p:spPr>
          <a:xfrm>
            <a:off x="46440" y="6325560"/>
            <a:ext cx="5393880" cy="470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ru-RU" sz="2500" spc="-1" strike="noStrike">
                <a:solidFill>
                  <a:schemeClr val="lt1"/>
                </a:solidFill>
                <a:latin typeface="Raleway"/>
              </a:rPr>
              <a:t>№</a:t>
            </a:r>
            <a:endParaRPr b="0" lang="ru-RU" sz="2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TextBox 2"/>
          <p:cNvSpPr/>
          <p:nvPr/>
        </p:nvSpPr>
        <p:spPr>
          <a:xfrm>
            <a:off x="183240" y="261720"/>
            <a:ext cx="5393880" cy="470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ru-RU" sz="2500" spc="-1" strike="noStrike">
                <a:solidFill>
                  <a:srgbClr val="a91eff"/>
                </a:solidFill>
                <a:latin typeface="Raleway"/>
              </a:rPr>
              <a:t>БИЗНЕС-МОДЕЛЬ</a:t>
            </a:r>
            <a:endParaRPr b="0" lang="ru-RU" sz="25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23" name="Рисунок 5" descr=""/>
          <p:cNvPicPr/>
          <p:nvPr/>
        </p:nvPicPr>
        <p:blipFill>
          <a:blip r:embed="rId2"/>
          <a:stretch/>
        </p:blipFill>
        <p:spPr>
          <a:xfrm>
            <a:off x="1800000" y="1010160"/>
            <a:ext cx="8740440" cy="5649840"/>
          </a:xfrm>
          <a:prstGeom prst="rect">
            <a:avLst/>
          </a:prstGeom>
          <a:ln w="0">
            <a:noFill/>
          </a:ln>
        </p:spPr>
      </p:pic>
      <p:sp>
        <p:nvSpPr>
          <p:cNvPr id="124" name="TextBox 10"/>
          <p:cNvSpPr/>
          <p:nvPr/>
        </p:nvSpPr>
        <p:spPr>
          <a:xfrm>
            <a:off x="5355720" y="1857600"/>
            <a:ext cx="1770480" cy="2651400"/>
          </a:xfrm>
          <a:prstGeom prst="rect">
            <a:avLst/>
          </a:prstGeom>
          <a:noFill/>
          <a:ln w="0"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r>
              <a:rPr b="1" lang="ru-RU" sz="1400" spc="-1" strike="noStrike">
                <a:solidFill>
                  <a:srgbClr val="a91eff"/>
                </a:solidFill>
                <a:latin typeface="Arial"/>
                <a:ea typeface="Arial"/>
              </a:rPr>
              <a:t>Покупатели </a:t>
            </a:r>
            <a:r>
              <a:rPr b="1" lang="ru-RU" sz="1400" spc="-1" strike="noStrike">
                <a:solidFill>
                  <a:srgbClr val="a91eff"/>
                </a:solidFill>
                <a:latin typeface="Raleway"/>
                <a:ea typeface="Lucida Sans"/>
              </a:rPr>
              <a:t>получают приложение, которое поможет им избежать травм, при домашнем или самостоятельном  выполнении упражнений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TextBox 12"/>
          <p:cNvSpPr/>
          <p:nvPr/>
        </p:nvSpPr>
        <p:spPr>
          <a:xfrm>
            <a:off x="2160000" y="5760000"/>
            <a:ext cx="3420000" cy="517320"/>
          </a:xfrm>
          <a:prstGeom prst="rect">
            <a:avLst/>
          </a:prstGeom>
          <a:solidFill>
            <a:schemeClr val="bg1"/>
          </a:solidFill>
          <a:ln w="0"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ru-RU" sz="1400" spc="-1" strike="noStrike">
                <a:solidFill>
                  <a:srgbClr val="a91eff"/>
                </a:solidFill>
                <a:latin typeface="Raleway"/>
              </a:rPr>
              <a:t>Специалисты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ru-RU" sz="1400" spc="-1" strike="noStrike">
                <a:solidFill>
                  <a:srgbClr val="a91eff"/>
                </a:solidFill>
                <a:latin typeface="Raleway"/>
              </a:rPr>
              <a:t>Программное обеспечение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" name="TextBox 13"/>
          <p:cNvSpPr/>
          <p:nvPr/>
        </p:nvSpPr>
        <p:spPr>
          <a:xfrm>
            <a:off x="1980000" y="2149920"/>
            <a:ext cx="1440000" cy="730080"/>
          </a:xfrm>
          <a:prstGeom prst="rect">
            <a:avLst/>
          </a:prstGeom>
          <a:solidFill>
            <a:schemeClr val="bg1"/>
          </a:solidFill>
          <a:ln w="0"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ru-RU" sz="1400" spc="-1" strike="noStrike">
                <a:solidFill>
                  <a:srgbClr val="a91eff"/>
                </a:solidFill>
                <a:latin typeface="Raleway"/>
              </a:rPr>
              <a:t>Тренеры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ru-RU" sz="1400" spc="-1" strike="noStrike">
                <a:solidFill>
                  <a:srgbClr val="a91eff"/>
                </a:solidFill>
                <a:latin typeface="Raleway"/>
              </a:rPr>
              <a:t>Диетологи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7" name="TextBox 16"/>
          <p:cNvSpPr/>
          <p:nvPr/>
        </p:nvSpPr>
        <p:spPr>
          <a:xfrm>
            <a:off x="3540600" y="1659960"/>
            <a:ext cx="1755720" cy="1798200"/>
          </a:xfrm>
          <a:prstGeom prst="rect">
            <a:avLst/>
          </a:prstGeom>
          <a:solidFill>
            <a:schemeClr val="bg1"/>
          </a:solidFill>
          <a:ln w="0"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ru-RU" sz="1400" spc="-1" strike="noStrike">
                <a:solidFill>
                  <a:srgbClr val="a91eff"/>
                </a:solidFill>
                <a:latin typeface="Raleway"/>
              </a:rPr>
              <a:t>Контроль баланса калорий, водного уровня, верного выполнения упражнений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TextBox 18"/>
          <p:cNvSpPr/>
          <p:nvPr/>
        </p:nvSpPr>
        <p:spPr>
          <a:xfrm>
            <a:off x="7250040" y="1993320"/>
            <a:ext cx="1569960" cy="944280"/>
          </a:xfrm>
          <a:prstGeom prst="rect">
            <a:avLst/>
          </a:prstGeom>
          <a:solidFill>
            <a:schemeClr val="bg1"/>
          </a:solidFill>
          <a:ln w="0"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r>
              <a:rPr b="1" lang="ru-RU" sz="1400" spc="-1" strike="noStrike">
                <a:solidFill>
                  <a:srgbClr val="a91eff"/>
                </a:solidFill>
                <a:latin typeface="Arial"/>
                <a:ea typeface="Arial"/>
              </a:rPr>
              <a:t>Через </a:t>
            </a:r>
            <a:r>
              <a:rPr b="1" lang="ru-RU" sz="1400" spc="-1" strike="noStrike">
                <a:solidFill>
                  <a:srgbClr val="a91eff"/>
                </a:solidFill>
                <a:latin typeface="Raleway"/>
                <a:ea typeface="Lucida Sans"/>
              </a:rPr>
              <a:t>мессенджер в приложении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9" name="TextBox 19"/>
          <p:cNvSpPr/>
          <p:nvPr/>
        </p:nvSpPr>
        <p:spPr>
          <a:xfrm>
            <a:off x="7126200" y="4032360"/>
            <a:ext cx="1749960" cy="1187640"/>
          </a:xfrm>
          <a:prstGeom prst="rect">
            <a:avLst/>
          </a:prstGeom>
          <a:solidFill>
            <a:schemeClr val="bg1"/>
          </a:solidFill>
          <a:ln w="0"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ru-RU" sz="1800" spc="-1" strike="noStrike">
                <a:solidFill>
                  <a:srgbClr val="a91eff"/>
                </a:solidFill>
                <a:latin typeface="Raleway"/>
                <a:ea typeface="Microsoft YaHei"/>
              </a:rPr>
              <a:t>Интернет и приложения для скачивания 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sldNum" idx="12"/>
          </p:nvPr>
        </p:nvSpPr>
        <p:spPr>
          <a:xfrm>
            <a:off x="604080" y="6365520"/>
            <a:ext cx="67068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ru-RU" sz="3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39246A39-EA88-46D0-9B12-B1FEBBBC360C}" type="slidenum">
              <a:rPr b="0" lang="ru-RU" sz="3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&lt;номер&gt;</a:t>
            </a:fld>
            <a:endParaRPr b="0" lang="ru-RU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1" name=""/>
          <p:cNvSpPr txBox="1"/>
          <p:nvPr/>
        </p:nvSpPr>
        <p:spPr>
          <a:xfrm>
            <a:off x="3600000" y="3960000"/>
            <a:ext cx="1620000" cy="1370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1" lang="ru-RU" sz="1800" spc="-1" strike="noStrike">
                <a:solidFill>
                  <a:srgbClr val="a91eff"/>
                </a:solidFill>
                <a:latin typeface="Arial"/>
              </a:rPr>
              <a:t>Команда</a:t>
            </a:r>
            <a:endParaRPr b="1" lang="ru-RU" sz="1800" spc="-1" strike="noStrike">
              <a:solidFill>
                <a:srgbClr val="a91eff"/>
              </a:solidFill>
              <a:latin typeface="Arial"/>
            </a:endParaRPr>
          </a:p>
          <a:p>
            <a:r>
              <a:rPr b="1" lang="ru-RU" sz="1800" spc="-1" strike="noStrike">
                <a:solidFill>
                  <a:srgbClr val="a91eff"/>
                </a:solidFill>
                <a:latin typeface="Arial"/>
              </a:rPr>
              <a:t>Тренеры</a:t>
            </a:r>
            <a:endParaRPr b="1" lang="ru-RU" sz="1800" spc="-1" strike="noStrike">
              <a:solidFill>
                <a:srgbClr val="a91eff"/>
              </a:solidFill>
              <a:latin typeface="Arial"/>
            </a:endParaRPr>
          </a:p>
          <a:p>
            <a:r>
              <a:rPr b="1" lang="ru-RU" sz="1800" spc="-1" strike="noStrike">
                <a:solidFill>
                  <a:srgbClr val="a91eff"/>
                </a:solidFill>
                <a:latin typeface="Arial"/>
              </a:rPr>
              <a:t>Фитнес клубы</a:t>
            </a:r>
            <a:endParaRPr b="1" lang="ru-RU" sz="1800" spc="-1" strike="noStrike">
              <a:solidFill>
                <a:srgbClr val="a91eff"/>
              </a:solidFill>
              <a:latin typeface="Arial"/>
            </a:endParaRPr>
          </a:p>
          <a:p>
            <a:r>
              <a:rPr b="1" lang="ru-RU" sz="1800" spc="-1" strike="noStrike">
                <a:solidFill>
                  <a:srgbClr val="a91eff"/>
                </a:solidFill>
                <a:latin typeface="Arial"/>
              </a:rPr>
              <a:t>Диетологи</a:t>
            </a:r>
            <a:endParaRPr b="1" lang="ru-RU" sz="1800" spc="-1" strike="noStrike">
              <a:solidFill>
                <a:srgbClr val="a91eff"/>
              </a:solidFill>
              <a:latin typeface="Arial"/>
            </a:endParaRPr>
          </a:p>
        </p:txBody>
      </p:sp>
      <p:sp>
        <p:nvSpPr>
          <p:cNvPr id="132" name=""/>
          <p:cNvSpPr txBox="1"/>
          <p:nvPr/>
        </p:nvSpPr>
        <p:spPr>
          <a:xfrm>
            <a:off x="9000000" y="1800000"/>
            <a:ext cx="1540440" cy="3240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1" lang="ru-RU" sz="1800" spc="-1" strike="noStrike">
                <a:solidFill>
                  <a:srgbClr val="a91eff"/>
                </a:solidFill>
                <a:latin typeface="Arial"/>
                <a:ea typeface="Arial"/>
              </a:rPr>
              <a:t>Желающие </a:t>
            </a:r>
            <a:r>
              <a:rPr b="1" lang="ru-RU" sz="1800" spc="-1" strike="noStrike">
                <a:solidFill>
                  <a:srgbClr val="a91eff"/>
                </a:solidFill>
                <a:latin typeface="Arial"/>
                <a:ea typeface="Lucida Sans"/>
              </a:rPr>
              <a:t>заниматься спортом или следить за своим здоровьем</a:t>
            </a:r>
            <a:endParaRPr b="1" lang="ru-RU" sz="1800" spc="-1" strike="noStrike">
              <a:solidFill>
                <a:srgbClr val="a91eff"/>
              </a:solidFill>
              <a:latin typeface="Arial"/>
            </a:endParaRPr>
          </a:p>
        </p:txBody>
      </p:sp>
      <p:sp>
        <p:nvSpPr>
          <p:cNvPr id="133" name=""/>
          <p:cNvSpPr txBox="1"/>
          <p:nvPr/>
        </p:nvSpPr>
        <p:spPr>
          <a:xfrm>
            <a:off x="7020000" y="5580000"/>
            <a:ext cx="2700000" cy="900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1" lang="ru-RU" sz="1800" spc="-1" strike="noStrike">
                <a:solidFill>
                  <a:srgbClr val="a91eff"/>
                </a:solidFill>
                <a:latin typeface="Arial"/>
                <a:ea typeface="Arial"/>
              </a:rPr>
              <a:t>Доход от </a:t>
            </a:r>
            <a:r>
              <a:rPr b="1" lang="ru-RU" sz="1800" spc="-1" strike="noStrike">
                <a:solidFill>
                  <a:srgbClr val="a91eff"/>
                </a:solidFill>
                <a:latin typeface="Arial"/>
                <a:ea typeface="Lucida Sans"/>
              </a:rPr>
              <a:t>приобретенных подписок</a:t>
            </a:r>
            <a:endParaRPr b="1" lang="ru-RU" sz="1800" spc="-1" strike="noStrike">
              <a:solidFill>
                <a:srgbClr val="a91e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buNone/>
            </a:pPr>
            <a:endParaRPr b="0" lang="ru-RU" sz="4400" spc="-1" strike="noStrike">
              <a:solidFill>
                <a:schemeClr val="dk1"/>
              </a:solidFill>
              <a:latin typeface="Calibri Light"/>
            </a:endParaRPr>
          </a:p>
        </p:txBody>
      </p:sp>
      <p:pic>
        <p:nvPicPr>
          <p:cNvPr id="135" name="Объект 3" descr="Изображение выглядит как снимок экрана, текст, дизайн&#10;&#10;Автоматически созданное описание"/>
          <p:cNvPicPr/>
          <p:nvPr/>
        </p:nvPicPr>
        <p:blipFill>
          <a:blip r:embed="rId1"/>
          <a:stretch/>
        </p:blipFill>
        <p:spPr>
          <a:xfrm>
            <a:off x="0" y="360"/>
            <a:ext cx="12191760" cy="6857640"/>
          </a:xfrm>
          <a:prstGeom prst="rect">
            <a:avLst/>
          </a:prstGeom>
          <a:ln w="0">
            <a:noFill/>
          </a:ln>
        </p:spPr>
      </p:pic>
      <p:sp>
        <p:nvSpPr>
          <p:cNvPr id="136" name="TextBox 15"/>
          <p:cNvSpPr/>
          <p:nvPr/>
        </p:nvSpPr>
        <p:spPr>
          <a:xfrm>
            <a:off x="46440" y="6325560"/>
            <a:ext cx="5393880" cy="470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ru-RU" sz="2500" spc="-1" strike="noStrike">
                <a:solidFill>
                  <a:schemeClr val="lt1"/>
                </a:solidFill>
                <a:latin typeface="Raleway"/>
              </a:rPr>
              <a:t>№</a:t>
            </a:r>
            <a:endParaRPr b="0" lang="ru-RU" sz="2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TextBox 20"/>
          <p:cNvSpPr/>
          <p:nvPr/>
        </p:nvSpPr>
        <p:spPr>
          <a:xfrm>
            <a:off x="182520" y="57960"/>
            <a:ext cx="7726680" cy="1232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ru-RU" sz="2500" spc="-1" strike="noStrike">
                <a:solidFill>
                  <a:srgbClr val="a91eff"/>
                </a:solidFill>
                <a:latin typeface="Raleway"/>
              </a:rPr>
              <a:t>ПЛАН ДАЛЬНЕЙШЕЙ РЕАЛИЗАЦИИ ПРОЕКТА</a:t>
            </a:r>
            <a:endParaRPr b="0" lang="ru-RU" sz="25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ru-RU" sz="2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" name="TextBox 21"/>
          <p:cNvSpPr/>
          <p:nvPr/>
        </p:nvSpPr>
        <p:spPr>
          <a:xfrm>
            <a:off x="360000" y="2373840"/>
            <a:ext cx="10851120" cy="2435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marL="343080" indent="-343080" defTabSz="914400">
              <a:lnSpc>
                <a:spcPct val="100000"/>
              </a:lnSpc>
              <a:buClr>
                <a:srgbClr val="a91eff"/>
              </a:buClr>
              <a:buFont typeface="Arial"/>
              <a:buChar char="•"/>
            </a:pPr>
            <a:endParaRPr b="0" lang="ru-RU" sz="22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914400">
              <a:lnSpc>
                <a:spcPct val="100000"/>
              </a:lnSpc>
              <a:buClr>
                <a:srgbClr val="a91eff"/>
              </a:buClr>
              <a:buFont typeface="Arial"/>
              <a:buChar char="•"/>
            </a:pPr>
            <a:r>
              <a:rPr b="0" lang="ru-RU" sz="2200" spc="-1" strike="noStrike">
                <a:solidFill>
                  <a:srgbClr val="a91eff"/>
                </a:solidFill>
                <a:latin typeface="Raleway"/>
              </a:rPr>
              <a:t>Уровень готовности продукта </a:t>
            </a:r>
            <a:r>
              <a:rPr b="0" lang="en-US" sz="2200" spc="-1" strike="noStrike">
                <a:solidFill>
                  <a:srgbClr val="a91eff"/>
                </a:solidFill>
                <a:latin typeface="Raleway"/>
              </a:rPr>
              <a:t>TRL 1.</a:t>
            </a:r>
            <a:endParaRPr b="0" lang="ru-RU" sz="22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914400">
              <a:lnSpc>
                <a:spcPct val="100000"/>
              </a:lnSpc>
              <a:buClr>
                <a:srgbClr val="a91eff"/>
              </a:buClr>
              <a:buFont typeface="Arial"/>
              <a:buChar char="•"/>
            </a:pPr>
            <a:r>
              <a:rPr b="0" lang="ru-RU" sz="2200" spc="-1" strike="noStrike">
                <a:solidFill>
                  <a:srgbClr val="a91eff"/>
                </a:solidFill>
                <a:latin typeface="Raleway"/>
              </a:rPr>
              <a:t>Первые шаги: ближайший год мы продумываем детали проекта, решаем вопросы и проблемы его реализации, ищем тех, кто захочет с нами сотрудничать, обдумываем перспективность проекта и его реализацию</a:t>
            </a:r>
            <a:endParaRPr b="0" lang="ru-RU" sz="22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914400">
              <a:lnSpc>
                <a:spcPct val="100000"/>
              </a:lnSpc>
              <a:buClr>
                <a:srgbClr val="a91eff"/>
              </a:buClr>
              <a:buFont typeface="Arial"/>
              <a:buChar char="•"/>
            </a:pPr>
            <a:endParaRPr b="0" lang="ru-RU" sz="2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 type="sldNum" idx="13"/>
          </p:nvPr>
        </p:nvSpPr>
        <p:spPr>
          <a:xfrm>
            <a:off x="604080" y="6365520"/>
            <a:ext cx="67068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ru-RU" sz="3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50140690-2625-4EBA-BCEC-D4EF2D9EE67B}" type="slidenum">
              <a:rPr b="0" lang="ru-RU" sz="3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&lt;номер&gt;</a:t>
            </a:fld>
            <a:endParaRPr b="0" lang="ru-RU" sz="3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buNone/>
            </a:pPr>
            <a:endParaRPr b="0" lang="ru-RU" sz="4400" spc="-1" strike="noStrike">
              <a:solidFill>
                <a:schemeClr val="dk1"/>
              </a:solidFill>
              <a:latin typeface="Calibri Light"/>
            </a:endParaRPr>
          </a:p>
        </p:txBody>
      </p:sp>
      <p:pic>
        <p:nvPicPr>
          <p:cNvPr id="141" name="Объект 5" descr="Изображение выглядит как снимок экрана, текст, дизайн&#10;&#10;Автоматически созданное описание"/>
          <p:cNvPicPr/>
          <p:nvPr/>
        </p:nvPicPr>
        <p:blipFill>
          <a:blip r:embed="rId1"/>
          <a:stretch/>
        </p:blipFill>
        <p:spPr>
          <a:xfrm>
            <a:off x="360" y="360"/>
            <a:ext cx="12191760" cy="6857640"/>
          </a:xfrm>
          <a:prstGeom prst="rect">
            <a:avLst/>
          </a:prstGeom>
          <a:ln w="0">
            <a:noFill/>
          </a:ln>
        </p:spPr>
      </p:pic>
      <p:sp>
        <p:nvSpPr>
          <p:cNvPr id="142" name="TextBox 23"/>
          <p:cNvSpPr/>
          <p:nvPr/>
        </p:nvSpPr>
        <p:spPr>
          <a:xfrm>
            <a:off x="46440" y="6325560"/>
            <a:ext cx="5393880" cy="470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ru-RU" sz="2500" spc="-1" strike="noStrike">
                <a:solidFill>
                  <a:schemeClr val="lt1"/>
                </a:solidFill>
                <a:latin typeface="Raleway"/>
              </a:rPr>
              <a:t>№</a:t>
            </a:r>
            <a:endParaRPr b="0" lang="ru-RU" sz="2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" name="TextBox 24"/>
          <p:cNvSpPr/>
          <p:nvPr/>
        </p:nvSpPr>
        <p:spPr>
          <a:xfrm>
            <a:off x="182520" y="57960"/>
            <a:ext cx="7726680" cy="1232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ru-RU" sz="2500" spc="-1" strike="noStrike">
                <a:solidFill>
                  <a:srgbClr val="a91eff"/>
                </a:solidFill>
                <a:latin typeface="Raleway"/>
              </a:rPr>
              <a:t>ПЛАН ДАЛЬНЕЙШЕЙ РЕАЛИЗАЦИИ ПРОЕКТА</a:t>
            </a:r>
            <a:endParaRPr b="0" lang="ru-RU" sz="25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ru-RU" sz="2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" name="TextBox 25"/>
          <p:cNvSpPr/>
          <p:nvPr/>
        </p:nvSpPr>
        <p:spPr>
          <a:xfrm>
            <a:off x="720000" y="1089000"/>
            <a:ext cx="10851120" cy="1431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marL="343080" indent="-343080" defTabSz="914400">
              <a:lnSpc>
                <a:spcPct val="100000"/>
              </a:lnSpc>
              <a:buClr>
                <a:srgbClr val="a91eff"/>
              </a:buClr>
              <a:buFont typeface="Arial"/>
              <a:buChar char="•"/>
            </a:pPr>
            <a:r>
              <a:rPr b="0" lang="ru-RU" sz="2200" spc="-1" strike="noStrike">
                <a:solidFill>
                  <a:srgbClr val="a91eff"/>
                </a:solidFill>
                <a:latin typeface="Raleway"/>
              </a:rPr>
              <a:t>Мы предложим нашим клиентам,пользователям оформить подписку за 350 рублей в месяц</a:t>
            </a:r>
            <a:endParaRPr b="0" lang="ru-RU" sz="22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914400">
              <a:lnSpc>
                <a:spcPct val="100000"/>
              </a:lnSpc>
              <a:buClr>
                <a:srgbClr val="a91eff"/>
              </a:buClr>
              <a:buFont typeface="Arial"/>
              <a:buChar char="•"/>
            </a:pPr>
            <a:r>
              <a:rPr b="0" lang="ru-RU" sz="2200" spc="-1" strike="noStrike">
                <a:solidFill>
                  <a:srgbClr val="a91eff"/>
                </a:solidFill>
                <a:latin typeface="Raleway"/>
              </a:rPr>
              <a:t>Создание проекта состоит из нескольких этапов:</a:t>
            </a:r>
            <a:endParaRPr b="0" lang="ru-RU" sz="22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914400">
              <a:lnSpc>
                <a:spcPct val="100000"/>
              </a:lnSpc>
              <a:buClr>
                <a:srgbClr val="a91eff"/>
              </a:buClr>
              <a:buFont typeface="Arial"/>
              <a:buChar char="•"/>
            </a:pPr>
            <a:endParaRPr b="0" lang="ru-RU" sz="2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 type="sldNum" idx="14"/>
          </p:nvPr>
        </p:nvSpPr>
        <p:spPr>
          <a:xfrm>
            <a:off x="604080" y="6365520"/>
            <a:ext cx="67068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ru-RU" sz="3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455272FF-8C0A-44C0-B258-0C2D7F52BC8F}" type="slidenum">
              <a:rPr b="0" lang="ru-RU" sz="3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&lt;номер&gt;</a:t>
            </a:fld>
            <a:endParaRPr b="0" lang="ru-RU" sz="3200" spc="-1" strike="noStrike">
              <a:solidFill>
                <a:srgbClr val="000000"/>
              </a:solidFill>
              <a:latin typeface="Times New Roman"/>
            </a:endParaRPr>
          </a:p>
        </p:txBody>
      </p:sp>
      <p:graphicFrame>
        <p:nvGraphicFramePr>
          <p:cNvPr id="146" name=""/>
          <p:cNvGraphicFramePr/>
          <p:nvPr/>
        </p:nvGraphicFramePr>
        <p:xfrm>
          <a:off x="2142360" y="2203920"/>
          <a:ext cx="6687720" cy="3381840"/>
        </p:xfrm>
        <a:graphic>
          <a:graphicData uri="http://schemas.openxmlformats.org/drawingml/2006/table">
            <a:tbl>
              <a:tblPr/>
              <a:tblGrid>
                <a:gridCol w="3343680"/>
                <a:gridCol w="3344400"/>
              </a:tblGrid>
              <a:tr h="216000">
                <a:tc>
                  <a:txBody>
                    <a:bodyPr lIns="36000" rIns="36000" tIns="36000" bIns="36000" anchor="t">
                      <a:noAutofit/>
                    </a:bodyPr>
                    <a:p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Этап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tIns="36000" bIns="36000" anchor="t">
                      <a:noAutofit/>
                    </a:bodyPr>
                    <a:p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Примерная стоимость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721800">
                <a:tc>
                  <a:txBody>
                    <a:bodyPr lIns="36000" rIns="36000" tIns="36000" bIns="36000" anchor="t">
                      <a:noAutofit/>
                    </a:bodyPr>
                    <a:p>
                      <a:r>
                        <a:rPr b="0" lang="ru-RU" sz="2200" spc="-1" strike="noStrike">
                          <a:solidFill>
                            <a:srgbClr val="a91eff"/>
                          </a:solidFill>
                          <a:latin typeface="Raleway"/>
                        </a:rPr>
                        <a:t>1.Идея и ее анализ</a:t>
                      </a:r>
                      <a:endParaRPr b="0" lang="ru-RU" sz="2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tIns="36000" bIns="36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721800">
                <a:tc>
                  <a:txBody>
                    <a:bodyPr lIns="36000" rIns="36000" tIns="36000" bIns="36000" anchor="t">
                      <a:noAutofit/>
                    </a:bodyPr>
                    <a:p>
                      <a:r>
                        <a:rPr b="0" lang="ru-RU" sz="2200" spc="-1" strike="noStrike">
                          <a:solidFill>
                            <a:srgbClr val="a91eff"/>
                          </a:solidFill>
                          <a:latin typeface="Raleway"/>
                        </a:rPr>
                        <a:t>2.Дизайн</a:t>
                      </a:r>
                      <a:endParaRPr b="0" lang="ru-RU" sz="2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r>
                        <a:rPr b="0" lang="ru-RU" sz="2200" spc="-1" strike="noStrike">
                          <a:solidFill>
                            <a:srgbClr val="a91eff"/>
                          </a:solidFill>
                          <a:latin typeface="Raleway"/>
                        </a:rPr>
                        <a:t>  </a:t>
                      </a:r>
                      <a:endParaRPr b="0" lang="ru-RU" sz="2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tIns="36000" bIns="36000" anchor="t">
                      <a:noAutofit/>
                    </a:bodyPr>
                    <a:p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300 тыс.руб.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721800">
                <a:tc>
                  <a:txBody>
                    <a:bodyPr lIns="36000" rIns="36000" tIns="36000" bIns="36000" anchor="t">
                      <a:noAutofit/>
                    </a:bodyPr>
                    <a:p>
                      <a:r>
                        <a:rPr b="0" lang="ru-RU" sz="2200" spc="-1" strike="noStrike">
                          <a:solidFill>
                            <a:srgbClr val="a91eff"/>
                          </a:solidFill>
                          <a:latin typeface="Raleway"/>
                        </a:rPr>
                        <a:t>3.Разработка</a:t>
                      </a:r>
                      <a:endParaRPr b="0" lang="ru-RU" sz="2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r>
                        <a:rPr b="0" lang="ru-RU" sz="2200" spc="-1" strike="noStrike">
                          <a:solidFill>
                            <a:srgbClr val="a91eff"/>
                          </a:solidFill>
                          <a:latin typeface="Raleway"/>
                        </a:rPr>
                        <a:t>  </a:t>
                      </a:r>
                      <a:endParaRPr b="0" lang="ru-RU" sz="2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tIns="36000" bIns="36000" anchor="t">
                      <a:noAutofit/>
                    </a:bodyPr>
                    <a:p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2,1 млн.руб.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721800">
                <a:tc>
                  <a:txBody>
                    <a:bodyPr lIns="36000" rIns="36000" tIns="36000" bIns="36000" anchor="t">
                      <a:noAutofit/>
                    </a:bodyPr>
                    <a:p>
                      <a:r>
                        <a:rPr b="0" lang="ru-RU" sz="2200" spc="-1" strike="noStrike">
                          <a:solidFill>
                            <a:srgbClr val="a91eff"/>
                          </a:solidFill>
                          <a:latin typeface="Raleway"/>
                        </a:rPr>
                        <a:t>4.Тестирование</a:t>
                      </a:r>
                      <a:endParaRPr b="0" lang="ru-RU" sz="2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r>
                        <a:rPr b="0" lang="ru-RU" sz="2200" spc="-1" strike="noStrike">
                          <a:solidFill>
                            <a:srgbClr val="a91eff"/>
                          </a:solidFill>
                          <a:latin typeface="Raleway"/>
                        </a:rPr>
                        <a:t>  </a:t>
                      </a:r>
                      <a:endParaRPr b="0" lang="ru-RU" sz="2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tIns="36000" bIns="36000" anchor="t">
                      <a:noAutofit/>
                    </a:bodyPr>
                    <a:p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250-300 тыс.руб.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328320">
                <a:tc>
                  <a:txBody>
                    <a:bodyPr lIns="36000" rIns="36000" tIns="36000" bIns="36000" anchor="t">
                      <a:noAutofit/>
                    </a:bodyPr>
                    <a:p>
                      <a:r>
                        <a:rPr b="0" lang="ru-RU" sz="2200" spc="-1" strike="noStrike">
                          <a:solidFill>
                            <a:srgbClr val="a91eff"/>
                          </a:solidFill>
                          <a:latin typeface="Raleway"/>
                        </a:rPr>
                        <a:t>5.Управление проектом</a:t>
                      </a:r>
                      <a:endParaRPr b="0" lang="ru-RU" sz="2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tIns="36000" bIns="36000" anchor="t">
                      <a:noAutofit/>
                    </a:bodyPr>
                    <a:p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240-250 тыс.руб.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328320">
                <a:tc gridSpan="2">
                  <a:txBody>
                    <a:bodyPr lIns="36000" rIns="36000" tIns="36000" bIns="36000" anchor="t">
                      <a:noAutofit/>
                    </a:bodyPr>
                    <a:p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Итого:                                                                  2 950 000 руб.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 lIns="36000" rIns="36000" tIns="36000" bIns="36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375</TotalTime>
  <Application>LibreOffice/7.6.0.3$Windows_X86_64 LibreOffice_project/69edd8b8ebc41d00b4de3915dc82f8f0fc3b6265</Application>
  <AppVersion>15.0000</AppVersion>
  <Words>281</Words>
  <Paragraphs>72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2023-07-18T12:30:34Z</dcterms:created>
  <dc:creator>Анастасия Косыгина</dc:creator>
  <dc:description/>
  <dc:language>ru-RU</dc:language>
  <cp:lastModifiedBy/>
  <dcterms:modified xsi:type="dcterms:W3CDTF">2023-12-14T18:38:59Z</dcterms:modified>
  <cp:revision>22</cp:revision>
  <dc:subject/>
  <dc:title>Презентация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Широкоэкранный</vt:lpwstr>
  </property>
  <property fmtid="{D5CDD505-2E9C-101B-9397-08002B2CF9AE}" pid="3" name="Slides">
    <vt:i4>8</vt:i4>
  </property>
</Properties>
</file>