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7A7"/>
    <a:srgbClr val="C46CC0"/>
    <a:srgbClr val="CA90B8"/>
    <a:srgbClr val="140836"/>
    <a:srgbClr val="431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974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D7DD-3EC4-446D-B456-C2BE2F21DBE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DCFF27B-1D10-4C76-8A0F-D25AD1D602DD}">
      <dgm:prSet phldrT="[Текст]"/>
      <dgm:spPr>
        <a:solidFill>
          <a:srgbClr val="E947A7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/>
            <a:t>100 млрд. руб.</a:t>
          </a:r>
        </a:p>
      </dgm:t>
    </dgm:pt>
    <dgm:pt modelId="{EA082DCD-2CA2-4105-8041-A366A6F9CE27}" type="parTrans" cxnId="{AD6A82A7-F239-4B10-80E7-674C13276D47}">
      <dgm:prSet/>
      <dgm:spPr/>
      <dgm:t>
        <a:bodyPr/>
        <a:lstStyle/>
        <a:p>
          <a:endParaRPr lang="ru-RU"/>
        </a:p>
      </dgm:t>
    </dgm:pt>
    <dgm:pt modelId="{94F4225F-01D1-4334-A318-EE1EF636261A}" type="sibTrans" cxnId="{AD6A82A7-F239-4B10-80E7-674C13276D47}">
      <dgm:prSet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49544E07-8F09-44AA-B18A-89AB4E1FF5E5}">
      <dgm:prSet phldrT="[Текст]"/>
      <dgm:spPr>
        <a:solidFill>
          <a:srgbClr val="C46C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/>
            <a:t>15 млрд. руб.</a:t>
          </a:r>
        </a:p>
      </dgm:t>
    </dgm:pt>
    <dgm:pt modelId="{F86BE587-D088-4792-B161-62FC383CEE50}" type="parTrans" cxnId="{608EB2F1-4313-4615-A249-35A5A3B99D66}">
      <dgm:prSet/>
      <dgm:spPr/>
      <dgm:t>
        <a:bodyPr/>
        <a:lstStyle/>
        <a:p>
          <a:endParaRPr lang="ru-RU"/>
        </a:p>
      </dgm:t>
    </dgm:pt>
    <dgm:pt modelId="{37A2B794-FA82-47EC-B4E1-43C853CDFC8F}" type="sibTrans" cxnId="{608EB2F1-4313-4615-A249-35A5A3B99D66}">
      <dgm:prSet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2C39E1A2-502D-430C-898A-9C938DB9F7E9}">
      <dgm:prSet phldrT="[Текст]"/>
      <dgm:spPr>
        <a:solidFill>
          <a:srgbClr val="CA90B8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/>
            <a:t>500 млн. руб.</a:t>
          </a:r>
        </a:p>
      </dgm:t>
    </dgm:pt>
    <dgm:pt modelId="{2159C7B7-76D5-4962-8246-A70C04F02B8B}" type="parTrans" cxnId="{DA59A9A0-DD98-4B54-B3EC-C238EDFBA393}">
      <dgm:prSet/>
      <dgm:spPr/>
      <dgm:t>
        <a:bodyPr/>
        <a:lstStyle/>
        <a:p>
          <a:endParaRPr lang="ru-RU"/>
        </a:p>
      </dgm:t>
    </dgm:pt>
    <dgm:pt modelId="{D3A9FD72-29E1-4AFB-9A0C-315E207BCBAE}" type="sibTrans" cxnId="{DA59A9A0-DD98-4B54-B3EC-C238EDFBA393}">
      <dgm:prSet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1A7EC3BA-94B9-425F-AE64-2558033163EB}" type="pres">
      <dgm:prSet presAssocID="{F3E7D7DD-3EC4-446D-B456-C2BE2F21DBE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0A027AF-6EF0-4297-88C6-62BF40F2E7D2}" type="pres">
      <dgm:prSet presAssocID="{0DCFF27B-1D10-4C76-8A0F-D25AD1D602DD}" presName="gear1" presStyleLbl="node1" presStyleIdx="0" presStyleCnt="3">
        <dgm:presLayoutVars>
          <dgm:chMax val="1"/>
          <dgm:bulletEnabled val="1"/>
        </dgm:presLayoutVars>
      </dgm:prSet>
      <dgm:spPr/>
    </dgm:pt>
    <dgm:pt modelId="{25F6AEED-15EB-42B6-B417-D0AFEFC47553}" type="pres">
      <dgm:prSet presAssocID="{0DCFF27B-1D10-4C76-8A0F-D25AD1D602DD}" presName="gear1srcNode" presStyleLbl="node1" presStyleIdx="0" presStyleCnt="3"/>
      <dgm:spPr/>
    </dgm:pt>
    <dgm:pt modelId="{D11744D2-A0A1-477D-B6CF-4B9E16DA6315}" type="pres">
      <dgm:prSet presAssocID="{0DCFF27B-1D10-4C76-8A0F-D25AD1D602DD}" presName="gear1dstNode" presStyleLbl="node1" presStyleIdx="0" presStyleCnt="3"/>
      <dgm:spPr/>
    </dgm:pt>
    <dgm:pt modelId="{6ABEBA08-5FB1-4D5D-B568-67EAA43521BC}" type="pres">
      <dgm:prSet presAssocID="{49544E07-8F09-44AA-B18A-89AB4E1FF5E5}" presName="gear2" presStyleLbl="node1" presStyleIdx="1" presStyleCnt="3" custLinFactNeighborX="0" custLinFactNeighborY="-1319">
        <dgm:presLayoutVars>
          <dgm:chMax val="1"/>
          <dgm:bulletEnabled val="1"/>
        </dgm:presLayoutVars>
      </dgm:prSet>
      <dgm:spPr/>
    </dgm:pt>
    <dgm:pt modelId="{A87A781F-0BC1-4EE4-87CD-A7AC41E15A51}" type="pres">
      <dgm:prSet presAssocID="{49544E07-8F09-44AA-B18A-89AB4E1FF5E5}" presName="gear2srcNode" presStyleLbl="node1" presStyleIdx="1" presStyleCnt="3"/>
      <dgm:spPr/>
    </dgm:pt>
    <dgm:pt modelId="{835560D7-0236-4EB6-ACAD-5675D660EDD0}" type="pres">
      <dgm:prSet presAssocID="{49544E07-8F09-44AA-B18A-89AB4E1FF5E5}" presName="gear2dstNode" presStyleLbl="node1" presStyleIdx="1" presStyleCnt="3"/>
      <dgm:spPr/>
    </dgm:pt>
    <dgm:pt modelId="{3573EE7D-D48A-4C8B-B1F2-F072B678B78E}" type="pres">
      <dgm:prSet presAssocID="{2C39E1A2-502D-430C-898A-9C938DB9F7E9}" presName="gear3" presStyleLbl="node1" presStyleIdx="2" presStyleCnt="3"/>
      <dgm:spPr/>
    </dgm:pt>
    <dgm:pt modelId="{E0051F69-0CD3-4209-844C-3433D45B7A9E}" type="pres">
      <dgm:prSet presAssocID="{2C39E1A2-502D-430C-898A-9C938DB9F7E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C383D23-C140-48E4-AC08-AAE8E20FAC12}" type="pres">
      <dgm:prSet presAssocID="{2C39E1A2-502D-430C-898A-9C938DB9F7E9}" presName="gear3srcNode" presStyleLbl="node1" presStyleIdx="2" presStyleCnt="3"/>
      <dgm:spPr/>
    </dgm:pt>
    <dgm:pt modelId="{8A040721-BEC6-4AF1-8BFF-2BBB34053DB3}" type="pres">
      <dgm:prSet presAssocID="{2C39E1A2-502D-430C-898A-9C938DB9F7E9}" presName="gear3dstNode" presStyleLbl="node1" presStyleIdx="2" presStyleCnt="3"/>
      <dgm:spPr/>
    </dgm:pt>
    <dgm:pt modelId="{86AE71CD-EDE6-4BE7-829B-2966A8944F7D}" type="pres">
      <dgm:prSet presAssocID="{94F4225F-01D1-4334-A318-EE1EF636261A}" presName="connector1" presStyleLbl="sibTrans2D1" presStyleIdx="0" presStyleCnt="3"/>
      <dgm:spPr/>
    </dgm:pt>
    <dgm:pt modelId="{9D478055-7E0F-4362-BCDE-A6906FB02060}" type="pres">
      <dgm:prSet presAssocID="{37A2B794-FA82-47EC-B4E1-43C853CDFC8F}" presName="connector2" presStyleLbl="sibTrans2D1" presStyleIdx="1" presStyleCnt="3" custLinFactNeighborX="1375" custLinFactNeighborY="344"/>
      <dgm:spPr/>
    </dgm:pt>
    <dgm:pt modelId="{C95EF76C-D159-4DE0-BCF9-8A00B74E57D7}" type="pres">
      <dgm:prSet presAssocID="{D3A9FD72-29E1-4AFB-9A0C-315E207BCBAE}" presName="connector3" presStyleLbl="sibTrans2D1" presStyleIdx="2" presStyleCnt="3"/>
      <dgm:spPr/>
    </dgm:pt>
  </dgm:ptLst>
  <dgm:cxnLst>
    <dgm:cxn modelId="{6A454710-D605-48E9-9E86-D957455CBA59}" type="presOf" srcId="{49544E07-8F09-44AA-B18A-89AB4E1FF5E5}" destId="{835560D7-0236-4EB6-ACAD-5675D660EDD0}" srcOrd="2" destOrd="0" presId="urn:microsoft.com/office/officeart/2005/8/layout/gear1"/>
    <dgm:cxn modelId="{9515A117-2E82-4F3A-B30E-A4E751465984}" type="presOf" srcId="{94F4225F-01D1-4334-A318-EE1EF636261A}" destId="{86AE71CD-EDE6-4BE7-829B-2966A8944F7D}" srcOrd="0" destOrd="0" presId="urn:microsoft.com/office/officeart/2005/8/layout/gear1"/>
    <dgm:cxn modelId="{0D94A632-E5CF-4699-AA27-9BA35E25466E}" type="presOf" srcId="{0DCFF27B-1D10-4C76-8A0F-D25AD1D602DD}" destId="{40A027AF-6EF0-4297-88C6-62BF40F2E7D2}" srcOrd="0" destOrd="0" presId="urn:microsoft.com/office/officeart/2005/8/layout/gear1"/>
    <dgm:cxn modelId="{F07ECC5F-A15D-48C7-BE7F-C2F42CF0876D}" type="presOf" srcId="{2C39E1A2-502D-430C-898A-9C938DB9F7E9}" destId="{E0051F69-0CD3-4209-844C-3433D45B7A9E}" srcOrd="1" destOrd="0" presId="urn:microsoft.com/office/officeart/2005/8/layout/gear1"/>
    <dgm:cxn modelId="{000E177D-E26F-4BB9-AB8E-4F3177A805B8}" type="presOf" srcId="{49544E07-8F09-44AA-B18A-89AB4E1FF5E5}" destId="{6ABEBA08-5FB1-4D5D-B568-67EAA43521BC}" srcOrd="0" destOrd="0" presId="urn:microsoft.com/office/officeart/2005/8/layout/gear1"/>
    <dgm:cxn modelId="{3D00489D-7188-4B3C-AEC1-30DC91CD140D}" type="presOf" srcId="{D3A9FD72-29E1-4AFB-9A0C-315E207BCBAE}" destId="{C95EF76C-D159-4DE0-BCF9-8A00B74E57D7}" srcOrd="0" destOrd="0" presId="urn:microsoft.com/office/officeart/2005/8/layout/gear1"/>
    <dgm:cxn modelId="{DA59A9A0-DD98-4B54-B3EC-C238EDFBA393}" srcId="{F3E7D7DD-3EC4-446D-B456-C2BE2F21DBED}" destId="{2C39E1A2-502D-430C-898A-9C938DB9F7E9}" srcOrd="2" destOrd="0" parTransId="{2159C7B7-76D5-4962-8246-A70C04F02B8B}" sibTransId="{D3A9FD72-29E1-4AFB-9A0C-315E207BCBAE}"/>
    <dgm:cxn modelId="{8020EFA0-D28A-47E2-BE9E-2C2D80827D00}" type="presOf" srcId="{2C39E1A2-502D-430C-898A-9C938DB9F7E9}" destId="{8A040721-BEC6-4AF1-8BFF-2BBB34053DB3}" srcOrd="3" destOrd="0" presId="urn:microsoft.com/office/officeart/2005/8/layout/gear1"/>
    <dgm:cxn modelId="{AD6A82A7-F239-4B10-80E7-674C13276D47}" srcId="{F3E7D7DD-3EC4-446D-B456-C2BE2F21DBED}" destId="{0DCFF27B-1D10-4C76-8A0F-D25AD1D602DD}" srcOrd="0" destOrd="0" parTransId="{EA082DCD-2CA2-4105-8041-A366A6F9CE27}" sibTransId="{94F4225F-01D1-4334-A318-EE1EF636261A}"/>
    <dgm:cxn modelId="{3347D2B2-D2DF-40FD-B5DB-38C6F65B176F}" type="presOf" srcId="{0DCFF27B-1D10-4C76-8A0F-D25AD1D602DD}" destId="{D11744D2-A0A1-477D-B6CF-4B9E16DA6315}" srcOrd="2" destOrd="0" presId="urn:microsoft.com/office/officeart/2005/8/layout/gear1"/>
    <dgm:cxn modelId="{8C437CC6-62CD-4135-A04F-27B19E3D2E2A}" type="presOf" srcId="{F3E7D7DD-3EC4-446D-B456-C2BE2F21DBED}" destId="{1A7EC3BA-94B9-425F-AE64-2558033163EB}" srcOrd="0" destOrd="0" presId="urn:microsoft.com/office/officeart/2005/8/layout/gear1"/>
    <dgm:cxn modelId="{3E201FCF-60C7-4D50-83A8-2AFE4FE0F471}" type="presOf" srcId="{2C39E1A2-502D-430C-898A-9C938DB9F7E9}" destId="{3573EE7D-D48A-4C8B-B1F2-F072B678B78E}" srcOrd="0" destOrd="0" presId="urn:microsoft.com/office/officeart/2005/8/layout/gear1"/>
    <dgm:cxn modelId="{674F2CD8-651F-4AA1-B7FE-BE653755FCB0}" type="presOf" srcId="{0DCFF27B-1D10-4C76-8A0F-D25AD1D602DD}" destId="{25F6AEED-15EB-42B6-B417-D0AFEFC47553}" srcOrd="1" destOrd="0" presId="urn:microsoft.com/office/officeart/2005/8/layout/gear1"/>
    <dgm:cxn modelId="{840848DD-8777-4750-A08D-E8C0862C6CAC}" type="presOf" srcId="{37A2B794-FA82-47EC-B4E1-43C853CDFC8F}" destId="{9D478055-7E0F-4362-BCDE-A6906FB02060}" srcOrd="0" destOrd="0" presId="urn:microsoft.com/office/officeart/2005/8/layout/gear1"/>
    <dgm:cxn modelId="{1F72CEE4-300F-4CD1-8BA5-86D1BD18D1B1}" type="presOf" srcId="{49544E07-8F09-44AA-B18A-89AB4E1FF5E5}" destId="{A87A781F-0BC1-4EE4-87CD-A7AC41E15A51}" srcOrd="1" destOrd="0" presId="urn:microsoft.com/office/officeart/2005/8/layout/gear1"/>
    <dgm:cxn modelId="{3D0038EC-C687-4088-9727-9A0042AB8D7A}" type="presOf" srcId="{2C39E1A2-502D-430C-898A-9C938DB9F7E9}" destId="{6C383D23-C140-48E4-AC08-AAE8E20FAC12}" srcOrd="2" destOrd="0" presId="urn:microsoft.com/office/officeart/2005/8/layout/gear1"/>
    <dgm:cxn modelId="{608EB2F1-4313-4615-A249-35A5A3B99D66}" srcId="{F3E7D7DD-3EC4-446D-B456-C2BE2F21DBED}" destId="{49544E07-8F09-44AA-B18A-89AB4E1FF5E5}" srcOrd="1" destOrd="0" parTransId="{F86BE587-D088-4792-B161-62FC383CEE50}" sibTransId="{37A2B794-FA82-47EC-B4E1-43C853CDFC8F}"/>
    <dgm:cxn modelId="{2B9530F2-F99E-4007-9CD1-C680B3BD5B5E}" type="presParOf" srcId="{1A7EC3BA-94B9-425F-AE64-2558033163EB}" destId="{40A027AF-6EF0-4297-88C6-62BF40F2E7D2}" srcOrd="0" destOrd="0" presId="urn:microsoft.com/office/officeart/2005/8/layout/gear1"/>
    <dgm:cxn modelId="{EB689033-7147-4E69-89F4-A04F01D9AD64}" type="presParOf" srcId="{1A7EC3BA-94B9-425F-AE64-2558033163EB}" destId="{25F6AEED-15EB-42B6-B417-D0AFEFC47553}" srcOrd="1" destOrd="0" presId="urn:microsoft.com/office/officeart/2005/8/layout/gear1"/>
    <dgm:cxn modelId="{42163910-D40F-4780-8749-0290B5427B21}" type="presParOf" srcId="{1A7EC3BA-94B9-425F-AE64-2558033163EB}" destId="{D11744D2-A0A1-477D-B6CF-4B9E16DA6315}" srcOrd="2" destOrd="0" presId="urn:microsoft.com/office/officeart/2005/8/layout/gear1"/>
    <dgm:cxn modelId="{E51655FA-24B1-40AA-AA73-FD3809D885E3}" type="presParOf" srcId="{1A7EC3BA-94B9-425F-AE64-2558033163EB}" destId="{6ABEBA08-5FB1-4D5D-B568-67EAA43521BC}" srcOrd="3" destOrd="0" presId="urn:microsoft.com/office/officeart/2005/8/layout/gear1"/>
    <dgm:cxn modelId="{C6A843BF-AC86-48E8-B7CA-050C9353F2F0}" type="presParOf" srcId="{1A7EC3BA-94B9-425F-AE64-2558033163EB}" destId="{A87A781F-0BC1-4EE4-87CD-A7AC41E15A51}" srcOrd="4" destOrd="0" presId="urn:microsoft.com/office/officeart/2005/8/layout/gear1"/>
    <dgm:cxn modelId="{12731553-8914-49B2-AE86-E5F28E0A8C5B}" type="presParOf" srcId="{1A7EC3BA-94B9-425F-AE64-2558033163EB}" destId="{835560D7-0236-4EB6-ACAD-5675D660EDD0}" srcOrd="5" destOrd="0" presId="urn:microsoft.com/office/officeart/2005/8/layout/gear1"/>
    <dgm:cxn modelId="{4ECA16D7-22A3-4002-A320-55520FE58C31}" type="presParOf" srcId="{1A7EC3BA-94B9-425F-AE64-2558033163EB}" destId="{3573EE7D-D48A-4C8B-B1F2-F072B678B78E}" srcOrd="6" destOrd="0" presId="urn:microsoft.com/office/officeart/2005/8/layout/gear1"/>
    <dgm:cxn modelId="{194D2EF2-05DB-4377-9D1F-0BAD25EF5675}" type="presParOf" srcId="{1A7EC3BA-94B9-425F-AE64-2558033163EB}" destId="{E0051F69-0CD3-4209-844C-3433D45B7A9E}" srcOrd="7" destOrd="0" presId="urn:microsoft.com/office/officeart/2005/8/layout/gear1"/>
    <dgm:cxn modelId="{46DDD01E-91EA-4DA4-9ADA-4FE9EB7737EB}" type="presParOf" srcId="{1A7EC3BA-94B9-425F-AE64-2558033163EB}" destId="{6C383D23-C140-48E4-AC08-AAE8E20FAC12}" srcOrd="8" destOrd="0" presId="urn:microsoft.com/office/officeart/2005/8/layout/gear1"/>
    <dgm:cxn modelId="{20A4DA5F-F0B5-408F-B970-394F9FF94094}" type="presParOf" srcId="{1A7EC3BA-94B9-425F-AE64-2558033163EB}" destId="{8A040721-BEC6-4AF1-8BFF-2BBB34053DB3}" srcOrd="9" destOrd="0" presId="urn:microsoft.com/office/officeart/2005/8/layout/gear1"/>
    <dgm:cxn modelId="{EAFD481C-DD3D-4094-8B46-077B341057D1}" type="presParOf" srcId="{1A7EC3BA-94B9-425F-AE64-2558033163EB}" destId="{86AE71CD-EDE6-4BE7-829B-2966A8944F7D}" srcOrd="10" destOrd="0" presId="urn:microsoft.com/office/officeart/2005/8/layout/gear1"/>
    <dgm:cxn modelId="{E7EA73B3-D289-4AA3-A3F5-B3E52E3D2ECC}" type="presParOf" srcId="{1A7EC3BA-94B9-425F-AE64-2558033163EB}" destId="{9D478055-7E0F-4362-BCDE-A6906FB02060}" srcOrd="11" destOrd="0" presId="urn:microsoft.com/office/officeart/2005/8/layout/gear1"/>
    <dgm:cxn modelId="{44E6D717-82E1-4410-9A86-DCE07D66DA74}" type="presParOf" srcId="{1A7EC3BA-94B9-425F-AE64-2558033163EB}" destId="{C95EF76C-D159-4DE0-BCF9-8A00B74E57D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027AF-6EF0-4297-88C6-62BF40F2E7D2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rgbClr val="E947A7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100 млрд. руб.</a:t>
          </a:r>
        </a:p>
      </dsp:txBody>
      <dsp:txXfrm>
        <a:off x="4392232" y="3136513"/>
        <a:ext cx="1781934" cy="1531918"/>
      </dsp:txXfrm>
    </dsp:sp>
    <dsp:sp modelId="{6ABEBA08-5FB1-4D5D-B568-67EAA43521BC}">
      <dsp:nvSpPr>
        <dsp:cNvPr id="0" name=""/>
        <dsp:cNvSpPr/>
      </dsp:nvSpPr>
      <dsp:spPr>
        <a:xfrm>
          <a:off x="2059093" y="1705384"/>
          <a:ext cx="2167466" cy="2167466"/>
        </a:xfrm>
        <a:prstGeom prst="gear6">
          <a:avLst/>
        </a:prstGeom>
        <a:solidFill>
          <a:srgbClr val="C46CC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15 млрд. руб.</a:t>
          </a:r>
        </a:p>
      </dsp:txBody>
      <dsp:txXfrm>
        <a:off x="2604759" y="2254348"/>
        <a:ext cx="1076134" cy="1069538"/>
      </dsp:txXfrm>
    </dsp:sp>
    <dsp:sp modelId="{3573EE7D-D48A-4C8B-B1F2-F072B678B78E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rgbClr val="CA90B8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500 млн. руб.</a:t>
          </a:r>
        </a:p>
      </dsp:txBody>
      <dsp:txXfrm rot="-20700000">
        <a:off x="3738879" y="704426"/>
        <a:ext cx="1192106" cy="1192106"/>
      </dsp:txXfrm>
    </dsp:sp>
    <dsp:sp modelId="{86AE71CD-EDE6-4BE7-829B-2966A8944F7D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78055-7E0F-4362-BCDE-A6906FB02060}">
      <dsp:nvSpPr>
        <dsp:cNvPr id="0" name=""/>
        <dsp:cNvSpPr/>
      </dsp:nvSpPr>
      <dsp:spPr>
        <a:xfrm>
          <a:off x="1713349" y="1258675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EF76C-D159-4DE0-BCF9-8A00B74E57D7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0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6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3FCC-B618-4D9D-9D29-1A0B343974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E546-EA3A-46C8-9203-ECDC4EB0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7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3" Type="http://schemas.openxmlformats.org/officeDocument/2006/relationships/diagramLayout" Target="../diagrams/layout1.xml" /><Relationship Id="rId7" Type="http://schemas.openxmlformats.org/officeDocument/2006/relationships/image" Target="../media/image3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7" Type="http://schemas.microsoft.com/office/2007/relationships/hdphoto" Target="../media/hdphoto3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microsoft.com/office/2007/relationships/hdphoto" Target="../media/hdphoto2.wdp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6865" y="3406683"/>
            <a:ext cx="5878285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40836"/>
                </a:solidFill>
                <a:effectLst>
                  <a:outerShdw dist="38100" dir="2700000" algn="bl" rotWithShape="0">
                    <a:srgbClr val="CA90B8"/>
                  </a:outerShdw>
                </a:effectLst>
                <a:latin typeface="+mn-lt"/>
              </a:rPr>
              <a:t>Интерактивное страховое консультационное бюро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140836"/>
              </a:solidFill>
              <a:effectLst>
                <a:outerShdw dist="38100" dir="2700000" algn="bl" rotWithShape="0">
                  <a:srgbClr val="CA90B8"/>
                </a:outerShdw>
              </a:effectLst>
              <a:latin typeface="+mn-lt"/>
            </a:endParaRPr>
          </a:p>
        </p:txBody>
      </p:sp>
      <p:pic>
        <p:nvPicPr>
          <p:cNvPr id="5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100000" l="112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5080" y="140677"/>
            <a:ext cx="1238223" cy="14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8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028700" y="451724"/>
            <a:ext cx="10515600" cy="7713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44855" marR="5080" indent="-732790" algn="ctr">
              <a:lnSpc>
                <a:spcPts val="2850"/>
              </a:lnSpc>
              <a:spcBef>
                <a:spcPts val="215"/>
              </a:spcBef>
            </a:pP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Потенциальный</a:t>
            </a:r>
            <a:r>
              <a:rPr sz="24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</a:t>
            </a:r>
            <a:r>
              <a:rPr sz="24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рынка</a:t>
            </a:r>
            <a:r>
              <a:rPr sz="24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sz="24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формуле</a:t>
            </a:r>
            <a:r>
              <a:rPr sz="24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TAM/SAM/SOM 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</a:t>
            </a:r>
            <a:r>
              <a:rPr sz="24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охарактеризовать</a:t>
            </a:r>
            <a:r>
              <a:rPr sz="2400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следующим</a:t>
            </a:r>
            <a:r>
              <a:rPr sz="2400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649751449"/>
              </p:ext>
            </p:extLst>
          </p:nvPr>
        </p:nvGraphicFramePr>
        <p:xfrm>
          <a:off x="2006364" y="11616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object 4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70" b="100000" l="112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5080" y="140677"/>
            <a:ext cx="1238223" cy="14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7925" y="1637398"/>
            <a:ext cx="822007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Лидер команды – Инкина Анастасия Александровна </a:t>
            </a:r>
          </a:p>
          <a:p>
            <a:pPr marL="0" indent="0">
              <a:buNone/>
            </a:pPr>
            <a:r>
              <a:rPr lang="ru-RU" dirty="0"/>
              <a:t>Участники: </a:t>
            </a:r>
          </a:p>
          <a:p>
            <a:pPr marL="0" indent="0">
              <a:buNone/>
            </a:pPr>
            <a:r>
              <a:rPr lang="ru-RU" dirty="0"/>
              <a:t>	Ермакова Ксения Романовна</a:t>
            </a:r>
            <a:r>
              <a:rPr lang="en-US" dirty="0"/>
              <a:t>-</a:t>
            </a:r>
            <a:r>
              <a:rPr lang="ru-RU" dirty="0"/>
              <a:t>Администратор;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/>
              <a:t>Гиззатулин</a:t>
            </a:r>
            <a:r>
              <a:rPr lang="ru-RU" dirty="0"/>
              <a:t> Кирилл Андреевич; </a:t>
            </a:r>
          </a:p>
          <a:p>
            <a:pPr marL="0" indent="0">
              <a:buNone/>
            </a:pPr>
            <a:r>
              <a:rPr lang="ru-RU" dirty="0"/>
              <a:t>	Верещака Алина Сергеевна.</a:t>
            </a:r>
          </a:p>
          <a:p>
            <a:pPr marL="0" indent="0">
              <a:buNone/>
            </a:pPr>
            <a:r>
              <a:rPr lang="ru-RU" dirty="0"/>
              <a:t>Консультант: </a:t>
            </a:r>
            <a:r>
              <a:rPr lang="ru-RU" dirty="0" err="1"/>
              <a:t>Ширшов</a:t>
            </a:r>
            <a:r>
              <a:rPr lang="ru-RU" dirty="0"/>
              <a:t> Владимир Юрьевич</a:t>
            </a:r>
          </a:p>
          <a:p>
            <a:pPr marL="0" indent="0">
              <a:buNone/>
            </a:pPr>
            <a:r>
              <a:rPr lang="ru-RU"/>
              <a:t>Трекер</a:t>
            </a:r>
            <a:r>
              <a:rPr lang="ru-RU" dirty="0"/>
              <a:t>: Цыбенко Роман Евгеньевич</a:t>
            </a: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3175000" y="205154"/>
            <a:ext cx="5759544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</a:t>
            </a:r>
            <a:r>
              <a:rPr sz="5400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5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100000" l="112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5080" y="140677"/>
            <a:ext cx="1238223" cy="1496721"/>
          </a:xfrm>
          <a:prstGeom prst="rect">
            <a:avLst/>
          </a:prstGeom>
        </p:spPr>
      </p:pic>
      <p:pic>
        <p:nvPicPr>
          <p:cNvPr id="4098" name="Picture 2" descr="https://sun9-east.userapi.com/sun9-28/s/v1/ig2/kgzB9z-tWDRI7OljFEe9TBw3vqynVUxNw_N13LruxdMRgDGO789h3Gy3NSJw85jXVma50mtC7z_15deYgoBgTneJ.jpg?size=970x1296&amp;quality=9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48" b="26234"/>
          <a:stretch/>
        </p:blipFill>
        <p:spPr bwMode="auto">
          <a:xfrm>
            <a:off x="393700" y="2101909"/>
            <a:ext cx="3024039" cy="328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01600" y="5397618"/>
            <a:ext cx="456291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	Наставник – </a:t>
            </a:r>
          </a:p>
          <a:p>
            <a:pPr algn="ctr"/>
            <a:r>
              <a:rPr lang="ru-RU" sz="2800" dirty="0" err="1"/>
              <a:t>Меликсетян</a:t>
            </a:r>
            <a:r>
              <a:rPr lang="ru-RU" sz="2800" dirty="0"/>
              <a:t> Светлана </a:t>
            </a:r>
          </a:p>
          <a:p>
            <a:pPr algn="ctr"/>
            <a:r>
              <a:rPr lang="ru-RU" sz="2800" dirty="0"/>
              <a:t>Николаевна </a:t>
            </a:r>
          </a:p>
        </p:txBody>
      </p:sp>
    </p:spTree>
    <p:extLst>
      <p:ext uri="{BB962C8B-B14F-4D97-AF65-F5344CB8AC3E}">
        <p14:creationId xmlns:p14="http://schemas.microsoft.com/office/powerpoint/2010/main" val="134225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пользователи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365033" cy="280235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3F3F3F"/>
                </a:solidFill>
              </a:rPr>
              <a:t>Страхователи</a:t>
            </a:r>
            <a:r>
              <a:rPr lang="ru-RU" spc="-105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-</a:t>
            </a:r>
            <a:r>
              <a:rPr lang="ru-RU" spc="-100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физические</a:t>
            </a:r>
            <a:r>
              <a:rPr lang="ru-RU" spc="-105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или</a:t>
            </a:r>
            <a:r>
              <a:rPr lang="ru-RU" spc="-100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юридические</a:t>
            </a:r>
            <a:r>
              <a:rPr lang="ru-RU" spc="-100" dirty="0">
                <a:solidFill>
                  <a:srgbClr val="3F3F3F"/>
                </a:solidFill>
              </a:rPr>
              <a:t> </a:t>
            </a:r>
            <a:r>
              <a:rPr lang="ru-RU" spc="-10" dirty="0">
                <a:solidFill>
                  <a:srgbClr val="3F3F3F"/>
                </a:solidFill>
              </a:rPr>
              <a:t>лица, </a:t>
            </a:r>
            <a:r>
              <a:rPr lang="ru-RU" dirty="0">
                <a:solidFill>
                  <a:srgbClr val="3F3F3F"/>
                </a:solidFill>
              </a:rPr>
              <a:t>имеющие</a:t>
            </a:r>
            <a:r>
              <a:rPr lang="ru-RU" spc="-90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текущие</a:t>
            </a:r>
            <a:r>
              <a:rPr lang="ru-RU" spc="-85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проблемы</a:t>
            </a:r>
            <a:r>
              <a:rPr lang="ru-RU" spc="-85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со</a:t>
            </a:r>
            <a:r>
              <a:rPr lang="ru-RU" spc="-85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своим</a:t>
            </a:r>
            <a:r>
              <a:rPr lang="ru-RU" spc="-85" dirty="0">
                <a:solidFill>
                  <a:srgbClr val="3F3F3F"/>
                </a:solidFill>
              </a:rPr>
              <a:t> </a:t>
            </a:r>
            <a:r>
              <a:rPr lang="ru-RU" spc="-10" dirty="0">
                <a:solidFill>
                  <a:srgbClr val="3F3F3F"/>
                </a:solidFill>
              </a:rPr>
              <a:t>Страховщиком, </a:t>
            </a:r>
            <a:r>
              <a:rPr lang="ru-RU" dirty="0">
                <a:solidFill>
                  <a:srgbClr val="3F3F3F"/>
                </a:solidFill>
              </a:rPr>
              <a:t>либо</a:t>
            </a:r>
            <a:r>
              <a:rPr lang="ru-RU" spc="-130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желающие</a:t>
            </a:r>
            <a:r>
              <a:rPr lang="ru-RU" spc="-114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прибрести</a:t>
            </a:r>
            <a:r>
              <a:rPr lang="ru-RU" spc="-114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качественный</a:t>
            </a:r>
            <a:r>
              <a:rPr lang="ru-RU" spc="-114" dirty="0">
                <a:solidFill>
                  <a:srgbClr val="3F3F3F"/>
                </a:solidFill>
              </a:rPr>
              <a:t> </a:t>
            </a:r>
            <a:r>
              <a:rPr lang="ru-RU" spc="-10" dirty="0">
                <a:solidFill>
                  <a:srgbClr val="3F3F3F"/>
                </a:solidFill>
              </a:rPr>
              <a:t>страховой </a:t>
            </a:r>
            <a:r>
              <a:rPr lang="ru-RU" dirty="0">
                <a:solidFill>
                  <a:srgbClr val="3F3F3F"/>
                </a:solidFill>
              </a:rPr>
              <a:t>продукт</a:t>
            </a:r>
            <a:r>
              <a:rPr lang="ru-RU" spc="-80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за</a:t>
            </a:r>
            <a:r>
              <a:rPr lang="ru-RU" spc="-80" dirty="0">
                <a:solidFill>
                  <a:srgbClr val="3F3F3F"/>
                </a:solidFill>
              </a:rPr>
              <a:t> </a:t>
            </a:r>
            <a:r>
              <a:rPr lang="ru-RU" dirty="0">
                <a:solidFill>
                  <a:srgbClr val="3F3F3F"/>
                </a:solidFill>
              </a:rPr>
              <a:t>разумные</a:t>
            </a:r>
            <a:r>
              <a:rPr lang="ru-RU" spc="-75" dirty="0">
                <a:solidFill>
                  <a:srgbClr val="3F3F3F"/>
                </a:solidFill>
              </a:rPr>
              <a:t> </a:t>
            </a:r>
            <a:r>
              <a:rPr lang="ru-RU" spc="-10" dirty="0">
                <a:solidFill>
                  <a:srgbClr val="3F3F3F"/>
                </a:solidFill>
              </a:rPr>
              <a:t>деньги</a:t>
            </a:r>
            <a:endParaRPr lang="ru-RU" dirty="0"/>
          </a:p>
        </p:txBody>
      </p:sp>
      <p:pic>
        <p:nvPicPr>
          <p:cNvPr id="6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100000" l="112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5080" y="140677"/>
            <a:ext cx="1238223" cy="1496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94" b="95678" l="3000" r="98667">
                        <a14:foregroundMark x1="8444" y1="16896" x2="12667" y2="58546"/>
                        <a14:foregroundMark x1="41222" y1="59528" x2="42111" y2="74853"/>
                        <a14:foregroundMark x1="56889" y1="35560" x2="59222" y2="35167"/>
                        <a14:foregroundMark x1="55222" y1="34774" x2="56556" y2="35953"/>
                        <a14:foregroundMark x1="82556" y1="22200" x2="86333" y2="64833"/>
                        <a14:foregroundMark x1="87889" y1="59332" x2="92778" y2="57957"/>
                        <a14:foregroundMark x1="9778" y1="67780" x2="10111" y2="71120"/>
                        <a14:foregroundMark x1="13000" y1="68173" x2="13000" y2="72495"/>
                        <a14:foregroundMark x1="86333" y1="73674" x2="86000" y2="79175"/>
                        <a14:backgroundMark x1="11556" y1="71906" x2="11556" y2="73477"/>
                        <a14:backgroundMark x1="11556" y1="67191" x2="11667" y2="68762"/>
                        <a14:backgroundMark x1="42222" y1="67976" x2="42222" y2="67976"/>
                        <a14:backgroundMark x1="41889" y1="75049" x2="42000" y2="72102"/>
                        <a14:backgroundMark x1="42000" y1="65422" x2="42111" y2="65029"/>
                        <a14:backgroundMark x1="84889" y1="73281" x2="84778" y2="80943"/>
                        <a14:backgroundMark x1="26000" y1="33792" x2="25889" y2="46758"/>
                        <a14:backgroundMark x1="24556" y1="54028" x2="32000" y2="6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6"/>
          <a:stretch/>
        </p:blipFill>
        <p:spPr bwMode="auto">
          <a:xfrm>
            <a:off x="1202693" y="4107229"/>
            <a:ext cx="3870901" cy="30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5" b="100000" l="0" r="100000">
                        <a14:foregroundMark x1="77447" y1="14019" x2="79149" y2="17757"/>
                        <a14:foregroundMark x1="87660" y1="52804" x2="87660" y2="52804"/>
                        <a14:foregroundMark x1="77021" y1="30841" x2="77021" y2="30841"/>
                        <a14:foregroundMark x1="44681" y1="55140" x2="44681" y2="55140"/>
                        <a14:foregroundMark x1="49362" y1="52336" x2="49362" y2="52336"/>
                        <a14:foregroundMark x1="26383" y1="7477" x2="26383" y2="7477"/>
                        <a14:backgroundMark x1="77447" y1="87383" x2="77447" y2="87383"/>
                        <a14:backgroundMark x1="77872" y1="80841" x2="77872" y2="80841"/>
                        <a14:backgroundMark x1="72766" y1="79439" x2="96596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764"/>
          <a:stretch/>
        </p:blipFill>
        <p:spPr bwMode="auto">
          <a:xfrm>
            <a:off x="8847260" y="2709252"/>
            <a:ext cx="2238375" cy="161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13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63" y="4308972"/>
            <a:ext cx="181133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网chenying0907出品 50">
            <a:extLst>
              <a:ext uri="{FF2B5EF4-FFF2-40B4-BE49-F238E27FC236}">
                <a16:creationId xmlns:a16="http://schemas.microsoft.com/office/drawing/2014/main" id="{A22A2EB3-C779-4877-B632-A740B0C34016}"/>
              </a:ext>
            </a:extLst>
          </p:cNvPr>
          <p:cNvGrpSpPr/>
          <p:nvPr/>
        </p:nvGrpSpPr>
        <p:grpSpPr>
          <a:xfrm>
            <a:off x="6193511" y="1777134"/>
            <a:ext cx="1043676" cy="1043817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网chenying0907出品 76">
              <a:extLst>
                <a:ext uri="{FF2B5EF4-FFF2-40B4-BE49-F238E27FC236}">
                  <a16:creationId xmlns:a16="http://schemas.microsoft.com/office/drawing/2014/main" id="{1FD3D66F-A0B9-487D-8BE0-975D3C749D1F}"/>
                </a:ext>
              </a:extLst>
            </p:cNvPr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网chenying0907出品 77">
              <a:extLst>
                <a:ext uri="{FF2B5EF4-FFF2-40B4-BE49-F238E27FC236}">
                  <a16:creationId xmlns:a16="http://schemas.microsoft.com/office/drawing/2014/main" id="{EC0DF3AA-911E-448C-9ECF-9D6929C62245}"/>
                </a:ext>
              </a:extLst>
            </p:cNvPr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网chenying0907出品 78">
              <a:extLst>
                <a:ext uri="{FF2B5EF4-FFF2-40B4-BE49-F238E27FC236}">
                  <a16:creationId xmlns:a16="http://schemas.microsoft.com/office/drawing/2014/main" id="{B7EF4B65-65BB-4F7C-BFE6-6960C33640EB}"/>
                </a:ext>
              </a:extLst>
            </p:cNvPr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网chenying0907出品 79">
              <a:extLst>
                <a:ext uri="{FF2B5EF4-FFF2-40B4-BE49-F238E27FC236}">
                  <a16:creationId xmlns:a16="http://schemas.microsoft.com/office/drawing/2014/main" id="{FCB49015-37AF-4C8E-AF8A-0D5CDF397E19}"/>
                </a:ext>
              </a:extLst>
            </p:cNvPr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9" name="网chenying0907出品 51">
            <a:extLst>
              <a:ext uri="{FF2B5EF4-FFF2-40B4-BE49-F238E27FC236}">
                <a16:creationId xmlns:a16="http://schemas.microsoft.com/office/drawing/2014/main" id="{862777E0-F4A5-4019-AB56-FB3803749A7C}"/>
              </a:ext>
            </a:extLst>
          </p:cNvPr>
          <p:cNvGrpSpPr/>
          <p:nvPr/>
        </p:nvGrpSpPr>
        <p:grpSpPr>
          <a:xfrm>
            <a:off x="5749890" y="1642991"/>
            <a:ext cx="683489" cy="683582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网chenying0907出品 72">
              <a:extLst>
                <a:ext uri="{FF2B5EF4-FFF2-40B4-BE49-F238E27FC236}">
                  <a16:creationId xmlns:a16="http://schemas.microsoft.com/office/drawing/2014/main" id="{992920EA-8059-4F6E-AD42-4FEA180732F7}"/>
                </a:ext>
              </a:extLst>
            </p:cNvPr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网chenying0907出品 73">
              <a:extLst>
                <a:ext uri="{FF2B5EF4-FFF2-40B4-BE49-F238E27FC236}">
                  <a16:creationId xmlns:a16="http://schemas.microsoft.com/office/drawing/2014/main" id="{F2FBE380-0E59-4A8D-BDDB-6915BE9C617E}"/>
                </a:ext>
              </a:extLst>
            </p:cNvPr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2" name="网chenying0907出品 74">
              <a:extLst>
                <a:ext uri="{FF2B5EF4-FFF2-40B4-BE49-F238E27FC236}">
                  <a16:creationId xmlns:a16="http://schemas.microsoft.com/office/drawing/2014/main" id="{A658710C-CEFB-46AC-9A46-4458DC627F57}"/>
                </a:ext>
              </a:extLst>
            </p:cNvPr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网chenying0907出品 75">
              <a:extLst>
                <a:ext uri="{FF2B5EF4-FFF2-40B4-BE49-F238E27FC236}">
                  <a16:creationId xmlns:a16="http://schemas.microsoft.com/office/drawing/2014/main" id="{7ED337FC-B73D-4067-9182-DF43B4D8CCFA}"/>
                </a:ext>
              </a:extLst>
            </p:cNvPr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" name="网chenying0907出品 52">
            <a:extLst>
              <a:ext uri="{FF2B5EF4-FFF2-40B4-BE49-F238E27FC236}">
                <a16:creationId xmlns:a16="http://schemas.microsoft.com/office/drawing/2014/main" id="{6549ADED-AB78-442F-8C67-13F46F17BBC4}"/>
              </a:ext>
            </a:extLst>
          </p:cNvPr>
          <p:cNvGrpSpPr/>
          <p:nvPr/>
        </p:nvGrpSpPr>
        <p:grpSpPr>
          <a:xfrm>
            <a:off x="4314692" y="3081339"/>
            <a:ext cx="957013" cy="957142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网chenying0907出品 68">
              <a:extLst>
                <a:ext uri="{FF2B5EF4-FFF2-40B4-BE49-F238E27FC236}">
                  <a16:creationId xmlns:a16="http://schemas.microsoft.com/office/drawing/2014/main" id="{539E20B1-8CA8-4AE3-BED4-F0DB58B55CD4}"/>
                </a:ext>
              </a:extLst>
            </p:cNvPr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6" name="网chenying0907出品 69">
              <a:extLst>
                <a:ext uri="{FF2B5EF4-FFF2-40B4-BE49-F238E27FC236}">
                  <a16:creationId xmlns:a16="http://schemas.microsoft.com/office/drawing/2014/main" id="{DAD340C2-3EB9-42E7-B4F3-C613C505CA8F}"/>
                </a:ext>
              </a:extLst>
            </p:cNvPr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网chenying0907出品 70">
              <a:extLst>
                <a:ext uri="{FF2B5EF4-FFF2-40B4-BE49-F238E27FC236}">
                  <a16:creationId xmlns:a16="http://schemas.microsoft.com/office/drawing/2014/main" id="{699A9231-A59E-4B67-82A1-1F1051DDB7A0}"/>
                </a:ext>
              </a:extLst>
            </p:cNvPr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8" name="网chenying0907出品 71">
              <a:extLst>
                <a:ext uri="{FF2B5EF4-FFF2-40B4-BE49-F238E27FC236}">
                  <a16:creationId xmlns:a16="http://schemas.microsoft.com/office/drawing/2014/main" id="{74614855-DCE2-4C61-BB5B-FCB43186A18A}"/>
                </a:ext>
              </a:extLst>
            </p:cNvPr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9" name="网chenying0907出品 53">
            <a:extLst>
              <a:ext uri="{FF2B5EF4-FFF2-40B4-BE49-F238E27FC236}">
                <a16:creationId xmlns:a16="http://schemas.microsoft.com/office/drawing/2014/main" id="{F1E73A00-0395-4714-8FBD-B4E5CC72A530}"/>
              </a:ext>
            </a:extLst>
          </p:cNvPr>
          <p:cNvGrpSpPr/>
          <p:nvPr/>
        </p:nvGrpSpPr>
        <p:grpSpPr>
          <a:xfrm>
            <a:off x="4332072" y="1823975"/>
            <a:ext cx="1908895" cy="1909154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网chenying0907出品 64">
              <a:extLst>
                <a:ext uri="{FF2B5EF4-FFF2-40B4-BE49-F238E27FC236}">
                  <a16:creationId xmlns:a16="http://schemas.microsoft.com/office/drawing/2014/main" id="{CC4AC875-C84B-4337-8D19-87552C4D21AA}"/>
                </a:ext>
              </a:extLst>
            </p:cNvPr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网chenying0907出品 65">
              <a:extLst>
                <a:ext uri="{FF2B5EF4-FFF2-40B4-BE49-F238E27FC236}">
                  <a16:creationId xmlns:a16="http://schemas.microsoft.com/office/drawing/2014/main" id="{0DE0A59E-5F40-4F69-B18E-68989A236780}"/>
                </a:ext>
              </a:extLst>
            </p:cNvPr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网chenying0907出品 66">
              <a:extLst>
                <a:ext uri="{FF2B5EF4-FFF2-40B4-BE49-F238E27FC236}">
                  <a16:creationId xmlns:a16="http://schemas.microsoft.com/office/drawing/2014/main" id="{F19376D3-3DE0-4870-858B-C0042FB73DEA}"/>
                </a:ext>
              </a:extLst>
            </p:cNvPr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网chenying0907出品 67">
              <a:extLst>
                <a:ext uri="{FF2B5EF4-FFF2-40B4-BE49-F238E27FC236}">
                  <a16:creationId xmlns:a16="http://schemas.microsoft.com/office/drawing/2014/main" id="{5629E766-A84A-47A2-988C-59A28A96DF7A}"/>
                </a:ext>
              </a:extLst>
            </p:cNvPr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4" name="网chenying0907出品 54">
            <a:extLst>
              <a:ext uri="{FF2B5EF4-FFF2-40B4-BE49-F238E27FC236}">
                <a16:creationId xmlns:a16="http://schemas.microsoft.com/office/drawing/2014/main" id="{7D443B15-C17E-4D5E-A631-386A544D46C6}"/>
              </a:ext>
            </a:extLst>
          </p:cNvPr>
          <p:cNvGrpSpPr/>
          <p:nvPr/>
        </p:nvGrpSpPr>
        <p:grpSpPr>
          <a:xfrm>
            <a:off x="5899387" y="2396248"/>
            <a:ext cx="2275991" cy="2276299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网chenying0907出品 60">
              <a:extLst>
                <a:ext uri="{FF2B5EF4-FFF2-40B4-BE49-F238E27FC236}">
                  <a16:creationId xmlns:a16="http://schemas.microsoft.com/office/drawing/2014/main" id="{AE0AD5E5-51CF-4FC9-ABF3-274346CA1A8C}"/>
                </a:ext>
              </a:extLst>
            </p:cNvPr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6" name="网chenying0907出品 61">
              <a:extLst>
                <a:ext uri="{FF2B5EF4-FFF2-40B4-BE49-F238E27FC236}">
                  <a16:creationId xmlns:a16="http://schemas.microsoft.com/office/drawing/2014/main" id="{EC6FBF1D-33E3-479C-8B8B-CC0BB0FF3CCB}"/>
                </a:ext>
              </a:extLst>
            </p:cNvPr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7" name="网chenying0907出品 62">
              <a:extLst>
                <a:ext uri="{FF2B5EF4-FFF2-40B4-BE49-F238E27FC236}">
                  <a16:creationId xmlns:a16="http://schemas.microsoft.com/office/drawing/2014/main" id="{65429191-225B-4EFD-9F95-04817F1EAEAE}"/>
                </a:ext>
              </a:extLst>
            </p:cNvPr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8" name="网chenying0907出品 63">
              <a:extLst>
                <a:ext uri="{FF2B5EF4-FFF2-40B4-BE49-F238E27FC236}">
                  <a16:creationId xmlns:a16="http://schemas.microsoft.com/office/drawing/2014/main" id="{26907AED-6346-420B-9479-A5EFB37322B7}"/>
                </a:ext>
              </a:extLst>
            </p:cNvPr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9" name="网chenying0907出品 55">
            <a:extLst>
              <a:ext uri="{FF2B5EF4-FFF2-40B4-BE49-F238E27FC236}">
                <a16:creationId xmlns:a16="http://schemas.microsoft.com/office/drawing/2014/main" id="{2C0B4536-824A-47EF-A2A5-F07A6A3E9A12}"/>
              </a:ext>
            </a:extLst>
          </p:cNvPr>
          <p:cNvGrpSpPr/>
          <p:nvPr/>
        </p:nvGrpSpPr>
        <p:grpSpPr>
          <a:xfrm>
            <a:off x="4876676" y="3524095"/>
            <a:ext cx="1364293" cy="1364477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网chenying0907出品 56">
              <a:extLst>
                <a:ext uri="{FF2B5EF4-FFF2-40B4-BE49-F238E27FC236}">
                  <a16:creationId xmlns:a16="http://schemas.microsoft.com/office/drawing/2014/main" id="{1BFB5C99-0D3C-4302-A08D-6827C743F640}"/>
                </a:ext>
              </a:extLst>
            </p:cNvPr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网chenying0907出品 57">
              <a:extLst>
                <a:ext uri="{FF2B5EF4-FFF2-40B4-BE49-F238E27FC236}">
                  <a16:creationId xmlns:a16="http://schemas.microsoft.com/office/drawing/2014/main" id="{EF535EDA-54DA-4859-9BBE-34FF135F0297}"/>
                </a:ext>
              </a:extLst>
            </p:cNvPr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网chenying0907出品 58">
              <a:extLst>
                <a:ext uri="{FF2B5EF4-FFF2-40B4-BE49-F238E27FC236}">
                  <a16:creationId xmlns:a16="http://schemas.microsoft.com/office/drawing/2014/main" id="{39E96801-D925-429E-94F3-668CA7DB916E}"/>
                </a:ext>
              </a:extLst>
            </p:cNvPr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3" name="网chenying0907出品 59">
              <a:extLst>
                <a:ext uri="{FF2B5EF4-FFF2-40B4-BE49-F238E27FC236}">
                  <a16:creationId xmlns:a16="http://schemas.microsoft.com/office/drawing/2014/main" id="{7E7A244C-24F0-40FA-B0D7-088DD2F15B56}"/>
                </a:ext>
              </a:extLst>
            </p:cNvPr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4" name="Group 51">
            <a:extLst>
              <a:ext uri="{FF2B5EF4-FFF2-40B4-BE49-F238E27FC236}">
                <a16:creationId xmlns:a16="http://schemas.microsoft.com/office/drawing/2014/main" id="{855966DC-D819-42C7-AE26-969806F54471}"/>
              </a:ext>
            </a:extLst>
          </p:cNvPr>
          <p:cNvGrpSpPr/>
          <p:nvPr/>
        </p:nvGrpSpPr>
        <p:grpSpPr>
          <a:xfrm>
            <a:off x="7380649" y="1722113"/>
            <a:ext cx="1046395" cy="845506"/>
            <a:chOff x="7486389" y="2051648"/>
            <a:chExt cx="1064712" cy="860191"/>
          </a:xfrm>
        </p:grpSpPr>
        <p:sp>
          <p:nvSpPr>
            <p:cNvPr id="35" name="网chenying0907出品 80">
              <a:extLst>
                <a:ext uri="{FF2B5EF4-FFF2-40B4-BE49-F238E27FC236}">
                  <a16:creationId xmlns:a16="http://schemas.microsoft.com/office/drawing/2014/main" id="{1630163A-0C54-40CD-9027-A7DE34938281}"/>
                </a:ext>
              </a:extLst>
            </p:cNvPr>
            <p:cNvSpPr/>
            <p:nvPr/>
          </p:nvSpPr>
          <p:spPr>
            <a:xfrm>
              <a:off x="7486389" y="2051648"/>
              <a:ext cx="1064712" cy="651354"/>
            </a:xfrm>
            <a:custGeom>
              <a:avLst/>
              <a:gdLst>
                <a:gd name="connsiteX0" fmla="*/ 0 w 1064712"/>
                <a:gd name="connsiteY0" fmla="*/ 651354 h 651354"/>
                <a:gd name="connsiteX1" fmla="*/ 413359 w 1064712"/>
                <a:gd name="connsiteY1" fmla="*/ 0 h 651354"/>
                <a:gd name="connsiteX2" fmla="*/ 1064712 w 1064712"/>
                <a:gd name="connsiteY2" fmla="*/ 0 h 6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4712" h="651354">
                  <a:moveTo>
                    <a:pt x="0" y="651354"/>
                  </a:moveTo>
                  <a:lnTo>
                    <a:pt x="413359" y="0"/>
                  </a:lnTo>
                  <a:lnTo>
                    <a:pt x="1064712" y="0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cxnSp>
          <p:nvCxnSpPr>
            <p:cNvPr id="36" name="直接连接符 81">
              <a:extLst>
                <a:ext uri="{FF2B5EF4-FFF2-40B4-BE49-F238E27FC236}">
                  <a16:creationId xmlns:a16="http://schemas.microsoft.com/office/drawing/2014/main" id="{A83922D6-D030-4DB8-A1CD-01AC8258AB8B}"/>
                </a:ext>
              </a:extLst>
            </p:cNvPr>
            <p:cNvCxnSpPr/>
            <p:nvPr/>
          </p:nvCxnSpPr>
          <p:spPr>
            <a:xfrm>
              <a:off x="8551101" y="2051648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37" name="Group 41">
            <a:extLst>
              <a:ext uri="{FF2B5EF4-FFF2-40B4-BE49-F238E27FC236}">
                <a16:creationId xmlns:a16="http://schemas.microsoft.com/office/drawing/2014/main" id="{FC7C2063-BEBB-4FB5-9844-575184EFED0D}"/>
              </a:ext>
            </a:extLst>
          </p:cNvPr>
          <p:cNvGrpSpPr/>
          <p:nvPr/>
        </p:nvGrpSpPr>
        <p:grpSpPr>
          <a:xfrm>
            <a:off x="3762478" y="3957141"/>
            <a:ext cx="1341848" cy="845506"/>
            <a:chOff x="3640898" y="3955604"/>
            <a:chExt cx="1365337" cy="860191"/>
          </a:xfrm>
        </p:grpSpPr>
        <p:sp>
          <p:nvSpPr>
            <p:cNvPr id="38" name="网chenying0907出品 83">
              <a:extLst>
                <a:ext uri="{FF2B5EF4-FFF2-40B4-BE49-F238E27FC236}">
                  <a16:creationId xmlns:a16="http://schemas.microsoft.com/office/drawing/2014/main" id="{420D2D94-0BA5-42B0-871E-9CE2068A299F}"/>
                </a:ext>
              </a:extLst>
            </p:cNvPr>
            <p:cNvSpPr/>
            <p:nvPr/>
          </p:nvSpPr>
          <p:spPr>
            <a:xfrm>
              <a:off x="3653424" y="3955604"/>
              <a:ext cx="1352811" cy="400833"/>
            </a:xfrm>
            <a:custGeom>
              <a:avLst/>
              <a:gdLst>
                <a:gd name="connsiteX0" fmla="*/ 1352811 w 1352811"/>
                <a:gd name="connsiteY0" fmla="*/ 400833 h 400833"/>
                <a:gd name="connsiteX1" fmla="*/ 325677 w 1352811"/>
                <a:gd name="connsiteY1" fmla="*/ 0 h 400833"/>
                <a:gd name="connsiteX2" fmla="*/ 0 w 1352811"/>
                <a:gd name="connsiteY2" fmla="*/ 0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811" h="400833">
                  <a:moveTo>
                    <a:pt x="1352811" y="400833"/>
                  </a:moveTo>
                  <a:lnTo>
                    <a:pt x="32567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accent2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cxnSp>
          <p:nvCxnSpPr>
            <p:cNvPr id="39" name="直接连接符 84">
              <a:extLst>
                <a:ext uri="{FF2B5EF4-FFF2-40B4-BE49-F238E27FC236}">
                  <a16:creationId xmlns:a16="http://schemas.microsoft.com/office/drawing/2014/main" id="{DF434072-BBD8-40AA-B90C-39938604424A}"/>
                </a:ext>
              </a:extLst>
            </p:cNvPr>
            <p:cNvCxnSpPr/>
            <p:nvPr/>
          </p:nvCxnSpPr>
          <p:spPr>
            <a:xfrm>
              <a:off x="3640898" y="3955604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40" name="Group 44">
            <a:extLst>
              <a:ext uri="{FF2B5EF4-FFF2-40B4-BE49-F238E27FC236}">
                <a16:creationId xmlns:a16="http://schemas.microsoft.com/office/drawing/2014/main" id="{E2EA8CD5-4A8E-4517-821E-781C56E76E4D}"/>
              </a:ext>
            </a:extLst>
          </p:cNvPr>
          <p:cNvGrpSpPr/>
          <p:nvPr/>
        </p:nvGrpSpPr>
        <p:grpSpPr>
          <a:xfrm>
            <a:off x="3858458" y="1681402"/>
            <a:ext cx="790378" cy="845506"/>
            <a:chOff x="3738558" y="1640341"/>
            <a:chExt cx="804214" cy="860191"/>
          </a:xfrm>
        </p:grpSpPr>
        <p:sp>
          <p:nvSpPr>
            <p:cNvPr id="41" name="网chenying0907出品 87">
              <a:extLst>
                <a:ext uri="{FF2B5EF4-FFF2-40B4-BE49-F238E27FC236}">
                  <a16:creationId xmlns:a16="http://schemas.microsoft.com/office/drawing/2014/main" id="{1DEEF21F-F23F-48B2-80F9-96EEE96AE162}"/>
                </a:ext>
              </a:extLst>
            </p:cNvPr>
            <p:cNvSpPr/>
            <p:nvPr/>
          </p:nvSpPr>
          <p:spPr>
            <a:xfrm>
              <a:off x="3745059" y="1650815"/>
              <a:ext cx="797713" cy="839244"/>
            </a:xfrm>
            <a:custGeom>
              <a:avLst/>
              <a:gdLst>
                <a:gd name="connsiteX0" fmla="*/ 563671 w 563671"/>
                <a:gd name="connsiteY0" fmla="*/ 839244 h 839244"/>
                <a:gd name="connsiteX1" fmla="*/ 501041 w 563671"/>
                <a:gd name="connsiteY1" fmla="*/ 0 h 839244"/>
                <a:gd name="connsiteX2" fmla="*/ 0 w 563671"/>
                <a:gd name="connsiteY2" fmla="*/ 0 h 83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839244">
                  <a:moveTo>
                    <a:pt x="563671" y="839244"/>
                  </a:moveTo>
                  <a:lnTo>
                    <a:pt x="501041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cxnSp>
          <p:nvCxnSpPr>
            <p:cNvPr id="42" name="直接连接符 88">
              <a:extLst>
                <a:ext uri="{FF2B5EF4-FFF2-40B4-BE49-F238E27FC236}">
                  <a16:creationId xmlns:a16="http://schemas.microsoft.com/office/drawing/2014/main" id="{9E4D98BA-74A1-4E7F-A232-2698C67AB84D}"/>
                </a:ext>
              </a:extLst>
            </p:cNvPr>
            <p:cNvCxnSpPr/>
            <p:nvPr/>
          </p:nvCxnSpPr>
          <p:spPr>
            <a:xfrm>
              <a:off x="3738558" y="1640341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48" name="Group 58">
            <a:extLst>
              <a:ext uri="{FF2B5EF4-FFF2-40B4-BE49-F238E27FC236}">
                <a16:creationId xmlns:a16="http://schemas.microsoft.com/office/drawing/2014/main" id="{E7D8DDC1-BF99-4BEC-A9D0-44270BDF96BE}"/>
              </a:ext>
            </a:extLst>
          </p:cNvPr>
          <p:cNvGrpSpPr/>
          <p:nvPr/>
        </p:nvGrpSpPr>
        <p:grpSpPr>
          <a:xfrm>
            <a:off x="250387" y="1671441"/>
            <a:ext cx="3524402" cy="946849"/>
            <a:chOff x="1320250" y="2032389"/>
            <a:chExt cx="2471112" cy="9468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A31895-9AB4-4E47-8479-5947D638E84A}"/>
                </a:ext>
              </a:extLst>
            </p:cNvPr>
            <p:cNvSpPr txBox="1"/>
            <p:nvPr/>
          </p:nvSpPr>
          <p:spPr>
            <a:xfrm>
              <a:off x="1320250" y="2332907"/>
              <a:ext cx="2466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Отказ в заключении договора;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Неясная тарифная политика страховщика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B4819A-9E9C-4516-BE3F-291276B216CC}"/>
                </a:ext>
              </a:extLst>
            </p:cNvPr>
            <p:cNvSpPr txBox="1"/>
            <p:nvPr/>
          </p:nvSpPr>
          <p:spPr>
            <a:xfrm>
              <a:off x="1324730" y="2032389"/>
              <a:ext cx="2466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600" b="1" dirty="0">
                  <a:solidFill>
                    <a:srgbClr val="FFC000"/>
                  </a:solidFill>
                  <a:cs typeface="Arial" pitchFamily="34" charset="0"/>
                </a:rPr>
                <a:t>Проблемы при заключении договора</a:t>
              </a:r>
            </a:p>
          </p:txBody>
        </p:sp>
      </p:grpSp>
      <p:grpSp>
        <p:nvGrpSpPr>
          <p:cNvPr id="51" name="Group 58">
            <a:extLst>
              <a:ext uri="{FF2B5EF4-FFF2-40B4-BE49-F238E27FC236}">
                <a16:creationId xmlns:a16="http://schemas.microsoft.com/office/drawing/2014/main" id="{24AF9E4C-AE0A-40B3-992A-7A954F2641A9}"/>
              </a:ext>
            </a:extLst>
          </p:cNvPr>
          <p:cNvGrpSpPr/>
          <p:nvPr/>
        </p:nvGrpSpPr>
        <p:grpSpPr>
          <a:xfrm>
            <a:off x="244466" y="4257048"/>
            <a:ext cx="3698192" cy="1619420"/>
            <a:chOff x="1224501" y="1324527"/>
            <a:chExt cx="2592964" cy="161942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182DB5B-B964-45B5-B53F-2BDF5950A9AC}"/>
                </a:ext>
              </a:extLst>
            </p:cNvPr>
            <p:cNvSpPr txBox="1"/>
            <p:nvPr/>
          </p:nvSpPr>
          <p:spPr>
            <a:xfrm>
              <a:off x="1350833" y="2297616"/>
              <a:ext cx="2466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Наличие опыта работы по интересующему виду страхования у конкретного страховщика;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Деловая репутация страховщика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34A11A-5E15-4BC7-8F2A-1FC011D4B1E8}"/>
                </a:ext>
              </a:extLst>
            </p:cNvPr>
            <p:cNvSpPr txBox="1"/>
            <p:nvPr/>
          </p:nvSpPr>
          <p:spPr>
            <a:xfrm>
              <a:off x="1224501" y="1324527"/>
              <a:ext cx="24666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600" b="1" dirty="0">
                  <a:solidFill>
                    <a:srgbClr val="ED7D31"/>
                  </a:solidFill>
                  <a:cs typeface="Arial" pitchFamily="34" charset="0"/>
                </a:rPr>
                <a:t>Проблемы при выборе подходящей для страхования именно их объекта страховой организации</a:t>
              </a:r>
            </a:p>
          </p:txBody>
        </p:sp>
      </p:grpSp>
      <p:grpSp>
        <p:nvGrpSpPr>
          <p:cNvPr id="54" name="Group 58">
            <a:extLst>
              <a:ext uri="{FF2B5EF4-FFF2-40B4-BE49-F238E27FC236}">
                <a16:creationId xmlns:a16="http://schemas.microsoft.com/office/drawing/2014/main" id="{7191DD12-B108-4C9A-BE52-DCA9C7345446}"/>
              </a:ext>
            </a:extLst>
          </p:cNvPr>
          <p:cNvGrpSpPr/>
          <p:nvPr/>
        </p:nvGrpSpPr>
        <p:grpSpPr>
          <a:xfrm>
            <a:off x="8547546" y="1631691"/>
            <a:ext cx="3518012" cy="1281895"/>
            <a:chOff x="1350833" y="1609870"/>
            <a:chExt cx="2466632" cy="12818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6083B9-FADE-43D4-B8BD-9A24DDAA23E9}"/>
                </a:ext>
              </a:extLst>
            </p:cNvPr>
            <p:cNvSpPr txBox="1"/>
            <p:nvPr/>
          </p:nvSpPr>
          <p:spPr>
            <a:xfrm>
              <a:off x="1350833" y="2245434"/>
              <a:ext cx="2466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Занижение суммы страховой выплаты;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Затягивание сроков рассмотрения заявления на страхование др.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559E132-A0D3-4CA0-82F3-3417B3C278D7}"/>
                </a:ext>
              </a:extLst>
            </p:cNvPr>
            <p:cNvSpPr txBox="1"/>
            <p:nvPr/>
          </p:nvSpPr>
          <p:spPr>
            <a:xfrm>
              <a:off x="1350833" y="1609870"/>
              <a:ext cx="2466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>
                  <a:solidFill>
                    <a:srgbClr val="5B9BD5"/>
                  </a:solidFill>
                  <a:cs typeface="Arial" pitchFamily="34" charset="0"/>
                </a:rPr>
                <a:t>Проблемы при урегулировании страховых случаев</a:t>
              </a:r>
            </a:p>
          </p:txBody>
        </p:sp>
      </p:grpSp>
      <p:sp>
        <p:nvSpPr>
          <p:cNvPr id="57" name="object 7"/>
          <p:cNvSpPr txBox="1">
            <a:spLocks noGrp="1"/>
          </p:cNvSpPr>
          <p:nvPr>
            <p:ph type="title"/>
          </p:nvPr>
        </p:nvSpPr>
        <p:spPr>
          <a:xfrm>
            <a:off x="1733550" y="289513"/>
            <a:ext cx="9810750" cy="11258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70"/>
              </a:spcBef>
            </a:pP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</a:t>
            </a:r>
            <a:r>
              <a:rPr sz="3600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r>
              <a:rPr sz="3600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нацелен</a:t>
            </a:r>
            <a:r>
              <a:rPr sz="3600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sz="3600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следующих</a:t>
            </a:r>
            <a:r>
              <a:rPr sz="3600" spc="-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проблем: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object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12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5080" y="140677"/>
            <a:ext cx="1238223" cy="14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5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решение данных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Очень часто потребители страховых услуг, приобретая страховые продукты или обращаясь за страховой выплатой	сталкиваются с</a:t>
            </a:r>
          </a:p>
          <a:p>
            <a:r>
              <a:rPr lang="ru-RU" dirty="0"/>
              <a:t>множеством	проблем, решить которые самостоятельно не могут. От того, насколько верным будет решение имеющегося вопроса будет зависеть как величина страховой премии, так и полнота будущего страхового возмещения.</a:t>
            </a:r>
          </a:p>
          <a:p>
            <a:r>
              <a:rPr lang="ru-RU" dirty="0"/>
              <a:t>В рамках реализации задуманного проекта планируется	создание мобильного приложения и чат бота для ускорения решения возникающих</a:t>
            </a:r>
          </a:p>
          <a:p>
            <a:r>
              <a:rPr lang="ru-RU" dirty="0"/>
              <a:t>у потребителей страховых услуг, вопросов и проблем страховой направленности.</a:t>
            </a:r>
          </a:p>
          <a:p>
            <a:r>
              <a:rPr lang="ru-RU" dirty="0"/>
              <a:t>Пользователь нашего приложения получает возможность получить консультацию по целому ряду проблемных вопросов сферы страхования.</a:t>
            </a:r>
          </a:p>
          <a:p>
            <a:endParaRPr lang="ru-RU" dirty="0"/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100000" l="112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5080" y="140677"/>
            <a:ext cx="1238223" cy="14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2576945" y="329180"/>
            <a:ext cx="769521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sz="36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проекте</a:t>
            </a:r>
            <a:r>
              <a:rPr sz="36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</a:t>
            </a:r>
            <a:r>
              <a:rPr sz="36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сегодняшний</a:t>
            </a:r>
            <a:r>
              <a:rPr sz="36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день)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30032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4965" marR="5080" indent="-342900">
              <a:lnSpc>
                <a:spcPct val="100600"/>
              </a:lnSpc>
              <a:spcBef>
                <a:spcPts val="85"/>
              </a:spcBef>
              <a:buSzPct val="77777"/>
              <a:buFont typeface="Wingdings" panose="05000000000000000000" pitchFamily="2" charset="2"/>
              <a:buChar char="Ø"/>
              <a:tabLst>
                <a:tab pos="377825" algn="l"/>
                <a:tab pos="378460" algn="l"/>
              </a:tabLst>
            </a:pP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На</a:t>
            </a:r>
            <a:r>
              <a:rPr sz="1800" spc="-5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сегодняшний</a:t>
            </a:r>
            <a:r>
              <a:rPr sz="1800" spc="-5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день</a:t>
            </a:r>
            <a:r>
              <a:rPr sz="1800" spc="-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удалось</a:t>
            </a:r>
            <a:r>
              <a:rPr sz="1800" spc="-5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классифицировать</a:t>
            </a:r>
            <a:r>
              <a:rPr sz="1800" spc="-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и</a:t>
            </a:r>
            <a:r>
              <a:rPr sz="1800" spc="-5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систематизировать</a:t>
            </a:r>
            <a:r>
              <a:rPr sz="1800" spc="-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3F3F3F"/>
                </a:solidFill>
                <a:latin typeface="Trebuchet MS"/>
                <a:cs typeface="Trebuchet MS"/>
              </a:rPr>
              <a:t>по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базовым</a:t>
            </a:r>
            <a:r>
              <a:rPr sz="1800" spc="-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направлениям,</a:t>
            </a:r>
            <a:r>
              <a:rPr sz="1800" spc="-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возможные</a:t>
            </a:r>
            <a:r>
              <a:rPr sz="1800" spc="-8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вопросы</a:t>
            </a:r>
            <a:r>
              <a:rPr sz="1800" spc="-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целевых</a:t>
            </a:r>
            <a:r>
              <a:rPr sz="1800" spc="-8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пользователей</a:t>
            </a:r>
            <a:r>
              <a:rPr sz="1800" spc="-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3F3F3F"/>
                </a:solidFill>
                <a:latin typeface="Trebuchet MS"/>
                <a:cs typeface="Trebuchet MS"/>
              </a:rPr>
              <a:t>и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дать</a:t>
            </a:r>
            <a:r>
              <a:rPr sz="1800" spc="-5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развернутые</a:t>
            </a:r>
            <a:r>
              <a:rPr sz="1800" spc="-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ответы</a:t>
            </a:r>
            <a:r>
              <a:rPr sz="1800" spc="-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на</a:t>
            </a:r>
            <a:r>
              <a:rPr sz="1800" spc="-4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3F3F3F"/>
                </a:solidFill>
                <a:latin typeface="Trebuchet MS"/>
                <a:cs typeface="Trebuchet MS"/>
              </a:rPr>
              <a:t>них.</a:t>
            </a:r>
            <a:endParaRPr sz="1800" dirty="0">
              <a:latin typeface="Trebuchet MS"/>
              <a:cs typeface="Trebuchet MS"/>
            </a:endParaRPr>
          </a:p>
          <a:p>
            <a:pPr marL="354965" marR="111760" indent="-342900">
              <a:lnSpc>
                <a:spcPct val="100600"/>
              </a:lnSpc>
              <a:spcBef>
                <a:spcPts val="969"/>
              </a:spcBef>
              <a:buSzPct val="77777"/>
              <a:buFont typeface="Wingdings" panose="05000000000000000000" pitchFamily="2" charset="2"/>
              <a:buChar char="Ø"/>
              <a:tabLst>
                <a:tab pos="377825" algn="l"/>
                <a:tab pos="378460" algn="l"/>
              </a:tabLst>
            </a:pPr>
            <a:r>
              <a:rPr sz="1800" dirty="0" err="1">
                <a:solidFill>
                  <a:srgbClr val="3F3F3F"/>
                </a:solidFill>
                <a:latin typeface="Trebuchet MS"/>
                <a:cs typeface="Trebuchet MS"/>
              </a:rPr>
              <a:t>Удалось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качестве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MVP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создать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и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протестировать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на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целевой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аудитории </a:t>
            </a:r>
            <a:r>
              <a:rPr sz="1800" spc="-20" dirty="0">
                <a:solidFill>
                  <a:srgbClr val="3F3F3F"/>
                </a:solidFill>
                <a:latin typeface="Trebuchet MS"/>
                <a:cs typeface="Trebuchet MS"/>
              </a:rPr>
              <a:t>чат-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бот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</a:t>
            </a:r>
            <a:r>
              <a:rPr sz="1800" spc="-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Telegram</a:t>
            </a:r>
            <a:endParaRPr sz="1800" dirty="0">
              <a:latin typeface="Trebuchet MS"/>
              <a:cs typeface="Trebuchet MS"/>
            </a:endParaRPr>
          </a:p>
          <a:p>
            <a:pPr marL="3936365" indent="-342900">
              <a:lnSpc>
                <a:spcPct val="100000"/>
              </a:lnSpc>
              <a:spcBef>
                <a:spcPts val="990"/>
              </a:spcBef>
              <a:buFont typeface="Wingdings" panose="05000000000000000000" pitchFamily="2" charset="2"/>
              <a:buChar char="Ø"/>
            </a:pPr>
            <a:r>
              <a:rPr sz="1800" u="sng" spc="-10" dirty="0">
                <a:solidFill>
                  <a:srgbClr val="3FCCE7"/>
                </a:solidFill>
                <a:uFill>
                  <a:solidFill>
                    <a:srgbClr val="3FCCE7"/>
                  </a:solidFill>
                </a:uFill>
                <a:latin typeface="Trebuchet MS"/>
                <a:cs typeface="Trebuchet MS"/>
              </a:rPr>
              <a:t>https://t.me/inscons_bot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sz="2100" dirty="0">
              <a:latin typeface="Trebuchet MS"/>
              <a:cs typeface="Trebuchet MS"/>
            </a:endParaRPr>
          </a:p>
          <a:p>
            <a:pPr marL="354965" marR="107314" indent="-342900">
              <a:lnSpc>
                <a:spcPct val="100600"/>
              </a:lnSpc>
              <a:spcBef>
                <a:spcPts val="1680"/>
              </a:spcBef>
              <a:buSzPct val="77777"/>
              <a:buFont typeface="Wingdings" panose="05000000000000000000" pitchFamily="2" charset="2"/>
              <a:buChar char="Ø"/>
              <a:tabLst>
                <a:tab pos="377825" algn="l"/>
                <a:tab pos="378460" algn="l"/>
              </a:tabLst>
            </a:pP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На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сегодняшний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день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3F3F3F"/>
                </a:solidFill>
                <a:latin typeface="Trebuchet MS"/>
                <a:cs typeface="Trebuchet MS"/>
              </a:rPr>
              <a:t>чат-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бот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отвечает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на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вопросы,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связанные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3F3F3F"/>
                </a:solidFill>
                <a:latin typeface="Trebuchet MS"/>
                <a:cs typeface="Trebuchet MS"/>
              </a:rPr>
              <a:t>с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тематикой</a:t>
            </a:r>
            <a:r>
              <a:rPr sz="1800" spc="-7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страхования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ОСАГО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и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КАСКО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разрезе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заключения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договоров страхования</a:t>
            </a:r>
            <a:r>
              <a:rPr sz="1800" spc="-4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и</a:t>
            </a:r>
            <a:r>
              <a:rPr sz="1800" spc="-3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урегулирования</a:t>
            </a:r>
            <a:r>
              <a:rPr sz="1800" spc="-3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убытков</a:t>
            </a:r>
            <a:endParaRPr sz="1800" dirty="0">
              <a:latin typeface="Trebuchet MS"/>
              <a:cs typeface="Trebuchet MS"/>
            </a:endParaRPr>
          </a:p>
          <a:p>
            <a:pPr marL="354965" marR="548640" indent="-342900">
              <a:lnSpc>
                <a:spcPct val="100600"/>
              </a:lnSpc>
              <a:spcBef>
                <a:spcPts val="975"/>
              </a:spcBef>
              <a:buSzPct val="77777"/>
              <a:buFont typeface="Wingdings" panose="05000000000000000000" pitchFamily="2" charset="2"/>
              <a:buChar char="Ø"/>
              <a:tabLst>
                <a:tab pos="377825" algn="l"/>
                <a:tab pos="378460" algn="l"/>
              </a:tabLst>
            </a:pP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Ведется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работа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по</a:t>
            </a:r>
            <a:r>
              <a:rPr sz="1800" spc="-6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оформлению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технического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задания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по</a:t>
            </a:r>
            <a:r>
              <a:rPr sz="1800" spc="-5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написанию </a:t>
            </a:r>
            <a:r>
              <a:rPr sz="1800" dirty="0">
                <a:solidFill>
                  <a:srgbClr val="3F3F3F"/>
                </a:solidFill>
                <a:latin typeface="Trebuchet MS"/>
                <a:cs typeface="Trebuchet MS"/>
              </a:rPr>
              <a:t>мобильного</a:t>
            </a:r>
            <a:r>
              <a:rPr sz="1800" spc="-90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приложения</a:t>
            </a:r>
            <a:r>
              <a:rPr sz="1800" spc="-85" dirty="0">
                <a:solidFill>
                  <a:srgbClr val="3F3F3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Trebuchet MS"/>
                <a:cs typeface="Trebuchet MS"/>
              </a:rPr>
              <a:t>INS_Cons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" b="100000" l="0" r="100000">
                        <a14:foregroundMark x1="66901" y1="52113" x2="66901" y2="52113"/>
                        <a14:foregroundMark x1="43662" y1="46479" x2="80986" y2="35211"/>
                        <a14:foregroundMark x1="57746" y1="68310" x2="59155" y2="39437"/>
                        <a14:foregroundMark x1="26056" y1="50704" x2="59859" y2="42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80511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ject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0" b="100000" l="112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5080" y="140677"/>
            <a:ext cx="1238223" cy="14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0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7B6D7E4-6734-D648-4A10-EAF1CD006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4" y="1016000"/>
            <a:ext cx="1823935" cy="4351338"/>
          </a:xfrm>
          <a:effectLst/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0B72A88-BF91-15C5-E8DA-71DCED0FB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38" y="910154"/>
            <a:ext cx="2211541" cy="445718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6FFF9D7-5925-C88E-3774-A83EC1425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671" y="949192"/>
            <a:ext cx="2023110" cy="431876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15C65133-5BE7-210D-6280-9D8342499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38" y="853942"/>
            <a:ext cx="2023110" cy="49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4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 flipH="1">
            <a:off x="9019456" y="5421631"/>
            <a:ext cx="691301" cy="13616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351" b="1"/>
          </a:p>
        </p:txBody>
      </p:sp>
      <p:sp>
        <p:nvSpPr>
          <p:cNvPr id="5" name="Freeform 24"/>
          <p:cNvSpPr/>
          <p:nvPr/>
        </p:nvSpPr>
        <p:spPr>
          <a:xfrm flipH="1">
            <a:off x="8821438" y="5025225"/>
            <a:ext cx="1053687" cy="281221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/>
          </a:p>
        </p:txBody>
      </p:sp>
      <p:sp>
        <p:nvSpPr>
          <p:cNvPr id="6" name="Freeform 25"/>
          <p:cNvSpPr/>
          <p:nvPr/>
        </p:nvSpPr>
        <p:spPr>
          <a:xfrm flipH="1">
            <a:off x="9158800" y="5656678"/>
            <a:ext cx="470036" cy="91864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9101030" y="4314222"/>
            <a:ext cx="137507" cy="37205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143196" y="4114425"/>
            <a:ext cx="108042" cy="114651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30199" y="4168991"/>
            <a:ext cx="117864" cy="104535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9084869" y="4689472"/>
            <a:ext cx="45719" cy="53953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9284821" y="4312634"/>
            <a:ext cx="136280" cy="37205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25759" y="4109663"/>
            <a:ext cx="108042" cy="114651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9314349" y="4166939"/>
            <a:ext cx="117864" cy="103411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9269019" y="4684710"/>
            <a:ext cx="45719" cy="53953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9400782" y="4240263"/>
            <a:ext cx="45719" cy="188837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grpSp>
        <p:nvGrpSpPr>
          <p:cNvPr id="16" name="Group 123"/>
          <p:cNvGrpSpPr/>
          <p:nvPr/>
        </p:nvGrpSpPr>
        <p:grpSpPr>
          <a:xfrm>
            <a:off x="8355425" y="4261067"/>
            <a:ext cx="632289" cy="439497"/>
            <a:chOff x="7170738" y="4168775"/>
            <a:chExt cx="817563" cy="620713"/>
          </a:xfrm>
          <a:solidFill>
            <a:schemeClr val="tx1"/>
          </a:solidFill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</p:grp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7613274" y="2067771"/>
            <a:ext cx="369552" cy="356318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10586594" y="1844624"/>
            <a:ext cx="109270" cy="1000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10655742" y="2043483"/>
            <a:ext cx="171884" cy="328217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10464076" y="2041629"/>
            <a:ext cx="184162" cy="32372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10597757" y="1775749"/>
            <a:ext cx="45719" cy="56202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28" name="Freeform 25"/>
          <p:cNvSpPr>
            <a:spLocks noEditPoints="1"/>
          </p:cNvSpPr>
          <p:nvPr/>
        </p:nvSpPr>
        <p:spPr bwMode="auto">
          <a:xfrm>
            <a:off x="9532511" y="1589236"/>
            <a:ext cx="174340" cy="431628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29" name="Freeform 26"/>
          <p:cNvSpPr>
            <a:spLocks noEditPoints="1"/>
          </p:cNvSpPr>
          <p:nvPr/>
        </p:nvSpPr>
        <p:spPr bwMode="auto">
          <a:xfrm>
            <a:off x="9426257" y="1668699"/>
            <a:ext cx="472682" cy="158489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30" name="Freeform 27"/>
          <p:cNvSpPr>
            <a:spLocks noEditPoints="1"/>
          </p:cNvSpPr>
          <p:nvPr/>
        </p:nvSpPr>
        <p:spPr bwMode="auto">
          <a:xfrm>
            <a:off x="9451428" y="1610768"/>
            <a:ext cx="401473" cy="352946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9451428" y="1610768"/>
            <a:ext cx="401473" cy="352946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9569327" y="1695784"/>
            <a:ext cx="72437" cy="66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33" name="Freeform 30"/>
          <p:cNvSpPr>
            <a:spLocks noEditPoints="1"/>
          </p:cNvSpPr>
          <p:nvPr/>
        </p:nvSpPr>
        <p:spPr bwMode="auto">
          <a:xfrm>
            <a:off x="10325518" y="1380511"/>
            <a:ext cx="198895" cy="345078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10153401" y="1375216"/>
            <a:ext cx="50338" cy="336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35" name="Freeform 32"/>
          <p:cNvSpPr>
            <a:spLocks noEditPoints="1"/>
          </p:cNvSpPr>
          <p:nvPr/>
        </p:nvSpPr>
        <p:spPr bwMode="auto">
          <a:xfrm>
            <a:off x="8157804" y="3747453"/>
            <a:ext cx="434622" cy="291124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grpSp>
        <p:nvGrpSpPr>
          <p:cNvPr id="36" name="Group 127"/>
          <p:cNvGrpSpPr/>
          <p:nvPr/>
        </p:nvGrpSpPr>
        <p:grpSpPr>
          <a:xfrm>
            <a:off x="9725135" y="4229524"/>
            <a:ext cx="392879" cy="463101"/>
            <a:chOff x="8610600" y="4127500"/>
            <a:chExt cx="508001" cy="654050"/>
          </a:xfrm>
          <a:solidFill>
            <a:schemeClr val="tx1"/>
          </a:solidFill>
        </p:grpSpPr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</p:grpSp>
      <p:sp>
        <p:nvSpPr>
          <p:cNvPr id="45" name="Freeform 41"/>
          <p:cNvSpPr>
            <a:spLocks noEditPoints="1"/>
          </p:cNvSpPr>
          <p:nvPr/>
        </p:nvSpPr>
        <p:spPr bwMode="auto">
          <a:xfrm>
            <a:off x="10127835" y="3492189"/>
            <a:ext cx="331491" cy="276512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10162692" y="3796473"/>
            <a:ext cx="71209" cy="140504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47" name="Freeform 43"/>
          <p:cNvSpPr>
            <a:spLocks/>
          </p:cNvSpPr>
          <p:nvPr/>
        </p:nvSpPr>
        <p:spPr bwMode="auto">
          <a:xfrm>
            <a:off x="10133226" y="3877190"/>
            <a:ext cx="100675" cy="189962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>
            <a:off x="9033407" y="933694"/>
            <a:ext cx="405156" cy="339457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49" name="Freeform 45"/>
          <p:cNvSpPr>
            <a:spLocks noEditPoints="1"/>
          </p:cNvSpPr>
          <p:nvPr/>
        </p:nvSpPr>
        <p:spPr bwMode="auto">
          <a:xfrm>
            <a:off x="8903734" y="3608710"/>
            <a:ext cx="493554" cy="374303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50" name="Freeform 46"/>
          <p:cNvSpPr>
            <a:spLocks noEditPoints="1"/>
          </p:cNvSpPr>
          <p:nvPr/>
        </p:nvSpPr>
        <p:spPr bwMode="auto">
          <a:xfrm>
            <a:off x="10073458" y="2680872"/>
            <a:ext cx="633517" cy="676667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51" name="Freeform 47"/>
          <p:cNvSpPr>
            <a:spLocks noEditPoints="1"/>
          </p:cNvSpPr>
          <p:nvPr/>
        </p:nvSpPr>
        <p:spPr bwMode="auto">
          <a:xfrm>
            <a:off x="10588763" y="2884263"/>
            <a:ext cx="273788" cy="492326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52" name="Freeform 48"/>
          <p:cNvSpPr>
            <a:spLocks noEditPoints="1"/>
          </p:cNvSpPr>
          <p:nvPr/>
        </p:nvSpPr>
        <p:spPr bwMode="auto">
          <a:xfrm>
            <a:off x="9404773" y="2939330"/>
            <a:ext cx="448127" cy="410272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9445301" y="2998806"/>
            <a:ext cx="223450" cy="107907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grpSp>
        <p:nvGrpSpPr>
          <p:cNvPr id="54" name="Group 126"/>
          <p:cNvGrpSpPr/>
          <p:nvPr/>
        </p:nvGrpSpPr>
        <p:grpSpPr>
          <a:xfrm>
            <a:off x="9608128" y="3642353"/>
            <a:ext cx="351135" cy="305736"/>
            <a:chOff x="8505825" y="3605213"/>
            <a:chExt cx="454025" cy="431800"/>
          </a:xfrm>
          <a:solidFill>
            <a:schemeClr val="tx1"/>
          </a:solidFill>
        </p:grpSpPr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b="1"/>
            </a:p>
          </p:txBody>
        </p:sp>
      </p:grpSp>
      <p:sp>
        <p:nvSpPr>
          <p:cNvPr id="57" name="Freeform 52"/>
          <p:cNvSpPr>
            <a:spLocks/>
          </p:cNvSpPr>
          <p:nvPr/>
        </p:nvSpPr>
        <p:spPr bwMode="auto">
          <a:xfrm>
            <a:off x="8259037" y="1107412"/>
            <a:ext cx="525475" cy="391163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58" name="Freeform 53"/>
          <p:cNvSpPr>
            <a:spLocks/>
          </p:cNvSpPr>
          <p:nvPr/>
        </p:nvSpPr>
        <p:spPr bwMode="auto">
          <a:xfrm>
            <a:off x="8663452" y="991046"/>
            <a:ext cx="144874" cy="182093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59" name="Freeform 54"/>
          <p:cNvSpPr>
            <a:spLocks/>
          </p:cNvSpPr>
          <p:nvPr/>
        </p:nvSpPr>
        <p:spPr bwMode="auto">
          <a:xfrm>
            <a:off x="8310523" y="1190430"/>
            <a:ext cx="397790" cy="238295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60" name="Freeform 55"/>
          <p:cNvSpPr>
            <a:spLocks noEditPoints="1"/>
          </p:cNvSpPr>
          <p:nvPr/>
        </p:nvSpPr>
        <p:spPr bwMode="auto">
          <a:xfrm>
            <a:off x="7842137" y="1539469"/>
            <a:ext cx="229589" cy="368682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61" name="Freeform 56"/>
          <p:cNvSpPr>
            <a:spLocks noEditPoints="1"/>
          </p:cNvSpPr>
          <p:nvPr/>
        </p:nvSpPr>
        <p:spPr bwMode="auto">
          <a:xfrm>
            <a:off x="7630902" y="2654646"/>
            <a:ext cx="429711" cy="428256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62" name="Freeform 57"/>
          <p:cNvSpPr>
            <a:spLocks noEditPoints="1"/>
          </p:cNvSpPr>
          <p:nvPr/>
        </p:nvSpPr>
        <p:spPr bwMode="auto">
          <a:xfrm>
            <a:off x="9674249" y="1065930"/>
            <a:ext cx="408840" cy="367559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63" name="Freeform 58"/>
          <p:cNvSpPr>
            <a:spLocks noEditPoints="1"/>
          </p:cNvSpPr>
          <p:nvPr/>
        </p:nvSpPr>
        <p:spPr bwMode="auto">
          <a:xfrm>
            <a:off x="7803603" y="3232018"/>
            <a:ext cx="397790" cy="368682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9825141" y="2572045"/>
            <a:ext cx="4849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65" name="Rectangle 60"/>
          <p:cNvSpPr>
            <a:spLocks noChangeArrowheads="1"/>
          </p:cNvSpPr>
          <p:nvPr/>
        </p:nvSpPr>
        <p:spPr bwMode="auto">
          <a:xfrm>
            <a:off x="9839029" y="2508545"/>
            <a:ext cx="44567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66" name="Rectangle 61"/>
          <p:cNvSpPr>
            <a:spLocks noChangeArrowheads="1"/>
          </p:cNvSpPr>
          <p:nvPr/>
        </p:nvSpPr>
        <p:spPr bwMode="auto">
          <a:xfrm>
            <a:off x="9963151" y="2443457"/>
            <a:ext cx="9453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9975304" y="2298218"/>
            <a:ext cx="60160" cy="179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9963151" y="2197395"/>
            <a:ext cx="9453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69" name="Rectangle 64"/>
          <p:cNvSpPr>
            <a:spLocks noChangeArrowheads="1"/>
          </p:cNvSpPr>
          <p:nvPr/>
        </p:nvSpPr>
        <p:spPr bwMode="auto">
          <a:xfrm>
            <a:off x="10148170" y="2443457"/>
            <a:ext cx="9208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10159094" y="2298218"/>
            <a:ext cx="58932" cy="179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71" name="Rectangle 66"/>
          <p:cNvSpPr>
            <a:spLocks noChangeArrowheads="1"/>
          </p:cNvSpPr>
          <p:nvPr/>
        </p:nvSpPr>
        <p:spPr bwMode="auto">
          <a:xfrm>
            <a:off x="10148170" y="2197395"/>
            <a:ext cx="9208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72" name="Rectangle 67"/>
          <p:cNvSpPr>
            <a:spLocks noChangeArrowheads="1"/>
          </p:cNvSpPr>
          <p:nvPr/>
        </p:nvSpPr>
        <p:spPr bwMode="auto">
          <a:xfrm>
            <a:off x="9780588" y="2443457"/>
            <a:ext cx="9453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73" name="Rectangle 68"/>
          <p:cNvSpPr>
            <a:spLocks noChangeArrowheads="1"/>
          </p:cNvSpPr>
          <p:nvPr/>
        </p:nvSpPr>
        <p:spPr bwMode="auto">
          <a:xfrm>
            <a:off x="9791514" y="2298218"/>
            <a:ext cx="61387" cy="179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auto">
          <a:xfrm>
            <a:off x="9780588" y="2197395"/>
            <a:ext cx="9453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75" name="Rectangle 70"/>
          <p:cNvSpPr>
            <a:spLocks noChangeArrowheads="1"/>
          </p:cNvSpPr>
          <p:nvPr/>
        </p:nvSpPr>
        <p:spPr bwMode="auto">
          <a:xfrm>
            <a:off x="9839029" y="2127545"/>
            <a:ext cx="44567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76" name="Freeform 71"/>
          <p:cNvSpPr>
            <a:spLocks/>
          </p:cNvSpPr>
          <p:nvPr/>
        </p:nvSpPr>
        <p:spPr bwMode="auto">
          <a:xfrm>
            <a:off x="9839029" y="2011126"/>
            <a:ext cx="445672" cy="130388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77" name="Freeform 72"/>
          <p:cNvSpPr>
            <a:spLocks noEditPoints="1"/>
          </p:cNvSpPr>
          <p:nvPr/>
        </p:nvSpPr>
        <p:spPr bwMode="auto">
          <a:xfrm>
            <a:off x="8305429" y="2276531"/>
            <a:ext cx="618784" cy="369807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78" name="Freeform 73"/>
          <p:cNvSpPr>
            <a:spLocks noEditPoints="1"/>
          </p:cNvSpPr>
          <p:nvPr/>
        </p:nvSpPr>
        <p:spPr bwMode="auto">
          <a:xfrm>
            <a:off x="9931864" y="2792614"/>
            <a:ext cx="144874" cy="231550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79" name="Freeform 74"/>
          <p:cNvSpPr>
            <a:spLocks noEditPoints="1"/>
          </p:cNvSpPr>
          <p:nvPr/>
        </p:nvSpPr>
        <p:spPr bwMode="auto">
          <a:xfrm>
            <a:off x="8339550" y="1710770"/>
            <a:ext cx="290976" cy="325969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0" name="Freeform 75"/>
          <p:cNvSpPr>
            <a:spLocks noEditPoints="1"/>
          </p:cNvSpPr>
          <p:nvPr/>
        </p:nvSpPr>
        <p:spPr bwMode="auto">
          <a:xfrm>
            <a:off x="9107340" y="2227399"/>
            <a:ext cx="440761" cy="404651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1" name="Freeform 76"/>
          <p:cNvSpPr>
            <a:spLocks noEditPoints="1"/>
          </p:cNvSpPr>
          <p:nvPr/>
        </p:nvSpPr>
        <p:spPr bwMode="auto">
          <a:xfrm>
            <a:off x="8555563" y="2939436"/>
            <a:ext cx="497237" cy="345078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2" name="Freeform 77"/>
          <p:cNvSpPr>
            <a:spLocks/>
          </p:cNvSpPr>
          <p:nvPr/>
        </p:nvSpPr>
        <p:spPr bwMode="auto">
          <a:xfrm>
            <a:off x="8739418" y="2129586"/>
            <a:ext cx="165746" cy="113528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3" name="Freeform 78"/>
          <p:cNvSpPr>
            <a:spLocks/>
          </p:cNvSpPr>
          <p:nvPr/>
        </p:nvSpPr>
        <p:spPr bwMode="auto">
          <a:xfrm>
            <a:off x="8799119" y="2062821"/>
            <a:ext cx="45719" cy="51705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4" name="Freeform 79"/>
          <p:cNvSpPr>
            <a:spLocks noEditPoints="1"/>
          </p:cNvSpPr>
          <p:nvPr/>
        </p:nvSpPr>
        <p:spPr bwMode="auto">
          <a:xfrm>
            <a:off x="8503811" y="3469480"/>
            <a:ext cx="174340" cy="221434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5" name="Freeform 80"/>
          <p:cNvSpPr>
            <a:spLocks noEditPoints="1"/>
          </p:cNvSpPr>
          <p:nvPr/>
        </p:nvSpPr>
        <p:spPr bwMode="auto">
          <a:xfrm>
            <a:off x="10248724" y="1865178"/>
            <a:ext cx="218539" cy="219186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6" name="Freeform 81"/>
          <p:cNvSpPr>
            <a:spLocks noEditPoints="1"/>
          </p:cNvSpPr>
          <p:nvPr/>
        </p:nvSpPr>
        <p:spPr bwMode="auto">
          <a:xfrm>
            <a:off x="8891948" y="1574637"/>
            <a:ext cx="330264" cy="435000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7" name="Freeform 82"/>
          <p:cNvSpPr>
            <a:spLocks noEditPoints="1"/>
          </p:cNvSpPr>
          <p:nvPr/>
        </p:nvSpPr>
        <p:spPr bwMode="auto">
          <a:xfrm>
            <a:off x="8675175" y="1335058"/>
            <a:ext cx="190301" cy="153993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8" name="Freeform 83"/>
          <p:cNvSpPr>
            <a:spLocks/>
          </p:cNvSpPr>
          <p:nvPr/>
        </p:nvSpPr>
        <p:spPr bwMode="auto">
          <a:xfrm>
            <a:off x="8574025" y="1421668"/>
            <a:ext cx="83487" cy="4833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89" name="Freeform 84"/>
          <p:cNvSpPr>
            <a:spLocks/>
          </p:cNvSpPr>
          <p:nvPr/>
        </p:nvSpPr>
        <p:spPr bwMode="auto">
          <a:xfrm>
            <a:off x="8514397" y="1437218"/>
            <a:ext cx="112953" cy="62946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0" name="Freeform 85"/>
          <p:cNvSpPr>
            <a:spLocks noEditPoints="1"/>
          </p:cNvSpPr>
          <p:nvPr/>
        </p:nvSpPr>
        <p:spPr bwMode="auto">
          <a:xfrm>
            <a:off x="8498253" y="2616485"/>
            <a:ext cx="344997" cy="112403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1" name="Freeform 86"/>
          <p:cNvSpPr>
            <a:spLocks/>
          </p:cNvSpPr>
          <p:nvPr/>
        </p:nvSpPr>
        <p:spPr bwMode="auto">
          <a:xfrm>
            <a:off x="10300775" y="3071944"/>
            <a:ext cx="190301" cy="22368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2" name="Freeform 87"/>
          <p:cNvSpPr>
            <a:spLocks/>
          </p:cNvSpPr>
          <p:nvPr/>
        </p:nvSpPr>
        <p:spPr bwMode="auto">
          <a:xfrm>
            <a:off x="10411695" y="2992701"/>
            <a:ext cx="92081" cy="58450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3" name="Freeform 88"/>
          <p:cNvSpPr>
            <a:spLocks/>
          </p:cNvSpPr>
          <p:nvPr/>
        </p:nvSpPr>
        <p:spPr bwMode="auto">
          <a:xfrm>
            <a:off x="10329693" y="3099965"/>
            <a:ext cx="126458" cy="160737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4" name="Freeform 89"/>
          <p:cNvSpPr>
            <a:spLocks noEditPoints="1"/>
          </p:cNvSpPr>
          <p:nvPr/>
        </p:nvSpPr>
        <p:spPr bwMode="auto">
          <a:xfrm>
            <a:off x="9962004" y="1788738"/>
            <a:ext cx="171884" cy="114651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5" name="Freeform 90"/>
          <p:cNvSpPr>
            <a:spLocks/>
          </p:cNvSpPr>
          <p:nvPr/>
        </p:nvSpPr>
        <p:spPr bwMode="auto">
          <a:xfrm>
            <a:off x="8105794" y="2879776"/>
            <a:ext cx="159607" cy="188837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6" name="Freeform 91"/>
          <p:cNvSpPr>
            <a:spLocks/>
          </p:cNvSpPr>
          <p:nvPr/>
        </p:nvSpPr>
        <p:spPr bwMode="auto">
          <a:xfrm>
            <a:off x="8069350" y="2812781"/>
            <a:ext cx="78576" cy="49457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7" name="Freeform 92"/>
          <p:cNvSpPr>
            <a:spLocks/>
          </p:cNvSpPr>
          <p:nvPr/>
        </p:nvSpPr>
        <p:spPr bwMode="auto">
          <a:xfrm>
            <a:off x="8119259" y="2905619"/>
            <a:ext cx="108042" cy="13600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8" name="Freeform 93"/>
          <p:cNvSpPr>
            <a:spLocks noEditPoints="1"/>
          </p:cNvSpPr>
          <p:nvPr/>
        </p:nvSpPr>
        <p:spPr bwMode="auto">
          <a:xfrm>
            <a:off x="9469159" y="4522898"/>
            <a:ext cx="169429" cy="169729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99" name="Freeform 94"/>
          <p:cNvSpPr>
            <a:spLocks/>
          </p:cNvSpPr>
          <p:nvPr/>
        </p:nvSpPr>
        <p:spPr bwMode="auto">
          <a:xfrm>
            <a:off x="9168791" y="2887957"/>
            <a:ext cx="49110" cy="45719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100" name="Freeform 95"/>
          <p:cNvSpPr>
            <a:spLocks/>
          </p:cNvSpPr>
          <p:nvPr/>
        </p:nvSpPr>
        <p:spPr bwMode="auto">
          <a:xfrm>
            <a:off x="9153131" y="2748259"/>
            <a:ext cx="45719" cy="139380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101" name="Freeform 96"/>
          <p:cNvSpPr>
            <a:spLocks/>
          </p:cNvSpPr>
          <p:nvPr/>
        </p:nvSpPr>
        <p:spPr bwMode="auto">
          <a:xfrm>
            <a:off x="9210168" y="2772130"/>
            <a:ext cx="98220" cy="120272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102" name="Freeform 97"/>
          <p:cNvSpPr>
            <a:spLocks/>
          </p:cNvSpPr>
          <p:nvPr/>
        </p:nvSpPr>
        <p:spPr bwMode="auto">
          <a:xfrm>
            <a:off x="9140432" y="2905420"/>
            <a:ext cx="45719" cy="45719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sp>
        <p:nvSpPr>
          <p:cNvPr id="103" name="Freeform 98"/>
          <p:cNvSpPr>
            <a:spLocks noEditPoints="1"/>
          </p:cNvSpPr>
          <p:nvPr/>
        </p:nvSpPr>
        <p:spPr bwMode="auto">
          <a:xfrm>
            <a:off x="9169482" y="1380307"/>
            <a:ext cx="170657" cy="167481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  <p:cxnSp>
        <p:nvCxnSpPr>
          <p:cNvPr id="104" name="直接连接符 169"/>
          <p:cNvCxnSpPr/>
          <p:nvPr/>
        </p:nvCxnSpPr>
        <p:spPr>
          <a:xfrm>
            <a:off x="899535" y="1637317"/>
            <a:ext cx="0" cy="9880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70"/>
          <p:cNvGrpSpPr/>
          <p:nvPr/>
        </p:nvGrpSpPr>
        <p:grpSpPr>
          <a:xfrm>
            <a:off x="733550" y="1372775"/>
            <a:ext cx="331970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8" name="矩形 173"/>
          <p:cNvSpPr/>
          <p:nvPr/>
        </p:nvSpPr>
        <p:spPr>
          <a:xfrm>
            <a:off x="1138292" y="981581"/>
            <a:ext cx="3180769" cy="120032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/>
            <a:r>
              <a:rPr lang="ru-RU" b="1" dirty="0"/>
              <a:t>Планируем провести опрос- тестирование 100 респондентов по следующим вопросам:</a:t>
            </a:r>
          </a:p>
        </p:txBody>
      </p:sp>
      <p:cxnSp>
        <p:nvCxnSpPr>
          <p:cNvPr id="109" name="直接连接符 175"/>
          <p:cNvCxnSpPr/>
          <p:nvPr/>
        </p:nvCxnSpPr>
        <p:spPr>
          <a:xfrm>
            <a:off x="899535" y="2910816"/>
            <a:ext cx="0" cy="9880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组合 176"/>
          <p:cNvGrpSpPr/>
          <p:nvPr/>
        </p:nvGrpSpPr>
        <p:grpSpPr>
          <a:xfrm>
            <a:off x="726303" y="2547101"/>
            <a:ext cx="331970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1" name="同心圆 1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椭圆 1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3" name="矩形 179"/>
          <p:cNvSpPr/>
          <p:nvPr/>
        </p:nvSpPr>
        <p:spPr>
          <a:xfrm>
            <a:off x="1141984" y="2330953"/>
            <a:ext cx="3951522" cy="92332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/>
            <a:r>
              <a:rPr lang="ru-RU" dirty="0"/>
              <a:t>Испытываете ли Вы какие-либо сложности с приобретением страховые продуктов? ДА/НЕТ</a:t>
            </a:r>
          </a:p>
        </p:txBody>
      </p:sp>
      <p:cxnSp>
        <p:nvCxnSpPr>
          <p:cNvPr id="114" name="直接连接符 181"/>
          <p:cNvCxnSpPr/>
          <p:nvPr/>
        </p:nvCxnSpPr>
        <p:spPr>
          <a:xfrm>
            <a:off x="906780" y="3927778"/>
            <a:ext cx="0" cy="9880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组合 182"/>
          <p:cNvGrpSpPr/>
          <p:nvPr/>
        </p:nvGrpSpPr>
        <p:grpSpPr>
          <a:xfrm>
            <a:off x="740795" y="3545220"/>
            <a:ext cx="331970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椭圆 1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8" name="矩形 185"/>
          <p:cNvSpPr/>
          <p:nvPr/>
        </p:nvSpPr>
        <p:spPr>
          <a:xfrm>
            <a:off x="1141984" y="3445539"/>
            <a:ext cx="3679533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/>
            <a:r>
              <a:rPr lang="ru-RU" dirty="0"/>
              <a:t>Если испытываете, то с какими? ОСАГО/КАСКО/ИПОТЕКА/ОСГОП</a:t>
            </a:r>
          </a:p>
        </p:txBody>
      </p:sp>
      <p:grpSp>
        <p:nvGrpSpPr>
          <p:cNvPr id="119" name="组合 187"/>
          <p:cNvGrpSpPr/>
          <p:nvPr/>
        </p:nvGrpSpPr>
        <p:grpSpPr>
          <a:xfrm>
            <a:off x="719057" y="4738663"/>
            <a:ext cx="331970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0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2" name="矩形 190"/>
          <p:cNvSpPr/>
          <p:nvPr/>
        </p:nvSpPr>
        <p:spPr>
          <a:xfrm>
            <a:off x="1072765" y="4644026"/>
            <a:ext cx="4677798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/>
            <a:r>
              <a:rPr lang="ru-RU" dirty="0"/>
              <a:t>Обращались ли Вы в последнее время в страховую компанию за выплатой?	ДА/НЕТ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1138292" y="5702610"/>
            <a:ext cx="4472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Остались ли Вы довольны суммой возмещения? ДА/НЕТ</a:t>
            </a:r>
          </a:p>
        </p:txBody>
      </p:sp>
      <p:cxnSp>
        <p:nvCxnSpPr>
          <p:cNvPr id="127" name="直接连接符 181"/>
          <p:cNvCxnSpPr/>
          <p:nvPr/>
        </p:nvCxnSpPr>
        <p:spPr>
          <a:xfrm>
            <a:off x="906779" y="5081163"/>
            <a:ext cx="0" cy="9880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组合 187"/>
          <p:cNvGrpSpPr/>
          <p:nvPr/>
        </p:nvGrpSpPr>
        <p:grpSpPr>
          <a:xfrm>
            <a:off x="736969" y="5903260"/>
            <a:ext cx="331970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" name="object 2"/>
          <p:cNvSpPr txBox="1">
            <a:spLocks noGrp="1"/>
          </p:cNvSpPr>
          <p:nvPr>
            <p:ph type="title"/>
          </p:nvPr>
        </p:nvSpPr>
        <p:spPr>
          <a:xfrm>
            <a:off x="2328556" y="177211"/>
            <a:ext cx="826920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r>
              <a:rPr sz="3600" spc="-2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CustDev/планы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9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100000" l="112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5080" y="140677"/>
            <a:ext cx="1238223" cy="14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-0.90299 -0.31504 " pathEditMode="relative" rAng="0" ptsTypes="AA">
                                      <p:cBhvr>
                                        <p:cTn id="352" dur="1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3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500"/>
                            </p:stCondLst>
                            <p:childTnLst>
                              <p:par>
                                <p:cTn id="3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000"/>
                            </p:stCondLst>
                            <p:childTnLst>
                              <p:par>
                                <p:cTn id="3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-0.90299 -0.31505 " pathEditMode="relative" rAng="0" ptsTypes="AA">
                                      <p:cBhvr>
                                        <p:cTn id="369" dur="1000" spd="-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3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"/>
                            </p:stCondLst>
                            <p:childTnLst>
                              <p:par>
                                <p:cTn id="3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500"/>
                            </p:stCondLst>
                            <p:childTnLst>
                              <p:par>
                                <p:cTn id="3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-0.90299 -0.31504 " pathEditMode="relative" rAng="0" ptsTypes="AA">
                                      <p:cBhvr>
                                        <p:cTn id="386" dur="100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3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6000"/>
                            </p:stCondLst>
                            <p:childTnLst>
                              <p:par>
                                <p:cTn id="3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-0.90299 -0.31505 " pathEditMode="relative" rAng="0" ptsTypes="AA">
                                      <p:cBhvr>
                                        <p:cTn id="403" dur="10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3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7000"/>
                            </p:stCondLst>
                            <p:childTnLst>
                              <p:par>
                                <p:cTn id="4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-0.90299 -0.31505 " pathEditMode="relative" rAng="0" ptsTypes="AA">
                                      <p:cBhvr>
                                        <p:cTn id="416" dur="1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3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8000"/>
                            </p:stCondLst>
                            <p:childTnLst>
                              <p:par>
                                <p:cTn id="4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8" grpId="0"/>
      <p:bldP spid="113" grpId="0"/>
      <p:bldP spid="118" grpId="0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какому результату стремимся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К окончанию Акселератора хотим иметь прототип мобильного приложения с верифицированными данными о потребностях потенциальных страхователей с целью определения индивидуальной потребительской траектории для каждой из группы пользователей нашего приложения.</a:t>
            </a:r>
          </a:p>
          <a:p>
            <a:pPr lvl="0"/>
            <a:r>
              <a:rPr lang="ru-RU" dirty="0"/>
              <a:t>Реализация данного проекта продолжится за пределами Акселератора с целью масштабирования и максимальной коммерциализации проекта.</a:t>
            </a:r>
          </a:p>
        </p:txBody>
      </p:sp>
      <p:pic>
        <p:nvPicPr>
          <p:cNvPr id="6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100000" l="112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5080" y="140677"/>
            <a:ext cx="1238223" cy="14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5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BDA10B04-3A15-489E-9F99-DB7A6ACF067C}"/>
              </a:ext>
            </a:extLst>
          </p:cNvPr>
          <p:cNvGrpSpPr/>
          <p:nvPr/>
        </p:nvGrpSpPr>
        <p:grpSpPr>
          <a:xfrm>
            <a:off x="4832271" y="1347291"/>
            <a:ext cx="2375315" cy="4259247"/>
            <a:chOff x="5003720" y="1935625"/>
            <a:chExt cx="2375315" cy="4259247"/>
          </a:xfrm>
          <a:solidFill>
            <a:srgbClr val="063D54"/>
          </a:solidFill>
        </p:grpSpPr>
        <p:sp>
          <p:nvSpPr>
            <p:cNvPr id="5" name="泪滴形 9">
              <a:extLst>
                <a:ext uri="{FF2B5EF4-FFF2-40B4-BE49-F238E27FC236}">
                  <a16:creationId xmlns:a16="http://schemas.microsoft.com/office/drawing/2014/main" id="{92107722-E54B-47A8-AF1B-5D97531B88C2}"/>
                </a:ext>
              </a:extLst>
            </p:cNvPr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solidFill>
              <a:srgbClr val="FF0000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 10">
              <a:extLst>
                <a:ext uri="{FF2B5EF4-FFF2-40B4-BE49-F238E27FC236}">
                  <a16:creationId xmlns:a16="http://schemas.microsoft.com/office/drawing/2014/main" id="{620A62BF-2179-4A74-B276-BBE5D3130204}"/>
                </a:ext>
              </a:extLst>
            </p:cNvPr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" fmla="*/ 269119 w 448024"/>
                <a:gd name="connsiteY0" fmla="*/ 0 h 1371600"/>
                <a:gd name="connsiteX1" fmla="*/ 90215 w 448024"/>
                <a:gd name="connsiteY1" fmla="*/ 1371600 h 1371600"/>
                <a:gd name="connsiteX2" fmla="*/ 448024 w 448024"/>
                <a:gd name="connsiteY2" fmla="*/ 506896 h 1371600"/>
                <a:gd name="connsiteX3" fmla="*/ 269119 w 448024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7030A0"/>
            </a:solidFill>
            <a:ln/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11">
              <a:extLst>
                <a:ext uri="{FF2B5EF4-FFF2-40B4-BE49-F238E27FC236}">
                  <a16:creationId xmlns:a16="http://schemas.microsoft.com/office/drawing/2014/main" id="{ADF1C3C2-42A0-4840-882D-2016AB7DB8F0}"/>
                </a:ext>
              </a:extLst>
            </p:cNvPr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" fmla="*/ 269119 w 448024"/>
                <a:gd name="connsiteY0" fmla="*/ 0 h 1371600"/>
                <a:gd name="connsiteX1" fmla="*/ 90215 w 448024"/>
                <a:gd name="connsiteY1" fmla="*/ 1371600 h 1371600"/>
                <a:gd name="connsiteX2" fmla="*/ 448024 w 448024"/>
                <a:gd name="connsiteY2" fmla="*/ 506896 h 1371600"/>
                <a:gd name="connsiteX3" fmla="*/ 269119 w 448024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7030A0"/>
            </a:solidFill>
            <a:ln/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12">
              <a:extLst>
                <a:ext uri="{FF2B5EF4-FFF2-40B4-BE49-F238E27FC236}">
                  <a16:creationId xmlns:a16="http://schemas.microsoft.com/office/drawing/2014/main" id="{0E312D10-5090-4D6B-8701-93BC4D2182FB}"/>
                </a:ext>
              </a:extLst>
            </p:cNvPr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id="{73310E36-B160-4AEC-AF72-2EA5860AE82A}"/>
                </a:ext>
              </a:extLst>
            </p:cNvPr>
            <p:cNvSpPr/>
            <p:nvPr/>
          </p:nvSpPr>
          <p:spPr>
            <a:xfrm>
              <a:off x="5282068" y="2774590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18">
              <a:extLst>
                <a:ext uri="{FF2B5EF4-FFF2-40B4-BE49-F238E27FC236}">
                  <a16:creationId xmlns:a16="http://schemas.microsoft.com/office/drawing/2014/main" id="{EB5548E9-8CE8-4F68-B601-2258C7D8BC73}"/>
                </a:ext>
              </a:extLst>
            </p:cNvPr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19">
              <a:extLst>
                <a:ext uri="{FF2B5EF4-FFF2-40B4-BE49-F238E27FC236}">
                  <a16:creationId xmlns:a16="http://schemas.microsoft.com/office/drawing/2014/main" id="{B01F5D92-F1D3-48CB-9EBA-B72E88118562}"/>
                </a:ext>
              </a:extLst>
            </p:cNvPr>
            <p:cNvSpPr/>
            <p:nvPr/>
          </p:nvSpPr>
          <p:spPr>
            <a:xfrm>
              <a:off x="5291001" y="4442579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任意多边形 20">
            <a:extLst>
              <a:ext uri="{FF2B5EF4-FFF2-40B4-BE49-F238E27FC236}">
                <a16:creationId xmlns:a16="http://schemas.microsoft.com/office/drawing/2014/main" id="{5D6811DD-283A-459A-BC67-6EEB05F460C7}"/>
              </a:ext>
            </a:extLst>
          </p:cNvPr>
          <p:cNvSpPr>
            <a:spLocks/>
          </p:cNvSpPr>
          <p:nvPr/>
        </p:nvSpPr>
        <p:spPr bwMode="auto">
          <a:xfrm>
            <a:off x="2955737" y="580179"/>
            <a:ext cx="2047984" cy="114008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solidFill>
            <a:srgbClr val="7030A0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任意多边形 27">
            <a:extLst>
              <a:ext uri="{FF2B5EF4-FFF2-40B4-BE49-F238E27FC236}">
                <a16:creationId xmlns:a16="http://schemas.microsoft.com/office/drawing/2014/main" id="{9A430F52-E13D-4BD1-90C6-3588917F4F40}"/>
              </a:ext>
            </a:extLst>
          </p:cNvPr>
          <p:cNvSpPr>
            <a:spLocks/>
          </p:cNvSpPr>
          <p:nvPr/>
        </p:nvSpPr>
        <p:spPr bwMode="auto">
          <a:xfrm>
            <a:off x="7003234" y="114190"/>
            <a:ext cx="1977471" cy="1100828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63500" dist="50800" dir="10800000">
              <a:prstClr val="black">
                <a:alpha val="50000"/>
              </a:prstClr>
            </a:inn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37697" y="1347291"/>
            <a:ext cx="4314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окончанию Акселератора хотим иметь прототип мобильного приложения с верифицированными данными о потребностях потенциальных страхователей с целью определения индивидуальной потребительской траектории для каждой из группы пользователей нашего приложения.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5097" y="1806089"/>
            <a:ext cx="4548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/>
              <a:t>Реализация данного проекта продолжится за пределами Акселератора с целью масштабирования и максимальной коммерциализации проекта.</a:t>
            </a:r>
          </a:p>
        </p:txBody>
      </p: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2896949" y="5532437"/>
            <a:ext cx="8037578" cy="1325563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какому результату стремимся</a:t>
            </a:r>
          </a:p>
        </p:txBody>
      </p:sp>
      <p:pic>
        <p:nvPicPr>
          <p:cNvPr id="36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100000" l="112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7888" y="2603324"/>
            <a:ext cx="1238223" cy="14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6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373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Интерактивное страховое консультационное бюро</vt:lpstr>
      <vt:lpstr>Наши пользователи</vt:lpstr>
      <vt:lpstr>Наш проект нацелен на решение следующих проблем:</vt:lpstr>
      <vt:lpstr>Наше решение данных проблем</vt:lpstr>
      <vt:lpstr>О проекте (на сегодняшний день)</vt:lpstr>
      <vt:lpstr>Презентация PowerPoint</vt:lpstr>
      <vt:lpstr>Результаты CustDev/планы</vt:lpstr>
      <vt:lpstr>К какому результату стремимся</vt:lpstr>
      <vt:lpstr>К какому результату стремимся</vt:lpstr>
      <vt:lpstr>Потенциальный объем рынка по формуле TAM/SAM/SOM можно охарактеризовать следующим образом</vt:lpstr>
      <vt:lpstr>Команда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kseniatretyakova1508@gmail.com</cp:lastModifiedBy>
  <cp:revision>16</cp:revision>
  <dcterms:created xsi:type="dcterms:W3CDTF">2020-01-15T13:17:45Z</dcterms:created>
  <dcterms:modified xsi:type="dcterms:W3CDTF">2022-11-09T19:01:07Z</dcterms:modified>
</cp:coreProperties>
</file>