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0"/>
  </p:notesMasterIdLst>
  <p:handoutMasterIdLst>
    <p:handoutMasterId r:id="rId21"/>
  </p:handoutMasterIdLst>
  <p:sldIdLst>
    <p:sldId id="256" r:id="rId5"/>
    <p:sldId id="274" r:id="rId6"/>
    <p:sldId id="261" r:id="rId7"/>
    <p:sldId id="259" r:id="rId8"/>
    <p:sldId id="262" r:id="rId9"/>
    <p:sldId id="276" r:id="rId10"/>
    <p:sldId id="265" r:id="rId11"/>
    <p:sldId id="278" r:id="rId12"/>
    <p:sldId id="264" r:id="rId13"/>
    <p:sldId id="269" r:id="rId14"/>
    <p:sldId id="268" r:id="rId15"/>
    <p:sldId id="277" r:id="rId16"/>
    <p:sldId id="273" r:id="rId17"/>
    <p:sldId id="267" r:id="rId18"/>
    <p:sldId id="27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3231"/>
    <a:srgbClr val="8C8C74"/>
    <a:srgbClr val="FFFFFF"/>
    <a:srgbClr val="EB15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AF422E-D74D-46B9-AB01-15178AF3AA17}" type="datetimeFigureOut">
              <a:rPr lang="en-US" smtClean="0"/>
              <a:t>12/2/23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32A856-5844-46C3-8DB5-778B7F0BC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5969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B27DB0-F6FF-4338-AD0C-60E32880752F}" type="datetimeFigureOut">
              <a:rPr lang="en-US" smtClean="0"/>
              <a:t>12/2/23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FFAD16-93C4-4128-912C-A06D0861F2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494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FFAD16-93C4-4128-912C-A06D0861F20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3066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415592" y="6400892"/>
            <a:ext cx="252024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0" i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</a:rPr>
              <a:t>© 2018 </a:t>
            </a:r>
            <a:r>
              <a:rPr lang="en-US" sz="900" b="1" i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Slidefabric.com</a:t>
            </a:r>
            <a:r>
              <a:rPr lang="en-US" sz="900" b="0" i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 All rights reserved.</a:t>
            </a:r>
            <a:endParaRPr lang="en-US" sz="900" b="0" i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153987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415592" y="6400892"/>
            <a:ext cx="252024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0" i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</a:rPr>
              <a:t>© 2018 </a:t>
            </a:r>
            <a:r>
              <a:rPr lang="en-US" sz="900" b="1" i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Slidefabric.com</a:t>
            </a:r>
            <a:r>
              <a:rPr lang="en-US" sz="900" b="0" i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 All rights reserved.</a:t>
            </a:r>
            <a:endParaRPr lang="en-US" sz="900" b="0" i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039748" y="6377809"/>
            <a:ext cx="95410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00" spc="600">
                <a:latin typeface="+mj-lt"/>
              </a:rPr>
              <a:t>PAGE</a:t>
            </a:r>
            <a:fld id="{1FF971EA-3A6D-44E0-AE21-1C9457776B3F}" type="slidenum">
              <a:rPr lang="en-US" sz="1200" smtClean="0">
                <a:latin typeface="+mn-lt"/>
              </a:rPr>
              <a:pPr/>
              <a:t>‹#›</a:t>
            </a:fld>
            <a:endParaRPr lang="en-US" sz="1100">
              <a:latin typeface="+mn-lt"/>
            </a:endParaRPr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332163"/>
          </a:xfr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452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415592" y="6400892"/>
            <a:ext cx="252024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0" i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</a:rPr>
              <a:t>© 2018 </a:t>
            </a:r>
            <a:r>
              <a:rPr lang="en-US" sz="900" b="1" i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Slidefabric.com</a:t>
            </a:r>
            <a:r>
              <a:rPr lang="en-US" sz="900" b="0" i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 All rights reserved.</a:t>
            </a:r>
            <a:endParaRPr lang="en-US" sz="900" b="0" i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039748" y="6377809"/>
            <a:ext cx="95410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00" spc="600">
                <a:latin typeface="+mj-lt"/>
              </a:rPr>
              <a:t>PAGE</a:t>
            </a:r>
            <a:fld id="{1FF971EA-3A6D-44E0-AE21-1C9457776B3F}" type="slidenum">
              <a:rPr lang="en-US" sz="1200" smtClean="0">
                <a:latin typeface="+mn-lt"/>
              </a:rPr>
              <a:pPr/>
              <a:t>‹#›</a:t>
            </a:fld>
            <a:endParaRPr lang="en-US" sz="1100">
              <a:latin typeface="+mn-lt"/>
            </a:endParaRPr>
          </a:p>
        </p:txBody>
      </p:sp>
      <p:sp>
        <p:nvSpPr>
          <p:cNvPr id="26" name="Picture Placeholder 4">
            <a:extLst>
              <a:ext uri="{FF2B5EF4-FFF2-40B4-BE49-F238E27FC236}">
                <a16:creationId xmlns:a16="http://schemas.microsoft.com/office/drawing/2014/main" id="{2C0F3B5B-451D-41B7-840D-C3136C470C3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764339" y="1009650"/>
            <a:ext cx="5827922" cy="3376613"/>
          </a:xfrm>
          <a:prstGeom prst="rect">
            <a:avLst/>
          </a:prstGeom>
          <a:solidFill>
            <a:schemeClr val="accent2"/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or Drag Here to Add Picture</a:t>
            </a:r>
            <a:endParaRPr lang="id-ID"/>
          </a:p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36809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415592" y="6400892"/>
            <a:ext cx="252024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0" i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</a:rPr>
              <a:t>© 2018 </a:t>
            </a:r>
            <a:r>
              <a:rPr lang="en-US" sz="900" b="1" i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Slidefabric.com</a:t>
            </a:r>
            <a:r>
              <a:rPr lang="en-US" sz="900" b="0" i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 All rights reserved.</a:t>
            </a:r>
            <a:endParaRPr lang="en-US" sz="900" b="0" i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039748" y="6377809"/>
            <a:ext cx="95410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00" spc="600">
                <a:latin typeface="+mj-lt"/>
              </a:rPr>
              <a:t>PAGE</a:t>
            </a:r>
            <a:fld id="{1FF971EA-3A6D-44E0-AE21-1C9457776B3F}" type="slidenum">
              <a:rPr lang="en-US" sz="1200" smtClean="0">
                <a:latin typeface="+mn-lt"/>
              </a:rPr>
              <a:pPr/>
              <a:t>‹#›</a:t>
            </a:fld>
            <a:endParaRPr lang="en-US" sz="11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84901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gradFill>
          <a:gsLst>
            <a:gs pos="0">
              <a:schemeClr val="accent1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415592" y="6400892"/>
            <a:ext cx="252024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0" i="0">
                <a:solidFill>
                  <a:schemeClr val="bg1"/>
                </a:solidFill>
                <a:effectLst/>
                <a:latin typeface="+mn-lt"/>
              </a:rPr>
              <a:t>© 2018 </a:t>
            </a:r>
            <a:r>
              <a:rPr lang="en-US" sz="900" b="1" i="0">
                <a:solidFill>
                  <a:schemeClr val="bg1"/>
                </a:solidFill>
                <a:effectLst/>
                <a:latin typeface="+mj-lt"/>
              </a:rPr>
              <a:t>Slidefabric.com</a:t>
            </a:r>
            <a:r>
              <a:rPr lang="en-US" sz="900" b="0" i="0">
                <a:solidFill>
                  <a:schemeClr val="bg1"/>
                </a:solidFill>
                <a:effectLst/>
                <a:latin typeface="+mj-lt"/>
              </a:rPr>
              <a:t> All rights reserved.</a:t>
            </a:r>
            <a:endParaRPr lang="en-US" sz="900" b="0" i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039748" y="6377809"/>
            <a:ext cx="95410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00" spc="600">
                <a:solidFill>
                  <a:schemeClr val="bg1"/>
                </a:solidFill>
                <a:latin typeface="+mj-lt"/>
              </a:rPr>
              <a:t>PAGE</a:t>
            </a:r>
            <a:fld id="{1FF971EA-3A6D-44E0-AE21-1C9457776B3F}" type="slidenum">
              <a:rPr lang="en-US" sz="1200" smtClean="0">
                <a:solidFill>
                  <a:schemeClr val="bg1"/>
                </a:solidFill>
                <a:latin typeface="+mn-lt"/>
              </a:rPr>
              <a:pPr/>
              <a:t>‹#›</a:t>
            </a:fld>
            <a:endParaRPr lang="en-US" sz="110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45438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 userDrawn="1"/>
        </p:nvSpPr>
        <p:spPr>
          <a:xfrm>
            <a:off x="415592" y="6400892"/>
            <a:ext cx="252024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0" i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</a:rPr>
              <a:t>© 2018 </a:t>
            </a:r>
            <a:r>
              <a:rPr lang="en-US" sz="900" b="1" i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Slidefabric.com</a:t>
            </a:r>
            <a:r>
              <a:rPr lang="en-US" sz="900" b="0" i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 All rights reserved.</a:t>
            </a:r>
            <a:endParaRPr lang="en-US" sz="900" b="0" i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11459134" y="6331642"/>
            <a:ext cx="4828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800" smtClean="0">
                <a:latin typeface="+mj-lt"/>
              </a:rPr>
              <a:pPr algn="ctr"/>
              <a:t>‹#›</a:t>
            </a:fld>
            <a:endParaRPr lang="en-US" sz="1600">
              <a:latin typeface="+mj-lt"/>
            </a:endParaRPr>
          </a:p>
        </p:txBody>
      </p:sp>
      <p:sp>
        <p:nvSpPr>
          <p:cNvPr id="6" name="Rectangle 5"/>
          <p:cNvSpPr/>
          <p:nvPr userDrawn="1"/>
        </p:nvSpPr>
        <p:spPr>
          <a:xfrm rot="900000">
            <a:off x="11338841" y="6154604"/>
            <a:ext cx="723409" cy="723409"/>
          </a:xfrm>
          <a:prstGeom prst="rect">
            <a:avLst/>
          </a:prstGeom>
          <a:noFill/>
          <a:ln w="571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ame 6">
            <a:extLst>
              <a:ext uri="{FF2B5EF4-FFF2-40B4-BE49-F238E27FC236}">
                <a16:creationId xmlns:a16="http://schemas.microsoft.com/office/drawing/2014/main" id="{7752DFED-9BE1-46A5-81AE-B0130748EE73}"/>
              </a:ext>
            </a:extLst>
          </p:cNvPr>
          <p:cNvSpPr/>
          <p:nvPr userDrawn="1"/>
        </p:nvSpPr>
        <p:spPr>
          <a:xfrm>
            <a:off x="1719473" y="932990"/>
            <a:ext cx="3989645" cy="3989645"/>
          </a:xfrm>
          <a:prstGeom prst="frame">
            <a:avLst>
              <a:gd name="adj1" fmla="val 1429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91904CE9-FC93-4C19-8291-B3B6C853B97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270764" y="1475302"/>
            <a:ext cx="3989645" cy="3989645"/>
          </a:xfrm>
          <a:solidFill>
            <a:schemeClr val="accent2"/>
          </a:solidFill>
        </p:spPr>
      </p:sp>
    </p:spTree>
    <p:extLst>
      <p:ext uri="{BB962C8B-B14F-4D97-AF65-F5344CB8AC3E}">
        <p14:creationId xmlns:p14="http://schemas.microsoft.com/office/powerpoint/2010/main" val="11025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415592" y="6400892"/>
            <a:ext cx="252024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0" i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</a:rPr>
              <a:t>© 2018 </a:t>
            </a:r>
            <a:r>
              <a:rPr lang="en-US" sz="900" b="1" i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Slidefabric.com</a:t>
            </a:r>
            <a:r>
              <a:rPr lang="en-US" sz="900" b="0" i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 All rights reserved.</a:t>
            </a:r>
            <a:endParaRPr lang="en-US" sz="900" b="0" i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59134" y="6331642"/>
            <a:ext cx="4828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800" smtClean="0">
                <a:latin typeface="+mj-lt"/>
              </a:rPr>
              <a:pPr algn="ctr"/>
              <a:t>‹#›</a:t>
            </a:fld>
            <a:endParaRPr lang="en-US" sz="1600">
              <a:latin typeface="+mj-lt"/>
            </a:endParaRPr>
          </a:p>
        </p:txBody>
      </p:sp>
      <p:sp>
        <p:nvSpPr>
          <p:cNvPr id="34" name="Rectangle 33"/>
          <p:cNvSpPr/>
          <p:nvPr userDrawn="1"/>
        </p:nvSpPr>
        <p:spPr>
          <a:xfrm rot="900000">
            <a:off x="11338841" y="6154604"/>
            <a:ext cx="723409" cy="723409"/>
          </a:xfrm>
          <a:prstGeom prst="rect">
            <a:avLst/>
          </a:prstGeom>
          <a:noFill/>
          <a:ln w="571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884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415592" y="6400892"/>
            <a:ext cx="252024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0" i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</a:rPr>
              <a:t>© 2018 </a:t>
            </a:r>
            <a:r>
              <a:rPr lang="en-US" sz="900" b="1" i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Slidefabric.com</a:t>
            </a:r>
            <a:r>
              <a:rPr lang="en-US" sz="900" b="0" i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 All rights reserved.</a:t>
            </a:r>
            <a:endParaRPr lang="en-US" sz="900" b="0" i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24" name="Rectangle 23"/>
          <p:cNvSpPr/>
          <p:nvPr userDrawn="1"/>
        </p:nvSpPr>
        <p:spPr>
          <a:xfrm>
            <a:off x="11459134" y="6331642"/>
            <a:ext cx="4828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800" smtClean="0">
                <a:latin typeface="+mj-lt"/>
              </a:rPr>
              <a:pPr algn="ctr"/>
              <a:t>‹#›</a:t>
            </a:fld>
            <a:endParaRPr lang="en-US" sz="1600">
              <a:latin typeface="+mj-lt"/>
            </a:endParaRPr>
          </a:p>
        </p:txBody>
      </p:sp>
      <p:sp>
        <p:nvSpPr>
          <p:cNvPr id="25" name="Rectangle 24"/>
          <p:cNvSpPr/>
          <p:nvPr userDrawn="1"/>
        </p:nvSpPr>
        <p:spPr>
          <a:xfrm rot="900000">
            <a:off x="11338841" y="6154604"/>
            <a:ext cx="723409" cy="723409"/>
          </a:xfrm>
          <a:prstGeom prst="rect">
            <a:avLst/>
          </a:prstGeom>
          <a:noFill/>
          <a:ln w="571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5112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26"/>
          <p:cNvSpPr>
            <a:spLocks noGrp="1"/>
          </p:cNvSpPr>
          <p:nvPr>
            <p:ph type="pic" sz="quarter" idx="10"/>
          </p:nvPr>
        </p:nvSpPr>
        <p:spPr>
          <a:xfrm>
            <a:off x="1972573" y="2610407"/>
            <a:ext cx="2314575" cy="2312988"/>
          </a:xfrm>
          <a:prstGeom prst="rect">
            <a:avLst/>
          </a:prstGeom>
          <a:solidFill>
            <a:schemeClr val="accent4"/>
          </a:solidFill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28" name="Picture Placeholder 26"/>
          <p:cNvSpPr>
            <a:spLocks noGrp="1"/>
          </p:cNvSpPr>
          <p:nvPr>
            <p:ph type="pic" sz="quarter" idx="11"/>
          </p:nvPr>
        </p:nvSpPr>
        <p:spPr>
          <a:xfrm>
            <a:off x="5010409" y="2610407"/>
            <a:ext cx="2314575" cy="2312988"/>
          </a:xfrm>
          <a:prstGeom prst="rect">
            <a:avLst/>
          </a:prstGeom>
          <a:solidFill>
            <a:schemeClr val="accent4"/>
          </a:solidFill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29" name="Picture Placeholder 26"/>
          <p:cNvSpPr>
            <a:spLocks noGrp="1"/>
          </p:cNvSpPr>
          <p:nvPr>
            <p:ph type="pic" sz="quarter" idx="12"/>
          </p:nvPr>
        </p:nvSpPr>
        <p:spPr>
          <a:xfrm>
            <a:off x="7936074" y="2610407"/>
            <a:ext cx="2314575" cy="2312988"/>
          </a:xfrm>
          <a:prstGeom prst="rect">
            <a:avLst/>
          </a:prstGeom>
          <a:solidFill>
            <a:schemeClr val="accent4"/>
          </a:solidFill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26" name="Rectangle 25"/>
          <p:cNvSpPr/>
          <p:nvPr userDrawn="1"/>
        </p:nvSpPr>
        <p:spPr>
          <a:xfrm>
            <a:off x="415592" y="6400892"/>
            <a:ext cx="252024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0" i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</a:rPr>
              <a:t>© 2018 </a:t>
            </a:r>
            <a:r>
              <a:rPr lang="en-US" sz="900" b="1" i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Slidefabric.com</a:t>
            </a:r>
            <a:r>
              <a:rPr lang="en-US" sz="900" b="0" i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 All rights reserved.</a:t>
            </a:r>
            <a:endParaRPr lang="en-US" sz="900" b="0" i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30" name="Rectangle 29"/>
          <p:cNvSpPr/>
          <p:nvPr userDrawn="1"/>
        </p:nvSpPr>
        <p:spPr>
          <a:xfrm>
            <a:off x="11459134" y="6331642"/>
            <a:ext cx="4828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800" smtClean="0">
                <a:latin typeface="+mj-lt"/>
              </a:rPr>
              <a:pPr algn="ctr"/>
              <a:t>‹#›</a:t>
            </a:fld>
            <a:endParaRPr lang="en-US" sz="1600">
              <a:latin typeface="+mj-lt"/>
            </a:endParaRPr>
          </a:p>
        </p:txBody>
      </p:sp>
      <p:sp>
        <p:nvSpPr>
          <p:cNvPr id="31" name="Rectangle 30"/>
          <p:cNvSpPr/>
          <p:nvPr userDrawn="1"/>
        </p:nvSpPr>
        <p:spPr>
          <a:xfrm rot="900000">
            <a:off x="11338841" y="6154604"/>
            <a:ext cx="723409" cy="723409"/>
          </a:xfrm>
          <a:prstGeom prst="rect">
            <a:avLst/>
          </a:prstGeom>
          <a:noFill/>
          <a:ln w="571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11"/>
          <p:cNvSpPr txBox="1"/>
          <p:nvPr userDrawn="1"/>
        </p:nvSpPr>
        <p:spPr>
          <a:xfrm>
            <a:off x="2135039" y="5200584"/>
            <a:ext cx="19896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d-ID"/>
            </a:defPPr>
            <a:lvl1pPr marL="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67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2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8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4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3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4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6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7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</a:rPr>
              <a:t>CHARLES K SMITH</a:t>
            </a:r>
            <a:endParaRPr lang="id-ID" sz="160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</a:endParaRPr>
          </a:p>
        </p:txBody>
      </p:sp>
      <p:sp>
        <p:nvSpPr>
          <p:cNvPr id="33" name="TextBox 63"/>
          <p:cNvSpPr txBox="1"/>
          <p:nvPr userDrawn="1"/>
        </p:nvSpPr>
        <p:spPr>
          <a:xfrm>
            <a:off x="2485294" y="5502341"/>
            <a:ext cx="1289135" cy="256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d-ID"/>
            </a:defPPr>
            <a:lvl1pPr marL="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67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2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8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4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3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4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6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7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d-ID" sz="1067">
                <a:solidFill>
                  <a:schemeClr val="tx1">
                    <a:lumMod val="50000"/>
                    <a:lumOff val="50000"/>
                  </a:schemeClr>
                </a:solidFill>
              </a:rPr>
              <a:t>General Manager</a:t>
            </a:r>
          </a:p>
        </p:txBody>
      </p:sp>
      <p:sp>
        <p:nvSpPr>
          <p:cNvPr id="34" name="TextBox 57"/>
          <p:cNvSpPr txBox="1"/>
          <p:nvPr userDrawn="1"/>
        </p:nvSpPr>
        <p:spPr>
          <a:xfrm>
            <a:off x="5223491" y="5200584"/>
            <a:ext cx="18870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d-ID"/>
            </a:defPPr>
            <a:lvl1pPr marL="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67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2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8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4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3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4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6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7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d-ID" sz="160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</a:rPr>
              <a:t>DELTON R SMITH</a:t>
            </a:r>
          </a:p>
        </p:txBody>
      </p:sp>
      <p:sp>
        <p:nvSpPr>
          <p:cNvPr id="35" name="TextBox 64"/>
          <p:cNvSpPr txBox="1"/>
          <p:nvPr userDrawn="1"/>
        </p:nvSpPr>
        <p:spPr>
          <a:xfrm>
            <a:off x="5395819" y="5502341"/>
            <a:ext cx="1542409" cy="256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d-ID"/>
            </a:defPPr>
            <a:lvl1pPr marL="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67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2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8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4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3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4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6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7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d-ID" sz="1067">
                <a:solidFill>
                  <a:schemeClr val="tx1">
                    <a:lumMod val="50000"/>
                    <a:lumOff val="50000"/>
                  </a:schemeClr>
                </a:solidFill>
              </a:rPr>
              <a:t>Chief Excutive Officer</a:t>
            </a:r>
          </a:p>
        </p:txBody>
      </p:sp>
      <p:sp>
        <p:nvSpPr>
          <p:cNvPr id="36" name="TextBox 11"/>
          <p:cNvSpPr txBox="1"/>
          <p:nvPr userDrawn="1"/>
        </p:nvSpPr>
        <p:spPr>
          <a:xfrm>
            <a:off x="8153041" y="5200584"/>
            <a:ext cx="18806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d-ID"/>
            </a:defPPr>
            <a:lvl1pPr marL="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67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2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8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4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3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4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6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7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d-ID" sz="160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</a:rPr>
              <a:t>BRENNAN SMITH</a:t>
            </a:r>
          </a:p>
        </p:txBody>
      </p:sp>
      <p:sp>
        <p:nvSpPr>
          <p:cNvPr id="37" name="TextBox 63"/>
          <p:cNvSpPr txBox="1"/>
          <p:nvPr userDrawn="1"/>
        </p:nvSpPr>
        <p:spPr>
          <a:xfrm>
            <a:off x="8460817" y="5502341"/>
            <a:ext cx="1265090" cy="256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d-ID"/>
            </a:defPPr>
            <a:lvl1pPr marL="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67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2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8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4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3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4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6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7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d-ID" sz="1067">
                <a:solidFill>
                  <a:schemeClr val="tx1">
                    <a:lumMod val="50000"/>
                    <a:lumOff val="50000"/>
                  </a:schemeClr>
                </a:solidFill>
              </a:rPr>
              <a:t>Creative Director</a:t>
            </a:r>
          </a:p>
        </p:txBody>
      </p:sp>
    </p:spTree>
    <p:extLst>
      <p:ext uri="{BB962C8B-B14F-4D97-AF65-F5344CB8AC3E}">
        <p14:creationId xmlns:p14="http://schemas.microsoft.com/office/powerpoint/2010/main" val="3081712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  <p:bldP spid="35" grpId="0"/>
      <p:bldP spid="36" grpId="0"/>
      <p:bldP spid="37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001359"/>
          </a:xfrm>
          <a:solidFill>
            <a:schemeClr val="accent2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415592" y="6400892"/>
            <a:ext cx="252024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0" i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</a:rPr>
              <a:t>© 2018 </a:t>
            </a:r>
            <a:r>
              <a:rPr lang="en-US" sz="900" b="1" i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Slidefabric.com</a:t>
            </a:r>
            <a:r>
              <a:rPr lang="en-US" sz="900" b="0" i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 All rights reserved.</a:t>
            </a:r>
            <a:endParaRPr lang="en-US" sz="900" b="0" i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11459134" y="6331642"/>
            <a:ext cx="4828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800" smtClean="0">
                <a:latin typeface="+mj-lt"/>
              </a:rPr>
              <a:pPr algn="ctr"/>
              <a:t>‹#›</a:t>
            </a:fld>
            <a:endParaRPr lang="en-US" sz="1600">
              <a:latin typeface="+mj-lt"/>
            </a:endParaRPr>
          </a:p>
        </p:txBody>
      </p:sp>
      <p:sp>
        <p:nvSpPr>
          <p:cNvPr id="9" name="Rectangle 8"/>
          <p:cNvSpPr/>
          <p:nvPr userDrawn="1"/>
        </p:nvSpPr>
        <p:spPr>
          <a:xfrm rot="900000">
            <a:off x="11338841" y="6154604"/>
            <a:ext cx="723409" cy="723409"/>
          </a:xfrm>
          <a:prstGeom prst="rect">
            <a:avLst/>
          </a:prstGeom>
          <a:noFill/>
          <a:ln w="571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8619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415592" y="6400892"/>
            <a:ext cx="264527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0" i="0">
                <a:solidFill>
                  <a:schemeClr val="bg1"/>
                </a:solidFill>
                <a:effectLst/>
                <a:latin typeface="+mn-lt"/>
              </a:rPr>
              <a:t>© 2018 </a:t>
            </a:r>
            <a:r>
              <a:rPr lang="en-US" sz="900" b="1" i="0">
                <a:solidFill>
                  <a:schemeClr val="bg1"/>
                </a:solidFill>
                <a:effectLst/>
                <a:latin typeface="+mj-lt"/>
              </a:rPr>
              <a:t>Slidefabric.com</a:t>
            </a:r>
            <a:r>
              <a:rPr lang="en-US" sz="900" b="0" i="0">
                <a:solidFill>
                  <a:schemeClr val="bg1"/>
                </a:solidFill>
                <a:effectLst/>
                <a:latin typeface="+mj-lt"/>
              </a:rPr>
              <a:t> All rights reserved.</a:t>
            </a:r>
            <a:endParaRPr lang="en-US" sz="900" b="0" i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1459134" y="6331642"/>
            <a:ext cx="4828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800" smtClean="0">
                <a:solidFill>
                  <a:schemeClr val="bg1"/>
                </a:solidFill>
                <a:latin typeface="+mj-lt"/>
              </a:rPr>
              <a:pPr algn="ctr"/>
              <a:t>‹#›</a:t>
            </a:fld>
            <a:endParaRPr lang="en-US" sz="16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Rectangle 6"/>
          <p:cNvSpPr/>
          <p:nvPr userDrawn="1"/>
        </p:nvSpPr>
        <p:spPr>
          <a:xfrm rot="900000">
            <a:off x="11338841" y="6154604"/>
            <a:ext cx="723409" cy="723409"/>
          </a:xfrm>
          <a:prstGeom prst="rect">
            <a:avLst/>
          </a:prstGeom>
          <a:noFill/>
          <a:ln w="571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937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468A1-4B87-439B-82EC-C3C09A9F3392}" type="datetimeFigureOut">
              <a:rPr lang="en-US" smtClean="0"/>
              <a:t>12/2/23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F971EA-3A6D-44E0-AE21-1C9457776B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346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0" r:id="rId4"/>
    <p:sldLayoutId id="2147483653" r:id="rId5"/>
    <p:sldLayoutId id="2147483654" r:id="rId6"/>
    <p:sldLayoutId id="2147483659" r:id="rId7"/>
    <p:sldLayoutId id="2147483655" r:id="rId8"/>
    <p:sldLayoutId id="2147483656" r:id="rId9"/>
    <p:sldLayoutId id="2147483657" r:id="rId10"/>
    <p:sldLayoutId id="214748365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Rectangle 86"/>
          <p:cNvSpPr/>
          <p:nvPr/>
        </p:nvSpPr>
        <p:spPr>
          <a:xfrm rot="2587653">
            <a:off x="918795" y="4615433"/>
            <a:ext cx="587561" cy="589507"/>
          </a:xfrm>
          <a:prstGeom prst="rect">
            <a:avLst/>
          </a:prstGeom>
          <a:noFill/>
          <a:ln w="571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TextBox 87"/>
          <p:cNvSpPr txBox="1"/>
          <p:nvPr/>
        </p:nvSpPr>
        <p:spPr>
          <a:xfrm>
            <a:off x="167729" y="892249"/>
            <a:ext cx="795379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spc="600">
                <a:solidFill>
                  <a:srgbClr val="3C3231"/>
                </a:solidFill>
                <a:latin typeface="+mj-lt"/>
              </a:rPr>
              <a:t>Марковкина </a:t>
            </a:r>
          </a:p>
          <a:p>
            <a:pPr algn="ctr"/>
            <a:r>
              <a:rPr lang="ru-RU" sz="5400" spc="600">
                <a:solidFill>
                  <a:srgbClr val="3C3231"/>
                </a:solidFill>
                <a:latin typeface="+mj-lt"/>
              </a:rPr>
              <a:t>Дарья Андреевна</a:t>
            </a:r>
            <a:endParaRPr lang="en-US" sz="3600" spc="600">
              <a:solidFill>
                <a:srgbClr val="3C3231"/>
              </a:solidFill>
              <a:latin typeface="+mj-lt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1784759" y="3072653"/>
            <a:ext cx="471973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>
                <a:solidFill>
                  <a:srgbClr val="8C8C74"/>
                </a:solidFill>
              </a:rPr>
              <a:t>ЛИДЕР ПРОЕКТА</a:t>
            </a:r>
          </a:p>
          <a:p>
            <a:pPr algn="ctr"/>
            <a:endParaRPr lang="ru-RU" sz="1200">
              <a:solidFill>
                <a:srgbClr val="8C8C74"/>
              </a:solidFill>
            </a:endParaRPr>
          </a:p>
          <a:p>
            <a:pPr algn="ctr"/>
            <a:r>
              <a:rPr lang="ru-RU" sz="1400">
                <a:solidFill>
                  <a:srgbClr val="8C8C74"/>
                </a:solidFill>
              </a:rPr>
              <a:t>Студентка 3 курса Северного Арктического Федерального Университета имени М. В. Ломоносова</a:t>
            </a:r>
            <a:endParaRPr lang="en-US" sz="1400">
              <a:solidFill>
                <a:srgbClr val="8C8C74"/>
              </a:solidFill>
            </a:endParaRPr>
          </a:p>
        </p:txBody>
      </p:sp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84DD8735-A940-C5B2-D8A4-46EC12DBA3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582" y="1347570"/>
            <a:ext cx="3770401" cy="502037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786741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flythrough hasBounce="1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03715" y="514861"/>
            <a:ext cx="49845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Дорожная карта</a:t>
            </a:r>
            <a:endParaRPr lang="en-US" sz="540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150" name="Rectangle 1149"/>
          <p:cNvSpPr/>
          <p:nvPr/>
        </p:nvSpPr>
        <p:spPr>
          <a:xfrm rot="900000">
            <a:off x="1384001" y="-481705"/>
            <a:ext cx="723409" cy="723409"/>
          </a:xfrm>
          <a:prstGeom prst="rect">
            <a:avLst/>
          </a:prstGeom>
          <a:noFill/>
          <a:ln w="571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BE5486-577E-48E0-91A7-F14AE9FD500A}"/>
              </a:ext>
            </a:extLst>
          </p:cNvPr>
          <p:cNvSpPr txBox="1"/>
          <p:nvPr/>
        </p:nvSpPr>
        <p:spPr>
          <a:xfrm>
            <a:off x="1345004" y="1882481"/>
            <a:ext cx="9501992" cy="3658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chemeClr val="accent1"/>
              </a:buClr>
              <a:buSzPct val="150000"/>
            </a:pPr>
            <a:r>
              <a:rPr lang="ru-RU" sz="2400"/>
              <a:t>○   2023 – </a:t>
            </a:r>
            <a:r>
              <a:rPr lang="en-US" sz="2400"/>
              <a:t>TRL -2</a:t>
            </a:r>
          </a:p>
          <a:p>
            <a:pPr algn="just">
              <a:lnSpc>
                <a:spcPct val="150000"/>
              </a:lnSpc>
              <a:buClr>
                <a:schemeClr val="accent1"/>
              </a:buClr>
              <a:buSzPct val="150000"/>
            </a:pPr>
            <a:r>
              <a:rPr lang="ru-RU" sz="2400"/>
              <a:t>      </a:t>
            </a:r>
            <a:r>
              <a:rPr lang="en-US" sz="2400"/>
              <a:t>2024 </a:t>
            </a:r>
            <a:r>
              <a:rPr lang="ru-RU" sz="2400"/>
              <a:t>Подготовка на грант ФСИ</a:t>
            </a:r>
          </a:p>
          <a:p>
            <a:pPr algn="just">
              <a:lnSpc>
                <a:spcPct val="150000"/>
              </a:lnSpc>
              <a:buClr>
                <a:schemeClr val="accent1"/>
              </a:buClr>
              <a:buSzPct val="150000"/>
            </a:pPr>
            <a:r>
              <a:rPr lang="ru-RU" sz="2400"/>
              <a:t>○ </a:t>
            </a:r>
            <a:r>
              <a:rPr lang="en-US" sz="2400"/>
              <a:t>2024 – TRL-4</a:t>
            </a:r>
            <a:r>
              <a:rPr lang="ru-RU" sz="2400"/>
              <a:t> – </a:t>
            </a:r>
            <a:r>
              <a:rPr lang="en-US" sz="2400"/>
              <a:t>MVP</a:t>
            </a:r>
            <a:r>
              <a:rPr lang="ru-RU" sz="2400"/>
              <a:t> – Программное-обеспечение для реализации проектирования и моделирования школьных территорий </a:t>
            </a:r>
            <a:r>
              <a:rPr lang="en-US" sz="2400"/>
              <a:t> </a:t>
            </a:r>
            <a:endParaRPr lang="ru-RU" sz="2400">
              <a:solidFill>
                <a:srgbClr val="FF0000"/>
              </a:solidFill>
            </a:endParaRPr>
          </a:p>
          <a:p>
            <a:pPr algn="just">
              <a:lnSpc>
                <a:spcPct val="150000"/>
              </a:lnSpc>
              <a:buClr>
                <a:schemeClr val="accent1"/>
              </a:buClr>
              <a:buSzPct val="150000"/>
            </a:pPr>
            <a:r>
              <a:rPr lang="ru-RU" sz="2400"/>
              <a:t>○ </a:t>
            </a:r>
            <a:r>
              <a:rPr lang="en-US" sz="2400"/>
              <a:t> </a:t>
            </a:r>
            <a:r>
              <a:rPr lang="ru-RU" sz="2400"/>
              <a:t> </a:t>
            </a:r>
            <a:r>
              <a:rPr lang="en-US" sz="2400"/>
              <a:t>2025 – </a:t>
            </a:r>
            <a:r>
              <a:rPr lang="ru-RU" sz="2400"/>
              <a:t>Первые продажи и первые заказы</a:t>
            </a:r>
            <a:endParaRPr lang="en-US" sz="1200" b="1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just">
              <a:lnSpc>
                <a:spcPct val="150000"/>
              </a:lnSpc>
              <a:buClr>
                <a:schemeClr val="accent1"/>
              </a:buClr>
              <a:buSzPct val="150000"/>
            </a:pPr>
            <a:endParaRPr lang="en-US" sz="1200"/>
          </a:p>
        </p:txBody>
      </p:sp>
      <p:pic>
        <p:nvPicPr>
          <p:cNvPr id="2" name="Рисунок 4">
            <a:extLst>
              <a:ext uri="{FF2B5EF4-FFF2-40B4-BE49-F238E27FC236}">
                <a16:creationId xmlns:a16="http://schemas.microsoft.com/office/drawing/2014/main" id="{ED3232FF-3A6D-0BA9-5F13-3E79F99EEF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18" t="69658" r="23838" b="7064"/>
          <a:stretch/>
        </p:blipFill>
        <p:spPr>
          <a:xfrm rot="489834">
            <a:off x="10519087" y="1588725"/>
            <a:ext cx="411418" cy="702617"/>
          </a:xfrm>
          <a:prstGeom prst="rect">
            <a:avLst/>
          </a:prstGeom>
        </p:spPr>
      </p:pic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CA1879EA-3B54-CF70-729E-45FB3155A8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15" t="80907" r="6439" b="8718"/>
          <a:stretch/>
        </p:blipFill>
        <p:spPr>
          <a:xfrm rot="20406930">
            <a:off x="595697" y="1393390"/>
            <a:ext cx="791853" cy="339366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7BBA04A9-59AC-9924-6638-7528668438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35" t="58499" r="2384" b="18940"/>
          <a:stretch/>
        </p:blipFill>
        <p:spPr>
          <a:xfrm>
            <a:off x="8974317" y="5184759"/>
            <a:ext cx="1055802" cy="763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063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flythrough dir="out" hasBounce="1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280273" y="1086604"/>
            <a:ext cx="60808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Поддержка проекта</a:t>
            </a:r>
            <a:endParaRPr lang="en-US" sz="540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363038" y="2192418"/>
            <a:ext cx="5655299" cy="2239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400">
                <a:solidFill>
                  <a:schemeClr val="tx1">
                    <a:lumMod val="75000"/>
                    <a:lumOff val="25000"/>
                  </a:schemeClr>
                </a:solidFill>
              </a:rPr>
              <a:t>᷉    Финансирование</a:t>
            </a:r>
          </a:p>
          <a:p>
            <a:pPr algn="just">
              <a:lnSpc>
                <a:spcPct val="150000"/>
              </a:lnSpc>
            </a:pPr>
            <a:r>
              <a:rPr lang="ru-RU" sz="2400">
                <a:solidFill>
                  <a:schemeClr val="tx1">
                    <a:lumMod val="75000"/>
                    <a:lumOff val="25000"/>
                  </a:schemeClr>
                </a:solidFill>
              </a:rPr>
              <a:t>᷉    Партнёры</a:t>
            </a:r>
          </a:p>
          <a:p>
            <a:pPr algn="just">
              <a:lnSpc>
                <a:spcPct val="150000"/>
              </a:lnSpc>
            </a:pPr>
            <a:r>
              <a:rPr lang="ru-RU" sz="2400">
                <a:solidFill>
                  <a:schemeClr val="tx1">
                    <a:lumMod val="75000"/>
                    <a:lumOff val="25000"/>
                  </a:schemeClr>
                </a:solidFill>
              </a:rPr>
              <a:t>᷉    Информационная поддержка</a:t>
            </a:r>
          </a:p>
          <a:p>
            <a:pPr algn="just">
              <a:lnSpc>
                <a:spcPct val="150000"/>
              </a:lnSpc>
            </a:pPr>
            <a:r>
              <a:rPr lang="ru-RU" sz="2400">
                <a:solidFill>
                  <a:schemeClr val="tx1">
                    <a:lumMod val="75000"/>
                    <a:lumOff val="25000"/>
                  </a:schemeClr>
                </a:solidFill>
              </a:rPr>
              <a:t>᷉    Гранты</a:t>
            </a:r>
            <a:endParaRPr lang="en-US" sz="2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0" name="Rectangle 109"/>
          <p:cNvSpPr/>
          <p:nvPr/>
        </p:nvSpPr>
        <p:spPr>
          <a:xfrm rot="900000">
            <a:off x="7319737" y="-481704"/>
            <a:ext cx="723409" cy="723409"/>
          </a:xfrm>
          <a:prstGeom prst="rect">
            <a:avLst/>
          </a:prstGeom>
          <a:noFill/>
          <a:ln w="571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5"/>
          <p:cNvSpPr>
            <a:spLocks noChangeArrowheads="1"/>
          </p:cNvSpPr>
          <p:nvPr/>
        </p:nvSpPr>
        <p:spPr bwMode="auto">
          <a:xfrm>
            <a:off x="2770686" y="947896"/>
            <a:ext cx="192775" cy="4103688"/>
          </a:xfrm>
          <a:prstGeom prst="rect">
            <a:avLst/>
          </a:prstGeom>
          <a:solidFill>
            <a:srgbClr val="5859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1" name="Freeform 6"/>
          <p:cNvSpPr>
            <a:spLocks/>
          </p:cNvSpPr>
          <p:nvPr/>
        </p:nvSpPr>
        <p:spPr bwMode="auto">
          <a:xfrm>
            <a:off x="1714999" y="2533809"/>
            <a:ext cx="705661" cy="3181350"/>
          </a:xfrm>
          <a:custGeom>
            <a:avLst/>
            <a:gdLst>
              <a:gd name="T0" fmla="*/ 292 w 399"/>
              <a:gd name="T1" fmla="*/ 0 h 2004"/>
              <a:gd name="T2" fmla="*/ 0 w 399"/>
              <a:gd name="T3" fmla="*/ 1993 h 2004"/>
              <a:gd name="T4" fmla="*/ 107 w 399"/>
              <a:gd name="T5" fmla="*/ 2004 h 2004"/>
              <a:gd name="T6" fmla="*/ 399 w 399"/>
              <a:gd name="T7" fmla="*/ 12 h 2004"/>
              <a:gd name="T8" fmla="*/ 292 w 399"/>
              <a:gd name="T9" fmla="*/ 0 h 20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99" h="2004">
                <a:moveTo>
                  <a:pt x="292" y="0"/>
                </a:moveTo>
                <a:lnTo>
                  <a:pt x="0" y="1993"/>
                </a:lnTo>
                <a:lnTo>
                  <a:pt x="107" y="2004"/>
                </a:lnTo>
                <a:lnTo>
                  <a:pt x="399" y="12"/>
                </a:lnTo>
                <a:lnTo>
                  <a:pt x="292" y="0"/>
                </a:lnTo>
                <a:close/>
              </a:path>
            </a:pathLst>
          </a:custGeom>
          <a:solidFill>
            <a:srgbClr val="5859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" name="Freeform 7"/>
          <p:cNvSpPr>
            <a:spLocks/>
          </p:cNvSpPr>
          <p:nvPr/>
        </p:nvSpPr>
        <p:spPr bwMode="auto">
          <a:xfrm>
            <a:off x="3326312" y="2533809"/>
            <a:ext cx="797627" cy="3178175"/>
          </a:xfrm>
          <a:custGeom>
            <a:avLst/>
            <a:gdLst>
              <a:gd name="T0" fmla="*/ 0 w 451"/>
              <a:gd name="T1" fmla="*/ 16 h 2002"/>
              <a:gd name="T2" fmla="*/ 344 w 451"/>
              <a:gd name="T3" fmla="*/ 2002 h 2002"/>
              <a:gd name="T4" fmla="*/ 451 w 451"/>
              <a:gd name="T5" fmla="*/ 1988 h 2002"/>
              <a:gd name="T6" fmla="*/ 107 w 451"/>
              <a:gd name="T7" fmla="*/ 0 h 2002"/>
              <a:gd name="T8" fmla="*/ 0 w 451"/>
              <a:gd name="T9" fmla="*/ 16 h 20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51" h="2002">
                <a:moveTo>
                  <a:pt x="0" y="16"/>
                </a:moveTo>
                <a:lnTo>
                  <a:pt x="344" y="2002"/>
                </a:lnTo>
                <a:lnTo>
                  <a:pt x="451" y="1988"/>
                </a:lnTo>
                <a:lnTo>
                  <a:pt x="107" y="0"/>
                </a:lnTo>
                <a:lnTo>
                  <a:pt x="0" y="16"/>
                </a:lnTo>
                <a:close/>
              </a:path>
            </a:pathLst>
          </a:custGeom>
          <a:solidFill>
            <a:srgbClr val="5859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" name="Rectangle 8"/>
          <p:cNvSpPr>
            <a:spLocks noChangeArrowheads="1"/>
          </p:cNvSpPr>
          <p:nvPr/>
        </p:nvSpPr>
        <p:spPr bwMode="auto">
          <a:xfrm>
            <a:off x="1675312" y="1132046"/>
            <a:ext cx="2500762" cy="2430463"/>
          </a:xfrm>
          <a:prstGeom prst="rect">
            <a:avLst/>
          </a:prstGeom>
          <a:solidFill>
            <a:srgbClr val="9395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" name="Rectangle 9"/>
          <p:cNvSpPr>
            <a:spLocks noChangeArrowheads="1"/>
          </p:cNvSpPr>
          <p:nvPr/>
        </p:nvSpPr>
        <p:spPr bwMode="auto">
          <a:xfrm>
            <a:off x="1859462" y="1220946"/>
            <a:ext cx="2093990" cy="21431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5" name="Rectangle 10"/>
          <p:cNvSpPr>
            <a:spLocks noChangeArrowheads="1"/>
          </p:cNvSpPr>
          <p:nvPr/>
        </p:nvSpPr>
        <p:spPr bwMode="auto">
          <a:xfrm>
            <a:off x="1618162" y="3443446"/>
            <a:ext cx="2636943" cy="144463"/>
          </a:xfrm>
          <a:prstGeom prst="rect">
            <a:avLst/>
          </a:prstGeom>
          <a:solidFill>
            <a:srgbClr val="5859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6" name="Rectangle 11"/>
          <p:cNvSpPr>
            <a:spLocks noChangeArrowheads="1"/>
          </p:cNvSpPr>
          <p:nvPr/>
        </p:nvSpPr>
        <p:spPr bwMode="auto">
          <a:xfrm>
            <a:off x="2694487" y="1117759"/>
            <a:ext cx="366095" cy="142875"/>
          </a:xfrm>
          <a:prstGeom prst="rect">
            <a:avLst/>
          </a:prstGeom>
          <a:solidFill>
            <a:srgbClr val="5859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7" name="Rectangle 12"/>
          <p:cNvSpPr>
            <a:spLocks noChangeArrowheads="1"/>
          </p:cNvSpPr>
          <p:nvPr/>
        </p:nvSpPr>
        <p:spPr bwMode="auto">
          <a:xfrm>
            <a:off x="3510461" y="1560671"/>
            <a:ext cx="45719" cy="161925"/>
          </a:xfrm>
          <a:prstGeom prst="rect">
            <a:avLst/>
          </a:prstGeom>
          <a:solidFill>
            <a:srgbClr val="5C819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8" name="Rectangle 13"/>
          <p:cNvSpPr>
            <a:spLocks noChangeArrowheads="1"/>
          </p:cNvSpPr>
          <p:nvPr/>
        </p:nvSpPr>
        <p:spPr bwMode="auto">
          <a:xfrm>
            <a:off x="3510461" y="1819434"/>
            <a:ext cx="45719" cy="163513"/>
          </a:xfrm>
          <a:prstGeom prst="rect">
            <a:avLst/>
          </a:prstGeom>
          <a:solidFill>
            <a:srgbClr val="5C819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9" name="Rectangle 14"/>
          <p:cNvSpPr>
            <a:spLocks noChangeArrowheads="1"/>
          </p:cNvSpPr>
          <p:nvPr/>
        </p:nvSpPr>
        <p:spPr bwMode="auto">
          <a:xfrm>
            <a:off x="3510461" y="2079784"/>
            <a:ext cx="45719" cy="161925"/>
          </a:xfrm>
          <a:prstGeom prst="rect">
            <a:avLst/>
          </a:prstGeom>
          <a:solidFill>
            <a:srgbClr val="5C819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0" name="Rectangle 15"/>
          <p:cNvSpPr>
            <a:spLocks noChangeArrowheads="1"/>
          </p:cNvSpPr>
          <p:nvPr/>
        </p:nvSpPr>
        <p:spPr bwMode="auto">
          <a:xfrm>
            <a:off x="3510461" y="2340134"/>
            <a:ext cx="45719" cy="161925"/>
          </a:xfrm>
          <a:prstGeom prst="rect">
            <a:avLst/>
          </a:prstGeom>
          <a:solidFill>
            <a:srgbClr val="5C819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1" name="Rectangle 16"/>
          <p:cNvSpPr>
            <a:spLocks noChangeArrowheads="1"/>
          </p:cNvSpPr>
          <p:nvPr/>
        </p:nvSpPr>
        <p:spPr bwMode="auto">
          <a:xfrm>
            <a:off x="3510461" y="2598896"/>
            <a:ext cx="45719" cy="161925"/>
          </a:xfrm>
          <a:prstGeom prst="rect">
            <a:avLst/>
          </a:prstGeom>
          <a:solidFill>
            <a:srgbClr val="5C819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2" name="Rectangle 17"/>
          <p:cNvSpPr>
            <a:spLocks noChangeArrowheads="1"/>
          </p:cNvSpPr>
          <p:nvPr/>
        </p:nvSpPr>
        <p:spPr bwMode="auto">
          <a:xfrm>
            <a:off x="3510461" y="2859246"/>
            <a:ext cx="45719" cy="161925"/>
          </a:xfrm>
          <a:prstGeom prst="rect">
            <a:avLst/>
          </a:prstGeom>
          <a:solidFill>
            <a:srgbClr val="5C819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" name="Rectangle 18"/>
          <p:cNvSpPr>
            <a:spLocks noChangeArrowheads="1"/>
          </p:cNvSpPr>
          <p:nvPr/>
        </p:nvSpPr>
        <p:spPr bwMode="auto">
          <a:xfrm>
            <a:off x="3510461" y="3118009"/>
            <a:ext cx="45719" cy="163513"/>
          </a:xfrm>
          <a:prstGeom prst="rect">
            <a:avLst/>
          </a:prstGeom>
          <a:solidFill>
            <a:srgbClr val="5C819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4" name="Rectangle 19"/>
          <p:cNvSpPr>
            <a:spLocks noChangeArrowheads="1"/>
          </p:cNvSpPr>
          <p:nvPr/>
        </p:nvSpPr>
        <p:spPr bwMode="auto">
          <a:xfrm>
            <a:off x="2997699" y="1560671"/>
            <a:ext cx="45719" cy="161925"/>
          </a:xfrm>
          <a:prstGeom prst="rect">
            <a:avLst/>
          </a:prstGeom>
          <a:solidFill>
            <a:srgbClr val="5C819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5" name="Rectangle 20"/>
          <p:cNvSpPr>
            <a:spLocks noChangeArrowheads="1"/>
          </p:cNvSpPr>
          <p:nvPr/>
        </p:nvSpPr>
        <p:spPr bwMode="auto">
          <a:xfrm>
            <a:off x="2997699" y="1819434"/>
            <a:ext cx="45719" cy="163513"/>
          </a:xfrm>
          <a:prstGeom prst="rect">
            <a:avLst/>
          </a:prstGeom>
          <a:solidFill>
            <a:srgbClr val="5C819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6" name="Rectangle 21"/>
          <p:cNvSpPr>
            <a:spLocks noChangeArrowheads="1"/>
          </p:cNvSpPr>
          <p:nvPr/>
        </p:nvSpPr>
        <p:spPr bwMode="auto">
          <a:xfrm>
            <a:off x="2997699" y="2079784"/>
            <a:ext cx="45719" cy="161925"/>
          </a:xfrm>
          <a:prstGeom prst="rect">
            <a:avLst/>
          </a:prstGeom>
          <a:solidFill>
            <a:srgbClr val="5C819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7" name="Rectangle 22"/>
          <p:cNvSpPr>
            <a:spLocks noChangeArrowheads="1"/>
          </p:cNvSpPr>
          <p:nvPr/>
        </p:nvSpPr>
        <p:spPr bwMode="auto">
          <a:xfrm>
            <a:off x="2997699" y="2340134"/>
            <a:ext cx="45719" cy="161925"/>
          </a:xfrm>
          <a:prstGeom prst="rect">
            <a:avLst/>
          </a:prstGeom>
          <a:solidFill>
            <a:srgbClr val="5C819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8" name="Rectangle 23"/>
          <p:cNvSpPr>
            <a:spLocks noChangeArrowheads="1"/>
          </p:cNvSpPr>
          <p:nvPr/>
        </p:nvSpPr>
        <p:spPr bwMode="auto">
          <a:xfrm>
            <a:off x="2997699" y="2598896"/>
            <a:ext cx="45719" cy="161925"/>
          </a:xfrm>
          <a:prstGeom prst="rect">
            <a:avLst/>
          </a:prstGeom>
          <a:solidFill>
            <a:srgbClr val="5C819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9" name="Rectangle 24"/>
          <p:cNvSpPr>
            <a:spLocks noChangeArrowheads="1"/>
          </p:cNvSpPr>
          <p:nvPr/>
        </p:nvSpPr>
        <p:spPr bwMode="auto">
          <a:xfrm>
            <a:off x="2997699" y="2859246"/>
            <a:ext cx="45719" cy="161925"/>
          </a:xfrm>
          <a:prstGeom prst="rect">
            <a:avLst/>
          </a:prstGeom>
          <a:solidFill>
            <a:srgbClr val="5C819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0" name="Rectangle 25"/>
          <p:cNvSpPr>
            <a:spLocks noChangeArrowheads="1"/>
          </p:cNvSpPr>
          <p:nvPr/>
        </p:nvSpPr>
        <p:spPr bwMode="auto">
          <a:xfrm>
            <a:off x="2997699" y="3118009"/>
            <a:ext cx="45719" cy="163513"/>
          </a:xfrm>
          <a:prstGeom prst="rect">
            <a:avLst/>
          </a:prstGeom>
          <a:solidFill>
            <a:srgbClr val="5C819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1" name="Rectangle 26"/>
          <p:cNvSpPr>
            <a:spLocks noChangeArrowheads="1"/>
          </p:cNvSpPr>
          <p:nvPr/>
        </p:nvSpPr>
        <p:spPr bwMode="auto">
          <a:xfrm>
            <a:off x="2535736" y="1560671"/>
            <a:ext cx="45719" cy="161925"/>
          </a:xfrm>
          <a:prstGeom prst="rect">
            <a:avLst/>
          </a:prstGeom>
          <a:solidFill>
            <a:srgbClr val="5C819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2" name="Rectangle 27"/>
          <p:cNvSpPr>
            <a:spLocks noChangeArrowheads="1"/>
          </p:cNvSpPr>
          <p:nvPr/>
        </p:nvSpPr>
        <p:spPr bwMode="auto">
          <a:xfrm>
            <a:off x="2535736" y="1819434"/>
            <a:ext cx="45719" cy="163513"/>
          </a:xfrm>
          <a:prstGeom prst="rect">
            <a:avLst/>
          </a:prstGeom>
          <a:solidFill>
            <a:srgbClr val="5C819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" name="Rectangle 28"/>
          <p:cNvSpPr>
            <a:spLocks noChangeArrowheads="1"/>
          </p:cNvSpPr>
          <p:nvPr/>
        </p:nvSpPr>
        <p:spPr bwMode="auto">
          <a:xfrm>
            <a:off x="2535736" y="2079784"/>
            <a:ext cx="45719" cy="161925"/>
          </a:xfrm>
          <a:prstGeom prst="rect">
            <a:avLst/>
          </a:prstGeom>
          <a:solidFill>
            <a:srgbClr val="5C819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4" name="Rectangle 29"/>
          <p:cNvSpPr>
            <a:spLocks noChangeArrowheads="1"/>
          </p:cNvSpPr>
          <p:nvPr/>
        </p:nvSpPr>
        <p:spPr bwMode="auto">
          <a:xfrm>
            <a:off x="2535736" y="2340134"/>
            <a:ext cx="45719" cy="161925"/>
          </a:xfrm>
          <a:prstGeom prst="rect">
            <a:avLst/>
          </a:prstGeom>
          <a:solidFill>
            <a:srgbClr val="5C819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5" name="Rectangle 30"/>
          <p:cNvSpPr>
            <a:spLocks noChangeArrowheads="1"/>
          </p:cNvSpPr>
          <p:nvPr/>
        </p:nvSpPr>
        <p:spPr bwMode="auto">
          <a:xfrm>
            <a:off x="2535736" y="2598896"/>
            <a:ext cx="45719" cy="161925"/>
          </a:xfrm>
          <a:prstGeom prst="rect">
            <a:avLst/>
          </a:prstGeom>
          <a:solidFill>
            <a:srgbClr val="5C819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6" name="Rectangle 31"/>
          <p:cNvSpPr>
            <a:spLocks noChangeArrowheads="1"/>
          </p:cNvSpPr>
          <p:nvPr/>
        </p:nvSpPr>
        <p:spPr bwMode="auto">
          <a:xfrm>
            <a:off x="2535736" y="2859246"/>
            <a:ext cx="45719" cy="161925"/>
          </a:xfrm>
          <a:prstGeom prst="rect">
            <a:avLst/>
          </a:prstGeom>
          <a:solidFill>
            <a:srgbClr val="5C819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7" name="Rectangle 32"/>
          <p:cNvSpPr>
            <a:spLocks noChangeArrowheads="1"/>
          </p:cNvSpPr>
          <p:nvPr/>
        </p:nvSpPr>
        <p:spPr bwMode="auto">
          <a:xfrm>
            <a:off x="2535736" y="3118009"/>
            <a:ext cx="45719" cy="163513"/>
          </a:xfrm>
          <a:prstGeom prst="rect">
            <a:avLst/>
          </a:prstGeom>
          <a:solidFill>
            <a:srgbClr val="5C819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8" name="Rectangle 33"/>
          <p:cNvSpPr>
            <a:spLocks noChangeArrowheads="1"/>
          </p:cNvSpPr>
          <p:nvPr/>
        </p:nvSpPr>
        <p:spPr bwMode="auto">
          <a:xfrm>
            <a:off x="2275387" y="1560671"/>
            <a:ext cx="45719" cy="161925"/>
          </a:xfrm>
          <a:prstGeom prst="rect">
            <a:avLst/>
          </a:prstGeom>
          <a:solidFill>
            <a:srgbClr val="5C819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9" name="Rectangle 34"/>
          <p:cNvSpPr>
            <a:spLocks noChangeArrowheads="1"/>
          </p:cNvSpPr>
          <p:nvPr/>
        </p:nvSpPr>
        <p:spPr bwMode="auto">
          <a:xfrm>
            <a:off x="2275387" y="1819434"/>
            <a:ext cx="45719" cy="163513"/>
          </a:xfrm>
          <a:prstGeom prst="rect">
            <a:avLst/>
          </a:prstGeom>
          <a:solidFill>
            <a:srgbClr val="5C819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0" name="Rectangle 35"/>
          <p:cNvSpPr>
            <a:spLocks noChangeArrowheads="1"/>
          </p:cNvSpPr>
          <p:nvPr/>
        </p:nvSpPr>
        <p:spPr bwMode="auto">
          <a:xfrm>
            <a:off x="2275387" y="2079784"/>
            <a:ext cx="45719" cy="161925"/>
          </a:xfrm>
          <a:prstGeom prst="rect">
            <a:avLst/>
          </a:prstGeom>
          <a:solidFill>
            <a:srgbClr val="5C819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1" name="Rectangle 36"/>
          <p:cNvSpPr>
            <a:spLocks noChangeArrowheads="1"/>
          </p:cNvSpPr>
          <p:nvPr/>
        </p:nvSpPr>
        <p:spPr bwMode="auto">
          <a:xfrm>
            <a:off x="2275387" y="2340134"/>
            <a:ext cx="45719" cy="161925"/>
          </a:xfrm>
          <a:prstGeom prst="rect">
            <a:avLst/>
          </a:prstGeom>
          <a:solidFill>
            <a:srgbClr val="5C819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2" name="Rectangle 37"/>
          <p:cNvSpPr>
            <a:spLocks noChangeArrowheads="1"/>
          </p:cNvSpPr>
          <p:nvPr/>
        </p:nvSpPr>
        <p:spPr bwMode="auto">
          <a:xfrm>
            <a:off x="2275387" y="2598896"/>
            <a:ext cx="45719" cy="161925"/>
          </a:xfrm>
          <a:prstGeom prst="rect">
            <a:avLst/>
          </a:prstGeom>
          <a:solidFill>
            <a:srgbClr val="5C819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" name="Rectangle 38"/>
          <p:cNvSpPr>
            <a:spLocks noChangeArrowheads="1"/>
          </p:cNvSpPr>
          <p:nvPr/>
        </p:nvSpPr>
        <p:spPr bwMode="auto">
          <a:xfrm>
            <a:off x="2275387" y="2859246"/>
            <a:ext cx="45719" cy="161925"/>
          </a:xfrm>
          <a:prstGeom prst="rect">
            <a:avLst/>
          </a:prstGeom>
          <a:solidFill>
            <a:srgbClr val="5C819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4" name="Rectangle 39"/>
          <p:cNvSpPr>
            <a:spLocks noChangeArrowheads="1"/>
          </p:cNvSpPr>
          <p:nvPr/>
        </p:nvSpPr>
        <p:spPr bwMode="auto">
          <a:xfrm>
            <a:off x="2275387" y="3118009"/>
            <a:ext cx="45719" cy="163513"/>
          </a:xfrm>
          <a:prstGeom prst="rect">
            <a:avLst/>
          </a:prstGeom>
          <a:solidFill>
            <a:srgbClr val="5C819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5" name="Freeform 40"/>
          <p:cNvSpPr>
            <a:spLocks/>
          </p:cNvSpPr>
          <p:nvPr/>
        </p:nvSpPr>
        <p:spPr bwMode="auto">
          <a:xfrm>
            <a:off x="2076949" y="2476659"/>
            <a:ext cx="1549270" cy="760413"/>
          </a:xfrm>
          <a:custGeom>
            <a:avLst/>
            <a:gdLst>
              <a:gd name="T0" fmla="*/ 876 w 876"/>
              <a:gd name="T1" fmla="*/ 86 h 479"/>
              <a:gd name="T2" fmla="*/ 690 w 876"/>
              <a:gd name="T3" fmla="*/ 361 h 479"/>
              <a:gd name="T4" fmla="*/ 485 w 876"/>
              <a:gd name="T5" fmla="*/ 0 h 479"/>
              <a:gd name="T6" fmla="*/ 300 w 876"/>
              <a:gd name="T7" fmla="*/ 361 h 479"/>
              <a:gd name="T8" fmla="*/ 200 w 876"/>
              <a:gd name="T9" fmla="*/ 148 h 479"/>
              <a:gd name="T10" fmla="*/ 0 w 876"/>
              <a:gd name="T11" fmla="*/ 459 h 479"/>
              <a:gd name="T12" fmla="*/ 2 w 876"/>
              <a:gd name="T13" fmla="*/ 479 h 479"/>
              <a:gd name="T14" fmla="*/ 200 w 876"/>
              <a:gd name="T15" fmla="*/ 175 h 479"/>
              <a:gd name="T16" fmla="*/ 300 w 876"/>
              <a:gd name="T17" fmla="*/ 391 h 479"/>
              <a:gd name="T18" fmla="*/ 485 w 876"/>
              <a:gd name="T19" fmla="*/ 29 h 479"/>
              <a:gd name="T20" fmla="*/ 690 w 876"/>
              <a:gd name="T21" fmla="*/ 388 h 479"/>
              <a:gd name="T22" fmla="*/ 876 w 876"/>
              <a:gd name="T23" fmla="*/ 114 h 479"/>
              <a:gd name="T24" fmla="*/ 876 w 876"/>
              <a:gd name="T25" fmla="*/ 86 h 4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876" h="479">
                <a:moveTo>
                  <a:pt x="876" y="86"/>
                </a:moveTo>
                <a:lnTo>
                  <a:pt x="690" y="361"/>
                </a:lnTo>
                <a:lnTo>
                  <a:pt x="485" y="0"/>
                </a:lnTo>
                <a:lnTo>
                  <a:pt x="300" y="361"/>
                </a:lnTo>
                <a:lnTo>
                  <a:pt x="200" y="148"/>
                </a:lnTo>
                <a:lnTo>
                  <a:pt x="0" y="459"/>
                </a:lnTo>
                <a:lnTo>
                  <a:pt x="2" y="479"/>
                </a:lnTo>
                <a:lnTo>
                  <a:pt x="200" y="175"/>
                </a:lnTo>
                <a:lnTo>
                  <a:pt x="300" y="391"/>
                </a:lnTo>
                <a:lnTo>
                  <a:pt x="485" y="29"/>
                </a:lnTo>
                <a:lnTo>
                  <a:pt x="690" y="388"/>
                </a:lnTo>
                <a:lnTo>
                  <a:pt x="876" y="114"/>
                </a:lnTo>
                <a:lnTo>
                  <a:pt x="876" y="86"/>
                </a:lnTo>
                <a:close/>
              </a:path>
            </a:pathLst>
          </a:custGeom>
          <a:solidFill>
            <a:srgbClr val="D4000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6" name="Freeform 41"/>
          <p:cNvSpPr>
            <a:spLocks/>
          </p:cNvSpPr>
          <p:nvPr/>
        </p:nvSpPr>
        <p:spPr bwMode="auto">
          <a:xfrm>
            <a:off x="2073774" y="1557496"/>
            <a:ext cx="1552807" cy="1560513"/>
          </a:xfrm>
          <a:custGeom>
            <a:avLst/>
            <a:gdLst>
              <a:gd name="T0" fmla="*/ 878 w 878"/>
              <a:gd name="T1" fmla="*/ 749 h 983"/>
              <a:gd name="T2" fmla="*/ 685 w 878"/>
              <a:gd name="T3" fmla="*/ 795 h 983"/>
              <a:gd name="T4" fmla="*/ 487 w 878"/>
              <a:gd name="T5" fmla="*/ 0 h 983"/>
              <a:gd name="T6" fmla="*/ 300 w 878"/>
              <a:gd name="T7" fmla="*/ 724 h 983"/>
              <a:gd name="T8" fmla="*/ 200 w 878"/>
              <a:gd name="T9" fmla="*/ 513 h 983"/>
              <a:gd name="T10" fmla="*/ 0 w 878"/>
              <a:gd name="T11" fmla="*/ 965 h 983"/>
              <a:gd name="T12" fmla="*/ 6 w 878"/>
              <a:gd name="T13" fmla="*/ 983 h 983"/>
              <a:gd name="T14" fmla="*/ 200 w 878"/>
              <a:gd name="T15" fmla="*/ 543 h 983"/>
              <a:gd name="T16" fmla="*/ 302 w 878"/>
              <a:gd name="T17" fmla="*/ 758 h 983"/>
              <a:gd name="T18" fmla="*/ 487 w 878"/>
              <a:gd name="T19" fmla="*/ 41 h 983"/>
              <a:gd name="T20" fmla="*/ 680 w 878"/>
              <a:gd name="T21" fmla="*/ 820 h 983"/>
              <a:gd name="T22" fmla="*/ 878 w 878"/>
              <a:gd name="T23" fmla="*/ 774 h 983"/>
              <a:gd name="T24" fmla="*/ 878 w 878"/>
              <a:gd name="T25" fmla="*/ 749 h 9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878" h="983">
                <a:moveTo>
                  <a:pt x="878" y="749"/>
                </a:moveTo>
                <a:lnTo>
                  <a:pt x="685" y="795"/>
                </a:lnTo>
                <a:lnTo>
                  <a:pt x="487" y="0"/>
                </a:lnTo>
                <a:lnTo>
                  <a:pt x="300" y="724"/>
                </a:lnTo>
                <a:lnTo>
                  <a:pt x="200" y="513"/>
                </a:lnTo>
                <a:lnTo>
                  <a:pt x="0" y="965"/>
                </a:lnTo>
                <a:lnTo>
                  <a:pt x="6" y="983"/>
                </a:lnTo>
                <a:lnTo>
                  <a:pt x="200" y="543"/>
                </a:lnTo>
                <a:lnTo>
                  <a:pt x="302" y="758"/>
                </a:lnTo>
                <a:lnTo>
                  <a:pt x="487" y="41"/>
                </a:lnTo>
                <a:lnTo>
                  <a:pt x="680" y="820"/>
                </a:lnTo>
                <a:lnTo>
                  <a:pt x="878" y="774"/>
                </a:lnTo>
                <a:lnTo>
                  <a:pt x="878" y="749"/>
                </a:lnTo>
                <a:close/>
              </a:path>
            </a:pathLst>
          </a:custGeom>
          <a:solidFill>
            <a:srgbClr val="1C75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7" name="Freeform 42"/>
          <p:cNvSpPr>
            <a:spLocks/>
          </p:cNvSpPr>
          <p:nvPr/>
        </p:nvSpPr>
        <p:spPr bwMode="auto">
          <a:xfrm>
            <a:off x="2073774" y="1560671"/>
            <a:ext cx="1552807" cy="1749425"/>
          </a:xfrm>
          <a:custGeom>
            <a:avLst/>
            <a:gdLst>
              <a:gd name="T0" fmla="*/ 878 w 878"/>
              <a:gd name="T1" fmla="*/ 577 h 1102"/>
              <a:gd name="T2" fmla="*/ 687 w 878"/>
              <a:gd name="T3" fmla="*/ 0 h 1102"/>
              <a:gd name="T4" fmla="*/ 482 w 878"/>
              <a:gd name="T5" fmla="*/ 729 h 1102"/>
              <a:gd name="T6" fmla="*/ 307 w 878"/>
              <a:gd name="T7" fmla="*/ 1068 h 1102"/>
              <a:gd name="T8" fmla="*/ 200 w 878"/>
              <a:gd name="T9" fmla="*/ 643 h 1102"/>
              <a:gd name="T10" fmla="*/ 0 w 878"/>
              <a:gd name="T11" fmla="*/ 1036 h 1102"/>
              <a:gd name="T12" fmla="*/ 6 w 878"/>
              <a:gd name="T13" fmla="*/ 1054 h 1102"/>
              <a:gd name="T14" fmla="*/ 198 w 878"/>
              <a:gd name="T15" fmla="*/ 675 h 1102"/>
              <a:gd name="T16" fmla="*/ 305 w 878"/>
              <a:gd name="T17" fmla="*/ 1102 h 1102"/>
              <a:gd name="T18" fmla="*/ 489 w 878"/>
              <a:gd name="T19" fmla="*/ 747 h 1102"/>
              <a:gd name="T20" fmla="*/ 489 w 878"/>
              <a:gd name="T21" fmla="*/ 747 h 1102"/>
              <a:gd name="T22" fmla="*/ 689 w 878"/>
              <a:gd name="T23" fmla="*/ 36 h 1102"/>
              <a:gd name="T24" fmla="*/ 878 w 878"/>
              <a:gd name="T25" fmla="*/ 613 h 1102"/>
              <a:gd name="T26" fmla="*/ 878 w 878"/>
              <a:gd name="T27" fmla="*/ 577 h 1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878" h="1102">
                <a:moveTo>
                  <a:pt x="878" y="577"/>
                </a:moveTo>
                <a:lnTo>
                  <a:pt x="687" y="0"/>
                </a:lnTo>
                <a:lnTo>
                  <a:pt x="482" y="729"/>
                </a:lnTo>
                <a:lnTo>
                  <a:pt x="307" y="1068"/>
                </a:lnTo>
                <a:lnTo>
                  <a:pt x="200" y="643"/>
                </a:lnTo>
                <a:lnTo>
                  <a:pt x="0" y="1036"/>
                </a:lnTo>
                <a:lnTo>
                  <a:pt x="6" y="1054"/>
                </a:lnTo>
                <a:lnTo>
                  <a:pt x="198" y="675"/>
                </a:lnTo>
                <a:lnTo>
                  <a:pt x="305" y="1102"/>
                </a:lnTo>
                <a:lnTo>
                  <a:pt x="489" y="747"/>
                </a:lnTo>
                <a:lnTo>
                  <a:pt x="489" y="747"/>
                </a:lnTo>
                <a:lnTo>
                  <a:pt x="689" y="36"/>
                </a:lnTo>
                <a:lnTo>
                  <a:pt x="878" y="613"/>
                </a:lnTo>
                <a:lnTo>
                  <a:pt x="878" y="577"/>
                </a:lnTo>
                <a:close/>
              </a:path>
            </a:pathLst>
          </a:custGeom>
          <a:solidFill>
            <a:srgbClr val="00A7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8" name="Freeform 43"/>
          <p:cNvSpPr>
            <a:spLocks/>
          </p:cNvSpPr>
          <p:nvPr/>
        </p:nvSpPr>
        <p:spPr bwMode="auto">
          <a:xfrm>
            <a:off x="2076949" y="2151221"/>
            <a:ext cx="1549270" cy="538163"/>
          </a:xfrm>
          <a:custGeom>
            <a:avLst/>
            <a:gdLst>
              <a:gd name="T0" fmla="*/ 876 w 876"/>
              <a:gd name="T1" fmla="*/ 185 h 339"/>
              <a:gd name="T2" fmla="*/ 687 w 876"/>
              <a:gd name="T3" fmla="*/ 0 h 339"/>
              <a:gd name="T4" fmla="*/ 482 w 876"/>
              <a:gd name="T5" fmla="*/ 207 h 339"/>
              <a:gd name="T6" fmla="*/ 200 w 876"/>
              <a:gd name="T7" fmla="*/ 62 h 339"/>
              <a:gd name="T8" fmla="*/ 0 w 876"/>
              <a:gd name="T9" fmla="*/ 319 h 339"/>
              <a:gd name="T10" fmla="*/ 2 w 876"/>
              <a:gd name="T11" fmla="*/ 339 h 339"/>
              <a:gd name="T12" fmla="*/ 202 w 876"/>
              <a:gd name="T13" fmla="*/ 85 h 339"/>
              <a:gd name="T14" fmla="*/ 485 w 876"/>
              <a:gd name="T15" fmla="*/ 232 h 339"/>
              <a:gd name="T16" fmla="*/ 687 w 876"/>
              <a:gd name="T17" fmla="*/ 25 h 339"/>
              <a:gd name="T18" fmla="*/ 876 w 876"/>
              <a:gd name="T19" fmla="*/ 209 h 339"/>
              <a:gd name="T20" fmla="*/ 876 w 876"/>
              <a:gd name="T21" fmla="*/ 185 h 3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876" h="339">
                <a:moveTo>
                  <a:pt x="876" y="185"/>
                </a:moveTo>
                <a:lnTo>
                  <a:pt x="687" y="0"/>
                </a:lnTo>
                <a:lnTo>
                  <a:pt x="482" y="207"/>
                </a:lnTo>
                <a:lnTo>
                  <a:pt x="200" y="62"/>
                </a:lnTo>
                <a:lnTo>
                  <a:pt x="0" y="319"/>
                </a:lnTo>
                <a:lnTo>
                  <a:pt x="2" y="339"/>
                </a:lnTo>
                <a:lnTo>
                  <a:pt x="202" y="85"/>
                </a:lnTo>
                <a:lnTo>
                  <a:pt x="485" y="232"/>
                </a:lnTo>
                <a:lnTo>
                  <a:pt x="687" y="25"/>
                </a:lnTo>
                <a:lnTo>
                  <a:pt x="876" y="209"/>
                </a:lnTo>
                <a:lnTo>
                  <a:pt x="876" y="185"/>
                </a:lnTo>
                <a:close/>
              </a:path>
            </a:pathLst>
          </a:custGeom>
          <a:solidFill>
            <a:srgbClr val="2BB67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9" name="Freeform 44"/>
          <p:cNvSpPr>
            <a:spLocks/>
          </p:cNvSpPr>
          <p:nvPr/>
        </p:nvSpPr>
        <p:spPr bwMode="auto">
          <a:xfrm>
            <a:off x="2357937" y="2837021"/>
            <a:ext cx="362558" cy="215900"/>
          </a:xfrm>
          <a:custGeom>
            <a:avLst/>
            <a:gdLst>
              <a:gd name="T0" fmla="*/ 87 w 90"/>
              <a:gd name="T1" fmla="*/ 11 h 60"/>
              <a:gd name="T2" fmla="*/ 68 w 90"/>
              <a:gd name="T3" fmla="*/ 1 h 60"/>
              <a:gd name="T4" fmla="*/ 58 w 90"/>
              <a:gd name="T5" fmla="*/ 5 h 60"/>
              <a:gd name="T6" fmla="*/ 8 w 90"/>
              <a:gd name="T7" fmla="*/ 37 h 60"/>
              <a:gd name="T8" fmla="*/ 1 w 90"/>
              <a:gd name="T9" fmla="*/ 44 h 60"/>
              <a:gd name="T10" fmla="*/ 2 w 90"/>
              <a:gd name="T11" fmla="*/ 49 h 60"/>
              <a:gd name="T12" fmla="*/ 8 w 90"/>
              <a:gd name="T13" fmla="*/ 60 h 60"/>
              <a:gd name="T14" fmla="*/ 62 w 90"/>
              <a:gd name="T15" fmla="*/ 48 h 60"/>
              <a:gd name="T16" fmla="*/ 84 w 90"/>
              <a:gd name="T17" fmla="*/ 32 h 60"/>
              <a:gd name="T18" fmla="*/ 87 w 90"/>
              <a:gd name="T19" fmla="*/ 11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0" h="60">
                <a:moveTo>
                  <a:pt x="87" y="11"/>
                </a:moveTo>
                <a:cubicBezTo>
                  <a:pt x="84" y="5"/>
                  <a:pt x="76" y="0"/>
                  <a:pt x="68" y="1"/>
                </a:cubicBezTo>
                <a:cubicBezTo>
                  <a:pt x="64" y="2"/>
                  <a:pt x="61" y="3"/>
                  <a:pt x="58" y="5"/>
                </a:cubicBezTo>
                <a:cubicBezTo>
                  <a:pt x="41" y="15"/>
                  <a:pt x="25" y="27"/>
                  <a:pt x="8" y="37"/>
                </a:cubicBezTo>
                <a:cubicBezTo>
                  <a:pt x="4" y="38"/>
                  <a:pt x="1" y="41"/>
                  <a:pt x="1" y="44"/>
                </a:cubicBezTo>
                <a:cubicBezTo>
                  <a:pt x="0" y="46"/>
                  <a:pt x="1" y="47"/>
                  <a:pt x="2" y="49"/>
                </a:cubicBezTo>
                <a:cubicBezTo>
                  <a:pt x="5" y="54"/>
                  <a:pt x="5" y="54"/>
                  <a:pt x="8" y="60"/>
                </a:cubicBezTo>
                <a:cubicBezTo>
                  <a:pt x="32" y="58"/>
                  <a:pt x="52" y="51"/>
                  <a:pt x="62" y="48"/>
                </a:cubicBezTo>
                <a:cubicBezTo>
                  <a:pt x="70" y="45"/>
                  <a:pt x="80" y="39"/>
                  <a:pt x="84" y="32"/>
                </a:cubicBezTo>
                <a:cubicBezTo>
                  <a:pt x="89" y="26"/>
                  <a:pt x="90" y="18"/>
                  <a:pt x="87" y="11"/>
                </a:cubicBezTo>
                <a:close/>
              </a:path>
            </a:pathLst>
          </a:custGeom>
          <a:solidFill>
            <a:srgbClr val="F0B78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0" name="Freeform 45"/>
          <p:cNvSpPr>
            <a:spLocks/>
          </p:cNvSpPr>
          <p:nvPr/>
        </p:nvSpPr>
        <p:spPr bwMode="auto">
          <a:xfrm>
            <a:off x="2473824" y="2025809"/>
            <a:ext cx="993938" cy="1027113"/>
          </a:xfrm>
          <a:custGeom>
            <a:avLst/>
            <a:gdLst>
              <a:gd name="T0" fmla="*/ 245 w 247"/>
              <a:gd name="T1" fmla="*/ 0 h 285"/>
              <a:gd name="T2" fmla="*/ 0 w 247"/>
              <a:gd name="T3" fmla="*/ 278 h 285"/>
              <a:gd name="T4" fmla="*/ 9 w 247"/>
              <a:gd name="T5" fmla="*/ 285 h 285"/>
              <a:gd name="T6" fmla="*/ 247 w 247"/>
              <a:gd name="T7" fmla="*/ 1 h 285"/>
              <a:gd name="T8" fmla="*/ 245 w 247"/>
              <a:gd name="T9" fmla="*/ 0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47" h="285">
                <a:moveTo>
                  <a:pt x="245" y="0"/>
                </a:moveTo>
                <a:cubicBezTo>
                  <a:pt x="0" y="278"/>
                  <a:pt x="0" y="278"/>
                  <a:pt x="0" y="278"/>
                </a:cubicBezTo>
                <a:cubicBezTo>
                  <a:pt x="9" y="285"/>
                  <a:pt x="9" y="285"/>
                  <a:pt x="9" y="285"/>
                </a:cubicBezTo>
                <a:cubicBezTo>
                  <a:pt x="247" y="1"/>
                  <a:pt x="247" y="1"/>
                  <a:pt x="247" y="1"/>
                </a:cubicBezTo>
                <a:cubicBezTo>
                  <a:pt x="246" y="1"/>
                  <a:pt x="246" y="0"/>
                  <a:pt x="245" y="0"/>
                </a:cubicBezTo>
                <a:close/>
              </a:path>
            </a:pathLst>
          </a:custGeom>
          <a:solidFill>
            <a:srgbClr val="FF3F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1" name="Freeform 46"/>
          <p:cNvSpPr>
            <a:spLocks/>
          </p:cNvSpPr>
          <p:nvPr/>
        </p:nvSpPr>
        <p:spPr bwMode="auto">
          <a:xfrm>
            <a:off x="2337298" y="2811621"/>
            <a:ext cx="397929" cy="198438"/>
          </a:xfrm>
          <a:custGeom>
            <a:avLst/>
            <a:gdLst>
              <a:gd name="T0" fmla="*/ 98 w 99"/>
              <a:gd name="T1" fmla="*/ 0 h 55"/>
              <a:gd name="T2" fmla="*/ 69 w 99"/>
              <a:gd name="T3" fmla="*/ 0 h 55"/>
              <a:gd name="T4" fmla="*/ 53 w 99"/>
              <a:gd name="T5" fmla="*/ 1 h 55"/>
              <a:gd name="T6" fmla="*/ 29 w 99"/>
              <a:gd name="T7" fmla="*/ 22 h 55"/>
              <a:gd name="T8" fmla="*/ 3 w 99"/>
              <a:gd name="T9" fmla="*/ 41 h 55"/>
              <a:gd name="T10" fmla="*/ 1 w 99"/>
              <a:gd name="T11" fmla="*/ 46 h 55"/>
              <a:gd name="T12" fmla="*/ 5 w 99"/>
              <a:gd name="T13" fmla="*/ 52 h 55"/>
              <a:gd name="T14" fmla="*/ 6 w 99"/>
              <a:gd name="T15" fmla="*/ 54 h 55"/>
              <a:gd name="T16" fmla="*/ 10 w 99"/>
              <a:gd name="T17" fmla="*/ 54 h 55"/>
              <a:gd name="T18" fmla="*/ 33 w 99"/>
              <a:gd name="T19" fmla="*/ 43 h 55"/>
              <a:gd name="T20" fmla="*/ 53 w 99"/>
              <a:gd name="T21" fmla="*/ 35 h 55"/>
              <a:gd name="T22" fmla="*/ 53 w 99"/>
              <a:gd name="T23" fmla="*/ 35 h 55"/>
              <a:gd name="T24" fmla="*/ 54 w 99"/>
              <a:gd name="T25" fmla="*/ 34 h 55"/>
              <a:gd name="T26" fmla="*/ 53 w 99"/>
              <a:gd name="T27" fmla="*/ 34 h 55"/>
              <a:gd name="T28" fmla="*/ 73 w 99"/>
              <a:gd name="T29" fmla="*/ 14 h 55"/>
              <a:gd name="T30" fmla="*/ 90 w 99"/>
              <a:gd name="T31" fmla="*/ 11 h 55"/>
              <a:gd name="T32" fmla="*/ 97 w 99"/>
              <a:gd name="T33" fmla="*/ 7 h 55"/>
              <a:gd name="T34" fmla="*/ 98 w 99"/>
              <a:gd name="T35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9" h="55">
                <a:moveTo>
                  <a:pt x="98" y="0"/>
                </a:moveTo>
                <a:cubicBezTo>
                  <a:pt x="88" y="0"/>
                  <a:pt x="79" y="0"/>
                  <a:pt x="69" y="0"/>
                </a:cubicBezTo>
                <a:cubicBezTo>
                  <a:pt x="64" y="0"/>
                  <a:pt x="59" y="0"/>
                  <a:pt x="53" y="1"/>
                </a:cubicBezTo>
                <a:cubicBezTo>
                  <a:pt x="43" y="5"/>
                  <a:pt x="36" y="14"/>
                  <a:pt x="29" y="22"/>
                </a:cubicBezTo>
                <a:cubicBezTo>
                  <a:pt x="22" y="30"/>
                  <a:pt x="14" y="39"/>
                  <a:pt x="3" y="41"/>
                </a:cubicBezTo>
                <a:cubicBezTo>
                  <a:pt x="1" y="40"/>
                  <a:pt x="0" y="44"/>
                  <a:pt x="1" y="46"/>
                </a:cubicBezTo>
                <a:cubicBezTo>
                  <a:pt x="2" y="48"/>
                  <a:pt x="4" y="50"/>
                  <a:pt x="5" y="52"/>
                </a:cubicBezTo>
                <a:cubicBezTo>
                  <a:pt x="5" y="52"/>
                  <a:pt x="5" y="53"/>
                  <a:pt x="6" y="54"/>
                </a:cubicBezTo>
                <a:cubicBezTo>
                  <a:pt x="7" y="55"/>
                  <a:pt x="9" y="55"/>
                  <a:pt x="10" y="54"/>
                </a:cubicBezTo>
                <a:cubicBezTo>
                  <a:pt x="19" y="52"/>
                  <a:pt x="25" y="46"/>
                  <a:pt x="33" y="43"/>
                </a:cubicBezTo>
                <a:cubicBezTo>
                  <a:pt x="40" y="40"/>
                  <a:pt x="47" y="39"/>
                  <a:pt x="53" y="35"/>
                </a:cubicBezTo>
                <a:cubicBezTo>
                  <a:pt x="53" y="35"/>
                  <a:pt x="53" y="35"/>
                  <a:pt x="53" y="35"/>
                </a:cubicBezTo>
                <a:cubicBezTo>
                  <a:pt x="53" y="35"/>
                  <a:pt x="53" y="34"/>
                  <a:pt x="54" y="34"/>
                </a:cubicBezTo>
                <a:cubicBezTo>
                  <a:pt x="53" y="34"/>
                  <a:pt x="53" y="34"/>
                  <a:pt x="53" y="34"/>
                </a:cubicBezTo>
                <a:cubicBezTo>
                  <a:pt x="62" y="30"/>
                  <a:pt x="69" y="23"/>
                  <a:pt x="73" y="14"/>
                </a:cubicBezTo>
                <a:cubicBezTo>
                  <a:pt x="79" y="15"/>
                  <a:pt x="85" y="14"/>
                  <a:pt x="90" y="11"/>
                </a:cubicBezTo>
                <a:cubicBezTo>
                  <a:pt x="93" y="10"/>
                  <a:pt x="95" y="9"/>
                  <a:pt x="97" y="7"/>
                </a:cubicBezTo>
                <a:cubicBezTo>
                  <a:pt x="99" y="5"/>
                  <a:pt x="99" y="2"/>
                  <a:pt x="98" y="0"/>
                </a:cubicBezTo>
                <a:close/>
              </a:path>
            </a:pathLst>
          </a:custGeom>
          <a:solidFill>
            <a:srgbClr val="FFC28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2" name="Freeform 47"/>
          <p:cNvSpPr>
            <a:spLocks/>
          </p:cNvSpPr>
          <p:nvPr/>
        </p:nvSpPr>
        <p:spPr bwMode="auto">
          <a:xfrm>
            <a:off x="2561137" y="2833846"/>
            <a:ext cx="168015" cy="176213"/>
          </a:xfrm>
          <a:custGeom>
            <a:avLst/>
            <a:gdLst>
              <a:gd name="T0" fmla="*/ 7 w 42"/>
              <a:gd name="T1" fmla="*/ 18 h 49"/>
              <a:gd name="T2" fmla="*/ 5 w 42"/>
              <a:gd name="T3" fmla="*/ 23 h 49"/>
              <a:gd name="T4" fmla="*/ 8 w 42"/>
              <a:gd name="T5" fmla="*/ 26 h 49"/>
              <a:gd name="T6" fmla="*/ 4 w 42"/>
              <a:gd name="T7" fmla="*/ 29 h 49"/>
              <a:gd name="T8" fmla="*/ 6 w 42"/>
              <a:gd name="T9" fmla="*/ 33 h 49"/>
              <a:gd name="T10" fmla="*/ 0 w 42"/>
              <a:gd name="T11" fmla="*/ 37 h 49"/>
              <a:gd name="T12" fmla="*/ 5 w 42"/>
              <a:gd name="T13" fmla="*/ 41 h 49"/>
              <a:gd name="T14" fmla="*/ 2 w 42"/>
              <a:gd name="T15" fmla="*/ 45 h 49"/>
              <a:gd name="T16" fmla="*/ 6 w 42"/>
              <a:gd name="T17" fmla="*/ 49 h 49"/>
              <a:gd name="T18" fmla="*/ 12 w 42"/>
              <a:gd name="T19" fmla="*/ 48 h 49"/>
              <a:gd name="T20" fmla="*/ 32 w 42"/>
              <a:gd name="T21" fmla="*/ 42 h 49"/>
              <a:gd name="T22" fmla="*/ 34 w 42"/>
              <a:gd name="T23" fmla="*/ 40 h 49"/>
              <a:gd name="T24" fmla="*/ 33 w 42"/>
              <a:gd name="T25" fmla="*/ 37 h 49"/>
              <a:gd name="T26" fmla="*/ 39 w 42"/>
              <a:gd name="T27" fmla="*/ 32 h 49"/>
              <a:gd name="T28" fmla="*/ 37 w 42"/>
              <a:gd name="T29" fmla="*/ 26 h 49"/>
              <a:gd name="T30" fmla="*/ 41 w 42"/>
              <a:gd name="T31" fmla="*/ 20 h 49"/>
              <a:gd name="T32" fmla="*/ 37 w 42"/>
              <a:gd name="T33" fmla="*/ 15 h 49"/>
              <a:gd name="T34" fmla="*/ 38 w 42"/>
              <a:gd name="T35" fmla="*/ 5 h 49"/>
              <a:gd name="T36" fmla="*/ 30 w 42"/>
              <a:gd name="T37" fmla="*/ 5 h 49"/>
              <a:gd name="T38" fmla="*/ 7 w 42"/>
              <a:gd name="T39" fmla="*/ 1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2" h="49">
                <a:moveTo>
                  <a:pt x="7" y="18"/>
                </a:moveTo>
                <a:cubicBezTo>
                  <a:pt x="6" y="20"/>
                  <a:pt x="5" y="21"/>
                  <a:pt x="5" y="23"/>
                </a:cubicBezTo>
                <a:cubicBezTo>
                  <a:pt x="5" y="24"/>
                  <a:pt x="7" y="26"/>
                  <a:pt x="8" y="26"/>
                </a:cubicBezTo>
                <a:cubicBezTo>
                  <a:pt x="6" y="26"/>
                  <a:pt x="4" y="27"/>
                  <a:pt x="4" y="29"/>
                </a:cubicBezTo>
                <a:cubicBezTo>
                  <a:pt x="3" y="31"/>
                  <a:pt x="4" y="33"/>
                  <a:pt x="6" y="33"/>
                </a:cubicBezTo>
                <a:cubicBezTo>
                  <a:pt x="3" y="33"/>
                  <a:pt x="0" y="34"/>
                  <a:pt x="0" y="37"/>
                </a:cubicBezTo>
                <a:cubicBezTo>
                  <a:pt x="0" y="39"/>
                  <a:pt x="2" y="42"/>
                  <a:pt x="5" y="41"/>
                </a:cubicBezTo>
                <a:cubicBezTo>
                  <a:pt x="3" y="42"/>
                  <a:pt x="1" y="44"/>
                  <a:pt x="2" y="45"/>
                </a:cubicBezTo>
                <a:cubicBezTo>
                  <a:pt x="3" y="47"/>
                  <a:pt x="4" y="48"/>
                  <a:pt x="6" y="49"/>
                </a:cubicBezTo>
                <a:cubicBezTo>
                  <a:pt x="8" y="49"/>
                  <a:pt x="10" y="49"/>
                  <a:pt x="12" y="48"/>
                </a:cubicBezTo>
                <a:cubicBezTo>
                  <a:pt x="19" y="47"/>
                  <a:pt x="26" y="46"/>
                  <a:pt x="32" y="42"/>
                </a:cubicBezTo>
                <a:cubicBezTo>
                  <a:pt x="33" y="41"/>
                  <a:pt x="33" y="41"/>
                  <a:pt x="34" y="40"/>
                </a:cubicBezTo>
                <a:cubicBezTo>
                  <a:pt x="34" y="39"/>
                  <a:pt x="34" y="38"/>
                  <a:pt x="33" y="37"/>
                </a:cubicBezTo>
                <a:cubicBezTo>
                  <a:pt x="35" y="36"/>
                  <a:pt x="38" y="35"/>
                  <a:pt x="39" y="32"/>
                </a:cubicBezTo>
                <a:cubicBezTo>
                  <a:pt x="40" y="30"/>
                  <a:pt x="40" y="26"/>
                  <a:pt x="37" y="26"/>
                </a:cubicBezTo>
                <a:cubicBezTo>
                  <a:pt x="39" y="24"/>
                  <a:pt x="41" y="22"/>
                  <a:pt x="41" y="20"/>
                </a:cubicBezTo>
                <a:cubicBezTo>
                  <a:pt x="42" y="17"/>
                  <a:pt x="39" y="14"/>
                  <a:pt x="37" y="15"/>
                </a:cubicBezTo>
                <a:cubicBezTo>
                  <a:pt x="40" y="12"/>
                  <a:pt x="40" y="8"/>
                  <a:pt x="38" y="5"/>
                </a:cubicBezTo>
                <a:cubicBezTo>
                  <a:pt x="35" y="0"/>
                  <a:pt x="33" y="2"/>
                  <a:pt x="30" y="5"/>
                </a:cubicBezTo>
                <a:cubicBezTo>
                  <a:pt x="24" y="11"/>
                  <a:pt x="13" y="12"/>
                  <a:pt x="7" y="18"/>
                </a:cubicBezTo>
                <a:close/>
              </a:path>
            </a:pathLst>
          </a:custGeom>
          <a:solidFill>
            <a:srgbClr val="FFC28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" name="Freeform 48"/>
          <p:cNvSpPr>
            <a:spLocks/>
          </p:cNvSpPr>
          <p:nvPr/>
        </p:nvSpPr>
        <p:spPr bwMode="auto">
          <a:xfrm>
            <a:off x="627561" y="3789521"/>
            <a:ext cx="249369" cy="414338"/>
          </a:xfrm>
          <a:custGeom>
            <a:avLst/>
            <a:gdLst>
              <a:gd name="T0" fmla="*/ 58 w 62"/>
              <a:gd name="T1" fmla="*/ 14 h 115"/>
              <a:gd name="T2" fmla="*/ 50 w 62"/>
              <a:gd name="T3" fmla="*/ 0 h 115"/>
              <a:gd name="T4" fmla="*/ 31 w 62"/>
              <a:gd name="T5" fmla="*/ 1 h 115"/>
              <a:gd name="T6" fmla="*/ 15 w 62"/>
              <a:gd name="T7" fmla="*/ 8 h 115"/>
              <a:gd name="T8" fmla="*/ 3 w 62"/>
              <a:gd name="T9" fmla="*/ 48 h 115"/>
              <a:gd name="T10" fmla="*/ 12 w 62"/>
              <a:gd name="T11" fmla="*/ 94 h 115"/>
              <a:gd name="T12" fmla="*/ 14 w 62"/>
              <a:gd name="T13" fmla="*/ 99 h 115"/>
              <a:gd name="T14" fmla="*/ 19 w 62"/>
              <a:gd name="T15" fmla="*/ 100 h 115"/>
              <a:gd name="T16" fmla="*/ 22 w 62"/>
              <a:gd name="T17" fmla="*/ 94 h 115"/>
              <a:gd name="T18" fmla="*/ 39 w 62"/>
              <a:gd name="T19" fmla="*/ 99 h 115"/>
              <a:gd name="T20" fmla="*/ 31 w 62"/>
              <a:gd name="T21" fmla="*/ 72 h 115"/>
              <a:gd name="T22" fmla="*/ 42 w 62"/>
              <a:gd name="T23" fmla="*/ 47 h 115"/>
              <a:gd name="T24" fmla="*/ 45 w 62"/>
              <a:gd name="T25" fmla="*/ 61 h 115"/>
              <a:gd name="T26" fmla="*/ 45 w 62"/>
              <a:gd name="T27" fmla="*/ 72 h 115"/>
              <a:gd name="T28" fmla="*/ 54 w 62"/>
              <a:gd name="T29" fmla="*/ 79 h 115"/>
              <a:gd name="T30" fmla="*/ 58 w 62"/>
              <a:gd name="T31" fmla="*/ 14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62" h="115">
                <a:moveTo>
                  <a:pt x="58" y="14"/>
                </a:moveTo>
                <a:cubicBezTo>
                  <a:pt x="56" y="5"/>
                  <a:pt x="54" y="0"/>
                  <a:pt x="50" y="0"/>
                </a:cubicBezTo>
                <a:cubicBezTo>
                  <a:pt x="44" y="0"/>
                  <a:pt x="37" y="0"/>
                  <a:pt x="31" y="1"/>
                </a:cubicBezTo>
                <a:cubicBezTo>
                  <a:pt x="27" y="1"/>
                  <a:pt x="16" y="4"/>
                  <a:pt x="15" y="8"/>
                </a:cubicBezTo>
                <a:cubicBezTo>
                  <a:pt x="11" y="21"/>
                  <a:pt x="5" y="34"/>
                  <a:pt x="3" y="48"/>
                </a:cubicBezTo>
                <a:cubicBezTo>
                  <a:pt x="0" y="64"/>
                  <a:pt x="7" y="78"/>
                  <a:pt x="12" y="94"/>
                </a:cubicBezTo>
                <a:cubicBezTo>
                  <a:pt x="12" y="96"/>
                  <a:pt x="13" y="97"/>
                  <a:pt x="14" y="99"/>
                </a:cubicBezTo>
                <a:cubicBezTo>
                  <a:pt x="15" y="100"/>
                  <a:pt x="17" y="101"/>
                  <a:pt x="19" y="100"/>
                </a:cubicBezTo>
                <a:cubicBezTo>
                  <a:pt x="22" y="99"/>
                  <a:pt x="22" y="96"/>
                  <a:pt x="22" y="94"/>
                </a:cubicBezTo>
                <a:cubicBezTo>
                  <a:pt x="27" y="98"/>
                  <a:pt x="37" y="115"/>
                  <a:pt x="39" y="99"/>
                </a:cubicBezTo>
                <a:cubicBezTo>
                  <a:pt x="39" y="91"/>
                  <a:pt x="33" y="80"/>
                  <a:pt x="31" y="72"/>
                </a:cubicBezTo>
                <a:cubicBezTo>
                  <a:pt x="29" y="63"/>
                  <a:pt x="33" y="53"/>
                  <a:pt x="42" y="47"/>
                </a:cubicBezTo>
                <a:cubicBezTo>
                  <a:pt x="44" y="52"/>
                  <a:pt x="46" y="56"/>
                  <a:pt x="45" y="61"/>
                </a:cubicBezTo>
                <a:cubicBezTo>
                  <a:pt x="45" y="65"/>
                  <a:pt x="44" y="69"/>
                  <a:pt x="45" y="72"/>
                </a:cubicBezTo>
                <a:cubicBezTo>
                  <a:pt x="46" y="76"/>
                  <a:pt x="50" y="79"/>
                  <a:pt x="54" y="79"/>
                </a:cubicBezTo>
                <a:cubicBezTo>
                  <a:pt x="60" y="78"/>
                  <a:pt x="62" y="36"/>
                  <a:pt x="58" y="14"/>
                </a:cubicBezTo>
                <a:close/>
              </a:path>
            </a:pathLst>
          </a:custGeom>
          <a:solidFill>
            <a:srgbClr val="FFC28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4" name="Freeform 49"/>
          <p:cNvSpPr>
            <a:spLocks/>
          </p:cNvSpPr>
          <p:nvPr/>
        </p:nvSpPr>
        <p:spPr bwMode="auto">
          <a:xfrm>
            <a:off x="1545137" y="5400834"/>
            <a:ext cx="399697" cy="523875"/>
          </a:xfrm>
          <a:custGeom>
            <a:avLst/>
            <a:gdLst>
              <a:gd name="T0" fmla="*/ 68 w 99"/>
              <a:gd name="T1" fmla="*/ 55 h 145"/>
              <a:gd name="T2" fmla="*/ 75 w 99"/>
              <a:gd name="T3" fmla="*/ 81 h 145"/>
              <a:gd name="T4" fmla="*/ 96 w 99"/>
              <a:gd name="T5" fmla="*/ 116 h 145"/>
              <a:gd name="T6" fmla="*/ 94 w 99"/>
              <a:gd name="T7" fmla="*/ 131 h 145"/>
              <a:gd name="T8" fmla="*/ 85 w 99"/>
              <a:gd name="T9" fmla="*/ 140 h 145"/>
              <a:gd name="T10" fmla="*/ 75 w 99"/>
              <a:gd name="T11" fmla="*/ 145 h 145"/>
              <a:gd name="T12" fmla="*/ 40 w 99"/>
              <a:gd name="T13" fmla="*/ 145 h 145"/>
              <a:gd name="T14" fmla="*/ 31 w 99"/>
              <a:gd name="T15" fmla="*/ 142 h 145"/>
              <a:gd name="T16" fmla="*/ 11 w 99"/>
              <a:gd name="T17" fmla="*/ 126 h 145"/>
              <a:gd name="T18" fmla="*/ 6 w 99"/>
              <a:gd name="T19" fmla="*/ 115 h 145"/>
              <a:gd name="T20" fmla="*/ 6 w 99"/>
              <a:gd name="T21" fmla="*/ 33 h 145"/>
              <a:gd name="T22" fmla="*/ 68 w 99"/>
              <a:gd name="T23" fmla="*/ 55 h 1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99" h="145">
                <a:moveTo>
                  <a:pt x="68" y="55"/>
                </a:moveTo>
                <a:cubicBezTo>
                  <a:pt x="75" y="81"/>
                  <a:pt x="75" y="81"/>
                  <a:pt x="75" y="81"/>
                </a:cubicBezTo>
                <a:cubicBezTo>
                  <a:pt x="96" y="116"/>
                  <a:pt x="96" y="116"/>
                  <a:pt x="96" y="116"/>
                </a:cubicBezTo>
                <a:cubicBezTo>
                  <a:pt x="99" y="121"/>
                  <a:pt x="98" y="127"/>
                  <a:pt x="94" y="131"/>
                </a:cubicBezTo>
                <a:cubicBezTo>
                  <a:pt x="85" y="140"/>
                  <a:pt x="85" y="140"/>
                  <a:pt x="85" y="140"/>
                </a:cubicBezTo>
                <a:cubicBezTo>
                  <a:pt x="83" y="143"/>
                  <a:pt x="79" y="145"/>
                  <a:pt x="75" y="145"/>
                </a:cubicBezTo>
                <a:cubicBezTo>
                  <a:pt x="40" y="145"/>
                  <a:pt x="40" y="145"/>
                  <a:pt x="40" y="145"/>
                </a:cubicBezTo>
                <a:cubicBezTo>
                  <a:pt x="37" y="145"/>
                  <a:pt x="34" y="144"/>
                  <a:pt x="31" y="142"/>
                </a:cubicBezTo>
                <a:cubicBezTo>
                  <a:pt x="11" y="126"/>
                  <a:pt x="11" y="126"/>
                  <a:pt x="11" y="126"/>
                </a:cubicBezTo>
                <a:cubicBezTo>
                  <a:pt x="8" y="123"/>
                  <a:pt x="6" y="119"/>
                  <a:pt x="6" y="115"/>
                </a:cubicBezTo>
                <a:cubicBezTo>
                  <a:pt x="7" y="99"/>
                  <a:pt x="10" y="59"/>
                  <a:pt x="6" y="33"/>
                </a:cubicBezTo>
                <a:cubicBezTo>
                  <a:pt x="0" y="0"/>
                  <a:pt x="68" y="55"/>
                  <a:pt x="68" y="55"/>
                </a:cubicBezTo>
                <a:close/>
              </a:path>
            </a:pathLst>
          </a:custGeom>
          <a:solidFill>
            <a:srgbClr val="2B2B2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5" name="Freeform 50"/>
          <p:cNvSpPr>
            <a:spLocks/>
          </p:cNvSpPr>
          <p:nvPr/>
        </p:nvSpPr>
        <p:spPr bwMode="auto">
          <a:xfrm>
            <a:off x="935537" y="5400834"/>
            <a:ext cx="394392" cy="523875"/>
          </a:xfrm>
          <a:custGeom>
            <a:avLst/>
            <a:gdLst>
              <a:gd name="T0" fmla="*/ 30 w 98"/>
              <a:gd name="T1" fmla="*/ 55 h 145"/>
              <a:gd name="T2" fmla="*/ 24 w 98"/>
              <a:gd name="T3" fmla="*/ 81 h 145"/>
              <a:gd name="T4" fmla="*/ 3 w 98"/>
              <a:gd name="T5" fmla="*/ 116 h 145"/>
              <a:gd name="T6" fmla="*/ 5 w 98"/>
              <a:gd name="T7" fmla="*/ 131 h 145"/>
              <a:gd name="T8" fmla="*/ 13 w 98"/>
              <a:gd name="T9" fmla="*/ 140 h 145"/>
              <a:gd name="T10" fmla="*/ 24 w 98"/>
              <a:gd name="T11" fmla="*/ 145 h 145"/>
              <a:gd name="T12" fmla="*/ 58 w 98"/>
              <a:gd name="T13" fmla="*/ 145 h 145"/>
              <a:gd name="T14" fmla="*/ 67 w 98"/>
              <a:gd name="T15" fmla="*/ 142 h 145"/>
              <a:gd name="T16" fmla="*/ 87 w 98"/>
              <a:gd name="T17" fmla="*/ 126 h 145"/>
              <a:gd name="T18" fmla="*/ 92 w 98"/>
              <a:gd name="T19" fmla="*/ 115 h 145"/>
              <a:gd name="T20" fmla="*/ 93 w 98"/>
              <a:gd name="T21" fmla="*/ 33 h 145"/>
              <a:gd name="T22" fmla="*/ 30 w 98"/>
              <a:gd name="T23" fmla="*/ 55 h 1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98" h="145">
                <a:moveTo>
                  <a:pt x="30" y="55"/>
                </a:moveTo>
                <a:cubicBezTo>
                  <a:pt x="24" y="81"/>
                  <a:pt x="24" y="81"/>
                  <a:pt x="24" y="81"/>
                </a:cubicBezTo>
                <a:cubicBezTo>
                  <a:pt x="3" y="116"/>
                  <a:pt x="3" y="116"/>
                  <a:pt x="3" y="116"/>
                </a:cubicBezTo>
                <a:cubicBezTo>
                  <a:pt x="0" y="121"/>
                  <a:pt x="1" y="127"/>
                  <a:pt x="5" y="131"/>
                </a:cubicBezTo>
                <a:cubicBezTo>
                  <a:pt x="13" y="140"/>
                  <a:pt x="13" y="140"/>
                  <a:pt x="13" y="140"/>
                </a:cubicBezTo>
                <a:cubicBezTo>
                  <a:pt x="16" y="143"/>
                  <a:pt x="20" y="145"/>
                  <a:pt x="24" y="145"/>
                </a:cubicBezTo>
                <a:cubicBezTo>
                  <a:pt x="58" y="145"/>
                  <a:pt x="58" y="145"/>
                  <a:pt x="58" y="145"/>
                </a:cubicBezTo>
                <a:cubicBezTo>
                  <a:pt x="61" y="145"/>
                  <a:pt x="65" y="144"/>
                  <a:pt x="67" y="142"/>
                </a:cubicBezTo>
                <a:cubicBezTo>
                  <a:pt x="87" y="126"/>
                  <a:pt x="87" y="126"/>
                  <a:pt x="87" y="126"/>
                </a:cubicBezTo>
                <a:cubicBezTo>
                  <a:pt x="91" y="123"/>
                  <a:pt x="93" y="119"/>
                  <a:pt x="92" y="115"/>
                </a:cubicBezTo>
                <a:cubicBezTo>
                  <a:pt x="91" y="99"/>
                  <a:pt x="89" y="59"/>
                  <a:pt x="93" y="33"/>
                </a:cubicBezTo>
                <a:cubicBezTo>
                  <a:pt x="98" y="0"/>
                  <a:pt x="30" y="55"/>
                  <a:pt x="30" y="55"/>
                </a:cubicBezTo>
                <a:close/>
              </a:path>
            </a:pathLst>
          </a:custGeom>
          <a:solidFill>
            <a:srgbClr val="2B2B2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6" name="Freeform 51"/>
          <p:cNvSpPr>
            <a:spLocks/>
          </p:cNvSpPr>
          <p:nvPr/>
        </p:nvSpPr>
        <p:spPr bwMode="auto">
          <a:xfrm>
            <a:off x="967287" y="3551396"/>
            <a:ext cx="491663" cy="2095500"/>
          </a:xfrm>
          <a:custGeom>
            <a:avLst/>
            <a:gdLst>
              <a:gd name="T0" fmla="*/ 25 w 122"/>
              <a:gd name="T1" fmla="*/ 1 h 581"/>
              <a:gd name="T2" fmla="*/ 17 w 122"/>
              <a:gd name="T3" fmla="*/ 0 h 581"/>
              <a:gd name="T4" fmla="*/ 11 w 122"/>
              <a:gd name="T5" fmla="*/ 4 h 581"/>
              <a:gd name="T6" fmla="*/ 4 w 122"/>
              <a:gd name="T7" fmla="*/ 82 h 581"/>
              <a:gd name="T8" fmla="*/ 2 w 122"/>
              <a:gd name="T9" fmla="*/ 567 h 581"/>
              <a:gd name="T10" fmla="*/ 58 w 122"/>
              <a:gd name="T11" fmla="*/ 580 h 581"/>
              <a:gd name="T12" fmla="*/ 86 w 122"/>
              <a:gd name="T13" fmla="*/ 578 h 581"/>
              <a:gd name="T14" fmla="*/ 91 w 122"/>
              <a:gd name="T15" fmla="*/ 573 h 581"/>
              <a:gd name="T16" fmla="*/ 119 w 122"/>
              <a:gd name="T17" fmla="*/ 144 h 581"/>
              <a:gd name="T18" fmla="*/ 122 w 122"/>
              <a:gd name="T19" fmla="*/ 140 h 581"/>
              <a:gd name="T20" fmla="*/ 122 w 122"/>
              <a:gd name="T21" fmla="*/ 14 h 581"/>
              <a:gd name="T22" fmla="*/ 25 w 122"/>
              <a:gd name="T23" fmla="*/ 1 h 5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22" h="581">
                <a:moveTo>
                  <a:pt x="25" y="1"/>
                </a:moveTo>
                <a:cubicBezTo>
                  <a:pt x="23" y="1"/>
                  <a:pt x="20" y="0"/>
                  <a:pt x="17" y="0"/>
                </a:cubicBezTo>
                <a:cubicBezTo>
                  <a:pt x="14" y="0"/>
                  <a:pt x="11" y="1"/>
                  <a:pt x="11" y="4"/>
                </a:cubicBezTo>
                <a:cubicBezTo>
                  <a:pt x="8" y="29"/>
                  <a:pt x="6" y="55"/>
                  <a:pt x="4" y="82"/>
                </a:cubicBezTo>
                <a:cubicBezTo>
                  <a:pt x="0" y="144"/>
                  <a:pt x="2" y="567"/>
                  <a:pt x="2" y="567"/>
                </a:cubicBezTo>
                <a:cubicBezTo>
                  <a:pt x="2" y="567"/>
                  <a:pt x="1" y="581"/>
                  <a:pt x="58" y="580"/>
                </a:cubicBezTo>
                <a:cubicBezTo>
                  <a:pt x="67" y="580"/>
                  <a:pt x="76" y="579"/>
                  <a:pt x="86" y="578"/>
                </a:cubicBezTo>
                <a:cubicBezTo>
                  <a:pt x="89" y="578"/>
                  <a:pt x="91" y="576"/>
                  <a:pt x="91" y="573"/>
                </a:cubicBezTo>
                <a:cubicBezTo>
                  <a:pt x="92" y="457"/>
                  <a:pt x="108" y="259"/>
                  <a:pt x="119" y="144"/>
                </a:cubicBezTo>
                <a:cubicBezTo>
                  <a:pt x="119" y="142"/>
                  <a:pt x="120" y="140"/>
                  <a:pt x="122" y="140"/>
                </a:cubicBezTo>
                <a:cubicBezTo>
                  <a:pt x="122" y="14"/>
                  <a:pt x="122" y="14"/>
                  <a:pt x="122" y="14"/>
                </a:cubicBezTo>
                <a:cubicBezTo>
                  <a:pt x="90" y="10"/>
                  <a:pt x="58" y="6"/>
                  <a:pt x="25" y="1"/>
                </a:cubicBezTo>
                <a:close/>
              </a:path>
            </a:pathLst>
          </a:custGeom>
          <a:solidFill>
            <a:srgbClr val="2141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7" name="Freeform 52"/>
          <p:cNvSpPr>
            <a:spLocks/>
          </p:cNvSpPr>
          <p:nvPr/>
        </p:nvSpPr>
        <p:spPr bwMode="auto">
          <a:xfrm>
            <a:off x="1408612" y="3551396"/>
            <a:ext cx="507581" cy="2095500"/>
          </a:xfrm>
          <a:custGeom>
            <a:avLst/>
            <a:gdLst>
              <a:gd name="T0" fmla="*/ 121 w 126"/>
              <a:gd name="T1" fmla="*/ 82 h 581"/>
              <a:gd name="T2" fmla="*/ 114 w 126"/>
              <a:gd name="T3" fmla="*/ 4 h 581"/>
              <a:gd name="T4" fmla="*/ 109 w 126"/>
              <a:gd name="T5" fmla="*/ 0 h 581"/>
              <a:gd name="T6" fmla="*/ 100 w 126"/>
              <a:gd name="T7" fmla="*/ 1 h 581"/>
              <a:gd name="T8" fmla="*/ 2 w 126"/>
              <a:gd name="T9" fmla="*/ 15 h 581"/>
              <a:gd name="T10" fmla="*/ 1 w 126"/>
              <a:gd name="T11" fmla="*/ 15 h 581"/>
              <a:gd name="T12" fmla="*/ 0 w 126"/>
              <a:gd name="T13" fmla="*/ 14 h 581"/>
              <a:gd name="T14" fmla="*/ 0 w 126"/>
              <a:gd name="T15" fmla="*/ 140 h 581"/>
              <a:gd name="T16" fmla="*/ 7 w 126"/>
              <a:gd name="T17" fmla="*/ 144 h 581"/>
              <a:gd name="T18" fmla="*/ 27 w 126"/>
              <a:gd name="T19" fmla="*/ 573 h 581"/>
              <a:gd name="T20" fmla="*/ 32 w 126"/>
              <a:gd name="T21" fmla="*/ 578 h 581"/>
              <a:gd name="T22" fmla="*/ 60 w 126"/>
              <a:gd name="T23" fmla="*/ 580 h 581"/>
              <a:gd name="T24" fmla="*/ 117 w 126"/>
              <a:gd name="T25" fmla="*/ 567 h 581"/>
              <a:gd name="T26" fmla="*/ 121 w 126"/>
              <a:gd name="T27" fmla="*/ 82 h 5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26" h="581">
                <a:moveTo>
                  <a:pt x="121" y="82"/>
                </a:moveTo>
                <a:cubicBezTo>
                  <a:pt x="120" y="55"/>
                  <a:pt x="117" y="29"/>
                  <a:pt x="114" y="4"/>
                </a:cubicBezTo>
                <a:cubicBezTo>
                  <a:pt x="114" y="1"/>
                  <a:pt x="111" y="0"/>
                  <a:pt x="109" y="0"/>
                </a:cubicBezTo>
                <a:cubicBezTo>
                  <a:pt x="106" y="0"/>
                  <a:pt x="103" y="1"/>
                  <a:pt x="100" y="1"/>
                </a:cubicBezTo>
                <a:cubicBezTo>
                  <a:pt x="67" y="6"/>
                  <a:pt x="35" y="10"/>
                  <a:pt x="2" y="15"/>
                </a:cubicBezTo>
                <a:cubicBezTo>
                  <a:pt x="2" y="15"/>
                  <a:pt x="1" y="15"/>
                  <a:pt x="1" y="15"/>
                </a:cubicBezTo>
                <a:cubicBezTo>
                  <a:pt x="1" y="14"/>
                  <a:pt x="1" y="14"/>
                  <a:pt x="0" y="14"/>
                </a:cubicBezTo>
                <a:cubicBezTo>
                  <a:pt x="0" y="140"/>
                  <a:pt x="0" y="140"/>
                  <a:pt x="0" y="140"/>
                </a:cubicBezTo>
                <a:cubicBezTo>
                  <a:pt x="3" y="139"/>
                  <a:pt x="6" y="141"/>
                  <a:pt x="7" y="144"/>
                </a:cubicBezTo>
                <a:cubicBezTo>
                  <a:pt x="17" y="259"/>
                  <a:pt x="27" y="457"/>
                  <a:pt x="27" y="573"/>
                </a:cubicBezTo>
                <a:cubicBezTo>
                  <a:pt x="27" y="576"/>
                  <a:pt x="30" y="578"/>
                  <a:pt x="32" y="578"/>
                </a:cubicBezTo>
                <a:cubicBezTo>
                  <a:pt x="43" y="579"/>
                  <a:pt x="52" y="580"/>
                  <a:pt x="60" y="580"/>
                </a:cubicBezTo>
                <a:cubicBezTo>
                  <a:pt x="117" y="581"/>
                  <a:pt x="117" y="567"/>
                  <a:pt x="117" y="567"/>
                </a:cubicBezTo>
                <a:cubicBezTo>
                  <a:pt x="117" y="567"/>
                  <a:pt x="126" y="144"/>
                  <a:pt x="121" y="82"/>
                </a:cubicBezTo>
                <a:close/>
              </a:path>
            </a:pathLst>
          </a:custGeom>
          <a:solidFill>
            <a:srgbClr val="2548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8" name="Freeform 53"/>
          <p:cNvSpPr>
            <a:spLocks/>
          </p:cNvSpPr>
          <p:nvPr/>
        </p:nvSpPr>
        <p:spPr bwMode="auto">
          <a:xfrm>
            <a:off x="1307011" y="2187734"/>
            <a:ext cx="334261" cy="257175"/>
          </a:xfrm>
          <a:custGeom>
            <a:avLst/>
            <a:gdLst>
              <a:gd name="T0" fmla="*/ 185 w 189"/>
              <a:gd name="T1" fmla="*/ 0 h 162"/>
              <a:gd name="T2" fmla="*/ 185 w 189"/>
              <a:gd name="T3" fmla="*/ 9 h 162"/>
              <a:gd name="T4" fmla="*/ 189 w 189"/>
              <a:gd name="T5" fmla="*/ 75 h 162"/>
              <a:gd name="T6" fmla="*/ 93 w 189"/>
              <a:gd name="T7" fmla="*/ 162 h 162"/>
              <a:gd name="T8" fmla="*/ 59 w 189"/>
              <a:gd name="T9" fmla="*/ 130 h 162"/>
              <a:gd name="T10" fmla="*/ 5 w 189"/>
              <a:gd name="T11" fmla="*/ 82 h 162"/>
              <a:gd name="T12" fmla="*/ 0 w 189"/>
              <a:gd name="T13" fmla="*/ 0 h 162"/>
              <a:gd name="T14" fmla="*/ 185 w 189"/>
              <a:gd name="T15" fmla="*/ 0 h 1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89" h="162">
                <a:moveTo>
                  <a:pt x="185" y="0"/>
                </a:moveTo>
                <a:lnTo>
                  <a:pt x="185" y="9"/>
                </a:lnTo>
                <a:lnTo>
                  <a:pt x="189" y="75"/>
                </a:lnTo>
                <a:lnTo>
                  <a:pt x="93" y="162"/>
                </a:lnTo>
                <a:lnTo>
                  <a:pt x="59" y="130"/>
                </a:lnTo>
                <a:lnTo>
                  <a:pt x="5" y="82"/>
                </a:lnTo>
                <a:lnTo>
                  <a:pt x="0" y="0"/>
                </a:lnTo>
                <a:lnTo>
                  <a:pt x="185" y="0"/>
                </a:lnTo>
                <a:close/>
              </a:path>
            </a:pathLst>
          </a:custGeom>
          <a:solidFill>
            <a:srgbClr val="E2A7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9" name="Freeform 54"/>
          <p:cNvSpPr>
            <a:spLocks/>
          </p:cNvSpPr>
          <p:nvPr/>
        </p:nvSpPr>
        <p:spPr bwMode="auto">
          <a:xfrm>
            <a:off x="1422899" y="1716246"/>
            <a:ext cx="297120" cy="569913"/>
          </a:xfrm>
          <a:custGeom>
            <a:avLst/>
            <a:gdLst>
              <a:gd name="T0" fmla="*/ 2 w 74"/>
              <a:gd name="T1" fmla="*/ 21 h 158"/>
              <a:gd name="T2" fmla="*/ 16 w 74"/>
              <a:gd name="T3" fmla="*/ 13 h 158"/>
              <a:gd name="T4" fmla="*/ 35 w 74"/>
              <a:gd name="T5" fmla="*/ 3 h 158"/>
              <a:gd name="T6" fmla="*/ 50 w 74"/>
              <a:gd name="T7" fmla="*/ 1 h 158"/>
              <a:gd name="T8" fmla="*/ 64 w 74"/>
              <a:gd name="T9" fmla="*/ 18 h 158"/>
              <a:gd name="T10" fmla="*/ 62 w 74"/>
              <a:gd name="T11" fmla="*/ 65 h 158"/>
              <a:gd name="T12" fmla="*/ 66 w 74"/>
              <a:gd name="T13" fmla="*/ 69 h 158"/>
              <a:gd name="T14" fmla="*/ 68 w 74"/>
              <a:gd name="T15" fmla="*/ 65 h 158"/>
              <a:gd name="T16" fmla="*/ 74 w 74"/>
              <a:gd name="T17" fmla="*/ 69 h 158"/>
              <a:gd name="T18" fmla="*/ 70 w 74"/>
              <a:gd name="T19" fmla="*/ 95 h 158"/>
              <a:gd name="T20" fmla="*/ 61 w 74"/>
              <a:gd name="T21" fmla="*/ 105 h 158"/>
              <a:gd name="T22" fmla="*/ 57 w 74"/>
              <a:gd name="T23" fmla="*/ 121 h 158"/>
              <a:gd name="T24" fmla="*/ 53 w 74"/>
              <a:gd name="T25" fmla="*/ 130 h 158"/>
              <a:gd name="T26" fmla="*/ 38 w 74"/>
              <a:gd name="T27" fmla="*/ 143 h 158"/>
              <a:gd name="T28" fmla="*/ 23 w 74"/>
              <a:gd name="T29" fmla="*/ 156 h 158"/>
              <a:gd name="T30" fmla="*/ 10 w 74"/>
              <a:gd name="T31" fmla="*/ 158 h 158"/>
              <a:gd name="T32" fmla="*/ 8 w 74"/>
              <a:gd name="T33" fmla="*/ 158 h 158"/>
              <a:gd name="T34" fmla="*/ 0 w 74"/>
              <a:gd name="T35" fmla="*/ 20 h 158"/>
              <a:gd name="T36" fmla="*/ 2 w 74"/>
              <a:gd name="T37" fmla="*/ 21 h 1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74" h="158">
                <a:moveTo>
                  <a:pt x="2" y="21"/>
                </a:moveTo>
                <a:cubicBezTo>
                  <a:pt x="7" y="22"/>
                  <a:pt x="13" y="16"/>
                  <a:pt x="16" y="13"/>
                </a:cubicBezTo>
                <a:cubicBezTo>
                  <a:pt x="22" y="9"/>
                  <a:pt x="28" y="5"/>
                  <a:pt x="35" y="3"/>
                </a:cubicBezTo>
                <a:cubicBezTo>
                  <a:pt x="40" y="1"/>
                  <a:pt x="45" y="0"/>
                  <a:pt x="50" y="1"/>
                </a:cubicBezTo>
                <a:cubicBezTo>
                  <a:pt x="58" y="4"/>
                  <a:pt x="63" y="11"/>
                  <a:pt x="64" y="18"/>
                </a:cubicBezTo>
                <a:cubicBezTo>
                  <a:pt x="67" y="34"/>
                  <a:pt x="59" y="49"/>
                  <a:pt x="62" y="65"/>
                </a:cubicBezTo>
                <a:cubicBezTo>
                  <a:pt x="62" y="67"/>
                  <a:pt x="63" y="72"/>
                  <a:pt x="66" y="69"/>
                </a:cubicBezTo>
                <a:cubicBezTo>
                  <a:pt x="68" y="68"/>
                  <a:pt x="67" y="66"/>
                  <a:pt x="68" y="65"/>
                </a:cubicBezTo>
                <a:cubicBezTo>
                  <a:pt x="72" y="62"/>
                  <a:pt x="73" y="66"/>
                  <a:pt x="74" y="69"/>
                </a:cubicBezTo>
                <a:cubicBezTo>
                  <a:pt x="74" y="77"/>
                  <a:pt x="74" y="87"/>
                  <a:pt x="70" y="95"/>
                </a:cubicBezTo>
                <a:cubicBezTo>
                  <a:pt x="68" y="100"/>
                  <a:pt x="64" y="102"/>
                  <a:pt x="61" y="105"/>
                </a:cubicBezTo>
                <a:cubicBezTo>
                  <a:pt x="57" y="109"/>
                  <a:pt x="58" y="116"/>
                  <a:pt x="57" y="121"/>
                </a:cubicBezTo>
                <a:cubicBezTo>
                  <a:pt x="56" y="124"/>
                  <a:pt x="55" y="127"/>
                  <a:pt x="53" y="130"/>
                </a:cubicBezTo>
                <a:cubicBezTo>
                  <a:pt x="49" y="135"/>
                  <a:pt x="42" y="138"/>
                  <a:pt x="38" y="143"/>
                </a:cubicBezTo>
                <a:cubicBezTo>
                  <a:pt x="33" y="148"/>
                  <a:pt x="29" y="153"/>
                  <a:pt x="23" y="156"/>
                </a:cubicBezTo>
                <a:cubicBezTo>
                  <a:pt x="20" y="158"/>
                  <a:pt x="14" y="158"/>
                  <a:pt x="10" y="158"/>
                </a:cubicBezTo>
                <a:cubicBezTo>
                  <a:pt x="9" y="158"/>
                  <a:pt x="8" y="158"/>
                  <a:pt x="8" y="158"/>
                </a:cubicBezTo>
                <a:cubicBezTo>
                  <a:pt x="0" y="20"/>
                  <a:pt x="0" y="20"/>
                  <a:pt x="0" y="20"/>
                </a:cubicBezTo>
                <a:cubicBezTo>
                  <a:pt x="1" y="20"/>
                  <a:pt x="2" y="20"/>
                  <a:pt x="2" y="21"/>
                </a:cubicBezTo>
                <a:close/>
              </a:path>
            </a:pathLst>
          </a:custGeom>
          <a:solidFill>
            <a:srgbClr val="FFC28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0" name="Freeform 55"/>
          <p:cNvSpPr>
            <a:spLocks/>
          </p:cNvSpPr>
          <p:nvPr/>
        </p:nvSpPr>
        <p:spPr bwMode="auto">
          <a:xfrm>
            <a:off x="1191124" y="1730534"/>
            <a:ext cx="290046" cy="558800"/>
          </a:xfrm>
          <a:custGeom>
            <a:avLst/>
            <a:gdLst>
              <a:gd name="T0" fmla="*/ 0 w 72"/>
              <a:gd name="T1" fmla="*/ 71 h 155"/>
              <a:gd name="T2" fmla="*/ 5 w 72"/>
              <a:gd name="T3" fmla="*/ 67 h 155"/>
              <a:gd name="T4" fmla="*/ 8 w 72"/>
              <a:gd name="T5" fmla="*/ 71 h 155"/>
              <a:gd name="T6" fmla="*/ 12 w 72"/>
              <a:gd name="T7" fmla="*/ 66 h 155"/>
              <a:gd name="T8" fmla="*/ 8 w 72"/>
              <a:gd name="T9" fmla="*/ 42 h 155"/>
              <a:gd name="T10" fmla="*/ 11 w 72"/>
              <a:gd name="T11" fmla="*/ 20 h 155"/>
              <a:gd name="T12" fmla="*/ 22 w 72"/>
              <a:gd name="T13" fmla="*/ 4 h 155"/>
              <a:gd name="T14" fmla="*/ 40 w 72"/>
              <a:gd name="T15" fmla="*/ 2 h 155"/>
              <a:gd name="T16" fmla="*/ 53 w 72"/>
              <a:gd name="T17" fmla="*/ 11 h 155"/>
              <a:gd name="T18" fmla="*/ 64 w 72"/>
              <a:gd name="T19" fmla="*/ 16 h 155"/>
              <a:gd name="T20" fmla="*/ 72 w 72"/>
              <a:gd name="T21" fmla="*/ 154 h 155"/>
              <a:gd name="T22" fmla="*/ 60 w 72"/>
              <a:gd name="T23" fmla="*/ 153 h 155"/>
              <a:gd name="T24" fmla="*/ 44 w 72"/>
              <a:gd name="T25" fmla="*/ 142 h 155"/>
              <a:gd name="T26" fmla="*/ 27 w 72"/>
              <a:gd name="T27" fmla="*/ 130 h 155"/>
              <a:gd name="T28" fmla="*/ 22 w 72"/>
              <a:gd name="T29" fmla="*/ 122 h 155"/>
              <a:gd name="T30" fmla="*/ 17 w 72"/>
              <a:gd name="T31" fmla="*/ 106 h 155"/>
              <a:gd name="T32" fmla="*/ 7 w 72"/>
              <a:gd name="T33" fmla="*/ 97 h 155"/>
              <a:gd name="T34" fmla="*/ 0 w 72"/>
              <a:gd name="T35" fmla="*/ 71 h 1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2" h="155">
                <a:moveTo>
                  <a:pt x="0" y="71"/>
                </a:moveTo>
                <a:cubicBezTo>
                  <a:pt x="0" y="69"/>
                  <a:pt x="2" y="64"/>
                  <a:pt x="5" y="67"/>
                </a:cubicBezTo>
                <a:cubicBezTo>
                  <a:pt x="7" y="68"/>
                  <a:pt x="6" y="70"/>
                  <a:pt x="8" y="71"/>
                </a:cubicBezTo>
                <a:cubicBezTo>
                  <a:pt x="12" y="73"/>
                  <a:pt x="12" y="68"/>
                  <a:pt x="12" y="66"/>
                </a:cubicBezTo>
                <a:cubicBezTo>
                  <a:pt x="12" y="58"/>
                  <a:pt x="8" y="50"/>
                  <a:pt x="8" y="42"/>
                </a:cubicBezTo>
                <a:cubicBezTo>
                  <a:pt x="9" y="35"/>
                  <a:pt x="8" y="27"/>
                  <a:pt x="11" y="20"/>
                </a:cubicBezTo>
                <a:cubicBezTo>
                  <a:pt x="13" y="14"/>
                  <a:pt x="17" y="8"/>
                  <a:pt x="22" y="4"/>
                </a:cubicBezTo>
                <a:cubicBezTo>
                  <a:pt x="28" y="1"/>
                  <a:pt x="34" y="0"/>
                  <a:pt x="40" y="2"/>
                </a:cubicBezTo>
                <a:cubicBezTo>
                  <a:pt x="46" y="3"/>
                  <a:pt x="49" y="7"/>
                  <a:pt x="53" y="11"/>
                </a:cubicBezTo>
                <a:cubicBezTo>
                  <a:pt x="57" y="15"/>
                  <a:pt x="58" y="15"/>
                  <a:pt x="64" y="16"/>
                </a:cubicBezTo>
                <a:cubicBezTo>
                  <a:pt x="72" y="154"/>
                  <a:pt x="72" y="154"/>
                  <a:pt x="72" y="154"/>
                </a:cubicBezTo>
                <a:cubicBezTo>
                  <a:pt x="67" y="155"/>
                  <a:pt x="63" y="155"/>
                  <a:pt x="60" y="153"/>
                </a:cubicBezTo>
                <a:cubicBezTo>
                  <a:pt x="53" y="151"/>
                  <a:pt x="49" y="146"/>
                  <a:pt x="44" y="142"/>
                </a:cubicBezTo>
                <a:cubicBezTo>
                  <a:pt x="39" y="137"/>
                  <a:pt x="32" y="135"/>
                  <a:pt x="27" y="130"/>
                </a:cubicBezTo>
                <a:cubicBezTo>
                  <a:pt x="25" y="128"/>
                  <a:pt x="23" y="125"/>
                  <a:pt x="22" y="122"/>
                </a:cubicBezTo>
                <a:cubicBezTo>
                  <a:pt x="21" y="117"/>
                  <a:pt x="21" y="110"/>
                  <a:pt x="17" y="106"/>
                </a:cubicBezTo>
                <a:cubicBezTo>
                  <a:pt x="13" y="103"/>
                  <a:pt x="10" y="102"/>
                  <a:pt x="7" y="97"/>
                </a:cubicBezTo>
                <a:cubicBezTo>
                  <a:pt x="2" y="90"/>
                  <a:pt x="0" y="80"/>
                  <a:pt x="0" y="71"/>
                </a:cubicBezTo>
                <a:close/>
              </a:path>
            </a:pathLst>
          </a:custGeom>
          <a:solidFill>
            <a:srgbClr val="F0B78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1" name="Freeform 56"/>
          <p:cNvSpPr>
            <a:spLocks/>
          </p:cNvSpPr>
          <p:nvPr/>
        </p:nvSpPr>
        <p:spPr bwMode="auto">
          <a:xfrm>
            <a:off x="1176837" y="1617821"/>
            <a:ext cx="576555" cy="393700"/>
          </a:xfrm>
          <a:custGeom>
            <a:avLst/>
            <a:gdLst>
              <a:gd name="T0" fmla="*/ 137 w 143"/>
              <a:gd name="T1" fmla="*/ 85 h 109"/>
              <a:gd name="T2" fmla="*/ 136 w 143"/>
              <a:gd name="T3" fmla="*/ 100 h 109"/>
              <a:gd name="T4" fmla="*/ 129 w 143"/>
              <a:gd name="T5" fmla="*/ 100 h 109"/>
              <a:gd name="T6" fmla="*/ 129 w 143"/>
              <a:gd name="T7" fmla="*/ 97 h 109"/>
              <a:gd name="T8" fmla="*/ 129 w 143"/>
              <a:gd name="T9" fmla="*/ 88 h 109"/>
              <a:gd name="T10" fmla="*/ 102 w 143"/>
              <a:gd name="T11" fmla="*/ 40 h 109"/>
              <a:gd name="T12" fmla="*/ 89 w 143"/>
              <a:gd name="T13" fmla="*/ 48 h 109"/>
              <a:gd name="T14" fmla="*/ 47 w 143"/>
              <a:gd name="T15" fmla="*/ 48 h 109"/>
              <a:gd name="T16" fmla="*/ 21 w 143"/>
              <a:gd name="T17" fmla="*/ 44 h 109"/>
              <a:gd name="T18" fmla="*/ 18 w 143"/>
              <a:gd name="T19" fmla="*/ 69 h 109"/>
              <a:gd name="T20" fmla="*/ 17 w 143"/>
              <a:gd name="T21" fmla="*/ 95 h 109"/>
              <a:gd name="T22" fmla="*/ 18 w 143"/>
              <a:gd name="T23" fmla="*/ 105 h 109"/>
              <a:gd name="T24" fmla="*/ 9 w 143"/>
              <a:gd name="T25" fmla="*/ 93 h 109"/>
              <a:gd name="T26" fmla="*/ 4 w 143"/>
              <a:gd name="T27" fmla="*/ 65 h 109"/>
              <a:gd name="T28" fmla="*/ 3 w 143"/>
              <a:gd name="T29" fmla="*/ 36 h 109"/>
              <a:gd name="T30" fmla="*/ 51 w 143"/>
              <a:gd name="T31" fmla="*/ 4 h 109"/>
              <a:gd name="T32" fmla="*/ 108 w 143"/>
              <a:gd name="T33" fmla="*/ 7 h 109"/>
              <a:gd name="T34" fmla="*/ 133 w 143"/>
              <a:gd name="T35" fmla="*/ 19 h 109"/>
              <a:gd name="T36" fmla="*/ 140 w 143"/>
              <a:gd name="T37" fmla="*/ 45 h 109"/>
              <a:gd name="T38" fmla="*/ 137 w 143"/>
              <a:gd name="T39" fmla="*/ 85 h 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43" h="109">
                <a:moveTo>
                  <a:pt x="137" y="85"/>
                </a:moveTo>
                <a:cubicBezTo>
                  <a:pt x="136" y="90"/>
                  <a:pt x="136" y="95"/>
                  <a:pt x="136" y="100"/>
                </a:cubicBezTo>
                <a:cubicBezTo>
                  <a:pt x="129" y="100"/>
                  <a:pt x="129" y="100"/>
                  <a:pt x="129" y="100"/>
                </a:cubicBezTo>
                <a:cubicBezTo>
                  <a:pt x="129" y="99"/>
                  <a:pt x="129" y="98"/>
                  <a:pt x="129" y="97"/>
                </a:cubicBezTo>
                <a:cubicBezTo>
                  <a:pt x="129" y="94"/>
                  <a:pt x="129" y="91"/>
                  <a:pt x="129" y="88"/>
                </a:cubicBezTo>
                <a:cubicBezTo>
                  <a:pt x="127" y="73"/>
                  <a:pt x="132" y="25"/>
                  <a:pt x="102" y="40"/>
                </a:cubicBezTo>
                <a:cubicBezTo>
                  <a:pt x="97" y="42"/>
                  <a:pt x="93" y="45"/>
                  <a:pt x="89" y="48"/>
                </a:cubicBezTo>
                <a:cubicBezTo>
                  <a:pt x="76" y="55"/>
                  <a:pt x="60" y="55"/>
                  <a:pt x="47" y="48"/>
                </a:cubicBezTo>
                <a:cubicBezTo>
                  <a:pt x="40" y="44"/>
                  <a:pt x="29" y="36"/>
                  <a:pt x="21" y="44"/>
                </a:cubicBezTo>
                <a:cubicBezTo>
                  <a:pt x="16" y="49"/>
                  <a:pt x="18" y="62"/>
                  <a:pt x="18" y="69"/>
                </a:cubicBezTo>
                <a:cubicBezTo>
                  <a:pt x="17" y="78"/>
                  <a:pt x="16" y="86"/>
                  <a:pt x="17" y="95"/>
                </a:cubicBezTo>
                <a:cubicBezTo>
                  <a:pt x="17" y="98"/>
                  <a:pt x="18" y="102"/>
                  <a:pt x="18" y="105"/>
                </a:cubicBezTo>
                <a:cubicBezTo>
                  <a:pt x="9" y="109"/>
                  <a:pt x="11" y="98"/>
                  <a:pt x="9" y="93"/>
                </a:cubicBezTo>
                <a:cubicBezTo>
                  <a:pt x="6" y="83"/>
                  <a:pt x="5" y="75"/>
                  <a:pt x="4" y="65"/>
                </a:cubicBezTo>
                <a:cubicBezTo>
                  <a:pt x="4" y="56"/>
                  <a:pt x="0" y="46"/>
                  <a:pt x="3" y="36"/>
                </a:cubicBezTo>
                <a:cubicBezTo>
                  <a:pt x="9" y="18"/>
                  <a:pt x="34" y="8"/>
                  <a:pt x="51" y="4"/>
                </a:cubicBezTo>
                <a:cubicBezTo>
                  <a:pt x="70" y="0"/>
                  <a:pt x="90" y="1"/>
                  <a:pt x="108" y="7"/>
                </a:cubicBezTo>
                <a:cubicBezTo>
                  <a:pt x="116" y="9"/>
                  <a:pt x="127" y="13"/>
                  <a:pt x="133" y="19"/>
                </a:cubicBezTo>
                <a:cubicBezTo>
                  <a:pt x="138" y="25"/>
                  <a:pt x="139" y="37"/>
                  <a:pt x="140" y="45"/>
                </a:cubicBezTo>
                <a:cubicBezTo>
                  <a:pt x="143" y="58"/>
                  <a:pt x="140" y="72"/>
                  <a:pt x="137" y="85"/>
                </a:cubicBezTo>
                <a:close/>
              </a:path>
            </a:pathLst>
          </a:custGeom>
          <a:solidFill>
            <a:srgbClr val="5859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2" name="Freeform 57"/>
          <p:cNvSpPr>
            <a:spLocks/>
          </p:cNvSpPr>
          <p:nvPr/>
        </p:nvSpPr>
        <p:spPr bwMode="auto">
          <a:xfrm>
            <a:off x="635499" y="2335371"/>
            <a:ext cx="880749" cy="1663700"/>
          </a:xfrm>
          <a:custGeom>
            <a:avLst/>
            <a:gdLst>
              <a:gd name="T0" fmla="*/ 217 w 219"/>
              <a:gd name="T1" fmla="*/ 133 h 461"/>
              <a:gd name="T2" fmla="*/ 216 w 219"/>
              <a:gd name="T3" fmla="*/ 136 h 461"/>
              <a:gd name="T4" fmla="*/ 215 w 219"/>
              <a:gd name="T5" fmla="*/ 138 h 461"/>
              <a:gd name="T6" fmla="*/ 215 w 219"/>
              <a:gd name="T7" fmla="*/ 137 h 461"/>
              <a:gd name="T8" fmla="*/ 195 w 219"/>
              <a:gd name="T9" fmla="*/ 56 h 461"/>
              <a:gd name="T10" fmla="*/ 181 w 219"/>
              <a:gd name="T11" fmla="*/ 0 h 461"/>
              <a:gd name="T12" fmla="*/ 180 w 219"/>
              <a:gd name="T13" fmla="*/ 1 h 461"/>
              <a:gd name="T14" fmla="*/ 160 w 219"/>
              <a:gd name="T15" fmla="*/ 14 h 461"/>
              <a:gd name="T16" fmla="*/ 160 w 219"/>
              <a:gd name="T17" fmla="*/ 12 h 461"/>
              <a:gd name="T18" fmla="*/ 157 w 219"/>
              <a:gd name="T19" fmla="*/ 12 h 461"/>
              <a:gd name="T20" fmla="*/ 65 w 219"/>
              <a:gd name="T21" fmla="*/ 60 h 461"/>
              <a:gd name="T22" fmla="*/ 42 w 219"/>
              <a:gd name="T23" fmla="*/ 148 h 461"/>
              <a:gd name="T24" fmla="*/ 23 w 219"/>
              <a:gd name="T25" fmla="*/ 267 h 461"/>
              <a:gd name="T26" fmla="*/ 0 w 219"/>
              <a:gd name="T27" fmla="*/ 421 h 461"/>
              <a:gd name="T28" fmla="*/ 67 w 219"/>
              <a:gd name="T29" fmla="*/ 426 h 461"/>
              <a:gd name="T30" fmla="*/ 91 w 219"/>
              <a:gd name="T31" fmla="*/ 275 h 461"/>
              <a:gd name="T32" fmla="*/ 111 w 219"/>
              <a:gd name="T33" fmla="*/ 172 h 461"/>
              <a:gd name="T34" fmla="*/ 113 w 219"/>
              <a:gd name="T35" fmla="*/ 190 h 461"/>
              <a:gd name="T36" fmla="*/ 110 w 219"/>
              <a:gd name="T37" fmla="*/ 223 h 461"/>
              <a:gd name="T38" fmla="*/ 105 w 219"/>
              <a:gd name="T39" fmla="*/ 292 h 461"/>
              <a:gd name="T40" fmla="*/ 93 w 219"/>
              <a:gd name="T41" fmla="*/ 438 h 461"/>
              <a:gd name="T42" fmla="*/ 92 w 219"/>
              <a:gd name="T43" fmla="*/ 451 h 461"/>
              <a:gd name="T44" fmla="*/ 208 w 219"/>
              <a:gd name="T45" fmla="*/ 460 h 461"/>
              <a:gd name="T46" fmla="*/ 216 w 219"/>
              <a:gd name="T47" fmla="*/ 251 h 461"/>
              <a:gd name="T48" fmla="*/ 217 w 219"/>
              <a:gd name="T49" fmla="*/ 133 h 4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19" h="461">
                <a:moveTo>
                  <a:pt x="217" y="133"/>
                </a:moveTo>
                <a:cubicBezTo>
                  <a:pt x="217" y="133"/>
                  <a:pt x="217" y="133"/>
                  <a:pt x="216" y="136"/>
                </a:cubicBezTo>
                <a:cubicBezTo>
                  <a:pt x="215" y="137"/>
                  <a:pt x="215" y="138"/>
                  <a:pt x="215" y="138"/>
                </a:cubicBezTo>
                <a:cubicBezTo>
                  <a:pt x="215" y="137"/>
                  <a:pt x="215" y="137"/>
                  <a:pt x="215" y="137"/>
                </a:cubicBezTo>
                <a:cubicBezTo>
                  <a:pt x="195" y="56"/>
                  <a:pt x="195" y="56"/>
                  <a:pt x="195" y="56"/>
                </a:cubicBezTo>
                <a:cubicBezTo>
                  <a:pt x="181" y="0"/>
                  <a:pt x="181" y="0"/>
                  <a:pt x="181" y="0"/>
                </a:cubicBezTo>
                <a:cubicBezTo>
                  <a:pt x="181" y="0"/>
                  <a:pt x="181" y="0"/>
                  <a:pt x="180" y="1"/>
                </a:cubicBezTo>
                <a:cubicBezTo>
                  <a:pt x="177" y="2"/>
                  <a:pt x="169" y="11"/>
                  <a:pt x="160" y="14"/>
                </a:cubicBezTo>
                <a:cubicBezTo>
                  <a:pt x="160" y="13"/>
                  <a:pt x="160" y="13"/>
                  <a:pt x="160" y="12"/>
                </a:cubicBezTo>
                <a:cubicBezTo>
                  <a:pt x="159" y="12"/>
                  <a:pt x="158" y="12"/>
                  <a:pt x="157" y="12"/>
                </a:cubicBezTo>
                <a:cubicBezTo>
                  <a:pt x="117" y="20"/>
                  <a:pt x="84" y="23"/>
                  <a:pt x="65" y="60"/>
                </a:cubicBezTo>
                <a:cubicBezTo>
                  <a:pt x="51" y="88"/>
                  <a:pt x="48" y="118"/>
                  <a:pt x="42" y="148"/>
                </a:cubicBezTo>
                <a:cubicBezTo>
                  <a:pt x="34" y="187"/>
                  <a:pt x="29" y="227"/>
                  <a:pt x="23" y="267"/>
                </a:cubicBezTo>
                <a:cubicBezTo>
                  <a:pt x="17" y="303"/>
                  <a:pt x="9" y="385"/>
                  <a:pt x="0" y="421"/>
                </a:cubicBezTo>
                <a:cubicBezTo>
                  <a:pt x="12" y="424"/>
                  <a:pt x="59" y="425"/>
                  <a:pt x="67" y="426"/>
                </a:cubicBezTo>
                <a:cubicBezTo>
                  <a:pt x="67" y="416"/>
                  <a:pt x="89" y="284"/>
                  <a:pt x="91" y="275"/>
                </a:cubicBezTo>
                <a:cubicBezTo>
                  <a:pt x="93" y="266"/>
                  <a:pt x="103" y="184"/>
                  <a:pt x="111" y="172"/>
                </a:cubicBezTo>
                <a:cubicBezTo>
                  <a:pt x="107" y="178"/>
                  <a:pt x="112" y="185"/>
                  <a:pt x="113" y="190"/>
                </a:cubicBezTo>
                <a:cubicBezTo>
                  <a:pt x="114" y="201"/>
                  <a:pt x="111" y="212"/>
                  <a:pt x="110" y="223"/>
                </a:cubicBezTo>
                <a:cubicBezTo>
                  <a:pt x="106" y="246"/>
                  <a:pt x="106" y="269"/>
                  <a:pt x="105" y="292"/>
                </a:cubicBezTo>
                <a:cubicBezTo>
                  <a:pt x="101" y="341"/>
                  <a:pt x="98" y="390"/>
                  <a:pt x="93" y="438"/>
                </a:cubicBezTo>
                <a:cubicBezTo>
                  <a:pt x="92" y="442"/>
                  <a:pt x="92" y="447"/>
                  <a:pt x="92" y="451"/>
                </a:cubicBezTo>
                <a:cubicBezTo>
                  <a:pt x="92" y="445"/>
                  <a:pt x="201" y="461"/>
                  <a:pt x="208" y="460"/>
                </a:cubicBezTo>
                <a:cubicBezTo>
                  <a:pt x="209" y="411"/>
                  <a:pt x="215" y="296"/>
                  <a:pt x="216" y="251"/>
                </a:cubicBezTo>
                <a:cubicBezTo>
                  <a:pt x="216" y="251"/>
                  <a:pt x="219" y="133"/>
                  <a:pt x="217" y="133"/>
                </a:cubicBezTo>
                <a:close/>
              </a:path>
            </a:pathLst>
          </a:custGeom>
          <a:solidFill>
            <a:srgbClr val="2548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" name="Freeform 58"/>
          <p:cNvSpPr>
            <a:spLocks/>
          </p:cNvSpPr>
          <p:nvPr/>
        </p:nvSpPr>
        <p:spPr bwMode="auto">
          <a:xfrm>
            <a:off x="1394324" y="2357596"/>
            <a:ext cx="1202630" cy="1636713"/>
          </a:xfrm>
          <a:custGeom>
            <a:avLst/>
            <a:gdLst>
              <a:gd name="T0" fmla="*/ 288 w 299"/>
              <a:gd name="T1" fmla="*/ 143 h 454"/>
              <a:gd name="T2" fmla="*/ 195 w 299"/>
              <a:gd name="T3" fmla="*/ 181 h 454"/>
              <a:gd name="T4" fmla="*/ 175 w 299"/>
              <a:gd name="T5" fmla="*/ 90 h 454"/>
              <a:gd name="T6" fmla="*/ 160 w 299"/>
              <a:gd name="T7" fmla="*/ 40 h 454"/>
              <a:gd name="T8" fmla="*/ 94 w 299"/>
              <a:gd name="T9" fmla="*/ 9 h 454"/>
              <a:gd name="T10" fmla="*/ 76 w 299"/>
              <a:gd name="T11" fmla="*/ 2 h 454"/>
              <a:gd name="T12" fmla="*/ 54 w 299"/>
              <a:gd name="T13" fmla="*/ 24 h 454"/>
              <a:gd name="T14" fmla="*/ 37 w 299"/>
              <a:gd name="T15" fmla="*/ 64 h 454"/>
              <a:gd name="T16" fmla="*/ 19 w 299"/>
              <a:gd name="T17" fmla="*/ 93 h 454"/>
              <a:gd name="T18" fmla="*/ 2 w 299"/>
              <a:gd name="T19" fmla="*/ 151 h 454"/>
              <a:gd name="T20" fmla="*/ 5 w 299"/>
              <a:gd name="T21" fmla="*/ 189 h 454"/>
              <a:gd name="T22" fmla="*/ 1 w 299"/>
              <a:gd name="T23" fmla="*/ 372 h 454"/>
              <a:gd name="T24" fmla="*/ 4 w 299"/>
              <a:gd name="T25" fmla="*/ 454 h 454"/>
              <a:gd name="T26" fmla="*/ 133 w 299"/>
              <a:gd name="T27" fmla="*/ 445 h 454"/>
              <a:gd name="T28" fmla="*/ 120 w 299"/>
              <a:gd name="T29" fmla="*/ 285 h 454"/>
              <a:gd name="T30" fmla="*/ 116 w 299"/>
              <a:gd name="T31" fmla="*/ 173 h 454"/>
              <a:gd name="T32" fmla="*/ 137 w 299"/>
              <a:gd name="T33" fmla="*/ 216 h 454"/>
              <a:gd name="T34" fmla="*/ 160 w 299"/>
              <a:gd name="T35" fmla="*/ 244 h 454"/>
              <a:gd name="T36" fmla="*/ 206 w 299"/>
              <a:gd name="T37" fmla="*/ 249 h 454"/>
              <a:gd name="T38" fmla="*/ 299 w 299"/>
              <a:gd name="T39" fmla="*/ 200 h 454"/>
              <a:gd name="T40" fmla="*/ 288 w 299"/>
              <a:gd name="T41" fmla="*/ 143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99" h="454">
                <a:moveTo>
                  <a:pt x="288" y="143"/>
                </a:moveTo>
                <a:cubicBezTo>
                  <a:pt x="288" y="144"/>
                  <a:pt x="204" y="181"/>
                  <a:pt x="195" y="181"/>
                </a:cubicBezTo>
                <a:cubicBezTo>
                  <a:pt x="191" y="181"/>
                  <a:pt x="176" y="97"/>
                  <a:pt x="175" y="90"/>
                </a:cubicBezTo>
                <a:cubicBezTo>
                  <a:pt x="171" y="74"/>
                  <a:pt x="169" y="54"/>
                  <a:pt x="160" y="40"/>
                </a:cubicBezTo>
                <a:cubicBezTo>
                  <a:pt x="147" y="19"/>
                  <a:pt x="117" y="15"/>
                  <a:pt x="94" y="9"/>
                </a:cubicBezTo>
                <a:cubicBezTo>
                  <a:pt x="88" y="8"/>
                  <a:pt x="81" y="3"/>
                  <a:pt x="76" y="2"/>
                </a:cubicBezTo>
                <a:cubicBezTo>
                  <a:pt x="65" y="0"/>
                  <a:pt x="58" y="16"/>
                  <a:pt x="54" y="24"/>
                </a:cubicBezTo>
                <a:cubicBezTo>
                  <a:pt x="48" y="37"/>
                  <a:pt x="43" y="51"/>
                  <a:pt x="37" y="64"/>
                </a:cubicBezTo>
                <a:cubicBezTo>
                  <a:pt x="33" y="75"/>
                  <a:pt x="23" y="82"/>
                  <a:pt x="19" y="93"/>
                </a:cubicBezTo>
                <a:cubicBezTo>
                  <a:pt x="14" y="112"/>
                  <a:pt x="5" y="131"/>
                  <a:pt x="2" y="151"/>
                </a:cubicBezTo>
                <a:cubicBezTo>
                  <a:pt x="1" y="164"/>
                  <a:pt x="4" y="176"/>
                  <a:pt x="5" y="189"/>
                </a:cubicBezTo>
                <a:cubicBezTo>
                  <a:pt x="5" y="197"/>
                  <a:pt x="0" y="345"/>
                  <a:pt x="1" y="372"/>
                </a:cubicBezTo>
                <a:cubicBezTo>
                  <a:pt x="1" y="387"/>
                  <a:pt x="4" y="440"/>
                  <a:pt x="4" y="454"/>
                </a:cubicBezTo>
                <a:cubicBezTo>
                  <a:pt x="133" y="445"/>
                  <a:pt x="133" y="445"/>
                  <a:pt x="133" y="445"/>
                </a:cubicBezTo>
                <a:cubicBezTo>
                  <a:pt x="132" y="402"/>
                  <a:pt x="122" y="327"/>
                  <a:pt x="120" y="285"/>
                </a:cubicBezTo>
                <a:cubicBezTo>
                  <a:pt x="119" y="248"/>
                  <a:pt x="112" y="209"/>
                  <a:pt x="116" y="173"/>
                </a:cubicBezTo>
                <a:cubicBezTo>
                  <a:pt x="123" y="187"/>
                  <a:pt x="130" y="202"/>
                  <a:pt x="137" y="216"/>
                </a:cubicBezTo>
                <a:cubicBezTo>
                  <a:pt x="140" y="223"/>
                  <a:pt x="154" y="239"/>
                  <a:pt x="160" y="244"/>
                </a:cubicBezTo>
                <a:cubicBezTo>
                  <a:pt x="170" y="255"/>
                  <a:pt x="192" y="252"/>
                  <a:pt x="206" y="249"/>
                </a:cubicBezTo>
                <a:cubicBezTo>
                  <a:pt x="247" y="241"/>
                  <a:pt x="265" y="224"/>
                  <a:pt x="299" y="200"/>
                </a:cubicBezTo>
                <a:cubicBezTo>
                  <a:pt x="295" y="170"/>
                  <a:pt x="292" y="168"/>
                  <a:pt x="288" y="143"/>
                </a:cubicBezTo>
                <a:close/>
              </a:path>
            </a:pathLst>
          </a:custGeom>
          <a:solidFill>
            <a:srgbClr val="2C546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" name="Freeform 59"/>
          <p:cNvSpPr>
            <a:spLocks/>
          </p:cNvSpPr>
          <p:nvPr/>
        </p:nvSpPr>
        <p:spPr bwMode="auto">
          <a:xfrm>
            <a:off x="1289548" y="2397284"/>
            <a:ext cx="334261" cy="436563"/>
          </a:xfrm>
          <a:custGeom>
            <a:avLst/>
            <a:gdLst>
              <a:gd name="T0" fmla="*/ 16 w 83"/>
              <a:gd name="T1" fmla="*/ 76 h 121"/>
              <a:gd name="T2" fmla="*/ 28 w 83"/>
              <a:gd name="T3" fmla="*/ 106 h 121"/>
              <a:gd name="T4" fmla="*/ 38 w 83"/>
              <a:gd name="T5" fmla="*/ 120 h 121"/>
              <a:gd name="T6" fmla="*/ 56 w 83"/>
              <a:gd name="T7" fmla="*/ 102 h 121"/>
              <a:gd name="T8" fmla="*/ 72 w 83"/>
              <a:gd name="T9" fmla="*/ 78 h 121"/>
              <a:gd name="T10" fmla="*/ 75 w 83"/>
              <a:gd name="T11" fmla="*/ 52 h 121"/>
              <a:gd name="T12" fmla="*/ 82 w 83"/>
              <a:gd name="T13" fmla="*/ 35 h 121"/>
              <a:gd name="T14" fmla="*/ 75 w 83"/>
              <a:gd name="T15" fmla="*/ 24 h 121"/>
              <a:gd name="T16" fmla="*/ 65 w 83"/>
              <a:gd name="T17" fmla="*/ 20 h 121"/>
              <a:gd name="T18" fmla="*/ 58 w 83"/>
              <a:gd name="T19" fmla="*/ 12 h 121"/>
              <a:gd name="T20" fmla="*/ 45 w 83"/>
              <a:gd name="T21" fmla="*/ 2 h 121"/>
              <a:gd name="T22" fmla="*/ 18 w 83"/>
              <a:gd name="T23" fmla="*/ 24 h 121"/>
              <a:gd name="T24" fmla="*/ 0 w 83"/>
              <a:gd name="T25" fmla="*/ 54 h 121"/>
              <a:gd name="T26" fmla="*/ 16 w 83"/>
              <a:gd name="T27" fmla="*/ 76 h 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83" h="121">
                <a:moveTo>
                  <a:pt x="16" y="76"/>
                </a:moveTo>
                <a:cubicBezTo>
                  <a:pt x="21" y="86"/>
                  <a:pt x="24" y="96"/>
                  <a:pt x="28" y="106"/>
                </a:cubicBezTo>
                <a:cubicBezTo>
                  <a:pt x="29" y="111"/>
                  <a:pt x="31" y="120"/>
                  <a:pt x="38" y="120"/>
                </a:cubicBezTo>
                <a:cubicBezTo>
                  <a:pt x="46" y="121"/>
                  <a:pt x="53" y="107"/>
                  <a:pt x="56" y="102"/>
                </a:cubicBezTo>
                <a:cubicBezTo>
                  <a:pt x="62" y="94"/>
                  <a:pt x="66" y="86"/>
                  <a:pt x="72" y="78"/>
                </a:cubicBezTo>
                <a:cubicBezTo>
                  <a:pt x="72" y="70"/>
                  <a:pt x="72" y="60"/>
                  <a:pt x="75" y="52"/>
                </a:cubicBezTo>
                <a:cubicBezTo>
                  <a:pt x="78" y="46"/>
                  <a:pt x="83" y="43"/>
                  <a:pt x="82" y="35"/>
                </a:cubicBezTo>
                <a:cubicBezTo>
                  <a:pt x="82" y="30"/>
                  <a:pt x="79" y="26"/>
                  <a:pt x="75" y="24"/>
                </a:cubicBezTo>
                <a:cubicBezTo>
                  <a:pt x="71" y="22"/>
                  <a:pt x="68" y="22"/>
                  <a:pt x="65" y="20"/>
                </a:cubicBezTo>
                <a:cubicBezTo>
                  <a:pt x="63" y="18"/>
                  <a:pt x="61" y="15"/>
                  <a:pt x="58" y="12"/>
                </a:cubicBezTo>
                <a:cubicBezTo>
                  <a:pt x="56" y="9"/>
                  <a:pt x="50" y="2"/>
                  <a:pt x="45" y="2"/>
                </a:cubicBezTo>
                <a:cubicBezTo>
                  <a:pt x="37" y="0"/>
                  <a:pt x="24" y="19"/>
                  <a:pt x="18" y="24"/>
                </a:cubicBezTo>
                <a:cubicBezTo>
                  <a:pt x="8" y="33"/>
                  <a:pt x="3" y="43"/>
                  <a:pt x="0" y="54"/>
                </a:cubicBezTo>
                <a:cubicBezTo>
                  <a:pt x="6" y="61"/>
                  <a:pt x="11" y="68"/>
                  <a:pt x="16" y="76"/>
                </a:cubicBezTo>
                <a:close/>
              </a:path>
            </a:pathLst>
          </a:custGeom>
          <a:solidFill>
            <a:srgbClr val="CAD9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5" name="Freeform 60"/>
          <p:cNvSpPr>
            <a:spLocks/>
          </p:cNvSpPr>
          <p:nvPr/>
        </p:nvSpPr>
        <p:spPr bwMode="auto">
          <a:xfrm>
            <a:off x="1349874" y="2394109"/>
            <a:ext cx="157404" cy="471488"/>
          </a:xfrm>
          <a:custGeom>
            <a:avLst/>
            <a:gdLst>
              <a:gd name="T0" fmla="*/ 1 w 39"/>
              <a:gd name="T1" fmla="*/ 89 h 131"/>
              <a:gd name="T2" fmla="*/ 18 w 39"/>
              <a:gd name="T3" fmla="*/ 31 h 131"/>
              <a:gd name="T4" fmla="*/ 17 w 39"/>
              <a:gd name="T5" fmla="*/ 25 h 131"/>
              <a:gd name="T6" fmla="*/ 13 w 39"/>
              <a:gd name="T7" fmla="*/ 16 h 131"/>
              <a:gd name="T8" fmla="*/ 13 w 39"/>
              <a:gd name="T9" fmla="*/ 15 h 131"/>
              <a:gd name="T10" fmla="*/ 20 w 39"/>
              <a:gd name="T11" fmla="*/ 9 h 131"/>
              <a:gd name="T12" fmla="*/ 23 w 39"/>
              <a:gd name="T13" fmla="*/ 4 h 131"/>
              <a:gd name="T14" fmla="*/ 27 w 39"/>
              <a:gd name="T15" fmla="*/ 1 h 131"/>
              <a:gd name="T16" fmla="*/ 30 w 39"/>
              <a:gd name="T17" fmla="*/ 5 h 131"/>
              <a:gd name="T18" fmla="*/ 33 w 39"/>
              <a:gd name="T19" fmla="*/ 8 h 131"/>
              <a:gd name="T20" fmla="*/ 38 w 39"/>
              <a:gd name="T21" fmla="*/ 13 h 131"/>
              <a:gd name="T22" fmla="*/ 38 w 39"/>
              <a:gd name="T23" fmla="*/ 14 h 131"/>
              <a:gd name="T24" fmla="*/ 32 w 39"/>
              <a:gd name="T25" fmla="*/ 24 h 131"/>
              <a:gd name="T26" fmla="*/ 31 w 39"/>
              <a:gd name="T27" fmla="*/ 30 h 131"/>
              <a:gd name="T28" fmla="*/ 39 w 39"/>
              <a:gd name="T29" fmla="*/ 85 h 131"/>
              <a:gd name="T30" fmla="*/ 39 w 39"/>
              <a:gd name="T31" fmla="*/ 86 h 131"/>
              <a:gd name="T32" fmla="*/ 18 w 39"/>
              <a:gd name="T33" fmla="*/ 130 h 131"/>
              <a:gd name="T34" fmla="*/ 16 w 39"/>
              <a:gd name="T35" fmla="*/ 130 h 131"/>
              <a:gd name="T36" fmla="*/ 14 w 39"/>
              <a:gd name="T37" fmla="*/ 130 h 131"/>
              <a:gd name="T38" fmla="*/ 1 w 39"/>
              <a:gd name="T39" fmla="*/ 89 h 131"/>
              <a:gd name="T40" fmla="*/ 1 w 39"/>
              <a:gd name="T41" fmla="*/ 89 h 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39" h="131">
                <a:moveTo>
                  <a:pt x="1" y="89"/>
                </a:moveTo>
                <a:cubicBezTo>
                  <a:pt x="18" y="31"/>
                  <a:pt x="18" y="31"/>
                  <a:pt x="18" y="31"/>
                </a:cubicBezTo>
                <a:cubicBezTo>
                  <a:pt x="18" y="29"/>
                  <a:pt x="18" y="27"/>
                  <a:pt x="17" y="25"/>
                </a:cubicBezTo>
                <a:cubicBezTo>
                  <a:pt x="13" y="16"/>
                  <a:pt x="13" y="16"/>
                  <a:pt x="13" y="16"/>
                </a:cubicBezTo>
                <a:cubicBezTo>
                  <a:pt x="13" y="16"/>
                  <a:pt x="13" y="15"/>
                  <a:pt x="13" y="15"/>
                </a:cubicBezTo>
                <a:cubicBezTo>
                  <a:pt x="16" y="13"/>
                  <a:pt x="18" y="11"/>
                  <a:pt x="20" y="9"/>
                </a:cubicBezTo>
                <a:cubicBezTo>
                  <a:pt x="21" y="7"/>
                  <a:pt x="23" y="6"/>
                  <a:pt x="23" y="4"/>
                </a:cubicBezTo>
                <a:cubicBezTo>
                  <a:pt x="24" y="3"/>
                  <a:pt x="26" y="0"/>
                  <a:pt x="27" y="1"/>
                </a:cubicBezTo>
                <a:cubicBezTo>
                  <a:pt x="29" y="2"/>
                  <a:pt x="29" y="3"/>
                  <a:pt x="30" y="5"/>
                </a:cubicBezTo>
                <a:cubicBezTo>
                  <a:pt x="31" y="6"/>
                  <a:pt x="32" y="7"/>
                  <a:pt x="33" y="8"/>
                </a:cubicBezTo>
                <a:cubicBezTo>
                  <a:pt x="35" y="10"/>
                  <a:pt x="36" y="11"/>
                  <a:pt x="38" y="13"/>
                </a:cubicBezTo>
                <a:cubicBezTo>
                  <a:pt x="38" y="13"/>
                  <a:pt x="38" y="14"/>
                  <a:pt x="38" y="14"/>
                </a:cubicBezTo>
                <a:cubicBezTo>
                  <a:pt x="32" y="24"/>
                  <a:pt x="32" y="24"/>
                  <a:pt x="32" y="24"/>
                </a:cubicBezTo>
                <a:cubicBezTo>
                  <a:pt x="31" y="26"/>
                  <a:pt x="31" y="28"/>
                  <a:pt x="31" y="30"/>
                </a:cubicBezTo>
                <a:cubicBezTo>
                  <a:pt x="39" y="85"/>
                  <a:pt x="39" y="85"/>
                  <a:pt x="39" y="85"/>
                </a:cubicBezTo>
                <a:cubicBezTo>
                  <a:pt x="39" y="85"/>
                  <a:pt x="39" y="85"/>
                  <a:pt x="39" y="86"/>
                </a:cubicBezTo>
                <a:cubicBezTo>
                  <a:pt x="18" y="130"/>
                  <a:pt x="18" y="130"/>
                  <a:pt x="18" y="130"/>
                </a:cubicBezTo>
                <a:cubicBezTo>
                  <a:pt x="18" y="130"/>
                  <a:pt x="17" y="131"/>
                  <a:pt x="16" y="130"/>
                </a:cubicBezTo>
                <a:cubicBezTo>
                  <a:pt x="15" y="131"/>
                  <a:pt x="15" y="131"/>
                  <a:pt x="14" y="130"/>
                </a:cubicBezTo>
                <a:cubicBezTo>
                  <a:pt x="1" y="89"/>
                  <a:pt x="1" y="89"/>
                  <a:pt x="1" y="89"/>
                </a:cubicBezTo>
                <a:cubicBezTo>
                  <a:pt x="0" y="89"/>
                  <a:pt x="0" y="89"/>
                  <a:pt x="1" y="8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6" name="Freeform 61"/>
          <p:cNvSpPr>
            <a:spLocks/>
          </p:cNvSpPr>
          <p:nvPr/>
        </p:nvSpPr>
        <p:spPr bwMode="auto">
          <a:xfrm>
            <a:off x="1270499" y="2249646"/>
            <a:ext cx="443912" cy="320675"/>
          </a:xfrm>
          <a:custGeom>
            <a:avLst/>
            <a:gdLst>
              <a:gd name="T0" fmla="*/ 11 w 110"/>
              <a:gd name="T1" fmla="*/ 6 h 89"/>
              <a:gd name="T2" fmla="*/ 48 w 110"/>
              <a:gd name="T3" fmla="*/ 40 h 89"/>
              <a:gd name="T4" fmla="*/ 50 w 110"/>
              <a:gd name="T5" fmla="*/ 40 h 89"/>
              <a:gd name="T6" fmla="*/ 92 w 110"/>
              <a:gd name="T7" fmla="*/ 0 h 89"/>
              <a:gd name="T8" fmla="*/ 110 w 110"/>
              <a:gd name="T9" fmla="*/ 30 h 89"/>
              <a:gd name="T10" fmla="*/ 76 w 110"/>
              <a:gd name="T11" fmla="*/ 83 h 89"/>
              <a:gd name="T12" fmla="*/ 50 w 110"/>
              <a:gd name="T13" fmla="*/ 43 h 89"/>
              <a:gd name="T14" fmla="*/ 47 w 110"/>
              <a:gd name="T15" fmla="*/ 43 h 89"/>
              <a:gd name="T16" fmla="*/ 13 w 110"/>
              <a:gd name="T17" fmla="*/ 89 h 89"/>
              <a:gd name="T18" fmla="*/ 0 w 110"/>
              <a:gd name="T19" fmla="*/ 33 h 89"/>
              <a:gd name="T20" fmla="*/ 11 w 110"/>
              <a:gd name="T21" fmla="*/ 6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10" h="89">
                <a:moveTo>
                  <a:pt x="11" y="6"/>
                </a:moveTo>
                <a:cubicBezTo>
                  <a:pt x="48" y="40"/>
                  <a:pt x="48" y="40"/>
                  <a:pt x="48" y="40"/>
                </a:cubicBezTo>
                <a:cubicBezTo>
                  <a:pt x="48" y="40"/>
                  <a:pt x="49" y="40"/>
                  <a:pt x="50" y="40"/>
                </a:cubicBezTo>
                <a:cubicBezTo>
                  <a:pt x="92" y="0"/>
                  <a:pt x="92" y="0"/>
                  <a:pt x="92" y="0"/>
                </a:cubicBezTo>
                <a:cubicBezTo>
                  <a:pt x="110" y="30"/>
                  <a:pt x="110" y="30"/>
                  <a:pt x="110" y="30"/>
                </a:cubicBezTo>
                <a:cubicBezTo>
                  <a:pt x="76" y="83"/>
                  <a:pt x="76" y="83"/>
                  <a:pt x="76" y="83"/>
                </a:cubicBezTo>
                <a:cubicBezTo>
                  <a:pt x="50" y="43"/>
                  <a:pt x="50" y="43"/>
                  <a:pt x="50" y="43"/>
                </a:cubicBezTo>
                <a:cubicBezTo>
                  <a:pt x="49" y="42"/>
                  <a:pt x="48" y="42"/>
                  <a:pt x="47" y="43"/>
                </a:cubicBezTo>
                <a:cubicBezTo>
                  <a:pt x="13" y="89"/>
                  <a:pt x="13" y="89"/>
                  <a:pt x="13" y="89"/>
                </a:cubicBezTo>
                <a:cubicBezTo>
                  <a:pt x="0" y="33"/>
                  <a:pt x="0" y="33"/>
                  <a:pt x="0" y="33"/>
                </a:cubicBezTo>
                <a:lnTo>
                  <a:pt x="11" y="6"/>
                </a:lnTo>
                <a:close/>
              </a:path>
            </a:pathLst>
          </a:custGeom>
          <a:solidFill>
            <a:srgbClr val="E4F4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7" name="Freeform 62"/>
          <p:cNvSpPr>
            <a:spLocks/>
          </p:cNvSpPr>
          <p:nvPr/>
        </p:nvSpPr>
        <p:spPr bwMode="auto">
          <a:xfrm>
            <a:off x="1411786" y="2321084"/>
            <a:ext cx="374937" cy="739775"/>
          </a:xfrm>
          <a:custGeom>
            <a:avLst/>
            <a:gdLst>
              <a:gd name="T0" fmla="*/ 93 w 93"/>
              <a:gd name="T1" fmla="*/ 36 h 205"/>
              <a:gd name="T2" fmla="*/ 87 w 93"/>
              <a:gd name="T3" fmla="*/ 16 h 205"/>
              <a:gd name="T4" fmla="*/ 65 w 93"/>
              <a:gd name="T5" fmla="*/ 0 h 205"/>
              <a:gd name="T6" fmla="*/ 41 w 93"/>
              <a:gd name="T7" fmla="*/ 58 h 205"/>
              <a:gd name="T8" fmla="*/ 34 w 93"/>
              <a:gd name="T9" fmla="*/ 74 h 205"/>
              <a:gd name="T10" fmla="*/ 1 w 93"/>
              <a:gd name="T11" fmla="*/ 147 h 205"/>
              <a:gd name="T12" fmla="*/ 0 w 93"/>
              <a:gd name="T13" fmla="*/ 205 h 205"/>
              <a:gd name="T14" fmla="*/ 32 w 93"/>
              <a:gd name="T15" fmla="*/ 130 h 205"/>
              <a:gd name="T16" fmla="*/ 88 w 93"/>
              <a:gd name="T17" fmla="*/ 56 h 205"/>
              <a:gd name="T18" fmla="*/ 67 w 93"/>
              <a:gd name="T19" fmla="*/ 43 h 205"/>
              <a:gd name="T20" fmla="*/ 93 w 93"/>
              <a:gd name="T21" fmla="*/ 36 h 2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93" h="205">
                <a:moveTo>
                  <a:pt x="93" y="36"/>
                </a:moveTo>
                <a:cubicBezTo>
                  <a:pt x="92" y="32"/>
                  <a:pt x="93" y="22"/>
                  <a:pt x="87" y="16"/>
                </a:cubicBezTo>
                <a:cubicBezTo>
                  <a:pt x="77" y="6"/>
                  <a:pt x="68" y="2"/>
                  <a:pt x="65" y="0"/>
                </a:cubicBezTo>
                <a:cubicBezTo>
                  <a:pt x="41" y="58"/>
                  <a:pt x="41" y="58"/>
                  <a:pt x="41" y="58"/>
                </a:cubicBezTo>
                <a:cubicBezTo>
                  <a:pt x="34" y="74"/>
                  <a:pt x="34" y="74"/>
                  <a:pt x="34" y="74"/>
                </a:cubicBezTo>
                <a:cubicBezTo>
                  <a:pt x="1" y="147"/>
                  <a:pt x="1" y="147"/>
                  <a:pt x="1" y="147"/>
                </a:cubicBezTo>
                <a:cubicBezTo>
                  <a:pt x="0" y="205"/>
                  <a:pt x="0" y="205"/>
                  <a:pt x="0" y="205"/>
                </a:cubicBezTo>
                <a:cubicBezTo>
                  <a:pt x="0" y="205"/>
                  <a:pt x="17" y="158"/>
                  <a:pt x="32" y="130"/>
                </a:cubicBezTo>
                <a:cubicBezTo>
                  <a:pt x="50" y="96"/>
                  <a:pt x="71" y="72"/>
                  <a:pt x="88" y="56"/>
                </a:cubicBezTo>
                <a:cubicBezTo>
                  <a:pt x="81" y="52"/>
                  <a:pt x="74" y="47"/>
                  <a:pt x="67" y="43"/>
                </a:cubicBezTo>
                <a:lnTo>
                  <a:pt x="93" y="36"/>
                </a:lnTo>
                <a:close/>
              </a:path>
            </a:pathLst>
          </a:custGeom>
          <a:solidFill>
            <a:srgbClr val="2548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8" name="Freeform 63"/>
          <p:cNvSpPr>
            <a:spLocks/>
          </p:cNvSpPr>
          <p:nvPr/>
        </p:nvSpPr>
        <p:spPr bwMode="auto">
          <a:xfrm>
            <a:off x="1173662" y="2329021"/>
            <a:ext cx="281204" cy="742950"/>
          </a:xfrm>
          <a:custGeom>
            <a:avLst/>
            <a:gdLst>
              <a:gd name="T0" fmla="*/ 0 w 70"/>
              <a:gd name="T1" fmla="*/ 33 h 206"/>
              <a:gd name="T2" fmla="*/ 8 w 70"/>
              <a:gd name="T3" fmla="*/ 14 h 206"/>
              <a:gd name="T4" fmla="*/ 31 w 70"/>
              <a:gd name="T5" fmla="*/ 0 h 206"/>
              <a:gd name="T6" fmla="*/ 48 w 70"/>
              <a:gd name="T7" fmla="*/ 61 h 206"/>
              <a:gd name="T8" fmla="*/ 52 w 70"/>
              <a:gd name="T9" fmla="*/ 78 h 206"/>
              <a:gd name="T10" fmla="*/ 70 w 70"/>
              <a:gd name="T11" fmla="*/ 139 h 206"/>
              <a:gd name="T12" fmla="*/ 66 w 70"/>
              <a:gd name="T13" fmla="*/ 206 h 206"/>
              <a:gd name="T14" fmla="*/ 47 w 70"/>
              <a:gd name="T15" fmla="*/ 133 h 206"/>
              <a:gd name="T16" fmla="*/ 2 w 70"/>
              <a:gd name="T17" fmla="*/ 54 h 206"/>
              <a:gd name="T18" fmla="*/ 24 w 70"/>
              <a:gd name="T19" fmla="*/ 43 h 206"/>
              <a:gd name="T20" fmla="*/ 0 w 70"/>
              <a:gd name="T21" fmla="*/ 33 h 2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0" h="206">
                <a:moveTo>
                  <a:pt x="0" y="33"/>
                </a:moveTo>
                <a:cubicBezTo>
                  <a:pt x="1" y="29"/>
                  <a:pt x="1" y="20"/>
                  <a:pt x="8" y="14"/>
                </a:cubicBezTo>
                <a:cubicBezTo>
                  <a:pt x="19" y="5"/>
                  <a:pt x="28" y="1"/>
                  <a:pt x="31" y="0"/>
                </a:cubicBezTo>
                <a:cubicBezTo>
                  <a:pt x="48" y="61"/>
                  <a:pt x="48" y="61"/>
                  <a:pt x="48" y="61"/>
                </a:cubicBezTo>
                <a:cubicBezTo>
                  <a:pt x="52" y="78"/>
                  <a:pt x="52" y="78"/>
                  <a:pt x="52" y="78"/>
                </a:cubicBezTo>
                <a:cubicBezTo>
                  <a:pt x="70" y="139"/>
                  <a:pt x="70" y="139"/>
                  <a:pt x="70" y="139"/>
                </a:cubicBezTo>
                <a:cubicBezTo>
                  <a:pt x="66" y="206"/>
                  <a:pt x="66" y="206"/>
                  <a:pt x="66" y="206"/>
                </a:cubicBezTo>
                <a:cubicBezTo>
                  <a:pt x="66" y="206"/>
                  <a:pt x="58" y="163"/>
                  <a:pt x="47" y="133"/>
                </a:cubicBezTo>
                <a:cubicBezTo>
                  <a:pt x="34" y="98"/>
                  <a:pt x="16" y="71"/>
                  <a:pt x="2" y="54"/>
                </a:cubicBezTo>
                <a:cubicBezTo>
                  <a:pt x="9" y="50"/>
                  <a:pt x="17" y="47"/>
                  <a:pt x="24" y="43"/>
                </a:cubicBezTo>
                <a:lnTo>
                  <a:pt x="0" y="33"/>
                </a:lnTo>
                <a:close/>
              </a:path>
            </a:pathLst>
          </a:custGeom>
          <a:solidFill>
            <a:srgbClr val="2C546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9" name="Freeform 64"/>
          <p:cNvSpPr>
            <a:spLocks/>
          </p:cNvSpPr>
          <p:nvPr/>
        </p:nvSpPr>
        <p:spPr bwMode="auto">
          <a:xfrm>
            <a:off x="989512" y="3454559"/>
            <a:ext cx="236989" cy="168275"/>
          </a:xfrm>
          <a:custGeom>
            <a:avLst/>
            <a:gdLst>
              <a:gd name="T0" fmla="*/ 11 w 134"/>
              <a:gd name="T1" fmla="*/ 25 h 106"/>
              <a:gd name="T2" fmla="*/ 134 w 134"/>
              <a:gd name="T3" fmla="*/ 0 h 106"/>
              <a:gd name="T4" fmla="*/ 134 w 134"/>
              <a:gd name="T5" fmla="*/ 47 h 106"/>
              <a:gd name="T6" fmla="*/ 0 w 134"/>
              <a:gd name="T7" fmla="*/ 106 h 106"/>
              <a:gd name="T8" fmla="*/ 11 w 134"/>
              <a:gd name="T9" fmla="*/ 25 h 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" h="106">
                <a:moveTo>
                  <a:pt x="11" y="25"/>
                </a:moveTo>
                <a:lnTo>
                  <a:pt x="134" y="0"/>
                </a:lnTo>
                <a:lnTo>
                  <a:pt x="134" y="47"/>
                </a:lnTo>
                <a:lnTo>
                  <a:pt x="0" y="106"/>
                </a:lnTo>
                <a:lnTo>
                  <a:pt x="11" y="25"/>
                </a:lnTo>
                <a:close/>
              </a:path>
            </a:pathLst>
          </a:custGeom>
          <a:solidFill>
            <a:srgbClr val="2141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0" name="Freeform 65"/>
          <p:cNvSpPr>
            <a:spLocks/>
          </p:cNvSpPr>
          <p:nvPr/>
        </p:nvSpPr>
        <p:spPr bwMode="auto">
          <a:xfrm>
            <a:off x="1643562" y="3454559"/>
            <a:ext cx="236989" cy="168275"/>
          </a:xfrm>
          <a:custGeom>
            <a:avLst/>
            <a:gdLst>
              <a:gd name="T0" fmla="*/ 123 w 134"/>
              <a:gd name="T1" fmla="*/ 25 h 106"/>
              <a:gd name="T2" fmla="*/ 0 w 134"/>
              <a:gd name="T3" fmla="*/ 0 h 106"/>
              <a:gd name="T4" fmla="*/ 0 w 134"/>
              <a:gd name="T5" fmla="*/ 47 h 106"/>
              <a:gd name="T6" fmla="*/ 134 w 134"/>
              <a:gd name="T7" fmla="*/ 106 h 106"/>
              <a:gd name="T8" fmla="*/ 123 w 134"/>
              <a:gd name="T9" fmla="*/ 25 h 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" h="106">
                <a:moveTo>
                  <a:pt x="123" y="25"/>
                </a:moveTo>
                <a:lnTo>
                  <a:pt x="0" y="0"/>
                </a:lnTo>
                <a:lnTo>
                  <a:pt x="0" y="47"/>
                </a:lnTo>
                <a:lnTo>
                  <a:pt x="134" y="106"/>
                </a:lnTo>
                <a:lnTo>
                  <a:pt x="123" y="25"/>
                </a:lnTo>
                <a:close/>
              </a:path>
            </a:pathLst>
          </a:custGeom>
          <a:solidFill>
            <a:srgbClr val="2548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Рисунок 6" descr="Изображение выглядит как графическая вставка, сердце, символ, творческий подход&#10;&#10;Автоматически созданное описание">
            <a:extLst>
              <a:ext uri="{FF2B5EF4-FFF2-40B4-BE49-F238E27FC236}">
                <a16:creationId xmlns:a16="http://schemas.microsoft.com/office/drawing/2014/main" id="{6F2066E6-E72B-1106-48CE-E8BB580DBD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1314" y="4824342"/>
            <a:ext cx="2256148" cy="16451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14720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flythrough hasBounce="1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4465264" y="92906"/>
            <a:ext cx="33538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5400" kern="0" spc="600">
                <a:solidFill>
                  <a:schemeClr val="bg1"/>
                </a:solidFill>
                <a:latin typeface="+mj-lt"/>
              </a:rPr>
              <a:t>Команда</a:t>
            </a:r>
            <a:endParaRPr lang="en-US" sz="5400" kern="0" spc="6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3" name="Rectangle 32"/>
          <p:cNvSpPr/>
          <p:nvPr/>
        </p:nvSpPr>
        <p:spPr>
          <a:xfrm rot="900000">
            <a:off x="2058367" y="-558746"/>
            <a:ext cx="1393640" cy="1117492"/>
          </a:xfrm>
          <a:prstGeom prst="rect">
            <a:avLst/>
          </a:prstGeom>
          <a:noFill/>
          <a:ln w="1047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473AF27-8EEE-0057-2E5C-5EA830ADC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8840" y="1965948"/>
            <a:ext cx="2194578" cy="29261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7C96888-8D76-C69D-5612-FEED851EAA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5555" y="1247029"/>
            <a:ext cx="2513222" cy="33455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F25F7AA-8E7A-7E73-12CB-5CE5CF15B9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9516" y="1965948"/>
            <a:ext cx="2193644" cy="29248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1984CA0-F3E3-09DE-B3B6-7155CBC1221F}"/>
              </a:ext>
            </a:extLst>
          </p:cNvPr>
          <p:cNvSpPr txBox="1"/>
          <p:nvPr/>
        </p:nvSpPr>
        <p:spPr>
          <a:xfrm>
            <a:off x="8968161" y="4988652"/>
            <a:ext cx="187593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u="sng">
                <a:solidFill>
                  <a:schemeClr val="bg1">
                    <a:lumMod val="95000"/>
                  </a:schemeClr>
                </a:solidFill>
              </a:rPr>
              <a:t>Чулкова Вера Ивановна</a:t>
            </a:r>
          </a:p>
          <a:p>
            <a:pPr algn="ctr"/>
            <a:endParaRPr lang="ru-RU" sz="160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r>
              <a:rPr lang="ru-RU" sz="1600">
                <a:solidFill>
                  <a:schemeClr val="bg1">
                    <a:lumMod val="95000"/>
                  </a:schemeClr>
                </a:solidFill>
              </a:rPr>
              <a:t>Советник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05DFDD-E463-6FD8-5D12-273838FD35DC}"/>
              </a:ext>
            </a:extLst>
          </p:cNvPr>
          <p:cNvSpPr txBox="1"/>
          <p:nvPr/>
        </p:nvSpPr>
        <p:spPr>
          <a:xfrm>
            <a:off x="1189515" y="4988652"/>
            <a:ext cx="219364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u="sng">
                <a:solidFill>
                  <a:schemeClr val="bg1">
                    <a:lumMod val="95000"/>
                  </a:schemeClr>
                </a:solidFill>
              </a:rPr>
              <a:t>Шишова Татьяна Фёдоровна</a:t>
            </a:r>
          </a:p>
          <a:p>
            <a:pPr algn="ctr"/>
            <a:endParaRPr lang="ru-RU" sz="160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r>
              <a:rPr lang="ru-RU" sz="1600">
                <a:solidFill>
                  <a:schemeClr val="bg1">
                    <a:lumMod val="95000"/>
                  </a:schemeClr>
                </a:solidFill>
              </a:rPr>
              <a:t>Логист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8492E44-C562-EA5D-F68E-77E867B37D6A}"/>
              </a:ext>
            </a:extLst>
          </p:cNvPr>
          <p:cNvSpPr txBox="1"/>
          <p:nvPr/>
        </p:nvSpPr>
        <p:spPr>
          <a:xfrm>
            <a:off x="4498759" y="4641436"/>
            <a:ext cx="335380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u="sng">
                <a:solidFill>
                  <a:schemeClr val="bg1">
                    <a:lumMod val="95000"/>
                  </a:schemeClr>
                </a:solidFill>
              </a:rPr>
              <a:t>Марковкина Дарья Андреевна</a:t>
            </a:r>
          </a:p>
          <a:p>
            <a:pPr algn="ctr"/>
            <a:endParaRPr lang="ru-RU" sz="160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r>
              <a:rPr lang="ru-RU" sz="1600">
                <a:solidFill>
                  <a:schemeClr val="bg1">
                    <a:lumMod val="95000"/>
                  </a:schemeClr>
                </a:solidFill>
              </a:rPr>
              <a:t>Дизайнер </a:t>
            </a:r>
          </a:p>
          <a:p>
            <a:pPr algn="ctr"/>
            <a:r>
              <a:rPr lang="ru-RU" sz="1600">
                <a:solidFill>
                  <a:schemeClr val="bg1">
                    <a:lumMod val="95000"/>
                  </a:schemeClr>
                </a:solidFill>
              </a:rPr>
              <a:t>Администратор </a:t>
            </a:r>
          </a:p>
        </p:txBody>
      </p:sp>
    </p:spTree>
    <p:extLst>
      <p:ext uri="{BB962C8B-B14F-4D97-AF65-F5344CB8AC3E}">
        <p14:creationId xmlns:p14="http://schemas.microsoft.com/office/powerpoint/2010/main" val="1312129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flythrough hasBounce="1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4419097" y="169683"/>
            <a:ext cx="33538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5400" kern="0" spc="600">
                <a:solidFill>
                  <a:schemeClr val="bg1"/>
                </a:solidFill>
                <a:latin typeface="+mj-lt"/>
              </a:rPr>
              <a:t>Команда</a:t>
            </a:r>
            <a:endParaRPr lang="en-US" sz="5400" kern="0" spc="6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3" name="Rectangle 32"/>
          <p:cNvSpPr/>
          <p:nvPr/>
        </p:nvSpPr>
        <p:spPr>
          <a:xfrm rot="900000">
            <a:off x="2055247" y="-552939"/>
            <a:ext cx="1393640" cy="1117492"/>
          </a:xfrm>
          <a:prstGeom prst="rect">
            <a:avLst/>
          </a:prstGeom>
          <a:noFill/>
          <a:ln w="1047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1AC9ACB-49E2-34B9-9CA3-C0589EC2C2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8919" y="1517145"/>
            <a:ext cx="2219383" cy="29566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F85160E-E7A9-0705-729E-F7A80D8EDB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6306" y="1514663"/>
            <a:ext cx="2219383" cy="29591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C7A58E7-8D2C-59AA-2617-CAEAA0CA18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3693" y="1517020"/>
            <a:ext cx="2219383" cy="29230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E3FFCA-14D0-2D0F-A527-FD6A1FFFCB76}"/>
              </a:ext>
            </a:extLst>
          </p:cNvPr>
          <p:cNvSpPr txBox="1"/>
          <p:nvPr/>
        </p:nvSpPr>
        <p:spPr>
          <a:xfrm>
            <a:off x="1062240" y="4641663"/>
            <a:ext cx="250751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u="sng">
                <a:solidFill>
                  <a:schemeClr val="bg1">
                    <a:lumMod val="95000"/>
                  </a:schemeClr>
                </a:solidFill>
              </a:rPr>
              <a:t>Гуня Дарина Николаевна </a:t>
            </a:r>
          </a:p>
          <a:p>
            <a:pPr algn="ctr"/>
            <a:endParaRPr lang="ru-RU" sz="160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r>
              <a:rPr lang="ru-RU" sz="1600">
                <a:solidFill>
                  <a:schemeClr val="bg1">
                    <a:lumMod val="95000"/>
                  </a:schemeClr>
                </a:solidFill>
              </a:rPr>
              <a:t>Спикер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2128E5-526B-248E-721A-AA64C214D0EE}"/>
              </a:ext>
            </a:extLst>
          </p:cNvPr>
          <p:cNvSpPr txBox="1"/>
          <p:nvPr/>
        </p:nvSpPr>
        <p:spPr>
          <a:xfrm>
            <a:off x="8281913" y="4641663"/>
            <a:ext cx="323339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u="sng">
                <a:solidFill>
                  <a:schemeClr val="bg1"/>
                </a:solidFill>
              </a:rPr>
              <a:t>Трубкина Анастасия Александровна</a:t>
            </a:r>
          </a:p>
          <a:p>
            <a:pPr algn="ctr"/>
            <a:endParaRPr lang="ru-RU" sz="1600">
              <a:solidFill>
                <a:schemeClr val="bg1"/>
              </a:solidFill>
            </a:endParaRPr>
          </a:p>
          <a:p>
            <a:pPr algn="ctr"/>
            <a:r>
              <a:rPr lang="ru-RU" sz="1600">
                <a:solidFill>
                  <a:schemeClr val="bg1"/>
                </a:solidFill>
              </a:rPr>
              <a:t>Продакт-менеджер</a:t>
            </a:r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CFAFCD-6F01-EC9F-E9C4-FC3007ED8966}"/>
              </a:ext>
            </a:extLst>
          </p:cNvPr>
          <p:cNvSpPr txBox="1"/>
          <p:nvPr/>
        </p:nvSpPr>
        <p:spPr>
          <a:xfrm>
            <a:off x="4678442" y="4641663"/>
            <a:ext cx="283511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u="sng">
                <a:solidFill>
                  <a:schemeClr val="bg1"/>
                </a:solidFill>
              </a:rPr>
              <a:t>Галашева Дарина Сергеевна</a:t>
            </a:r>
          </a:p>
          <a:p>
            <a:pPr algn="ctr"/>
            <a:endParaRPr lang="ru-RU" sz="1600">
              <a:solidFill>
                <a:schemeClr val="bg1"/>
              </a:solidFill>
            </a:endParaRPr>
          </a:p>
          <a:p>
            <a:pPr algn="ctr"/>
            <a:r>
              <a:rPr lang="ru-RU" sz="1600">
                <a:solidFill>
                  <a:schemeClr val="bg1"/>
                </a:solidFill>
              </a:rPr>
              <a:t>Тимлид</a:t>
            </a:r>
          </a:p>
        </p:txBody>
      </p:sp>
    </p:spTree>
    <p:extLst>
      <p:ext uri="{BB962C8B-B14F-4D97-AF65-F5344CB8AC3E}">
        <p14:creationId xmlns:p14="http://schemas.microsoft.com/office/powerpoint/2010/main" val="1844234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flythrough hasBounce="1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4EB734A-1F0B-42E1-82AC-B11E4A5E52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280" y="762954"/>
            <a:ext cx="6688720" cy="56237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5119" y="1402920"/>
            <a:ext cx="47146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Трекер проекта</a:t>
            </a:r>
          </a:p>
          <a:p>
            <a:endParaRPr lang="en-US" sz="540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5" name="Rectangle 14"/>
          <p:cNvSpPr/>
          <p:nvPr/>
        </p:nvSpPr>
        <p:spPr>
          <a:xfrm rot="900000">
            <a:off x="1384001" y="-481705"/>
            <a:ext cx="723409" cy="723409"/>
          </a:xfrm>
          <a:prstGeom prst="rect">
            <a:avLst/>
          </a:prstGeom>
          <a:noFill/>
          <a:ln w="571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icture Placeholder 1"/>
          <p:cNvSpPr>
            <a:spLocks noGrp="1"/>
          </p:cNvSpPr>
          <p:nvPr>
            <p:ph type="pic" sz="quarter" idx="11"/>
          </p:nvPr>
        </p:nvSpPr>
        <p:spPr>
          <a:xfrm>
            <a:off x="5778631" y="1074039"/>
            <a:ext cx="6179794" cy="3545095"/>
          </a:xfrm>
        </p:spPr>
        <p:txBody>
          <a:bodyPr/>
          <a:lstStyle/>
          <a:p>
            <a:endParaRPr lang="ru-RU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AA33450-71A4-47AC-93AE-D29600BB8561}"/>
              </a:ext>
            </a:extLst>
          </p:cNvPr>
          <p:cNvSpPr/>
          <p:nvPr/>
        </p:nvSpPr>
        <p:spPr>
          <a:xfrm>
            <a:off x="8319111" y="2013763"/>
            <a:ext cx="3639314" cy="16656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74C2E6B-98A9-4F7B-8035-836908CE5912}"/>
              </a:ext>
            </a:extLst>
          </p:cNvPr>
          <p:cNvSpPr txBox="1"/>
          <p:nvPr/>
        </p:nvSpPr>
        <p:spPr>
          <a:xfrm>
            <a:off x="414928" y="2481307"/>
            <a:ext cx="496849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0">
                <a:effectLst/>
                <a:latin typeface="Helvetica" pitchFamily="2" charset="0"/>
              </a:rPr>
              <a:t>﻿﻿∙ </a:t>
            </a:r>
            <a:r>
              <a:rPr lang="ru-RU" sz="1600" b="0" i="0">
                <a:effectLst/>
                <a:latin typeface="Helvetica" pitchFamily="2" charset="0"/>
              </a:rPr>
              <a:t>Аналитик ВАВТ Министерства</a:t>
            </a:r>
            <a:br>
              <a:rPr lang="ru-RU" sz="1600" b="0" i="0">
                <a:effectLst/>
                <a:latin typeface="Helvetica" pitchFamily="2" charset="0"/>
              </a:rPr>
            </a:br>
            <a:r>
              <a:rPr lang="ru-RU" sz="1600" b="1" i="0">
                <a:effectLst/>
                <a:latin typeface="Helvetica" pitchFamily="2" charset="0"/>
              </a:rPr>
              <a:t>﻿﻿∙ </a:t>
            </a:r>
            <a:r>
              <a:rPr lang="ru-RU" sz="1600" b="0" i="0">
                <a:effectLst/>
                <a:latin typeface="Helvetica" pitchFamily="2" charset="0"/>
              </a:rPr>
              <a:t>Экономического развития РФ</a:t>
            </a:r>
            <a:endParaRPr lang="ru-RU" sz="1600">
              <a:effectLst/>
              <a:latin typeface="Helvetica" pitchFamily="2" charset="0"/>
            </a:endParaRPr>
          </a:p>
          <a:p>
            <a:r>
              <a:rPr lang="ru-RU" sz="1600" b="0" i="0">
                <a:effectLst/>
                <a:latin typeface="Helvetica" pitchFamily="2" charset="0"/>
              </a:rPr>
              <a:t>﻿﻿</a:t>
            </a:r>
            <a:r>
              <a:rPr lang="ru-RU" sz="1600" b="1" i="0">
                <a:effectLst/>
                <a:latin typeface="Helvetica" pitchFamily="2" charset="0"/>
              </a:rPr>
              <a:t>﻿﻿∙ </a:t>
            </a:r>
            <a:r>
              <a:rPr lang="ru-RU" sz="1600" b="0" i="0">
                <a:effectLst/>
                <a:latin typeface="Helvetica" pitchFamily="2" charset="0"/>
              </a:rPr>
              <a:t>Трекер НТИ</a:t>
            </a:r>
            <a:endParaRPr lang="ru-RU" sz="1600">
              <a:effectLst/>
              <a:latin typeface="Helvetica" pitchFamily="2" charset="0"/>
            </a:endParaRPr>
          </a:p>
          <a:p>
            <a:r>
              <a:rPr lang="ru-RU" sz="1600" b="0" i="0">
                <a:effectLst/>
                <a:latin typeface="Helvetica" pitchFamily="2" charset="0"/>
              </a:rPr>
              <a:t>﻿﻿</a:t>
            </a:r>
            <a:r>
              <a:rPr lang="ru-RU" sz="1600" b="1" i="0">
                <a:effectLst/>
                <a:latin typeface="Helvetica" pitchFamily="2" charset="0"/>
              </a:rPr>
              <a:t>﻿﻿∙ </a:t>
            </a:r>
            <a:r>
              <a:rPr lang="ru-RU" sz="1600" b="0" i="0">
                <a:effectLst/>
                <a:latin typeface="Helvetica" pitchFamily="2" charset="0"/>
              </a:rPr>
              <a:t>Эксперт НТИ</a:t>
            </a:r>
            <a:endParaRPr lang="ru-RU" sz="1600">
              <a:effectLst/>
              <a:latin typeface="Helvetica" pitchFamily="2" charset="0"/>
            </a:endParaRPr>
          </a:p>
          <a:p>
            <a:r>
              <a:rPr lang="ru-RU" sz="1600" b="0" i="0">
                <a:effectLst/>
                <a:latin typeface="Helvetica" pitchFamily="2" charset="0"/>
              </a:rPr>
              <a:t>﻿﻿</a:t>
            </a:r>
            <a:r>
              <a:rPr lang="ru-RU" sz="1600" b="1" i="0">
                <a:effectLst/>
                <a:latin typeface="Helvetica" pitchFamily="2" charset="0"/>
              </a:rPr>
              <a:t>﻿﻿∙ </a:t>
            </a:r>
            <a:r>
              <a:rPr lang="ru-RU" sz="1600" b="0" i="0">
                <a:effectLst/>
                <a:latin typeface="Helvetica" pitchFamily="2" charset="0"/>
              </a:rPr>
              <a:t>Автор программного обеспечения</a:t>
            </a:r>
            <a:endParaRPr lang="ru-RU" sz="1600">
              <a:effectLst/>
              <a:latin typeface="Helvetica" pitchFamily="2" charset="0"/>
            </a:endParaRPr>
          </a:p>
          <a:p>
            <a:r>
              <a:rPr lang="ru-RU" sz="1600" b="0" i="0">
                <a:effectLst/>
                <a:latin typeface="Helvetica" pitchFamily="2" charset="0"/>
              </a:rPr>
              <a:t>﻿﻿</a:t>
            </a:r>
            <a:r>
              <a:rPr lang="ru-RU" sz="1600" b="1" i="0">
                <a:effectLst/>
                <a:latin typeface="Helvetica" pitchFamily="2" charset="0"/>
              </a:rPr>
              <a:t>﻿﻿∙ </a:t>
            </a:r>
            <a:r>
              <a:rPr lang="ru-RU" sz="1600" b="0" i="0">
                <a:effectLst/>
                <a:latin typeface="Helvetica" pitchFamily="2" charset="0"/>
              </a:rPr>
              <a:t>Основатель компании </a:t>
            </a:r>
            <a:r>
              <a:rPr lang="en-GB" sz="1600" b="0" i="0">
                <a:effectLst/>
                <a:latin typeface="Helvetica" pitchFamily="2" charset="0"/>
              </a:rPr>
              <a:t>AWAGAS GROUP LLC u</a:t>
            </a:r>
            <a:br>
              <a:rPr lang="en-GB" sz="1600" b="0" i="0">
                <a:effectLst/>
                <a:latin typeface="Helvetica" pitchFamily="2" charset="0"/>
              </a:rPr>
            </a:br>
            <a:r>
              <a:rPr lang="ru-RU" sz="1600" b="1" i="0">
                <a:effectLst/>
                <a:latin typeface="Helvetica" pitchFamily="2" charset="0"/>
              </a:rPr>
              <a:t>﻿﻿∙ </a:t>
            </a:r>
            <a:r>
              <a:rPr lang="ru-RU" sz="1600" b="0" i="0">
                <a:effectLst/>
                <a:latin typeface="Helvetica" pitchFamily="2" charset="0"/>
              </a:rPr>
              <a:t>Генеральный директор</a:t>
            </a:r>
            <a:endParaRPr lang="ru-RU" sz="1600">
              <a:effectLst/>
              <a:latin typeface="Helvetica" pitchFamily="2" charset="0"/>
            </a:endParaRPr>
          </a:p>
          <a:p>
            <a:r>
              <a:rPr lang="ru-RU" sz="1600" b="0" i="0">
                <a:effectLst/>
                <a:latin typeface="Helvetica" pitchFamily="2" charset="0"/>
              </a:rPr>
              <a:t>﻿﻿</a:t>
            </a:r>
            <a:r>
              <a:rPr lang="ru-RU" sz="1600" b="1" i="0">
                <a:effectLst/>
                <a:latin typeface="Helvetica" pitchFamily="2" charset="0"/>
              </a:rPr>
              <a:t>﻿﻿∙ </a:t>
            </a:r>
            <a:r>
              <a:rPr lang="ru-RU" sz="1600" b="0" i="0">
                <a:effectLst/>
                <a:latin typeface="Helvetica" pitchFamily="2" charset="0"/>
              </a:rPr>
              <a:t>Разработки в области искусственного</a:t>
            </a:r>
            <a:br>
              <a:rPr lang="ru-RU" sz="1600" b="0" i="0">
                <a:effectLst/>
                <a:latin typeface="Helvetica" pitchFamily="2" charset="0"/>
              </a:rPr>
            </a:br>
            <a:r>
              <a:rPr lang="ru-RU" sz="1600" b="0" i="0">
                <a:effectLst/>
                <a:latin typeface="Helvetica" pitchFamily="2" charset="0"/>
              </a:rPr>
              <a:t>  интеллекта</a:t>
            </a:r>
            <a:endParaRPr lang="ru-RU" sz="1600">
              <a:effectLst/>
              <a:latin typeface="Helvetica" pitchFamily="2" charset="0"/>
            </a:endParaRPr>
          </a:p>
          <a:p>
            <a:r>
              <a:rPr lang="ru-RU" sz="1600" b="0" i="0">
                <a:effectLst/>
                <a:latin typeface="Helvetica" pitchFamily="2" charset="0"/>
              </a:rPr>
              <a:t>﻿﻿</a:t>
            </a:r>
            <a:r>
              <a:rPr lang="ru-RU" sz="1600" b="1" i="0">
                <a:effectLst/>
                <a:latin typeface="Helvetica" pitchFamily="2" charset="0"/>
              </a:rPr>
              <a:t>﻿﻿∙ </a:t>
            </a:r>
            <a:r>
              <a:rPr lang="ru-RU" sz="1600" b="0" i="0">
                <a:effectLst/>
                <a:latin typeface="Helvetica" pitchFamily="2" charset="0"/>
              </a:rPr>
              <a:t>Аналитика и </a:t>
            </a:r>
            <a:r>
              <a:rPr lang="en-GB" sz="1600" b="0" i="0">
                <a:effectLst/>
                <a:latin typeface="Helvetica" pitchFamily="2" charset="0"/>
              </a:rPr>
              <a:t>Al</a:t>
            </a:r>
            <a:endParaRPr lang="en-GB" sz="1600">
              <a:effectLst/>
              <a:latin typeface="Helvetica" pitchFamily="2" charset="0"/>
            </a:endParaRPr>
          </a:p>
          <a:p>
            <a:pPr algn="ctr"/>
            <a:endParaRPr lang="id-ID" sz="3200" b="1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C7E1F08-CE4E-216D-0AEC-715CC8C278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8631" y="989813"/>
            <a:ext cx="3809264" cy="362932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FEC93F2-FDFC-4581-A081-8FFA0CABDD07}"/>
              </a:ext>
            </a:extLst>
          </p:cNvPr>
          <p:cNvSpPr txBox="1"/>
          <p:nvPr/>
        </p:nvSpPr>
        <p:spPr>
          <a:xfrm>
            <a:off x="9780454" y="2481307"/>
            <a:ext cx="221898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0" i="0">
                <a:effectLst/>
                <a:latin typeface="Helvetica" pitchFamily="2" charset="0"/>
              </a:rPr>
              <a:t>Виктория </a:t>
            </a:r>
          </a:p>
          <a:p>
            <a:r>
              <a:rPr lang="ru-RU" sz="2000" b="0" i="0">
                <a:effectLst/>
                <a:latin typeface="Helvetica" pitchFamily="2" charset="0"/>
              </a:rPr>
              <a:t>Скрыльникова</a:t>
            </a:r>
            <a:endParaRPr lang="ru-RU" sz="2000"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133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flythrough dir="out" hasBounce="1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72576" y="906009"/>
            <a:ext cx="60468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Спасибо за внимание!</a:t>
            </a:r>
            <a:endParaRPr lang="en-US" sz="480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150" name="Rectangle 1149"/>
          <p:cNvSpPr/>
          <p:nvPr/>
        </p:nvSpPr>
        <p:spPr>
          <a:xfrm rot="900000">
            <a:off x="1384001" y="-481705"/>
            <a:ext cx="723409" cy="723409"/>
          </a:xfrm>
          <a:prstGeom prst="rect">
            <a:avLst/>
          </a:prstGeom>
          <a:noFill/>
          <a:ln w="571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F3B91F-31B4-BC4C-B49F-A0053A089CC5}"/>
              </a:ext>
            </a:extLst>
          </p:cNvPr>
          <p:cNvSpPr txBox="1"/>
          <p:nvPr/>
        </p:nvSpPr>
        <p:spPr>
          <a:xfrm>
            <a:off x="1301290" y="2981117"/>
            <a:ext cx="44651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/>
              <a:t>Надеемся, что Вас заинтересовал наш проект</a:t>
            </a:r>
          </a:p>
        </p:txBody>
      </p:sp>
      <p:pic>
        <p:nvPicPr>
          <p:cNvPr id="2" name="Рисунок 4">
            <a:extLst>
              <a:ext uri="{FF2B5EF4-FFF2-40B4-BE49-F238E27FC236}">
                <a16:creationId xmlns:a16="http://schemas.microsoft.com/office/drawing/2014/main" id="{74E1F37F-9075-ED5E-6D6C-D22BB0A02D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549" y="2220009"/>
            <a:ext cx="4794710" cy="35033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41008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flythrough dir="out" hasBounce="1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 rot="900000">
            <a:off x="6733209" y="2563232"/>
            <a:ext cx="563796" cy="531154"/>
          </a:xfrm>
          <a:prstGeom prst="rect">
            <a:avLst/>
          </a:prstGeom>
          <a:noFill/>
          <a:ln w="571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519371" y="1056037"/>
            <a:ext cx="574227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6600" spc="600">
                <a:solidFill>
                  <a:schemeClr val="bg1"/>
                </a:solidFill>
                <a:latin typeface="+mj-lt"/>
              </a:rPr>
              <a:t>«ЛэндЭскиз»</a:t>
            </a:r>
            <a:endParaRPr lang="en-US" sz="4400" spc="6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25779" y="2286292"/>
            <a:ext cx="592946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>
                <a:solidFill>
                  <a:srgbClr val="E1E3E6"/>
                </a:solidFill>
                <a:latin typeface="-apple-system"/>
              </a:rPr>
              <a:t>Проектирование и моделирование </a:t>
            </a:r>
            <a:r>
              <a:rPr lang="ru-RU" sz="4000" b="0" i="0">
                <a:solidFill>
                  <a:srgbClr val="E1E3E6"/>
                </a:solidFill>
                <a:effectLst/>
                <a:latin typeface="-apple-system"/>
              </a:rPr>
              <a:t>детских площадок </a:t>
            </a:r>
          </a:p>
          <a:p>
            <a:pPr algn="ctr"/>
            <a:r>
              <a:rPr lang="ru-RU" sz="4000" b="0" i="0">
                <a:solidFill>
                  <a:srgbClr val="E1E3E6"/>
                </a:solidFill>
                <a:effectLst/>
                <a:latin typeface="-apple-system"/>
              </a:rPr>
              <a:t>на школьных территориях</a:t>
            </a:r>
            <a:endParaRPr lang="en-US" sz="4000">
              <a:solidFill>
                <a:schemeClr val="bg1"/>
              </a:solidFill>
            </a:endParaRPr>
          </a:p>
        </p:txBody>
      </p:sp>
      <p:pic>
        <p:nvPicPr>
          <p:cNvPr id="6" name="Рисунок 5" descr="Изображение выглядит как небо, дерево, растение, трава&#10;&#10;Автоматически созданное описание">
            <a:extLst>
              <a:ext uri="{FF2B5EF4-FFF2-40B4-BE49-F238E27FC236}">
                <a16:creationId xmlns:a16="http://schemas.microsoft.com/office/drawing/2014/main" id="{EFED4DFE-4505-7778-0B8F-1BBC823A1F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6"/>
          <a:stretch/>
        </p:blipFill>
        <p:spPr>
          <a:xfrm>
            <a:off x="7015108" y="2828809"/>
            <a:ext cx="5176892" cy="31918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41198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flythrough dir="out" hasBounce="1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48723" y="1604184"/>
            <a:ext cx="4918823" cy="1019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400">
                <a:solidFill>
                  <a:schemeClr val="tx1">
                    <a:lumMod val="75000"/>
                    <a:lumOff val="25000"/>
                  </a:schemeClr>
                </a:solidFill>
              </a:rPr>
              <a:t>Неудовлетворенность учащихся, родителей и педагогов школы МБОУ СШ №30 качеством пришкольного участка для комфортного времяпрепровождения детей</a:t>
            </a:r>
            <a:endParaRPr 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724456" y="1604184"/>
            <a:ext cx="4474599" cy="1019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400">
                <a:solidFill>
                  <a:schemeClr val="tx1">
                    <a:lumMod val="75000"/>
                    <a:lumOff val="25000"/>
                  </a:schemeClr>
                </a:solidFill>
              </a:rPr>
              <a:t>Невозможность педагогов и родителей безопасно отпускать своих детей гулять из-за отсутствия оборудованных детских площадок.</a:t>
            </a:r>
            <a:endParaRPr lang="id-ID" sz="1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80054" y="680854"/>
            <a:ext cx="36318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5400" spc="3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Проблемы</a:t>
            </a:r>
            <a:endParaRPr lang="en-US" sz="5400" spc="30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17" name="Rectangle 16"/>
          <p:cNvSpPr/>
          <p:nvPr/>
        </p:nvSpPr>
        <p:spPr>
          <a:xfrm rot="900000">
            <a:off x="5734297" y="-481706"/>
            <a:ext cx="723409" cy="723409"/>
          </a:xfrm>
          <a:prstGeom prst="rect">
            <a:avLst/>
          </a:prstGeom>
          <a:noFill/>
          <a:ln w="571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 descr="Изображение выглядит как дерево, земля, на открытом воздухе, Уличная игровая площадка&#10;&#10;Автоматически созданное описание">
            <a:extLst>
              <a:ext uri="{FF2B5EF4-FFF2-40B4-BE49-F238E27FC236}">
                <a16:creationId xmlns:a16="http://schemas.microsoft.com/office/drawing/2014/main" id="{6D93F9CF-2830-C870-9FEB-A116AEB434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729" y="2915602"/>
            <a:ext cx="4179532" cy="30609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 descr="Изображение выглядит как на открытом воздухе, земля, Уличная игровая площадка, дерево&#10;&#10;Автоматически созданное описание">
            <a:extLst>
              <a:ext uri="{FF2B5EF4-FFF2-40B4-BE49-F238E27FC236}">
                <a16:creationId xmlns:a16="http://schemas.microsoft.com/office/drawing/2014/main" id="{485D2449-A0DF-F44F-5633-389726019B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740" y="2915602"/>
            <a:ext cx="4081258" cy="30609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59851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flythrough hasBounce="1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6534521" y="2326554"/>
            <a:ext cx="4386715" cy="27893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400">
                <a:solidFill>
                  <a:schemeClr val="tx1">
                    <a:lumMod val="75000"/>
                    <a:lumOff val="25000"/>
                  </a:schemeClr>
                </a:solidFill>
              </a:rPr>
              <a:t>Проектирование, моделирование и дизайн площадок для отдыха и прогулок детей на пришкольной территории</a:t>
            </a:r>
            <a:endParaRPr lang="en-US" sz="2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931593" y="863110"/>
            <a:ext cx="30859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spc="3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Решение</a:t>
            </a:r>
            <a:endParaRPr lang="en-US" sz="5400" spc="30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25" name="Rectangle 24"/>
          <p:cNvSpPr/>
          <p:nvPr/>
        </p:nvSpPr>
        <p:spPr>
          <a:xfrm rot="900000">
            <a:off x="7153460" y="-481705"/>
            <a:ext cx="723409" cy="723409"/>
          </a:xfrm>
          <a:prstGeom prst="rect">
            <a:avLst/>
          </a:prstGeom>
          <a:noFill/>
          <a:ln w="571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 descr="Изображение выглядит как на открытом воздухе, стол, дерево, детская площадка&#10;&#10;Автоматически созданное описание">
            <a:extLst>
              <a:ext uri="{FF2B5EF4-FFF2-40B4-BE49-F238E27FC236}">
                <a16:creationId xmlns:a16="http://schemas.microsoft.com/office/drawing/2014/main" id="{8860B678-45F0-6A95-C5A3-90CB09CC204A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3" r="16643"/>
          <a:stretch>
            <a:fillRect/>
          </a:stretch>
        </p:blipFill>
        <p:spPr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77697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flythrough dir="out" hasBounce="1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0056" y="2535137"/>
            <a:ext cx="9543314" cy="3102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chemeClr val="accent1"/>
              </a:buClr>
              <a:buSzPct val="150000"/>
            </a:pPr>
            <a:r>
              <a:rPr lang="ru-RU" sz="2400"/>
              <a:t>○   Повышение качества жизни обучающихся</a:t>
            </a:r>
          </a:p>
          <a:p>
            <a:pPr algn="just">
              <a:lnSpc>
                <a:spcPct val="150000"/>
              </a:lnSpc>
              <a:buClr>
                <a:schemeClr val="accent1"/>
              </a:buClr>
              <a:buSzPct val="150000"/>
            </a:pPr>
            <a:r>
              <a:rPr lang="ru-RU" sz="2400"/>
              <a:t>○   Повышение успеваемости у детей</a:t>
            </a:r>
          </a:p>
          <a:p>
            <a:pPr algn="just">
              <a:lnSpc>
                <a:spcPct val="150000"/>
              </a:lnSpc>
              <a:buClr>
                <a:schemeClr val="accent1"/>
              </a:buClr>
              <a:buSzPct val="150000"/>
            </a:pPr>
            <a:r>
              <a:rPr lang="ru-RU" sz="2400"/>
              <a:t>○ Развитие внимания, памяти, мышления и других высших психических процессов в соответствии с возрастом детей</a:t>
            </a:r>
          </a:p>
          <a:p>
            <a:pPr marL="342900" indent="-342900" algn="just">
              <a:lnSpc>
                <a:spcPct val="150000"/>
              </a:lnSpc>
              <a:buClr>
                <a:schemeClr val="accent1"/>
              </a:buClr>
              <a:buSzPct val="150000"/>
              <a:buFont typeface="+mj-lt"/>
              <a:buAutoNum type="arabicParenR"/>
            </a:pPr>
            <a:endParaRPr lang="en-US" sz="1200"/>
          </a:p>
          <a:p>
            <a:pPr marL="342900" indent="-342900" algn="just">
              <a:lnSpc>
                <a:spcPct val="150000"/>
              </a:lnSpc>
              <a:buClr>
                <a:schemeClr val="accent1"/>
              </a:buClr>
              <a:buSzPct val="150000"/>
              <a:buFont typeface="+mj-lt"/>
              <a:buAutoNum type="arabicParenR"/>
            </a:pPr>
            <a:endParaRPr lang="en-US" sz="1200" b="1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just">
              <a:lnSpc>
                <a:spcPct val="150000"/>
              </a:lnSpc>
              <a:buClr>
                <a:schemeClr val="accent1"/>
              </a:buClr>
              <a:buSzPct val="150000"/>
            </a:pPr>
            <a:endParaRPr lang="en-US" sz="1200"/>
          </a:p>
        </p:txBody>
      </p:sp>
      <p:sp>
        <p:nvSpPr>
          <p:cNvPr id="3" name="TextBox 2"/>
          <p:cNvSpPr txBox="1"/>
          <p:nvPr/>
        </p:nvSpPr>
        <p:spPr>
          <a:xfrm>
            <a:off x="1651520" y="1058388"/>
            <a:ext cx="88889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5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Социально-значимый эффект</a:t>
            </a:r>
            <a:endParaRPr lang="en-US" sz="540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 rot="900000">
            <a:off x="5734296" y="-481705"/>
            <a:ext cx="723409" cy="723409"/>
          </a:xfrm>
          <a:prstGeom prst="rect">
            <a:avLst/>
          </a:prstGeom>
          <a:noFill/>
          <a:ln w="571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5E511E34-3ED2-939E-A431-E3452718F0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8933" y="4406476"/>
            <a:ext cx="2103120" cy="19100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71924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flythrough hasBounce="1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61451" y="1689888"/>
            <a:ext cx="5869097" cy="1878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chemeClr val="accent1"/>
              </a:buClr>
              <a:buSzPct val="150000"/>
            </a:pPr>
            <a:r>
              <a:rPr lang="ru-RU" sz="2000"/>
              <a:t>На 18.11.2023</a:t>
            </a:r>
          </a:p>
          <a:p>
            <a:pPr algn="ctr">
              <a:lnSpc>
                <a:spcPct val="150000"/>
              </a:lnSpc>
              <a:buClr>
                <a:schemeClr val="accent1"/>
              </a:buClr>
              <a:buSzPct val="150000"/>
            </a:pPr>
            <a:r>
              <a:rPr lang="ru-RU" sz="2000"/>
              <a:t>  ○   </a:t>
            </a:r>
            <a:r>
              <a:rPr lang="en-US" sz="2000" b="1"/>
              <a:t>TAM</a:t>
            </a:r>
            <a:r>
              <a:rPr lang="en-US" sz="2000"/>
              <a:t> -</a:t>
            </a:r>
            <a:r>
              <a:rPr lang="ru-RU" sz="2000"/>
              <a:t> 211 334 739 р</a:t>
            </a:r>
          </a:p>
          <a:p>
            <a:pPr algn="ctr">
              <a:lnSpc>
                <a:spcPct val="150000"/>
              </a:lnSpc>
              <a:buClr>
                <a:schemeClr val="accent1"/>
              </a:buClr>
              <a:buSzPct val="150000"/>
            </a:pPr>
            <a:r>
              <a:rPr lang="ru-RU" sz="2000"/>
              <a:t>○   </a:t>
            </a:r>
            <a:r>
              <a:rPr lang="en-US" sz="2000" b="1"/>
              <a:t>SAM</a:t>
            </a:r>
            <a:r>
              <a:rPr lang="en-US" sz="2000"/>
              <a:t> -</a:t>
            </a:r>
            <a:r>
              <a:rPr lang="ru-RU" sz="2000"/>
              <a:t> 35 204 568 р </a:t>
            </a:r>
          </a:p>
          <a:p>
            <a:pPr algn="ctr">
              <a:lnSpc>
                <a:spcPct val="150000"/>
              </a:lnSpc>
              <a:buClr>
                <a:schemeClr val="accent1"/>
              </a:buClr>
              <a:buSzPct val="150000"/>
            </a:pPr>
            <a:r>
              <a:rPr lang="ru-RU" sz="2000"/>
              <a:t> ○   </a:t>
            </a:r>
            <a:r>
              <a:rPr lang="en-US" sz="2000" b="1"/>
              <a:t>SOM</a:t>
            </a:r>
            <a:r>
              <a:rPr lang="en-US" sz="2000"/>
              <a:t> –</a:t>
            </a:r>
            <a:r>
              <a:rPr lang="ru-RU" sz="2000"/>
              <a:t> 10 058 448 р</a:t>
            </a:r>
            <a:endParaRPr lang="en-US" sz="2800"/>
          </a:p>
        </p:txBody>
      </p:sp>
      <p:sp>
        <p:nvSpPr>
          <p:cNvPr id="3" name="TextBox 2"/>
          <p:cNvSpPr txBox="1"/>
          <p:nvPr/>
        </p:nvSpPr>
        <p:spPr>
          <a:xfrm>
            <a:off x="4928051" y="633241"/>
            <a:ext cx="23358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5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РЫНОК</a:t>
            </a:r>
            <a:endParaRPr lang="en-US" sz="540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 rot="900000">
            <a:off x="5734296" y="-481705"/>
            <a:ext cx="723409" cy="723409"/>
          </a:xfrm>
          <a:prstGeom prst="rect">
            <a:avLst/>
          </a:prstGeom>
          <a:noFill/>
          <a:ln w="571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A70264B0-8D04-C761-D22B-617766F256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18" b="11103"/>
          <a:stretch/>
        </p:blipFill>
        <p:spPr>
          <a:xfrm>
            <a:off x="2624123" y="3860767"/>
            <a:ext cx="6943754" cy="2997233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1D071106-33D3-B1C8-1DC5-13106ED3FC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685" y="2058130"/>
            <a:ext cx="939671" cy="9391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Рисунок 8">
            <a:extLst>
              <a:ext uri="{FF2B5EF4-FFF2-40B4-BE49-F238E27FC236}">
                <a16:creationId xmlns:a16="http://schemas.microsoft.com/office/drawing/2014/main" id="{F35F955C-9495-02BB-D2B9-D3648B9F53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5753" y="2400333"/>
            <a:ext cx="2103120" cy="1193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54684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flythrough hasBounce="1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5706" y="331434"/>
            <a:ext cx="31570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Заказчики</a:t>
            </a:r>
            <a:endParaRPr lang="en-US" sz="440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962035" y="4590035"/>
            <a:ext cx="3179190" cy="4531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>
                <a:solidFill>
                  <a:schemeClr val="tx1">
                    <a:lumMod val="75000"/>
                    <a:lumOff val="25000"/>
                  </a:schemeClr>
                </a:solidFill>
              </a:rPr>
              <a:t> Компания "Элина" </a:t>
            </a:r>
          </a:p>
        </p:txBody>
      </p:sp>
      <p:sp>
        <p:nvSpPr>
          <p:cNvPr id="29" name="Rectangle 28"/>
          <p:cNvSpPr/>
          <p:nvPr/>
        </p:nvSpPr>
        <p:spPr>
          <a:xfrm rot="900000">
            <a:off x="8748608" y="797447"/>
            <a:ext cx="723409" cy="723409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Рисунок 17" descr="Изображение выглядит как текст, снимок экрана, Мультимедийное программное обеспечение, программное обеспечение&#10;&#10;Автоматически созданное описание">
            <a:extLst>
              <a:ext uri="{FF2B5EF4-FFF2-40B4-BE49-F238E27FC236}">
                <a16:creationId xmlns:a16="http://schemas.microsoft.com/office/drawing/2014/main" id="{2409CE7B-2F2A-0984-3845-9F210447A4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96" y="1497063"/>
            <a:ext cx="5159368" cy="34993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1211C13-D96F-79C8-E58C-A6983CD393F2}"/>
              </a:ext>
            </a:extLst>
          </p:cNvPr>
          <p:cNvSpPr txBox="1"/>
          <p:nvPr/>
        </p:nvSpPr>
        <p:spPr>
          <a:xfrm>
            <a:off x="5361260" y="1866604"/>
            <a:ext cx="6094428" cy="4531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800">
                <a:solidFill>
                  <a:schemeClr val="tx1">
                    <a:lumMod val="75000"/>
                    <a:lumOff val="25000"/>
                  </a:schemeClr>
                </a:solidFill>
              </a:rPr>
              <a:t>Компания "Городок"</a:t>
            </a:r>
            <a:endParaRPr lang="en-US" sz="18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3" name="Рисунок 22" descr="Изображение выглядит как текст, Человеческое лицо, одежда, ребенок, начинающий ходить&#10;&#10;Автоматически созданное описание">
            <a:extLst>
              <a:ext uri="{FF2B5EF4-FFF2-40B4-BE49-F238E27FC236}">
                <a16:creationId xmlns:a16="http://schemas.microsoft.com/office/drawing/2014/main" id="{5F60E63A-DF2E-049C-15CE-F2D5717468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066" y="2838202"/>
            <a:ext cx="4338451" cy="34001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95999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flythrough hasBounce="1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95840" y="739160"/>
            <a:ext cx="31570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Конкуренты</a:t>
            </a:r>
            <a:endParaRPr lang="en-US" sz="440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29" name="Rectangle 28"/>
          <p:cNvSpPr/>
          <p:nvPr/>
        </p:nvSpPr>
        <p:spPr>
          <a:xfrm rot="900000">
            <a:off x="7341173" y="2362298"/>
            <a:ext cx="723409" cy="723409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 descr="Изображение выглядит как текст, карта, снимок экрана, дерево&#10;&#10;Автоматически созданное описание">
            <a:extLst>
              <a:ext uri="{FF2B5EF4-FFF2-40B4-BE49-F238E27FC236}">
                <a16:creationId xmlns:a16="http://schemas.microsoft.com/office/drawing/2014/main" id="{18CB8E86-4939-B6E2-9E3D-F76957D715E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3" r="6393"/>
          <a:stretch>
            <a:fillRect/>
          </a:stretch>
        </p:blipFill>
        <p:spPr>
          <a:xfrm>
            <a:off x="6925143" y="-276599"/>
            <a:ext cx="5266858" cy="35704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AA35AAE-A413-519D-6894-352C5E62FC3B}"/>
              </a:ext>
            </a:extLst>
          </p:cNvPr>
          <p:cNvSpPr txBox="1"/>
          <p:nvPr/>
        </p:nvSpPr>
        <p:spPr>
          <a:xfrm>
            <a:off x="3752844" y="2354670"/>
            <a:ext cx="60944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/>
              <a:t>Компания «ТОРУДА-ПАРК» </a:t>
            </a:r>
          </a:p>
        </p:txBody>
      </p:sp>
      <p:pic>
        <p:nvPicPr>
          <p:cNvPr id="4" name="Рисунок 3" descr="Изображение выглядит как дерево, снимок экрана, текст, детская площадка&#10;&#10;Автоматически созданное описание">
            <a:extLst>
              <a:ext uri="{FF2B5EF4-FFF2-40B4-BE49-F238E27FC236}">
                <a16:creationId xmlns:a16="http://schemas.microsoft.com/office/drawing/2014/main" id="{E59C499B-E5AB-A0FE-18C2-17874FC3EE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66999"/>
            <a:ext cx="5916154" cy="31785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DA557AC-6114-DA87-42FD-3E0F01CA75FF}"/>
              </a:ext>
            </a:extLst>
          </p:cNvPr>
          <p:cNvSpPr txBox="1"/>
          <p:nvPr/>
        </p:nvSpPr>
        <p:spPr>
          <a:xfrm>
            <a:off x="6175671" y="4756282"/>
            <a:ext cx="3940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/>
              <a:t>Компания «</a:t>
            </a:r>
            <a:r>
              <a:rPr lang="en-US"/>
              <a:t>MESTO</a:t>
            </a:r>
            <a:r>
              <a:rPr lang="ru-RU"/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2601155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flythrough hasBounce="1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3252114" y="1165209"/>
            <a:ext cx="56877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5400" kern="0" spc="600">
                <a:solidFill>
                  <a:schemeClr val="bg1"/>
                </a:solidFill>
                <a:latin typeface="+mj-lt"/>
              </a:rPr>
              <a:t>Бизнес-модель</a:t>
            </a:r>
            <a:endParaRPr lang="en-US" sz="5400" kern="0" spc="6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2" name="Rectangle 21"/>
          <p:cNvSpPr/>
          <p:nvPr/>
        </p:nvSpPr>
        <p:spPr>
          <a:xfrm rot="900000">
            <a:off x="5227562" y="-572202"/>
            <a:ext cx="1242419" cy="1099456"/>
          </a:xfrm>
          <a:prstGeom prst="rect">
            <a:avLst/>
          </a:prstGeom>
          <a:noFill/>
          <a:ln w="1047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FE8D7DF-A677-43AB-9C13-85A5EB80675A}"/>
              </a:ext>
            </a:extLst>
          </p:cNvPr>
          <p:cNvSpPr/>
          <p:nvPr/>
        </p:nvSpPr>
        <p:spPr>
          <a:xfrm>
            <a:off x="813028" y="2584444"/>
            <a:ext cx="1007148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>
                <a:solidFill>
                  <a:schemeClr val="bg1"/>
                </a:solidFill>
                <a:latin typeface="Roboto"/>
              </a:rPr>
              <a:t>Проектирование школьных территорий – 25 500 р</a:t>
            </a:r>
          </a:p>
          <a:p>
            <a:endParaRPr lang="en-US">
              <a:solidFill>
                <a:schemeClr val="bg1"/>
              </a:solidFill>
              <a:latin typeface="Roboto"/>
            </a:endParaRPr>
          </a:p>
          <a:p>
            <a:r>
              <a:rPr lang="ru-RU">
                <a:solidFill>
                  <a:schemeClr val="bg1"/>
                </a:solidFill>
                <a:latin typeface="Roboto"/>
              </a:rPr>
              <a:t>Создание модели школы и пришкольной территории в </a:t>
            </a:r>
          </a:p>
          <a:p>
            <a:r>
              <a:rPr lang="ru-RU">
                <a:solidFill>
                  <a:schemeClr val="bg1"/>
                </a:solidFill>
                <a:latin typeface="Roboto"/>
              </a:rPr>
              <a:t>3D-формате – 5000 р -100 000 р</a:t>
            </a:r>
            <a:endParaRPr lang="en-US">
              <a:solidFill>
                <a:schemeClr val="bg1"/>
              </a:solidFill>
              <a:latin typeface="Roboto"/>
            </a:endParaRPr>
          </a:p>
          <a:p>
            <a:endParaRPr lang="en-US">
              <a:solidFill>
                <a:schemeClr val="bg1"/>
              </a:solidFill>
              <a:latin typeface="Roboto"/>
            </a:endParaRPr>
          </a:p>
          <a:p>
            <a:r>
              <a:rPr lang="ru-RU">
                <a:solidFill>
                  <a:schemeClr val="bg1"/>
                </a:solidFill>
                <a:latin typeface="Roboto"/>
              </a:rPr>
              <a:t>Готовые проекты –</a:t>
            </a:r>
            <a:r>
              <a:rPr lang="en-US">
                <a:solidFill>
                  <a:schemeClr val="bg1"/>
                </a:solidFill>
                <a:latin typeface="Roboto"/>
              </a:rPr>
              <a:t> </a:t>
            </a:r>
            <a:r>
              <a:rPr lang="ru-RU">
                <a:solidFill>
                  <a:schemeClr val="bg1"/>
                </a:solidFill>
                <a:latin typeface="Roboto"/>
              </a:rPr>
              <a:t>каталог  – 15 500 р</a:t>
            </a:r>
          </a:p>
          <a:p>
            <a:endParaRPr lang="en-US">
              <a:solidFill>
                <a:schemeClr val="bg1"/>
              </a:solidFill>
              <a:latin typeface="Roboto"/>
            </a:endParaRPr>
          </a:p>
          <a:p>
            <a:endParaRPr lang="ru-RU" b="0" i="0">
              <a:solidFill>
                <a:schemeClr val="bg1"/>
              </a:solidFill>
              <a:effectLst/>
              <a:latin typeface="Roboto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EABA06E-CD8A-4300-9069-A9D6111692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971" y="2433655"/>
            <a:ext cx="3712001" cy="32591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39235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flythrough hasBounce="1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Hexon-Tosc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6C6BA"/>
      </a:accent1>
      <a:accent2>
        <a:srgbClr val="3F434D"/>
      </a:accent2>
      <a:accent3>
        <a:srgbClr val="46C6BA"/>
      </a:accent3>
      <a:accent4>
        <a:srgbClr val="3F434D"/>
      </a:accent4>
      <a:accent5>
        <a:srgbClr val="46C6BA"/>
      </a:accent5>
      <a:accent6>
        <a:srgbClr val="3F434D"/>
      </a:accent6>
      <a:hlink>
        <a:srgbClr val="0563C1"/>
      </a:hlink>
      <a:folHlink>
        <a:srgbClr val="954F72"/>
      </a:folHlink>
    </a:clrScheme>
    <a:fontScheme name="Business">
      <a:majorFont>
        <a:latin typeface="Montserrat Semi Bold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857ED91D3C68CB46B153E9907A38ED65" ma:contentTypeVersion="16" ma:contentTypeDescription="Создание документа." ma:contentTypeScope="" ma:versionID="85af0073a4b64c5706431f132747fdec">
  <xsd:schema xmlns:xsd="http://www.w3.org/2001/XMLSchema" xmlns:xs="http://www.w3.org/2001/XMLSchema" xmlns:p="http://schemas.microsoft.com/office/2006/metadata/properties" xmlns:ns3="dee9bac2-41fb-4dee-a9bd-f3890d0fbbfc" xmlns:ns4="029676d4-a29d-4843-a18d-211db96eed81" targetNamespace="http://schemas.microsoft.com/office/2006/metadata/properties" ma:root="true" ma:fieldsID="1e27663826b02b744bc89019523f5520" ns3:_="" ns4:_="">
    <xsd:import namespace="dee9bac2-41fb-4dee-a9bd-f3890d0fbbfc"/>
    <xsd:import namespace="029676d4-a29d-4843-a18d-211db96eed8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LengthInSecond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ObjectDetectorVersions" minOccurs="0"/>
                <xsd:element ref="ns3:_activity" minOccurs="0"/>
                <xsd:element ref="ns3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e9bac2-41fb-4dee-a9bd-f3890d0fbbf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SystemTags" ma:index="23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29676d4-a29d-4843-a18d-211db96eed81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Общий доступ с использованием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Совместно с подробностями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Хэш подсказки о совместном доступе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dee9bac2-41fb-4dee-a9bd-f3890d0fbbfc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30CD3D1-4790-4D75-8141-980112C78597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dee9bac2-41fb-4dee-a9bd-f3890d0fbbfc"/>
    <ds:schemaRef ds:uri="029676d4-a29d-4843-a18d-211db96eed81"/>
  </ds:schemaRefs>
</ds:datastoreItem>
</file>

<file path=customXml/itemProps2.xml><?xml version="1.0" encoding="utf-8"?>
<ds:datastoreItem xmlns:ds="http://schemas.openxmlformats.org/officeDocument/2006/customXml" ds:itemID="{60F6E20C-7E60-4B49-B91C-A4682AED4638}">
  <ds:schemaRefs>
    <ds:schemaRef ds:uri="http://schemas.microsoft.com/office/2006/metadata/properties"/>
    <ds:schemaRef ds:uri="http://www.w3.org/2000/xmlns/"/>
    <ds:schemaRef ds:uri="dee9bac2-41fb-4dee-a9bd-f3890d0fbbfc"/>
    <ds:schemaRef ds:uri="http://www.w3.org/2001/XMLSchema-instance"/>
  </ds:schemaRefs>
</ds:datastoreItem>
</file>

<file path=customXml/itemProps3.xml><?xml version="1.0" encoding="utf-8"?>
<ds:datastoreItem xmlns:ds="http://schemas.openxmlformats.org/officeDocument/2006/customXml" ds:itemID="{B9CF266C-4673-4E9E-B3E8-DEC8A4E3DDC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Широкоэкранный</PresentationFormat>
  <Slides>15</Slides>
  <Notes>1</Notes>
  <HiddenSlides>0</HiddenSlide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ilhamsyahvutra@outlook.com</dc:creator>
  <cp:lastModifiedBy>Марковкина Дарья Андреевна</cp:lastModifiedBy>
  <cp:revision>1</cp:revision>
  <dcterms:created xsi:type="dcterms:W3CDTF">2018-05-05T03:43:01Z</dcterms:created>
  <dcterms:modified xsi:type="dcterms:W3CDTF">2023-12-02T12:09:52Z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0x010100857ED91D3C68CB46B153E9907A38ED65</vt:lpwstr>
  </property>
</Properties>
</file>