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75" r:id="rId14"/>
    <p:sldId id="276" r:id="rId15"/>
    <p:sldId id="268" r:id="rId16"/>
    <p:sldId id="274" r:id="rId17"/>
    <p:sldId id="269" r:id="rId18"/>
    <p:sldId id="270" r:id="rId19"/>
    <p:sldId id="271" r:id="rId20"/>
    <p:sldId id="273" r:id="rId21"/>
    <p:sldId id="267" r:id="rId2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49" autoAdjust="0"/>
    <p:restoredTop sz="94660"/>
  </p:normalViewPr>
  <p:slideViewPr>
    <p:cSldViewPr>
      <p:cViewPr varScale="1">
        <p:scale>
          <a:sx n="110" d="100"/>
          <a:sy n="110" d="100"/>
        </p:scale>
        <p:origin x="-518" y="-6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e-kompas.ne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51670"/>
            <a:ext cx="5470376" cy="1102519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КомПас</a:t>
            </a:r>
            <a:r>
              <a:rPr lang="ru-RU" dirty="0" smtClean="0"/>
              <a:t>: Система тестирования</a:t>
            </a:r>
            <a:br>
              <a:rPr lang="ru-RU" dirty="0" smtClean="0"/>
            </a:br>
            <a:r>
              <a:rPr lang="de-DE" dirty="0" smtClean="0">
                <a:hlinkClick r:id="rId2"/>
              </a:rPr>
              <a:t>https://e-kompas.net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795886"/>
            <a:ext cx="4856584" cy="93727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Как собирать ситуативные кейсы</a:t>
            </a:r>
            <a:endParaRPr lang="de-DE" dirty="0"/>
          </a:p>
        </p:txBody>
      </p:sp>
      <p:pic>
        <p:nvPicPr>
          <p:cNvPr id="1026" name="Picture 2" descr="C:\Users\Uwe Krüger\Desktop\Projekte 2021\KomPas_DE_Projekt\KomPas_design\KomPas_End_RU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058" y="2298"/>
            <a:ext cx="3427942" cy="514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184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3466728" cy="857250"/>
          </a:xfrm>
        </p:spPr>
        <p:txBody>
          <a:bodyPr/>
          <a:lstStyle/>
          <a:p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Самотест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1"/>
            <a:ext cx="3898776" cy="16596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8. Я всегда толерантен (-</a:t>
            </a:r>
            <a:r>
              <a:rPr lang="ru-RU" sz="2000" dirty="0" err="1"/>
              <a:t>тна</a:t>
            </a:r>
            <a:r>
              <a:rPr lang="ru-RU" sz="2000" dirty="0"/>
              <a:t>) к представителям других этно-, </a:t>
            </a:r>
            <a:r>
              <a:rPr lang="ru-RU" sz="2000" dirty="0" err="1"/>
              <a:t>социо</a:t>
            </a:r>
            <a:r>
              <a:rPr lang="ru-RU" sz="2000" dirty="0"/>
              <a:t>-, гендерных, </a:t>
            </a:r>
            <a:r>
              <a:rPr lang="ru-RU" sz="2000" dirty="0" err="1"/>
              <a:t>поколенческих</a:t>
            </a:r>
            <a:r>
              <a:rPr lang="ru-RU" sz="2000" dirty="0"/>
              <a:t>  и профессиональных культур.</a:t>
            </a:r>
            <a:endParaRPr lang="de-DE" sz="2000" dirty="0"/>
          </a:p>
          <a:p>
            <a:endParaRPr lang="de-DE" sz="20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139952" y="987574"/>
            <a:ext cx="4968552" cy="38678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8. Как вы будете действовать в следующих ситуациях (</a:t>
            </a:r>
            <a:r>
              <a:rPr lang="ru-RU" sz="1400" i="1" dirty="0"/>
              <a:t>можно выбрать только один вариант для каждой ситуации)</a:t>
            </a:r>
            <a:endParaRPr lang="de-DE" sz="1400" dirty="0"/>
          </a:p>
          <a:p>
            <a:pPr marL="0" indent="0">
              <a:buNone/>
            </a:pPr>
            <a:r>
              <a:rPr lang="ru-RU" sz="1400" dirty="0"/>
              <a:t> </a:t>
            </a:r>
            <a:r>
              <a:rPr lang="ru-RU" sz="1400" dirty="0" smtClean="0"/>
              <a:t>Ситуация </a:t>
            </a:r>
            <a:r>
              <a:rPr lang="ru-RU" sz="1400" dirty="0"/>
              <a:t>1. Правительство вашей страны пригласило вас подписать поручительство за иностранных беженцев. При необходимости вам придется покрывать финансовые расходы этих людей.</a:t>
            </a:r>
            <a:endParaRPr lang="de-DE" sz="1400" dirty="0"/>
          </a:p>
          <a:p>
            <a:pPr marL="0" indent="0">
              <a:buNone/>
            </a:pPr>
            <a:r>
              <a:rPr lang="ru-RU" sz="1400" dirty="0"/>
              <a:t>- вы сразу подпишите поручительство, чтобы помочь беженцам</a:t>
            </a:r>
            <a:r>
              <a:rPr lang="ru-RU" sz="1400" dirty="0">
                <a:solidFill>
                  <a:srgbClr val="00B050"/>
                </a:solidFill>
              </a:rPr>
              <a:t> 1</a:t>
            </a:r>
            <a:endParaRPr lang="de-DE" sz="1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1400" dirty="0"/>
              <a:t>- вы узнаете сначала всё о значении и последствиях данного поручительства лично для вас </a:t>
            </a:r>
            <a:r>
              <a:rPr lang="ru-RU" sz="1400" dirty="0">
                <a:solidFill>
                  <a:srgbClr val="00B050"/>
                </a:solidFill>
              </a:rPr>
              <a:t>5</a:t>
            </a:r>
            <a:endParaRPr lang="de-DE" sz="1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1400" dirty="0"/>
              <a:t>- вы найдёте (выберете сами) семью/ человека среди беженцев, которым можно доверять (согласно официальным документам и личным наблюдениям) </a:t>
            </a:r>
            <a:r>
              <a:rPr lang="de-DE" sz="1400" dirty="0" smtClean="0">
                <a:solidFill>
                  <a:srgbClr val="00B050"/>
                </a:solidFill>
              </a:rPr>
              <a:t>4</a:t>
            </a:r>
            <a:endParaRPr lang="de-DE" sz="1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1400" dirty="0"/>
              <a:t>- вы не готовы поручиться за совершенно незнакомых людей </a:t>
            </a:r>
            <a:r>
              <a:rPr lang="de-DE" sz="1400" dirty="0">
                <a:solidFill>
                  <a:srgbClr val="00B050"/>
                </a:solidFill>
              </a:rPr>
              <a:t>3</a:t>
            </a:r>
          </a:p>
          <a:p>
            <a:pPr marL="0" indent="0">
              <a:buNone/>
            </a:pPr>
            <a:r>
              <a:rPr lang="ru-RU" sz="1400" dirty="0"/>
              <a:t>- вы считаете, что ваша страна (отчасти благодаря вашим налогам и пошлинам) уже делает достаточно для беженцев </a:t>
            </a:r>
            <a:r>
              <a:rPr lang="ru-RU" sz="1400" dirty="0">
                <a:solidFill>
                  <a:srgbClr val="00B050"/>
                </a:solidFill>
              </a:rPr>
              <a:t>2</a:t>
            </a:r>
            <a:endParaRPr lang="de-DE" sz="1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1400" dirty="0"/>
              <a:t> </a:t>
            </a:r>
            <a:endParaRPr lang="de-DE" sz="14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860032" y="267494"/>
            <a:ext cx="346672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Ситуативный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кейс-тест</a:t>
            </a:r>
            <a:endParaRPr lang="de-D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859782"/>
            <a:ext cx="17281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1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2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3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4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5</a:t>
            </a:r>
          </a:p>
          <a:p>
            <a:r>
              <a:rPr lang="ru-RU" dirty="0">
                <a:solidFill>
                  <a:srgbClr val="00B050"/>
                </a:solidFill>
              </a:rPr>
              <a:t>6</a:t>
            </a:r>
            <a:endParaRPr lang="de-D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63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3466728" cy="857250"/>
          </a:xfrm>
        </p:spPr>
        <p:txBody>
          <a:bodyPr/>
          <a:lstStyle/>
          <a:p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Самотест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1"/>
            <a:ext cx="3898776" cy="16596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8. Я всегда толерантен (-</a:t>
            </a:r>
            <a:r>
              <a:rPr lang="ru-RU" sz="2000" dirty="0" err="1"/>
              <a:t>тна</a:t>
            </a:r>
            <a:r>
              <a:rPr lang="ru-RU" sz="2000" dirty="0"/>
              <a:t>) к представителям других этно-, </a:t>
            </a:r>
            <a:r>
              <a:rPr lang="ru-RU" sz="2000" dirty="0" err="1"/>
              <a:t>социо</a:t>
            </a:r>
            <a:r>
              <a:rPr lang="ru-RU" sz="2000" dirty="0"/>
              <a:t>-, гендерных, </a:t>
            </a:r>
            <a:r>
              <a:rPr lang="ru-RU" sz="2000" dirty="0" err="1"/>
              <a:t>поколенческих</a:t>
            </a:r>
            <a:r>
              <a:rPr lang="ru-RU" sz="2000" dirty="0"/>
              <a:t>  и профессиональных культур.</a:t>
            </a:r>
            <a:endParaRPr lang="de-DE" sz="2000" dirty="0"/>
          </a:p>
          <a:p>
            <a:endParaRPr lang="de-DE" sz="20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139952" y="987574"/>
            <a:ext cx="4968552" cy="38678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Ситуация 3. С Вами работают: женщина из Беларуси и женщина из Канады, объективно равноценные как в профессиональном, так и в личном плане. Но Вы узнаете, что руководитель принял решение о повышении по службе канадской коллеги - без объявления конкурса или процесса общественного отбора. Ваши действия?</a:t>
            </a:r>
            <a:endParaRPr lang="de-DE" sz="1400" dirty="0"/>
          </a:p>
          <a:p>
            <a:pPr marL="0" indent="0">
              <a:buNone/>
            </a:pPr>
            <a:r>
              <a:rPr lang="ru-RU" sz="1400" dirty="0"/>
              <a:t>- я точно не буду портить отношения с руководством из-за коллег </a:t>
            </a:r>
            <a:r>
              <a:rPr lang="ru-RU" sz="1400" dirty="0">
                <a:solidFill>
                  <a:srgbClr val="00B050"/>
                </a:solidFill>
              </a:rPr>
              <a:t>1</a:t>
            </a:r>
            <a:endParaRPr lang="de-DE" sz="1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1400" dirty="0"/>
              <a:t>- он начальник и, конечно, знает больше, чем я (у него есть свои причины поступать так)</a:t>
            </a:r>
            <a:r>
              <a:rPr lang="ru-RU" sz="1400" dirty="0">
                <a:solidFill>
                  <a:srgbClr val="00B050"/>
                </a:solidFill>
              </a:rPr>
              <a:t> 2</a:t>
            </a:r>
            <a:endParaRPr lang="de-DE" sz="1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1400" dirty="0"/>
              <a:t>- сначала я спрошу у своей коллеги из Беларуси ее мнение по данному поводу, а затем  стану действовать соответственно обстоятельствам </a:t>
            </a:r>
            <a:r>
              <a:rPr lang="ru-RU" sz="1400" dirty="0">
                <a:solidFill>
                  <a:srgbClr val="00B050"/>
                </a:solidFill>
              </a:rPr>
              <a:t>4</a:t>
            </a:r>
            <a:endParaRPr lang="de-DE" sz="1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1400" dirty="0"/>
              <a:t>- я поговорю с начальником и спрошу о его видении ситуации; а затем буду действовать соответственно обстоятельствам </a:t>
            </a:r>
            <a:r>
              <a:rPr lang="ru-RU" sz="1400" dirty="0">
                <a:solidFill>
                  <a:srgbClr val="00B050"/>
                </a:solidFill>
              </a:rPr>
              <a:t>5</a:t>
            </a:r>
            <a:endParaRPr lang="de-DE" sz="1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1400" dirty="0"/>
              <a:t>- подскажу своей белорусской коллеге – как в моей стране можно оправдать ожидания начальства, чтобы в следующий раз её также повысили в должности </a:t>
            </a:r>
            <a:r>
              <a:rPr lang="ru-RU" sz="1400" dirty="0">
                <a:solidFill>
                  <a:srgbClr val="00B050"/>
                </a:solidFill>
              </a:rPr>
              <a:t>3</a:t>
            </a:r>
            <a:endParaRPr lang="de-DE" sz="14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de-DE" sz="14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860032" y="51470"/>
            <a:ext cx="346672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Ситуативный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кейс-тест</a:t>
            </a:r>
            <a:endParaRPr lang="de-D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859782"/>
            <a:ext cx="17281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1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2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3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4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5</a:t>
            </a:r>
          </a:p>
          <a:p>
            <a:r>
              <a:rPr lang="ru-RU" dirty="0">
                <a:solidFill>
                  <a:srgbClr val="00B050"/>
                </a:solidFill>
              </a:rPr>
              <a:t>6</a:t>
            </a:r>
            <a:endParaRPr lang="de-D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99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Помните!</a:t>
            </a:r>
            <a:endParaRPr lang="de-DE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Очень часто «общепринятое» противоречит естественному поведению человека, принято только в данном кругу/обществе, то есть сужает вариативность реакций человека именно этого круга. </a:t>
            </a:r>
          </a:p>
          <a:p>
            <a:r>
              <a:rPr lang="ru-RU" sz="2400" dirty="0" smtClean="0"/>
              <a:t>Общепринятого не существует, кроме нормы  </a:t>
            </a:r>
            <a:r>
              <a:rPr lang="ru-RU" sz="2400" dirty="0" err="1" smtClean="0"/>
              <a:t>ненанесения</a:t>
            </a:r>
            <a:r>
              <a:rPr lang="ru-RU" sz="2400" dirty="0" smtClean="0"/>
              <a:t> вреда своей и чужой жизни и противодействия нанесению вреда по мере своих сил.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Наши тесты помогают людям увидеть варианты, взвесить свои возможности и шансы изменить ситуацию. То есть формируют гражданскую индивидуальную ответственность – без нарушения границ законов (официальных, а не кастовых!) данного общества.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5383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275606"/>
            <a:ext cx="83529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Вам дали задание купить флэшку, Ваши действия </a:t>
            </a:r>
            <a:r>
              <a:rPr lang="ru-RU" dirty="0"/>
              <a:t>(</a:t>
            </a:r>
            <a:r>
              <a:rPr lang="ru-RU" u="sng" dirty="0">
                <a:solidFill>
                  <a:srgbClr val="00B050"/>
                </a:solidFill>
              </a:rPr>
              <a:t>выберите 1 вариант - тогда от 1 до 5 баллов, все варианты имеют свою неповторимую стоимость </a:t>
            </a:r>
            <a:r>
              <a:rPr lang="ru-RU" b="1" dirty="0"/>
              <a:t>ИЛИ</a:t>
            </a:r>
            <a:r>
              <a:rPr lang="ru-RU" dirty="0"/>
              <a:t> </a:t>
            </a:r>
            <a:r>
              <a:rPr lang="ru-RU" u="sng" dirty="0">
                <a:solidFill>
                  <a:schemeClr val="accent3"/>
                </a:solidFill>
              </a:rPr>
              <a:t>выберите варианты ответов - за 1 вариант 1 балл, и тогда варианты </a:t>
            </a:r>
            <a:r>
              <a:rPr lang="ru-RU" u="sng" dirty="0" err="1">
                <a:solidFill>
                  <a:schemeClr val="accent3"/>
                </a:solidFill>
              </a:rPr>
              <a:t>взаимодополняемы</a:t>
            </a:r>
            <a:r>
              <a:rPr lang="ru-RU" dirty="0"/>
              <a:t>):</a:t>
            </a:r>
          </a:p>
          <a:p>
            <a:r>
              <a:rPr lang="ru-RU" dirty="0"/>
              <a:t>1.</a:t>
            </a:r>
            <a:r>
              <a:rPr lang="ru-RU" dirty="0"/>
              <a:t>    </a:t>
            </a:r>
            <a:r>
              <a:rPr lang="ru-RU" dirty="0"/>
              <a:t>Пойдете в магазин и купите флэшку (1)</a:t>
            </a:r>
          </a:p>
          <a:p>
            <a:r>
              <a:rPr lang="ru-RU" dirty="0"/>
              <a:t>2.</a:t>
            </a:r>
            <a:r>
              <a:rPr lang="ru-RU" dirty="0"/>
              <a:t>    </a:t>
            </a:r>
            <a:r>
              <a:rPr lang="ru-RU" dirty="0"/>
              <a:t>Узнаете, для чего она будет использоваться и какой нужен объем (5)</a:t>
            </a:r>
          </a:p>
          <a:p>
            <a:r>
              <a:rPr lang="ru-RU" dirty="0"/>
              <a:t>3.</a:t>
            </a:r>
            <a:r>
              <a:rPr lang="ru-RU" dirty="0"/>
              <a:t>    </a:t>
            </a:r>
            <a:r>
              <a:rPr lang="ru-RU" dirty="0"/>
              <a:t>Спросите, какого именно производителя предпочитает заказчик (3)</a:t>
            </a:r>
          </a:p>
          <a:p>
            <a:r>
              <a:rPr lang="ru-RU" dirty="0"/>
              <a:t>4.</a:t>
            </a:r>
            <a:r>
              <a:rPr lang="ru-RU" dirty="0"/>
              <a:t>    </a:t>
            </a:r>
            <a:r>
              <a:rPr lang="ru-RU" dirty="0"/>
              <a:t>Узнаете, какой тип флэшки нужен (USB, SD или иной) с учетом устройства, на котором </a:t>
            </a:r>
            <a:r>
              <a:rPr lang="ru-RU" dirty="0" err="1"/>
              <a:t>флешка</a:t>
            </a:r>
            <a:r>
              <a:rPr lang="ru-RU" dirty="0"/>
              <a:t> будет использована (4)</a:t>
            </a:r>
          </a:p>
          <a:p>
            <a:r>
              <a:rPr lang="ru-RU" dirty="0"/>
              <a:t>5.</a:t>
            </a:r>
            <a:r>
              <a:rPr lang="ru-RU" dirty="0"/>
              <a:t>    </a:t>
            </a:r>
            <a:r>
              <a:rPr lang="ru-RU" strike="sngStrike" dirty="0">
                <a:solidFill>
                  <a:srgbClr val="FF0000"/>
                </a:solidFill>
              </a:rPr>
              <a:t>Попросите продавца помочь с выбором </a:t>
            </a:r>
            <a:r>
              <a:rPr lang="ru-RU" dirty="0"/>
              <a:t>(-) - </a:t>
            </a:r>
            <a:r>
              <a:rPr lang="ru-RU" dirty="0">
                <a:solidFill>
                  <a:srgbClr val="FF0000"/>
                </a:solidFill>
              </a:rPr>
              <a:t>а вот это нет, потому что не из этой оперы: продавец не знает ничего про результаты и задачу, решить ее должен сам человек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/>
              <a:t>5</a:t>
            </a:r>
            <a:r>
              <a:rPr lang="ru-RU" dirty="0"/>
              <a:t>. Уточните, </a:t>
            </a:r>
            <a:r>
              <a:rPr lang="ru-RU" dirty="0" err="1"/>
              <a:t>флешки</a:t>
            </a:r>
            <a:r>
              <a:rPr lang="ru-RU" dirty="0"/>
              <a:t> какого цвета, формы и размера хочет заказчик, мужчина он или женщина. (2)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555526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B0F0"/>
                </a:solidFill>
              </a:rPr>
              <a:t>6. Выполняя задание я понимаю/стремлюсь понять не только суть задания, но и как и где будут использоваться его результаты.</a:t>
            </a:r>
            <a:endParaRPr lang="de-DE" b="1" i="1" dirty="0">
              <a:solidFill>
                <a:srgbClr val="00B0F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23478"/>
            <a:ext cx="38087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СИСТЕМНОСТЬ </a:t>
            </a:r>
            <a:r>
              <a:rPr lang="ru-RU" dirty="0"/>
              <a:t>(ФИО АВТОРА КЕЙСА)</a:t>
            </a:r>
          </a:p>
        </p:txBody>
      </p:sp>
    </p:spTree>
    <p:extLst>
      <p:ext uri="{BB962C8B-B14F-4D97-AF65-F5344CB8AC3E}">
        <p14:creationId xmlns:p14="http://schemas.microsoft.com/office/powerpoint/2010/main" val="354495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7494"/>
            <a:ext cx="864096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>
                <a:solidFill>
                  <a:srgbClr val="0070C0"/>
                </a:solidFill>
              </a:rPr>
              <a:t>9. Я стараюсь не принимать быстрых решений, если есть возможность подумать и учесть все варианты причин и следствий.</a:t>
            </a:r>
            <a:endParaRPr lang="ru-RU" sz="1600" i="1" dirty="0">
              <a:solidFill>
                <a:srgbClr val="0070C0"/>
              </a:solidFill>
            </a:endParaRPr>
          </a:p>
          <a:p>
            <a:endParaRPr lang="ru-RU" sz="1600" b="1" smtClean="0"/>
          </a:p>
          <a:p>
            <a:r>
              <a:rPr lang="ru-RU" sz="1600" b="1" smtClean="0"/>
              <a:t>Вам</a:t>
            </a:r>
            <a:r>
              <a:rPr lang="ru-RU" sz="1600" smtClean="0"/>
              <a:t> </a:t>
            </a:r>
            <a:r>
              <a:rPr lang="ru-RU" sz="1600" b="1" dirty="0"/>
              <a:t>позвонили по объявлению о покупке земельного участка и предложили участок, соответствующий его запросу, по цене заметно ниже рыночной. Объяснив это тем, что продавцу срочно требуются деньги, и он не может ждать. Ваши действия?</a:t>
            </a:r>
            <a:br>
              <a:rPr lang="ru-RU" sz="1600" b="1" dirty="0"/>
            </a:br>
            <a:r>
              <a:rPr lang="ru-RU" sz="1600" dirty="0" smtClean="0"/>
              <a:t>1</a:t>
            </a:r>
            <a:r>
              <a:rPr lang="ru-RU" sz="1600" dirty="0"/>
              <a:t>.</a:t>
            </a:r>
            <a:r>
              <a:rPr lang="ru-RU" sz="1600" dirty="0"/>
              <a:t>    </a:t>
            </a:r>
            <a:r>
              <a:rPr lang="ru-RU" sz="1600" dirty="0"/>
              <a:t>Ситуация понятная – человеку нужны срочно деньги, он готов сделать скидку. Надо покупать. (1)</a:t>
            </a:r>
          </a:p>
          <a:p>
            <a:r>
              <a:rPr lang="ru-RU" sz="1600" dirty="0"/>
              <a:t>2.</a:t>
            </a:r>
            <a:r>
              <a:rPr lang="ru-RU" sz="1600" dirty="0"/>
              <a:t>    </a:t>
            </a:r>
            <a:r>
              <a:rPr lang="ru-RU" sz="1600" dirty="0"/>
              <a:t>Мне нужно разобраться, почему продавец так торопится и почему сделал такую большую скидку, ведь я даже не торговался. Выясню у продавца причины. (2)</a:t>
            </a:r>
          </a:p>
          <a:p>
            <a:r>
              <a:rPr lang="ru-RU" sz="1600" dirty="0"/>
              <a:t>3.</a:t>
            </a:r>
            <a:r>
              <a:rPr lang="ru-RU" sz="1600" dirty="0"/>
              <a:t>    </a:t>
            </a:r>
            <a:r>
              <a:rPr lang="ru-RU" sz="1600" dirty="0"/>
              <a:t>Тщательно проверю все документы и историю участка. Это займёт время, есть большой риск, что покупка сорвется. Но риск купить кота в мешке и потерять деньги больше (3)</a:t>
            </a:r>
          </a:p>
          <a:p>
            <a:r>
              <a:rPr lang="ru-RU" sz="1600" dirty="0"/>
              <a:t>4.</a:t>
            </a:r>
            <a:r>
              <a:rPr lang="ru-RU" sz="1600" dirty="0"/>
              <a:t>    </a:t>
            </a:r>
            <a:r>
              <a:rPr lang="ru-RU" sz="1600" dirty="0"/>
              <a:t>Тщательно проверю все документы и историю участка, а с продавцом заключу договор у нотариуса, что при </a:t>
            </a:r>
            <a:r>
              <a:rPr lang="ru-RU" sz="1600" dirty="0" err="1"/>
              <a:t>невыявлении</a:t>
            </a:r>
            <a:r>
              <a:rPr lang="ru-RU" sz="1600" dirty="0"/>
              <a:t> мной намеренного обмана - сделка состоится(4).</a:t>
            </a:r>
          </a:p>
          <a:p>
            <a:r>
              <a:rPr lang="ru-RU" sz="1600" dirty="0"/>
              <a:t>5.</a:t>
            </a:r>
            <a:r>
              <a:rPr lang="ru-RU" sz="1600" dirty="0"/>
              <a:t>   </a:t>
            </a:r>
            <a:r>
              <a:rPr lang="ru-RU" sz="1600" dirty="0"/>
              <a:t>Посоветуюсь с опытными </a:t>
            </a:r>
            <a:r>
              <a:rPr lang="ru-RU" sz="1600" dirty="0" err="1"/>
              <a:t>риэлторами</a:t>
            </a:r>
            <a:r>
              <a:rPr lang="ru-RU" sz="1600" dirty="0"/>
              <a:t>, которые подскажут, как поступать. (5)</a:t>
            </a:r>
          </a:p>
          <a:p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  <a:p>
            <a:r>
              <a:rPr lang="ru-RU" sz="1600" b="1" dirty="0">
                <a:solidFill>
                  <a:srgbClr val="00B050"/>
                </a:solidFill>
              </a:rPr>
              <a:t>Важно - везде Я-персонаж (человек должен соотносить себя с героем ситуации, это и есть иммерсия)</a:t>
            </a:r>
          </a:p>
        </p:txBody>
      </p:sp>
    </p:spTree>
    <p:extLst>
      <p:ext uri="{BB962C8B-B14F-4D97-AF65-F5344CB8AC3E}">
        <p14:creationId xmlns:p14="http://schemas.microsoft.com/office/powerpoint/2010/main" val="34195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27534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ЛЮБОЗНАТЕЛЬНОСТЬ (ФИО АВТОРА КЕЙСА)</a:t>
            </a:r>
          </a:p>
          <a:p>
            <a:endParaRPr lang="de-DE" sz="1600" dirty="0"/>
          </a:p>
          <a:p>
            <a:r>
              <a:rPr lang="ru-RU" sz="1600" b="1" i="1" dirty="0">
                <a:solidFill>
                  <a:srgbClr val="00B0F0"/>
                </a:solidFill>
              </a:rPr>
              <a:t>2) Я всегда спрашиваю, если чего-то не знаю, и стараюсь сохранить полезную информацию</a:t>
            </a:r>
            <a:r>
              <a:rPr lang="ru-RU" sz="1600" b="1" dirty="0"/>
              <a:t>.</a:t>
            </a:r>
            <a:endParaRPr lang="de-DE" sz="1600" b="1" dirty="0"/>
          </a:p>
          <a:p>
            <a:r>
              <a:rPr lang="ru-RU" sz="1600" dirty="0"/>
              <a:t> </a:t>
            </a:r>
            <a:endParaRPr lang="de-DE" sz="1600" dirty="0"/>
          </a:p>
          <a:p>
            <a:r>
              <a:rPr lang="ru-RU" sz="1600" dirty="0"/>
              <a:t>2) </a:t>
            </a:r>
            <a:r>
              <a:rPr lang="ru-RU" sz="1600" i="1" dirty="0"/>
              <a:t>Эксперт дал мне алгоритм работы с новой программой. Я записал(а) алгоритм и </a:t>
            </a:r>
            <a:r>
              <a:rPr lang="ru-RU" sz="1600" i="1" dirty="0" smtClean="0"/>
              <a:t>действовал</a:t>
            </a:r>
            <a:r>
              <a:rPr lang="de-DE" sz="1600" i="1" dirty="0" smtClean="0"/>
              <a:t>(a)</a:t>
            </a:r>
            <a:r>
              <a:rPr lang="ru-RU" sz="1600" i="1" dirty="0" smtClean="0"/>
              <a:t> </a:t>
            </a:r>
            <a:r>
              <a:rPr lang="ru-RU" sz="1600" i="1" dirty="0"/>
              <a:t>точно по нему, но система не выдала необходимые данные. В данной ситуации я совершу следующие действия:</a:t>
            </a:r>
            <a:endParaRPr lang="de-DE" sz="1600" i="1" dirty="0"/>
          </a:p>
          <a:p>
            <a:pPr lvl="0"/>
            <a:r>
              <a:rPr lang="de-DE" sz="1600" dirty="0" smtClean="0"/>
              <a:t>- </a:t>
            </a:r>
            <a:r>
              <a:rPr lang="ru-RU" sz="1600" dirty="0" smtClean="0"/>
              <a:t>Обращусь </a:t>
            </a:r>
            <a:r>
              <a:rPr lang="ru-RU" sz="1600" dirty="0"/>
              <a:t>за советом к эксперту или иному компетентному лицу, внесу корректировку в сделанные записи и собственные действия 5</a:t>
            </a:r>
            <a:endParaRPr lang="de-DE" sz="1600" dirty="0"/>
          </a:p>
          <a:p>
            <a:pPr lvl="0"/>
            <a:r>
              <a:rPr lang="ru-RU" sz="1600" dirty="0" smtClean="0"/>
              <a:t>- Проверю </a:t>
            </a:r>
            <a:r>
              <a:rPr lang="ru-RU" sz="1600" dirty="0"/>
              <a:t>правильность моих записей, сверив их с записями других присутствовавших на презентации. Если все записи верны, то обращусь за советом к эксперту и другим людям. 4</a:t>
            </a:r>
            <a:endParaRPr lang="de-DE" sz="1600" dirty="0"/>
          </a:p>
          <a:p>
            <a:r>
              <a:rPr lang="ru-RU" sz="1600" dirty="0" smtClean="0"/>
              <a:t>- </a:t>
            </a:r>
            <a:r>
              <a:rPr lang="ru-RU" sz="1600" dirty="0"/>
              <a:t>Попробую повторить свои действия по алгоритму ещё несколько раз для </a:t>
            </a:r>
            <a:r>
              <a:rPr lang="ru-RU" sz="1600" dirty="0" smtClean="0"/>
              <a:t>самопроверки, после чего решу – что делать дальше. </a:t>
            </a:r>
            <a:r>
              <a:rPr lang="ru-RU" sz="1600" dirty="0"/>
              <a:t>3</a:t>
            </a:r>
            <a:endParaRPr lang="de-DE" sz="1600" dirty="0"/>
          </a:p>
          <a:p>
            <a:pPr lvl="0"/>
            <a:r>
              <a:rPr lang="ru-RU" sz="1600" dirty="0" smtClean="0"/>
              <a:t>- Расскажу </a:t>
            </a:r>
            <a:r>
              <a:rPr lang="ru-RU" sz="1600" dirty="0"/>
              <a:t>другим присутствовавшим на презентации и компетентным знакомым, что программа не работает, </a:t>
            </a:r>
            <a:r>
              <a:rPr lang="ru-RU" sz="1600" dirty="0" smtClean="0"/>
              <a:t>получу обратную связь от них. </a:t>
            </a:r>
            <a:r>
              <a:rPr lang="ru-RU" sz="1600" dirty="0"/>
              <a:t>2</a:t>
            </a:r>
            <a:endParaRPr lang="de-DE" sz="1600" dirty="0"/>
          </a:p>
          <a:p>
            <a:pPr lvl="0"/>
            <a:r>
              <a:rPr lang="ru-RU" sz="1600" dirty="0" smtClean="0"/>
              <a:t>- Не </a:t>
            </a:r>
            <a:r>
              <a:rPr lang="ru-RU" sz="1600" dirty="0"/>
              <a:t>стану выполнять данную задачу с помощью новой программы, вернусь к прежним способам её выполнения. 1</a:t>
            </a:r>
            <a:endParaRPr lang="de-DE" sz="1600" dirty="0"/>
          </a:p>
          <a:p>
            <a:r>
              <a:rPr lang="ru-RU" sz="1600" dirty="0"/>
              <a:t> </a:t>
            </a:r>
            <a:endParaRPr lang="de-DE" sz="1600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67544" y="8450"/>
            <a:ext cx="8229600" cy="40306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Как сдавать работу?</a:t>
            </a:r>
            <a:endParaRPr lang="de-DE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62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0"/>
            <a:ext cx="8712968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/>
              <a:t>1. </a:t>
            </a:r>
            <a:r>
              <a:rPr lang="ru-RU" sz="1400" dirty="0" smtClean="0"/>
              <a:t>КОМПЕТЕНЦИЯ:</a:t>
            </a:r>
            <a:r>
              <a:rPr lang="de-DE" sz="1400" dirty="0" smtClean="0"/>
              <a:t> </a:t>
            </a:r>
            <a:r>
              <a:rPr lang="ru-RU" sz="1400" dirty="0" smtClean="0"/>
              <a:t>Физико-эмоциональная </a:t>
            </a:r>
            <a:r>
              <a:rPr lang="ru-RU" sz="1400" dirty="0"/>
              <a:t>компетенция </a:t>
            </a:r>
            <a:endParaRPr lang="de-DE" sz="1400" dirty="0" smtClean="0"/>
          </a:p>
          <a:p>
            <a:pPr marL="0" indent="0">
              <a:buNone/>
            </a:pPr>
            <a:r>
              <a:rPr lang="ru-RU" sz="1400" dirty="0" smtClean="0"/>
              <a:t>2</a:t>
            </a:r>
            <a:r>
              <a:rPr lang="ru-RU" sz="1400" dirty="0"/>
              <a:t>. АВТОР КЕЙСА: </a:t>
            </a:r>
            <a:r>
              <a:rPr lang="ru-RU" sz="1400" dirty="0" err="1"/>
              <a:t>Мазур</a:t>
            </a:r>
            <a:r>
              <a:rPr lang="ru-RU" sz="1400" dirty="0"/>
              <a:t> </a:t>
            </a:r>
            <a:r>
              <a:rPr lang="ru-RU" sz="1400" dirty="0" smtClean="0"/>
              <a:t>Наталья</a:t>
            </a:r>
            <a:r>
              <a:rPr lang="de-DE" sz="1400" dirty="0" smtClean="0"/>
              <a:t> </a:t>
            </a:r>
            <a:r>
              <a:rPr lang="ru-RU" sz="1400" dirty="0" smtClean="0"/>
              <a:t>Александровна</a:t>
            </a:r>
            <a:endParaRPr lang="ru-RU" sz="1400" dirty="0"/>
          </a:p>
          <a:p>
            <a:pPr marL="0" indent="0">
              <a:buNone/>
            </a:pPr>
            <a:r>
              <a:rPr lang="ru-RU" sz="1400" dirty="0"/>
              <a:t>3. </a:t>
            </a:r>
            <a:r>
              <a:rPr lang="ru-RU" sz="1400" dirty="0" smtClean="0"/>
              <a:t>УТВЕРЖДЕНИЕ:</a:t>
            </a:r>
            <a:r>
              <a:rPr lang="de-DE" sz="1400" dirty="0" smtClean="0"/>
              <a:t> </a:t>
            </a:r>
            <a:r>
              <a:rPr lang="ru-RU" sz="1400" dirty="0" smtClean="0"/>
              <a:t>1</a:t>
            </a:r>
            <a:r>
              <a:rPr lang="ru-RU" sz="1400" dirty="0"/>
              <a:t>. Я чувствую и знаю свое тело, его внутренние и внешние особенности, потребности </a:t>
            </a:r>
            <a:r>
              <a:rPr lang="ru-RU" sz="1400" dirty="0" smtClean="0"/>
              <a:t>и</a:t>
            </a:r>
            <a:r>
              <a:rPr lang="de-DE" sz="1400" dirty="0" smtClean="0"/>
              <a:t> </a:t>
            </a:r>
            <a:r>
              <a:rPr lang="ru-RU" sz="1400" dirty="0" smtClean="0"/>
              <a:t>проявления</a:t>
            </a:r>
            <a:r>
              <a:rPr lang="ru-RU" sz="1400" dirty="0"/>
              <a:t>, и регулярно слежу за их изменениями.</a:t>
            </a:r>
          </a:p>
          <a:p>
            <a:pPr marL="0" indent="0">
              <a:buNone/>
            </a:pPr>
            <a:r>
              <a:rPr lang="ru-RU" sz="1400" dirty="0"/>
              <a:t>4. СИТУАЦИЯ и ВАРИАНТЫ ОТВЕТОВ:</a:t>
            </a:r>
          </a:p>
          <a:p>
            <a:pPr marL="0" indent="0">
              <a:buNone/>
            </a:pPr>
            <a:r>
              <a:rPr lang="ru-RU" sz="1400" dirty="0"/>
              <a:t>Насколько хорошо Вы понимаете язык собственного тела? (Выберите 1 из </a:t>
            </a:r>
            <a:r>
              <a:rPr lang="ru-RU" sz="1400" dirty="0" smtClean="0"/>
              <a:t>вариантов</a:t>
            </a:r>
            <a:r>
              <a:rPr lang="de-DE" sz="1400" dirty="0" smtClean="0"/>
              <a:t> </a:t>
            </a:r>
            <a:r>
              <a:rPr lang="ru-RU" sz="1400" dirty="0" smtClean="0"/>
              <a:t>ответов</a:t>
            </a:r>
            <a:r>
              <a:rPr lang="ru-RU" sz="1400" dirty="0"/>
              <a:t>!)</a:t>
            </a:r>
          </a:p>
          <a:p>
            <a:pPr marL="0" indent="0">
              <a:buNone/>
            </a:pPr>
            <a:r>
              <a:rPr lang="ru-RU" sz="1400" dirty="0"/>
              <a:t>- Я не задумываюсь о сигналах своего тела, пока все хорошо «работает». </a:t>
            </a:r>
            <a:r>
              <a:rPr lang="ru-RU" sz="1400" dirty="0" smtClean="0"/>
              <a:t>Поводом</a:t>
            </a:r>
            <a:r>
              <a:rPr lang="de-DE" sz="1400" dirty="0" smtClean="0"/>
              <a:t> </a:t>
            </a:r>
            <a:r>
              <a:rPr lang="ru-RU" sz="1400" dirty="0" smtClean="0"/>
              <a:t>обратить </a:t>
            </a:r>
            <a:r>
              <a:rPr lang="ru-RU" sz="1400" dirty="0"/>
              <a:t>на себя внимание для меня являются замечания окружающих. Если же </a:t>
            </a:r>
            <a:r>
              <a:rPr lang="ru-RU" sz="1400" dirty="0" smtClean="0"/>
              <a:t>что-то</a:t>
            </a:r>
            <a:r>
              <a:rPr lang="de-DE" sz="1400" dirty="0" smtClean="0"/>
              <a:t> </a:t>
            </a:r>
            <a:r>
              <a:rPr lang="ru-RU" sz="1400" dirty="0" smtClean="0"/>
              <a:t>серьезно </a:t>
            </a:r>
            <a:r>
              <a:rPr lang="ru-RU" sz="1400" dirty="0"/>
              <a:t>и долго беспокоит, обращаюсь к специалисту (врачу). 1 балл</a:t>
            </a:r>
          </a:p>
          <a:p>
            <a:pPr marL="0" indent="0">
              <a:buNone/>
            </a:pPr>
            <a:r>
              <a:rPr lang="ru-RU" sz="1400" dirty="0"/>
              <a:t>- Я не уделяю особого внимания своему телу, хотя слежу за своим самочувствием </a:t>
            </a:r>
            <a:r>
              <a:rPr lang="ru-RU" sz="1400" dirty="0" smtClean="0"/>
              <a:t>и</a:t>
            </a:r>
            <a:r>
              <a:rPr lang="de-DE" sz="1400" dirty="0" smtClean="0"/>
              <a:t> </a:t>
            </a:r>
            <a:r>
              <a:rPr lang="ru-RU" sz="1400" dirty="0" smtClean="0"/>
              <a:t>стараюсь </a:t>
            </a:r>
            <a:r>
              <a:rPr lang="ru-RU" sz="1400" dirty="0"/>
              <a:t>соблюдать режим дня, чтобы не наносить ему особого вреда вред. 2 балла</a:t>
            </a:r>
          </a:p>
          <a:p>
            <a:pPr marL="0" indent="0">
              <a:buNone/>
            </a:pPr>
            <a:r>
              <a:rPr lang="ru-RU" sz="1400" dirty="0"/>
              <a:t>- Я понимаю, что мое тело, моя внешность – это зеркало моего внутреннего здоровья. </a:t>
            </a:r>
            <a:r>
              <a:rPr lang="ru-RU" sz="1400" dirty="0" smtClean="0"/>
              <a:t>И</a:t>
            </a:r>
            <a:r>
              <a:rPr lang="de-DE" sz="1400" dirty="0" smtClean="0"/>
              <a:t> </a:t>
            </a:r>
            <a:r>
              <a:rPr lang="ru-RU" sz="1400" dirty="0" smtClean="0"/>
              <a:t>стараюсь</a:t>
            </a:r>
            <a:r>
              <a:rPr lang="ru-RU" sz="1400" dirty="0"/>
              <a:t>, чтобы отражение было не пугающим ни для меня, ни для </a:t>
            </a:r>
            <a:r>
              <a:rPr lang="ru-RU" sz="1400" dirty="0" smtClean="0"/>
              <a:t>окружающих.</a:t>
            </a:r>
            <a:r>
              <a:rPr lang="de-DE" sz="1400" dirty="0" smtClean="0"/>
              <a:t> </a:t>
            </a:r>
            <a:r>
              <a:rPr lang="ru-RU" sz="1400" dirty="0" smtClean="0"/>
              <a:t>Поэтому </a:t>
            </a:r>
            <a:r>
              <a:rPr lang="ru-RU" sz="1400" dirty="0"/>
              <a:t>соблюдаю режим дня, режим питания, не перегружаю себя. 3 балла</a:t>
            </a:r>
          </a:p>
          <a:p>
            <a:pPr marL="0" indent="0">
              <a:buNone/>
            </a:pPr>
            <a:r>
              <a:rPr lang="ru-RU" sz="1400" dirty="0"/>
              <a:t>- Мое физическое здоровье – это самое дорогое, что у меня есть. Поэтому я </a:t>
            </a:r>
            <a:r>
              <a:rPr lang="ru-RU" sz="1400" dirty="0" smtClean="0"/>
              <a:t>избегаю</a:t>
            </a:r>
            <a:r>
              <a:rPr lang="de-DE" sz="1400" dirty="0" smtClean="0"/>
              <a:t> </a:t>
            </a:r>
            <a:r>
              <a:rPr lang="ru-RU" sz="1400" dirty="0" smtClean="0"/>
              <a:t>стресса</a:t>
            </a:r>
            <a:r>
              <a:rPr lang="ru-RU" sz="1400" dirty="0"/>
              <a:t>, правильно и во время питаюсь (предпочитая биологически чистые продукты</a:t>
            </a:r>
            <a:r>
              <a:rPr lang="ru-RU" sz="1400" dirty="0" smtClean="0"/>
              <a:t>),</a:t>
            </a:r>
            <a:r>
              <a:rPr lang="de-DE" sz="1400" dirty="0" smtClean="0"/>
              <a:t> </a:t>
            </a:r>
            <a:r>
              <a:rPr lang="ru-RU" sz="1400" dirty="0" smtClean="0"/>
              <a:t>нормирую </a:t>
            </a:r>
            <a:r>
              <a:rPr lang="ru-RU" sz="1400" dirty="0"/>
              <a:t>работу и отдых, не позволяю внешним обстоятельствам нарушать </a:t>
            </a:r>
            <a:r>
              <a:rPr lang="ru-RU" sz="1400" dirty="0" smtClean="0"/>
              <a:t>мой</a:t>
            </a:r>
            <a:r>
              <a:rPr lang="de-DE" sz="1400" dirty="0" smtClean="0"/>
              <a:t> </a:t>
            </a:r>
            <a:r>
              <a:rPr lang="ru-RU" sz="1400" dirty="0" smtClean="0"/>
              <a:t>баланс</a:t>
            </a:r>
            <a:r>
              <a:rPr lang="ru-RU" sz="1400" dirty="0"/>
              <a:t>. 4 балла</a:t>
            </a:r>
          </a:p>
          <a:p>
            <a:pPr marL="0" indent="0">
              <a:buNone/>
            </a:pPr>
            <a:r>
              <a:rPr lang="ru-RU" sz="1400" dirty="0"/>
              <a:t>- Я ценю свое здоровье выше всего. Но понимаю, что живя в современном мире, </a:t>
            </a:r>
            <a:r>
              <a:rPr lang="ru-RU" sz="1400" dirty="0" smtClean="0"/>
              <a:t>не</a:t>
            </a:r>
            <a:r>
              <a:rPr lang="de-DE" sz="1400" dirty="0" smtClean="0"/>
              <a:t> </a:t>
            </a:r>
            <a:r>
              <a:rPr lang="ru-RU" sz="1400" dirty="0" smtClean="0"/>
              <a:t>могу </a:t>
            </a:r>
            <a:r>
              <a:rPr lang="ru-RU" sz="1400" dirty="0"/>
              <a:t>100% обеспечить себе здоровую обстановку жизнедеятельности. Поэтому</a:t>
            </a:r>
          </a:p>
          <a:p>
            <a:pPr marL="0" indent="0">
              <a:buNone/>
            </a:pPr>
            <a:r>
              <a:rPr lang="ru-RU" sz="1400" dirty="0"/>
              <a:t>максимально стараюсь ограничить негативные и усилить положительные </a:t>
            </a:r>
            <a:r>
              <a:rPr lang="ru-RU" sz="1400" dirty="0" smtClean="0"/>
              <a:t>воздействия</a:t>
            </a:r>
            <a:r>
              <a:rPr lang="de-DE" sz="1400" dirty="0" smtClean="0"/>
              <a:t> </a:t>
            </a:r>
            <a:r>
              <a:rPr lang="ru-RU" sz="1400" dirty="0" smtClean="0"/>
              <a:t>на </a:t>
            </a:r>
            <a:r>
              <a:rPr lang="ru-RU" sz="1400" dirty="0"/>
              <a:t>меня мира вокруг: слежу за собой, проверяюсь у врачей регулярно, </a:t>
            </a:r>
            <a:r>
              <a:rPr lang="ru-RU" sz="1400" dirty="0" smtClean="0"/>
              <a:t>занимаюсь</a:t>
            </a:r>
            <a:r>
              <a:rPr lang="de-DE" sz="1400" dirty="0" smtClean="0"/>
              <a:t> </a:t>
            </a:r>
            <a:r>
              <a:rPr lang="ru-RU" sz="1400" dirty="0" smtClean="0"/>
              <a:t>спортом</a:t>
            </a:r>
            <a:r>
              <a:rPr lang="ru-RU" sz="1400" dirty="0"/>
              <a:t>, правильно питаюсь, избегаю как могу стрессов и перегрузок. 5 </a:t>
            </a:r>
            <a:r>
              <a:rPr lang="ru-RU" sz="1400" dirty="0" smtClean="0"/>
              <a:t>баллов</a:t>
            </a:r>
            <a:endParaRPr lang="ru-RU" sz="1400" dirty="0"/>
          </a:p>
          <a:p>
            <a:pPr marL="0" indent="0">
              <a:buNone/>
            </a:pP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93065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Важно!</a:t>
            </a:r>
            <a:endParaRPr lang="de-DE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кейс </a:t>
            </a:r>
            <a:r>
              <a:rPr lang="ru-RU" dirty="0"/>
              <a:t>должен затрагивать опыт </a:t>
            </a:r>
            <a:r>
              <a:rPr lang="ru-RU" dirty="0" smtClean="0"/>
              <a:t>жизнедеятельности максимально </a:t>
            </a:r>
            <a:r>
              <a:rPr lang="ru-RU" dirty="0"/>
              <a:t>широкой </a:t>
            </a:r>
            <a:r>
              <a:rPr lang="ru-RU" dirty="0" smtClean="0"/>
              <a:t>группы </a:t>
            </a:r>
            <a:r>
              <a:rPr lang="ru-RU" dirty="0"/>
              <a:t>людей разных специальностей (не только программистов, не только </a:t>
            </a:r>
            <a:r>
              <a:rPr lang="ru-RU" dirty="0" smtClean="0"/>
              <a:t>студентов)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д</a:t>
            </a:r>
            <a:r>
              <a:rPr lang="ru-RU" dirty="0" smtClean="0"/>
              <a:t>олжны быть учтены нормы корпоративной этики, если ответ связан с ней (см. на 2 балла)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четкая разница ответов – не небольшие различия, а действительно значимые</a:t>
            </a: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всегда </a:t>
            </a:r>
            <a:r>
              <a:rPr lang="ru-RU" dirty="0"/>
              <a:t>формы мужского и женского пола (это норма этикета в </a:t>
            </a:r>
            <a:r>
              <a:rPr lang="ru-RU" dirty="0" smtClean="0"/>
              <a:t>мире)</a:t>
            </a:r>
            <a:endParaRPr lang="de-DE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Максимально простая и общепонятная лексика (ЦА 14</a:t>
            </a:r>
            <a:r>
              <a:rPr lang="de-DE" dirty="0" smtClean="0"/>
              <a:t>+</a:t>
            </a:r>
            <a:r>
              <a:rPr lang="ru-RU" dirty="0" smtClean="0"/>
              <a:t>)</a:t>
            </a: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785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70958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Сами утверждения можно и нужно править!</a:t>
            </a:r>
            <a:endParaRPr lang="de-DE" sz="32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b="1" u="sng" dirty="0"/>
              <a:t>Любознательность</a:t>
            </a:r>
            <a:r>
              <a:rPr lang="ru-RU" b="1" dirty="0"/>
              <a:t> (от 1 до 6 баллов за каждый)</a:t>
            </a:r>
            <a:endParaRPr lang="de-DE" dirty="0"/>
          </a:p>
          <a:p>
            <a:pPr marL="0" indent="0">
              <a:buNone/>
            </a:pPr>
            <a:r>
              <a:rPr lang="ru-RU" i="1" dirty="0"/>
              <a:t>открытость и стремление к новому с целью формирования, аккумулирования и развития индивидуальной информированности, знаний и опыта для их оптимального целенаправленного применения, в </a:t>
            </a:r>
            <a:r>
              <a:rPr lang="ru-RU" i="1" dirty="0" err="1"/>
              <a:t>т.ч</a:t>
            </a:r>
            <a:r>
              <a:rPr lang="ru-RU" i="1" dirty="0"/>
              <a:t>. в нетипичных ситуациях</a:t>
            </a:r>
            <a:endParaRPr lang="de-DE" dirty="0"/>
          </a:p>
          <a:p>
            <a:r>
              <a:rPr lang="ru-RU" dirty="0"/>
              <a:t>Мне доставляет удовольствие узнавать новое и применять эти знания на практике.</a:t>
            </a:r>
          </a:p>
          <a:p>
            <a:r>
              <a:rPr lang="ru-RU" dirty="0"/>
              <a:t>Я всегда спрашиваю у специалистов, если чего-то не знаю, и стараюсь зафиксировать полезную информацию.</a:t>
            </a:r>
          </a:p>
          <a:p>
            <a:r>
              <a:rPr lang="ru-RU" dirty="0"/>
              <a:t>Мне нравится выбирать новую дорогу домой, в школу, посещать другие страны, знакомиться с новыми культурами.</a:t>
            </a:r>
          </a:p>
          <a:p>
            <a:r>
              <a:rPr lang="ru-RU" dirty="0"/>
              <a:t>Я всегда внимательно смотрю вокруг себя, потому что это интересно.</a:t>
            </a:r>
          </a:p>
          <a:p>
            <a:r>
              <a:rPr lang="ru-RU" dirty="0"/>
              <a:t>Я не боюсь изменений и воспринимаю их, как правило, позитивно.</a:t>
            </a:r>
          </a:p>
          <a:p>
            <a:r>
              <a:rPr lang="ru-RU" dirty="0"/>
              <a:t>Я с удовольствием хожу на выставки, в музеи, в кино: езжу на конференции и люблю обсуждать увиденное, услышанное и понятое там.</a:t>
            </a:r>
          </a:p>
          <a:p>
            <a:r>
              <a:rPr lang="ru-RU" dirty="0"/>
              <a:t>Мне нравится пробовать всё новое - новую еду, новые занятия, новую одежду, чтобы составить о них свое собственное мнение.</a:t>
            </a:r>
          </a:p>
          <a:p>
            <a:r>
              <a:rPr lang="ru-RU" dirty="0"/>
              <a:t>Я люблю общаться с новыми людьми и узнавать новое о старых знакомых в нетипичных ситуациях.</a:t>
            </a:r>
          </a:p>
          <a:p>
            <a:r>
              <a:rPr lang="ru-RU" dirty="0"/>
              <a:t>Я смотрю телевизор, читаю книги, чтобы узнавать новое и уточнять известное.</a:t>
            </a:r>
          </a:p>
          <a:p>
            <a:r>
              <a:rPr lang="ru-RU"/>
              <a:t>На компьютере я почти не играю, а читаю новости, общаюсь с друзьями.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936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Когда наступит вчера?</a:t>
            </a:r>
            <a:endParaRPr lang="de-DE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Первый кейс до 10 июня</a:t>
            </a:r>
          </a:p>
          <a:p>
            <a:r>
              <a:rPr lang="ru-RU" dirty="0" smtClean="0"/>
              <a:t>Все кейсы до 25 июня</a:t>
            </a:r>
          </a:p>
          <a:p>
            <a:pPr marL="0" indent="0">
              <a:buNone/>
            </a:pPr>
            <a:r>
              <a:rPr lang="ru-RU" dirty="0" smtClean="0"/>
              <a:t>Почему?</a:t>
            </a:r>
          </a:p>
          <a:p>
            <a:pPr marL="0" indent="0">
              <a:buNone/>
            </a:pPr>
            <a:r>
              <a:rPr lang="ru-RU" dirty="0" smtClean="0"/>
              <a:t>Мы хотим успеть их запрограммировать и представить на Архипелаге больший спектр, чем есть сейчас на сайте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87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Что получил каждый из вас?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1"/>
            <a:ext cx="3898776" cy="33944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10 Я-утверждений (голубой фон) по своим компетенциям (</a:t>
            </a:r>
            <a:r>
              <a:rPr lang="de-DE" dirty="0" smtClean="0"/>
              <a:t>+ </a:t>
            </a:r>
            <a:r>
              <a:rPr lang="ru-RU" dirty="0" smtClean="0"/>
              <a:t>проекты и блицы для понимания включенных ситуаций)</a:t>
            </a:r>
          </a:p>
          <a:p>
            <a:r>
              <a:rPr lang="ru-RU" dirty="0" smtClean="0"/>
              <a:t>Образец 10 ситуаций (1 кейс) по Межкультурной коммуникативной компетенции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60" t="11027" r="34310" b="15396"/>
          <a:stretch/>
        </p:blipFill>
        <p:spPr bwMode="auto">
          <a:xfrm>
            <a:off x="4788024" y="987574"/>
            <a:ext cx="3960440" cy="3965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7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B050"/>
                </a:solidFill>
              </a:rPr>
              <a:t>У кого какие задачи?</a:t>
            </a:r>
            <a:endParaRPr lang="de-DE" sz="36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Татьяна Седых (любознательность, образование длиною в жизнь и управление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временем)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Наталья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Мазур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(эмоции - 3, мотивация и распределенное лидерство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Светлана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Тахтарова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(интерактивность,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интегративность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лингво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и многоязычие, этно-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Федотов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Денис (критическое мышление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Андрей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Сенцов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(дизайнерское, перспективное, логическое мышления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Вторушин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Николай (автономность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ru-RU" dirty="0" smtClean="0"/>
              <a:t>Дмитрий </a:t>
            </a:r>
            <a:r>
              <a:rPr lang="ru-RU" dirty="0"/>
              <a:t>Березин (управление смыслами, системность</a:t>
            </a:r>
            <a:r>
              <a:rPr lang="ru-RU" dirty="0" smtClean="0"/>
              <a:t>) 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Ирина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Петрова (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дигитальное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, дивергентное, медиа)</a:t>
            </a:r>
            <a:endParaRPr lang="de-DE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13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43558"/>
            <a:ext cx="8229600" cy="85725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Спасибо за внимание!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9741"/>
            <a:ext cx="8229600" cy="2094881"/>
          </a:xfrm>
        </p:spPr>
        <p:txBody>
          <a:bodyPr/>
          <a:lstStyle/>
          <a:p>
            <a:r>
              <a:rPr lang="ru-RU" dirty="0" smtClean="0"/>
              <a:t>Ваши вопросы? …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827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Зачем нужны 2 типа тестов?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Взаимная проверка (</a:t>
            </a:r>
            <a:r>
              <a:rPr lang="ru-RU" dirty="0" err="1" smtClean="0"/>
              <a:t>самотест</a:t>
            </a:r>
            <a:r>
              <a:rPr lang="ru-RU" dirty="0" smtClean="0"/>
              <a:t> – уровень </a:t>
            </a:r>
            <a:r>
              <a:rPr lang="ru-RU" dirty="0"/>
              <a:t>о</a:t>
            </a:r>
            <a:r>
              <a:rPr lang="ru-RU" dirty="0" smtClean="0"/>
              <a:t>сознанности; кейс-тест – уровень интуитивной реализации в действии)</a:t>
            </a:r>
          </a:p>
          <a:p>
            <a:r>
              <a:rPr lang="ru-RU" dirty="0" smtClean="0"/>
              <a:t>Математически: разница между результатами более 15 баллов – самообман или попытка </a:t>
            </a:r>
            <a:r>
              <a:rPr lang="ru-RU" dirty="0" err="1" smtClean="0"/>
              <a:t>имитата</a:t>
            </a:r>
            <a:r>
              <a:rPr lang="ru-RU" dirty="0" smtClean="0"/>
              <a:t> внешнего</a:t>
            </a:r>
          </a:p>
          <a:p>
            <a:r>
              <a:rPr lang="ru-RU" dirty="0" smtClean="0"/>
              <a:t>Итог – средний валидный показатель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321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Кейс-тесты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10 ситуаций к 10 утверждениям Я-</a:t>
            </a:r>
            <a:r>
              <a:rPr lang="ru-RU" dirty="0" err="1" smtClean="0"/>
              <a:t>самотеста</a:t>
            </a:r>
            <a:endParaRPr lang="ru-RU" dirty="0" smtClean="0"/>
          </a:p>
          <a:p>
            <a:r>
              <a:rPr lang="ru-RU" dirty="0" smtClean="0"/>
              <a:t>Ситуации – где именно данная компетенция является решающей</a:t>
            </a:r>
          </a:p>
          <a:p>
            <a:pPr marL="0" indent="0">
              <a:buNone/>
            </a:pPr>
            <a:r>
              <a:rPr lang="ru-RU" sz="2400" dirty="0" smtClean="0"/>
              <a:t>- «Дым из-под двери» - автономность</a:t>
            </a:r>
          </a:p>
          <a:p>
            <a:pPr marL="0" indent="0">
              <a:buNone/>
            </a:pPr>
            <a:r>
              <a:rPr lang="ru-RU" sz="2400" dirty="0" smtClean="0"/>
              <a:t>- «Что сделаете первым в незнакомом месте» - превентивность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29018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Ситуации и варианты решений должны быть:</a:t>
            </a:r>
            <a:endParaRPr lang="de-DE" sz="36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Типичными для РФ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Реалистичными (такое происходит в жизни)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Кросс-культурными (РФ многонационально, есть мигранты – вопрос интегрируемости тоже задача </a:t>
            </a:r>
            <a:r>
              <a:rPr lang="ru-RU" dirty="0" err="1" smtClean="0"/>
              <a:t>КомПаса</a:t>
            </a:r>
            <a:r>
              <a:rPr lang="ru-RU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Не нарушать религиозных, моральных и нравственных норм в </a:t>
            </a:r>
            <a:r>
              <a:rPr lang="ru-RU" dirty="0" err="1" smtClean="0"/>
              <a:t>т.ч</a:t>
            </a:r>
            <a:r>
              <a:rPr lang="ru-RU" dirty="0" smtClean="0"/>
              <a:t>. в вариантах ответов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Не требовать в ответе на 5 баллов нарушения зоны собственной безопасности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729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Пример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Вы наблюдаете преступление против жизни и здоровья и…</a:t>
            </a:r>
          </a:p>
          <a:p>
            <a:pPr>
              <a:buFontTx/>
              <a:buChar char="-"/>
            </a:pPr>
            <a:r>
              <a:rPr lang="ru-RU" dirty="0"/>
              <a:t>б</a:t>
            </a:r>
            <a:r>
              <a:rPr lang="ru-RU" dirty="0" smtClean="0"/>
              <a:t>росаетесь спасать человека, рискуя собой </a:t>
            </a:r>
          </a:p>
          <a:p>
            <a:pPr>
              <a:buFontTx/>
              <a:buChar char="-"/>
            </a:pPr>
            <a:r>
              <a:rPr lang="ru-RU" dirty="0"/>
              <a:t>п</a:t>
            </a:r>
            <a:r>
              <a:rPr lang="ru-RU" dirty="0" smtClean="0"/>
              <a:t>роходите мимо</a:t>
            </a:r>
          </a:p>
          <a:p>
            <a:pPr>
              <a:buFontTx/>
              <a:buChar char="-"/>
            </a:pPr>
            <a:r>
              <a:rPr lang="ru-RU" dirty="0"/>
              <a:t>в</a:t>
            </a:r>
            <a:r>
              <a:rPr lang="ru-RU" dirty="0" smtClean="0"/>
              <a:t>ызываете соответствующую службу и, не выдавая себя, в безопасности, наблюдаете и, по возможности, документируете важные для последующего расследования факты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709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43558"/>
            <a:ext cx="8229600" cy="85725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Кейсы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9701"/>
            <a:ext cx="8229600" cy="2454921"/>
          </a:xfrm>
        </p:spPr>
        <p:txBody>
          <a:bodyPr/>
          <a:lstStyle/>
          <a:p>
            <a:r>
              <a:rPr lang="ru-RU" dirty="0" smtClean="0"/>
              <a:t>1/3 часть на понимание теории</a:t>
            </a:r>
          </a:p>
          <a:p>
            <a:r>
              <a:rPr lang="ru-RU" dirty="0" smtClean="0"/>
              <a:t>2/3 части на действие в ситуации, практика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858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3466728" cy="857250"/>
          </a:xfrm>
        </p:spPr>
        <p:txBody>
          <a:bodyPr/>
          <a:lstStyle/>
          <a:p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Самотест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1"/>
            <a:ext cx="3898776" cy="17316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1. Я понимаю культуру не только как этническую, но и как гендерную, </a:t>
            </a:r>
            <a:r>
              <a:rPr lang="ru-RU" sz="2000" dirty="0" err="1"/>
              <a:t>социо</a:t>
            </a:r>
            <a:r>
              <a:rPr lang="ru-RU" sz="2000" dirty="0"/>
              <a:t>-, </a:t>
            </a:r>
            <a:r>
              <a:rPr lang="ru-RU" sz="2000" dirty="0" err="1"/>
              <a:t>поколенческую</a:t>
            </a:r>
            <a:r>
              <a:rPr lang="ru-RU" sz="2000" dirty="0"/>
              <a:t> и профессиональную.</a:t>
            </a:r>
            <a:endParaRPr lang="de-DE" sz="2000" dirty="0"/>
          </a:p>
          <a:p>
            <a:endParaRPr lang="de-DE" sz="20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860032" y="1275606"/>
            <a:ext cx="3898776" cy="3394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/>
              <a:t>1. Что для Вас означает понятие «культура»? </a:t>
            </a:r>
            <a:endParaRPr lang="de-DE" sz="1600" dirty="0"/>
          </a:p>
          <a:p>
            <a:pPr marL="0" indent="0">
              <a:buNone/>
            </a:pPr>
            <a:r>
              <a:rPr lang="ru-RU" sz="1600" i="1" dirty="0"/>
              <a:t>(можно выбрать от 1 до 5 вариантов; </a:t>
            </a:r>
            <a:r>
              <a:rPr lang="ru-RU" sz="1600" i="1" strike="sngStrike" dirty="0">
                <a:solidFill>
                  <a:schemeClr val="bg1">
                    <a:lumMod val="85000"/>
                  </a:schemeClr>
                </a:solidFill>
              </a:rPr>
              <a:t>1 вариант – 1 балл</a:t>
            </a:r>
            <a:r>
              <a:rPr lang="ru-RU" sz="1600" i="1" dirty="0"/>
              <a:t>)</a:t>
            </a:r>
            <a:endParaRPr lang="de-DE" sz="1600" dirty="0"/>
          </a:p>
          <a:p>
            <a:pPr marL="0" indent="0">
              <a:buNone/>
            </a:pPr>
            <a:r>
              <a:rPr lang="ru-RU" sz="1600" dirty="0"/>
              <a:t>- этническая культура (представитель определённой нации)</a:t>
            </a:r>
            <a:endParaRPr lang="de-DE" sz="1600" dirty="0"/>
          </a:p>
          <a:p>
            <a:pPr marL="0" indent="0">
              <a:buNone/>
            </a:pPr>
            <a:r>
              <a:rPr lang="ru-RU" sz="1600" dirty="0"/>
              <a:t>- гендерная культура (представитель определённого пола)</a:t>
            </a:r>
            <a:endParaRPr lang="de-DE" sz="1600" dirty="0"/>
          </a:p>
          <a:p>
            <a:pPr marL="0" indent="0">
              <a:buNone/>
            </a:pPr>
            <a:r>
              <a:rPr lang="ru-RU" sz="1600" dirty="0"/>
              <a:t>- социальная культура (представитель определённой социальной группы)</a:t>
            </a:r>
            <a:endParaRPr lang="de-DE" sz="1600" dirty="0"/>
          </a:p>
          <a:p>
            <a:pPr marL="0" indent="0">
              <a:buNone/>
            </a:pPr>
            <a:r>
              <a:rPr lang="ru-RU" sz="1600" dirty="0"/>
              <a:t>- </a:t>
            </a:r>
            <a:r>
              <a:rPr lang="ru-RU" sz="1600" dirty="0" err="1"/>
              <a:t>поколенческая</a:t>
            </a:r>
            <a:r>
              <a:rPr lang="ru-RU" sz="1600" dirty="0"/>
              <a:t> культура (представитель определённого поколения)</a:t>
            </a:r>
            <a:endParaRPr lang="de-DE" sz="1600" dirty="0"/>
          </a:p>
          <a:p>
            <a:pPr marL="0" indent="0">
              <a:buNone/>
            </a:pPr>
            <a:r>
              <a:rPr lang="ru-RU" sz="1600" dirty="0"/>
              <a:t>- профессиональная культура (представитель определённой профессии)</a:t>
            </a:r>
            <a:endParaRPr lang="de-DE" sz="1600" dirty="0"/>
          </a:p>
          <a:p>
            <a:pPr marL="0" indent="0">
              <a:buNone/>
            </a:pPr>
            <a:endParaRPr lang="de-DE" sz="16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860032" y="267494"/>
            <a:ext cx="346672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Ситуативный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кейс-тест</a:t>
            </a:r>
            <a:endParaRPr lang="de-D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859782"/>
            <a:ext cx="17281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1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2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3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4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5</a:t>
            </a:r>
          </a:p>
          <a:p>
            <a:r>
              <a:rPr lang="ru-RU" dirty="0">
                <a:solidFill>
                  <a:srgbClr val="00B050"/>
                </a:solidFill>
              </a:rPr>
              <a:t>6</a:t>
            </a:r>
            <a:endParaRPr lang="de-D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3466728" cy="857250"/>
          </a:xfrm>
        </p:spPr>
        <p:txBody>
          <a:bodyPr/>
          <a:lstStyle/>
          <a:p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Самотест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1"/>
            <a:ext cx="3898776" cy="16596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2</a:t>
            </a:r>
            <a:r>
              <a:rPr lang="ru-RU" sz="2000" dirty="0" smtClean="0"/>
              <a:t>. </a:t>
            </a:r>
            <a:r>
              <a:rPr lang="ru-RU" sz="2000" dirty="0"/>
              <a:t>Я воспринимаю себя как посла своей этно-, </a:t>
            </a:r>
            <a:r>
              <a:rPr lang="ru-RU" sz="2000" dirty="0" err="1"/>
              <a:t>социо</a:t>
            </a:r>
            <a:r>
              <a:rPr lang="ru-RU" sz="2000" dirty="0"/>
              <a:t>-, гендерной,  </a:t>
            </a:r>
            <a:r>
              <a:rPr lang="ru-RU" sz="2000" dirty="0" err="1"/>
              <a:t>поколенческой</a:t>
            </a:r>
            <a:r>
              <a:rPr lang="ru-RU" sz="2000" dirty="0"/>
              <a:t> и профессиональной культуры в поликультурном мире. </a:t>
            </a:r>
            <a:endParaRPr lang="de-DE" sz="2000" dirty="0"/>
          </a:p>
          <a:p>
            <a:endParaRPr lang="de-DE" sz="20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860032" y="1275606"/>
            <a:ext cx="3898776" cy="3394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/>
              <a:t>2. Поскольку мне необходимо жить и действовать в поликультурном мире, я делаю это так, как это ... </a:t>
            </a:r>
            <a:r>
              <a:rPr lang="ru-RU" sz="1600" i="1" dirty="0"/>
              <a:t>(можно выбрать только один вариант)</a:t>
            </a:r>
            <a:endParaRPr lang="de-DE" sz="1600" dirty="0"/>
          </a:p>
          <a:p>
            <a:pPr marL="0" indent="0">
              <a:buNone/>
            </a:pPr>
            <a:r>
              <a:rPr lang="ru-RU" sz="1600" dirty="0"/>
              <a:t>- типично для моей собственной культуры (культур) </a:t>
            </a:r>
            <a:r>
              <a:rPr lang="ru-RU" sz="1600" dirty="0">
                <a:solidFill>
                  <a:srgbClr val="00B050"/>
                </a:solidFill>
              </a:rPr>
              <a:t>2</a:t>
            </a:r>
            <a:endParaRPr lang="de-DE" sz="16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1600" dirty="0"/>
              <a:t>- принято в моей собственной культуре и не чуждо другим культурам</a:t>
            </a:r>
            <a:r>
              <a:rPr lang="ru-RU" sz="1600" dirty="0">
                <a:solidFill>
                  <a:srgbClr val="00B050"/>
                </a:solidFill>
              </a:rPr>
              <a:t> 5</a:t>
            </a:r>
            <a:endParaRPr lang="de-DE" sz="16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1600" dirty="0"/>
              <a:t>- принято в культуре страны, в которой я нахожусь </a:t>
            </a:r>
            <a:r>
              <a:rPr lang="ru-RU" sz="1600" dirty="0">
                <a:solidFill>
                  <a:srgbClr val="00B050"/>
                </a:solidFill>
              </a:rPr>
              <a:t>4</a:t>
            </a:r>
            <a:endParaRPr lang="de-DE" sz="16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1600" dirty="0"/>
              <a:t>-  считается "нормальным" во всем мире (согласно международным нормам) </a:t>
            </a:r>
            <a:r>
              <a:rPr lang="ru-RU" sz="1600" dirty="0">
                <a:solidFill>
                  <a:srgbClr val="00B050"/>
                </a:solidFill>
              </a:rPr>
              <a:t>1</a:t>
            </a:r>
            <a:endParaRPr lang="de-DE" sz="16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1600" dirty="0"/>
              <a:t>- лучше всего в данной ситуации</a:t>
            </a:r>
            <a:r>
              <a:rPr lang="ru-RU" sz="1600" dirty="0">
                <a:solidFill>
                  <a:srgbClr val="00B050"/>
                </a:solidFill>
              </a:rPr>
              <a:t> 3</a:t>
            </a:r>
            <a:endParaRPr lang="de-DE" sz="16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de-DE" sz="16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860032" y="267494"/>
            <a:ext cx="346672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Ситуативный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кейс-тест</a:t>
            </a:r>
            <a:endParaRPr lang="de-D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859782"/>
            <a:ext cx="17281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1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2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3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4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5</a:t>
            </a:r>
          </a:p>
          <a:p>
            <a:r>
              <a:rPr lang="ru-RU" dirty="0">
                <a:solidFill>
                  <a:srgbClr val="00B050"/>
                </a:solidFill>
              </a:rPr>
              <a:t>6</a:t>
            </a:r>
            <a:endParaRPr lang="de-D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48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1625</Words>
  <Application>Microsoft Office PowerPoint</Application>
  <PresentationFormat>Экран (16:9)</PresentationFormat>
  <Paragraphs>170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КомПас: Система тестирования https://e-kompas.net </vt:lpstr>
      <vt:lpstr>Что получил каждый из вас?</vt:lpstr>
      <vt:lpstr>Зачем нужны 2 типа тестов?</vt:lpstr>
      <vt:lpstr>Кейс-тесты</vt:lpstr>
      <vt:lpstr>Ситуации и варианты решений должны быть:</vt:lpstr>
      <vt:lpstr>Пример</vt:lpstr>
      <vt:lpstr>Кейсы</vt:lpstr>
      <vt:lpstr>Самотест</vt:lpstr>
      <vt:lpstr>Самотест</vt:lpstr>
      <vt:lpstr>Самотест</vt:lpstr>
      <vt:lpstr>Самотест</vt:lpstr>
      <vt:lpstr>Помните!</vt:lpstr>
      <vt:lpstr>Презентация PowerPoint</vt:lpstr>
      <vt:lpstr>Презентация PowerPoint</vt:lpstr>
      <vt:lpstr>Как сдавать работу?</vt:lpstr>
      <vt:lpstr>Презентация PowerPoint</vt:lpstr>
      <vt:lpstr>Важно!</vt:lpstr>
      <vt:lpstr>Сами утверждения можно и нужно править!</vt:lpstr>
      <vt:lpstr>Когда наступит вчера?</vt:lpstr>
      <vt:lpstr>У кого какие задачи?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КомПас: Система тестирования</dc:title>
  <dc:creator>Uwe Krüger</dc:creator>
  <cp:lastModifiedBy>Uwe Krüger</cp:lastModifiedBy>
  <cp:revision>36</cp:revision>
  <dcterms:created xsi:type="dcterms:W3CDTF">2021-06-05T07:03:44Z</dcterms:created>
  <dcterms:modified xsi:type="dcterms:W3CDTF">2021-06-09T20:44:28Z</dcterms:modified>
</cp:coreProperties>
</file>