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300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Montserrat" panose="00000500000000000000" pitchFamily="2" charset="-52"/>
      <p:regular r:id="rId14"/>
      <p:bold r:id="rId15"/>
      <p:italic r:id="rId16"/>
      <p:boldItalic r:id="rId17"/>
    </p:embeddedFont>
    <p:embeddedFont>
      <p:font typeface="Montserrat Medium" panose="00000600000000000000" pitchFamily="2" charset="-52"/>
      <p:regular r:id="rId18"/>
      <p:italic r:id="rId19"/>
    </p:embeddedFont>
    <p:embeddedFont>
      <p:font typeface="Roboto" panose="02000000000000000000" pitchFamily="2" charset="0"/>
      <p:regular r:id="rId20"/>
    </p:embeddedFont>
  </p:embeddedFontLst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2F44441-9DB8-4A4D-9039-CB779BC6C388}">
          <p14:sldIdLst/>
        </p14:section>
        <p14:section name="Солнечные панели" id="{B7C437E6-2DAE-40B9-B6E4-D2205ABA95E9}">
          <p14:sldIdLst>
            <p14:sldId id="300"/>
          </p14:sldIdLst>
        </p14:section>
        <p14:section name="Раздел без заголовка" id="{4062CA28-1F5F-421F-BAEB-8B2F76A3FD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D7"/>
    <a:srgbClr val="1A9CCA"/>
    <a:srgbClr val="037BA5"/>
    <a:srgbClr val="0392C5"/>
    <a:srgbClr val="37C992"/>
    <a:srgbClr val="16ADD5"/>
    <a:srgbClr val="FFFFFF"/>
    <a:srgbClr val="42C7B2"/>
    <a:srgbClr val="144C92"/>
    <a:srgbClr val="A9E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86" autoAdjust="0"/>
    <p:restoredTop sz="96837" autoAdjust="0"/>
  </p:normalViewPr>
  <p:slideViewPr>
    <p:cSldViewPr snapToGrid="0">
      <p:cViewPr varScale="1">
        <p:scale>
          <a:sx n="110" d="100"/>
          <a:sy n="110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ags" Target="tags/tag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FC0A6-E29E-4B2B-A0A3-CEA07D45D789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52BD9-F949-48F9-88BE-D6EE2601F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6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F5B-CCC1-4FF6-ADE5-84E6BB26162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25EA-C23C-452C-9C32-378A96D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8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F5B-CCC1-4FF6-ADE5-84E6BB26162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25EA-C23C-452C-9C32-378A96D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7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F5B-CCC1-4FF6-ADE5-84E6BB26162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25EA-C23C-452C-9C32-378A96D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9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F5B-CCC1-4FF6-ADE5-84E6BB26162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25EA-C23C-452C-9C32-378A96D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9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F5B-CCC1-4FF6-ADE5-84E6BB26162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25EA-C23C-452C-9C32-378A96D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9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F5B-CCC1-4FF6-ADE5-84E6BB26162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25EA-C23C-452C-9C32-378A96D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32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F5B-CCC1-4FF6-ADE5-84E6BB26162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25EA-C23C-452C-9C32-378A96D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1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F5B-CCC1-4FF6-ADE5-84E6BB26162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25EA-C23C-452C-9C32-378A96D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F5B-CCC1-4FF6-ADE5-84E6BB26162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25EA-C23C-452C-9C32-378A96D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3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5AB7564-7EE7-4BF9-AD57-935D70ABC7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5014" y="468032"/>
            <a:ext cx="3878262" cy="387826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Вставка фото</a:t>
            </a:r>
          </a:p>
        </p:txBody>
      </p:sp>
    </p:spTree>
    <p:extLst>
      <p:ext uri="{BB962C8B-B14F-4D97-AF65-F5344CB8AC3E}">
        <p14:creationId xmlns:p14="http://schemas.microsoft.com/office/powerpoint/2010/main" val="323999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3F5B-CCC1-4FF6-ADE5-84E6BB26162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25EA-C23C-452C-9C32-378A96D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07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687299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5" imgW="353" imgH="353" progId="TCLayout.ActiveDocument.1">
                  <p:embed/>
                </p:oleObj>
              </mc:Choice>
              <mc:Fallback>
                <p:oleObj name="Слайд think-cell" r:id="rId1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4400" b="0" i="0" baseline="0" dirty="0">
              <a:latin typeface="Montserrat Medium" panose="020B0604020202020204" charset="-52"/>
              <a:ea typeface="+mj-ea"/>
              <a:cs typeface="+mj-cs"/>
              <a:sym typeface="Montserrat Medium" panose="020B0604020202020204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E3F5B-CCC1-4FF6-ADE5-84E6BB26162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425EA-C23C-452C-9C32-378A96D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5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AC179AF-55F9-4004-A3CC-E08D8CF8C7E1}"/>
              </a:ext>
            </a:extLst>
          </p:cNvPr>
          <p:cNvSpPr txBox="1"/>
          <p:nvPr/>
        </p:nvSpPr>
        <p:spPr>
          <a:xfrm>
            <a:off x="1122630" y="-235709"/>
            <a:ext cx="5133314" cy="672235"/>
          </a:xfrm>
          <a:prstGeom prst="rect">
            <a:avLst/>
          </a:prstGeom>
          <a:noFill/>
          <a:effectLst>
            <a:outerShdw blurRad="177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defRPr/>
            </a:pPr>
            <a:br>
              <a:rPr lang="ru-RU" sz="3600" dirty="0"/>
            </a:br>
            <a:endParaRPr lang="ru-RU" sz="1400" dirty="0"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09946"/>
              </p:ext>
            </p:extLst>
          </p:nvPr>
        </p:nvGraphicFramePr>
        <p:xfrm>
          <a:off x="191589" y="1586209"/>
          <a:ext cx="11800113" cy="52077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0354">
                  <a:extLst>
                    <a:ext uri="{9D8B030D-6E8A-4147-A177-3AD203B41FA5}">
                      <a16:colId xmlns:a16="http://schemas.microsoft.com/office/drawing/2014/main" val="4067063341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976383776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514655118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3597228376"/>
                    </a:ext>
                  </a:extLst>
                </a:gridCol>
                <a:gridCol w="2325189">
                  <a:extLst>
                    <a:ext uri="{9D8B030D-6E8A-4147-A177-3AD203B41FA5}">
                      <a16:colId xmlns:a16="http://schemas.microsoft.com/office/drawing/2014/main" val="2911539040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1815686145"/>
                    </a:ext>
                  </a:extLst>
                </a:gridCol>
              </a:tblGrid>
              <a:tr h="4777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Ключевые партнеры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519" marR="32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Ключевые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виды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деятельности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519" marR="32978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Ценностные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предложения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519" marR="32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Отношения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с </a:t>
                      </a:r>
                      <a:r>
                        <a:rPr lang="en-GB" sz="1600" dirty="0" err="1">
                          <a:effectLst/>
                        </a:rPr>
                        <a:t>клиентами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519" marR="329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Потребительские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сегменты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519" marR="32978" marT="0" marB="0"/>
                </a:tc>
                <a:extLst>
                  <a:ext uri="{0D108BD9-81ED-4DB2-BD59-A6C34878D82A}">
                    <a16:rowId xmlns:a16="http://schemas.microsoft.com/office/drawing/2014/main" val="2302801497"/>
                  </a:ext>
                </a:extLst>
              </a:tr>
              <a:tr h="161231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- 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Компании производящие и продающие солнечные панели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Строительные компании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Компании занимающиеся обслуживание солнечных панелей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Appstore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519" marR="32978" marT="0" marB="0"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Регулярные обновление приложения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Постоянное тестирование приложения от команды разработчиков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Добавление нового функционал на основе отзывов пользователей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FontTx/>
                        <a:buNone/>
                      </a:pP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1519" marR="32978" marT="0" marB="0"/>
                </a:tc>
                <a:tc rowSpan="3" gridSpan="2"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Дистанционное управление солнечными панелями 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Подробная статистика о полученной энергии и советы, как повысить эффективность 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Автоматический режим для максимальной эффективности</a:t>
                      </a:r>
                    </a:p>
                  </a:txBody>
                  <a:tcPr marL="31519" marR="32978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Бесплатный функционал приложение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Пробная подписка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Тех. Поддержка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1519" marR="32978" marT="0" marB="0"/>
                </a:tc>
                <a:tc rowSpan="3"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Люди, имеющие солнечный панели.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Люди, живущие в регионах с проблемным электроснабжением 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Люди, желающие сэкономить на электроэнергии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1519" marR="32978" marT="0" marB="0"/>
                </a:tc>
                <a:extLst>
                  <a:ext uri="{0D108BD9-81ED-4DB2-BD59-A6C34878D82A}">
                    <a16:rowId xmlns:a16="http://schemas.microsoft.com/office/drawing/2014/main" val="816330058"/>
                  </a:ext>
                </a:extLst>
              </a:tr>
              <a:tr h="271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Ключевые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ресурсы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519" marR="32978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Каналы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519" marR="3297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85710"/>
                  </a:ext>
                </a:extLst>
              </a:tr>
              <a:tr h="1425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Команда разработчиков 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Команда инженеров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Аккаунт разработчика в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App Store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Google Play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Стартовый капитал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1519" marR="32978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Appstore, Google play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 отзывы на платформах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Отзывы на различных ресурсах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Почта тех. Поддержки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Окно обратной связи прямо в приложении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Блогеры экоактивисты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1519" marR="3297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259643"/>
                  </a:ext>
                </a:extLst>
              </a:tr>
              <a:tr h="27157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Структура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затрат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519" marR="32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Потоки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доходов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519" marR="32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02581"/>
                  </a:ext>
                </a:extLst>
              </a:tr>
              <a:tr h="1105640">
                <a:tc gridSpan="3"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Затраты на поддержку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Затраты на маркетинг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Зарплаты членов команды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Аренда хостинга 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1519" marR="32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Подписочная модель </a:t>
                      </a:r>
                    </a:p>
                    <a:p>
                      <a:pPr marL="171450" indent="-171450" algn="l" defTabSz="914400" rtl="0" eaLnBrk="1" latinLnBrk="0" hangingPunct="1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Субсидии </a:t>
                      </a:r>
                    </a:p>
                  </a:txBody>
                  <a:tcPr marL="31519" marR="32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2733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FD1EFB-C08D-1AEF-BFD6-C396D51F77A1}"/>
              </a:ext>
            </a:extLst>
          </p:cNvPr>
          <p:cNvSpPr txBox="1"/>
          <p:nvPr/>
        </p:nvSpPr>
        <p:spPr>
          <a:xfrm>
            <a:off x="70165" y="688202"/>
            <a:ext cx="609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effectLst/>
                <a:latin typeface="Roboto" panose="02000000000000000000" pitchFamily="2" charset="0"/>
              </a:rPr>
              <a:t>Дистанционное управление солнечными панелями и контроль их выходных характеристик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8048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6QzYFUEMZPZX8QSeg31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161</Words>
  <Application>Microsoft Office PowerPoint</Application>
  <PresentationFormat>Широкоэкранный</PresentationFormat>
  <Paragraphs>44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Franklin Gothic Demi</vt:lpstr>
      <vt:lpstr>Cambria</vt:lpstr>
      <vt:lpstr>Roboto</vt:lpstr>
      <vt:lpstr>Montserrat</vt:lpstr>
      <vt:lpstr>Arial</vt:lpstr>
      <vt:lpstr>Calibri</vt:lpstr>
      <vt:lpstr>Montserrat Medium</vt:lpstr>
      <vt:lpstr>Тема Office</vt:lpstr>
      <vt:lpstr>Слайд think-cell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тодоровская</dc:creator>
  <cp:lastModifiedBy>Kirill Zhurilkin</cp:lastModifiedBy>
  <cp:revision>78</cp:revision>
  <dcterms:created xsi:type="dcterms:W3CDTF">2020-10-06T08:01:54Z</dcterms:created>
  <dcterms:modified xsi:type="dcterms:W3CDTF">2022-10-27T09:32:41Z</dcterms:modified>
</cp:coreProperties>
</file>