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9" r:id="rId4"/>
    <p:sldId id="260" r:id="rId5"/>
    <p:sldId id="265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  <a:srgbClr val="050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3E1BB-7446-4F0D-91B2-5E051AD0FBAF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2413C-170B-42BC-9FB2-1ED577048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952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2413C-170B-42BC-9FB2-1ED577048E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28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2413C-170B-42BC-9FB2-1ED577048E5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83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2413C-170B-42BC-9FB2-1ED577048E5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898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2413C-170B-42BC-9FB2-1ED577048E5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50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6BAA-BB9F-4A71-B760-17305DB6BEDB}" type="datetime1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44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0D262-3974-41B3-9339-2BC43416AA55}" type="datetime1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51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0592-FC13-43A5-8394-07B56CC91BCF}" type="datetime1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56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C0A7-25D8-4B11-90AE-52F2CCEEB777}" type="datetime1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02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4AA1-7C98-46B5-9DC9-F3E850EDE50B}" type="datetime1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21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807A-15DC-4F23-9BC8-CC4E90018AAF}" type="datetime1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59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7AAB-2EDF-43F5-A29D-3E81DD9238FD}" type="datetime1">
              <a:rPr lang="ru-RU" smtClean="0"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06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A580-D096-43B4-819C-4BEDA0652ABC}" type="datetime1">
              <a:rPr lang="ru-RU" smtClean="0"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55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5E57-7092-4C4C-9A5C-B3E51B0E4A66}" type="datetime1">
              <a:rPr lang="ru-RU" smtClean="0"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14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6FA0-796F-49A4-A348-86DAB08EA1D0}" type="datetime1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6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6F11-7971-4D2D-88DF-1AF65C6886D5}" type="datetime1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3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 r="-6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BE231-8398-437B-9E57-ACE02FCD5E45}" type="datetime1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BE117-0A94-4924-82AE-7A81C4200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9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mailto:raskopina.nastia@yandex.ru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42616" y="6167818"/>
            <a:ext cx="8629934" cy="38310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75228" y="1293343"/>
            <a:ext cx="11614247" cy="4071137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Solar Station Access</a:t>
            </a:r>
          </a:p>
          <a:p>
            <a:r>
              <a:rPr lang="ru-RU" sz="4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Дистанционное </a:t>
            </a:r>
            <a:r>
              <a:rPr lang="ru-RU" sz="4000" dirty="0">
                <a:latin typeface="Batang" panose="02030600000101010101" pitchFamily="18" charset="-127"/>
                <a:ea typeface="Batang" panose="02030600000101010101" pitchFamily="18" charset="-127"/>
              </a:rPr>
              <a:t>управление солнечными панелями и контроль их выходных характеристик</a:t>
            </a:r>
          </a:p>
        </p:txBody>
      </p:sp>
    </p:spTree>
    <p:extLst>
      <p:ext uri="{BB962C8B-B14F-4D97-AF65-F5344CB8AC3E}">
        <p14:creationId xmlns:p14="http://schemas.microsoft.com/office/powerpoint/2010/main" val="334149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716" y="1310469"/>
            <a:ext cx="10946415" cy="872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Наш продукт </a:t>
            </a:r>
            <a:r>
              <a:rPr lang="ru-RU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– это  программно-аппаратный комплекс, который имеет 3 составные части</a:t>
            </a:r>
            <a:endParaRPr lang="ru-RU" sz="24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801" y="188825"/>
            <a:ext cx="11614246" cy="757195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	</a:t>
            </a:r>
            <a:endParaRPr lang="ru-RU" sz="4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z="1400" b="1" smtClean="0">
                <a:solidFill>
                  <a:schemeClr val="tx1"/>
                </a:solidFill>
              </a:rPr>
              <a:pPr/>
              <a:t>2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7360" y="188825"/>
            <a:ext cx="832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Наш продукт и что он решает?</a:t>
            </a:r>
            <a:endParaRPr lang="ru-RU" sz="4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3541365" y="1746737"/>
            <a:ext cx="2319438" cy="369332"/>
          </a:xfrm>
          <a:prstGeom prst="snip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Модуль контроля</a:t>
            </a:r>
            <a:endParaRPr lang="ru-RU" dirty="0"/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6181923" y="1931403"/>
            <a:ext cx="2319438" cy="369332"/>
          </a:xfrm>
          <a:prstGeom prst="snip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Модуль управления</a:t>
            </a:r>
            <a:endParaRPr lang="ru-RU" dirty="0"/>
          </a:p>
        </p:txBody>
      </p:sp>
      <p:sp>
        <p:nvSpPr>
          <p:cNvPr id="13" name="Прямоугольник с двумя усеченными противолежащими углами 12"/>
          <p:cNvSpPr/>
          <p:nvPr/>
        </p:nvSpPr>
        <p:spPr>
          <a:xfrm>
            <a:off x="8857027" y="2300735"/>
            <a:ext cx="2319438" cy="369332"/>
          </a:xfrm>
          <a:prstGeom prst="snip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Приложение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96095" y="2921669"/>
            <a:ext cx="113699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Наш продукт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позволяет :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Удаленно управлять солнечной станцией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Получать аналитику выходных характеристик на всем пути выработки электроэнергии 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Получать аналитику данных в реальном времени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проделать анализ данных за год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2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72954" y="184501"/>
            <a:ext cx="11614246" cy="757195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 </a:t>
            </a:r>
            <a:r>
              <a:rPr lang="ru-RU" sz="4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Как работает наш продукт?</a:t>
            </a:r>
            <a:endParaRPr lang="ru-RU" sz="4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z="1400" b="1" smtClean="0">
                <a:solidFill>
                  <a:schemeClr val="tx1"/>
                </a:solidFill>
              </a:rPr>
              <a:pPr/>
              <a:t>3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0" t="23189" r="7660" b="7464"/>
          <a:stretch/>
        </p:blipFill>
        <p:spPr>
          <a:xfrm>
            <a:off x="1308821" y="1201222"/>
            <a:ext cx="9785899" cy="5520253"/>
          </a:xfrm>
        </p:spPr>
      </p:pic>
    </p:spTree>
    <p:extLst>
      <p:ext uri="{BB962C8B-B14F-4D97-AF65-F5344CB8AC3E}">
        <p14:creationId xmlns:p14="http://schemas.microsoft.com/office/powerpoint/2010/main" val="37768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72954" y="184501"/>
            <a:ext cx="11614246" cy="757195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Конкуренты и конкурентный анализ</a:t>
            </a:r>
            <a:endParaRPr lang="ru-RU" sz="4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z="1400" b="1" smtClean="0">
                <a:solidFill>
                  <a:schemeClr val="tx1"/>
                </a:solidFill>
              </a:rPr>
              <a:pPr/>
              <a:t>4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36320" y="2514282"/>
            <a:ext cx="10119360" cy="4024630"/>
          </a:xfrm>
          <a:prstGeom prst="roundRect">
            <a:avLst/>
          </a:prstGeom>
          <a:solidFill>
            <a:srgbClr val="FDF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8877" y="1510862"/>
            <a:ext cx="11614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Компании конкуренты</a:t>
            </a:r>
            <a:r>
              <a:rPr lang="ru-RU" dirty="0" smtClean="0"/>
              <a:t>:  </a:t>
            </a:r>
            <a:r>
              <a:rPr lang="en-US" sz="2800" b="1" dirty="0" err="1" smtClean="0">
                <a:latin typeface="Agency FB" panose="020B0503020202020204" pitchFamily="34" charset="0"/>
              </a:rPr>
              <a:t>VictronConnect</a:t>
            </a:r>
            <a:r>
              <a:rPr lang="ru-RU" sz="2800" b="1" dirty="0" smtClean="0"/>
              <a:t>, </a:t>
            </a:r>
            <a:r>
              <a:rPr lang="en-US" sz="2800" b="1" dirty="0" smtClean="0">
                <a:latin typeface="Agency FB" panose="020B0503020202020204" pitchFamily="34" charset="0"/>
              </a:rPr>
              <a:t>NRG Labs</a:t>
            </a:r>
            <a:r>
              <a:rPr lang="ru-RU" sz="2800" b="1" dirty="0" smtClean="0"/>
              <a:t> ,</a:t>
            </a:r>
            <a:r>
              <a:rPr lang="en-US" sz="2800" b="1" dirty="0">
                <a:latin typeface="Agency FB" panose="020B0503020202020204" pitchFamily="34" charset="0"/>
              </a:rPr>
              <a:t> </a:t>
            </a:r>
            <a:r>
              <a:rPr lang="en-US" sz="2800" b="1" dirty="0" err="1" smtClean="0">
                <a:latin typeface="Agency FB" panose="020B0503020202020204" pitchFamily="34" charset="0"/>
              </a:rPr>
              <a:t>SolarEdge</a:t>
            </a:r>
            <a:r>
              <a:rPr lang="ru-RU" sz="2800" b="1" dirty="0" smtClean="0"/>
              <a:t>, </a:t>
            </a:r>
            <a:r>
              <a:rPr lang="en-US" sz="2800" b="1" dirty="0" err="1" smtClean="0">
                <a:latin typeface="Agency FB" panose="020B0503020202020204" pitchFamily="34" charset="0"/>
              </a:rPr>
              <a:t>iammeter</a:t>
            </a:r>
            <a:r>
              <a:rPr lang="ru-RU" sz="2800" b="1" dirty="0" smtClean="0"/>
              <a:t>, </a:t>
            </a:r>
            <a:r>
              <a:rPr lang="en-US" sz="2800" b="1" dirty="0" err="1" smtClean="0">
                <a:latin typeface="Agency FB" panose="020B0503020202020204" pitchFamily="34" charset="0"/>
              </a:rPr>
              <a:t>librato</a:t>
            </a:r>
            <a:endParaRPr lang="en-US" sz="2000" b="1" dirty="0">
              <a:latin typeface="Agency FB" panose="020B0503020202020204" pitchFamily="34" charset="0"/>
            </a:endParaRPr>
          </a:p>
          <a:p>
            <a:endParaRPr lang="en-US" sz="2000" b="1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8" t="26468" r="3678" b="18010"/>
          <a:stretch/>
        </p:blipFill>
        <p:spPr>
          <a:xfrm>
            <a:off x="1756324" y="2549011"/>
            <a:ext cx="8647505" cy="395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z="1400" b="1" smtClean="0">
                <a:solidFill>
                  <a:schemeClr val="tx1"/>
                </a:solidFill>
              </a:rPr>
              <a:pPr/>
              <a:t>5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72954" y="184501"/>
            <a:ext cx="11614246" cy="757195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Анализ рынка</a:t>
            </a:r>
            <a:endParaRPr lang="ru-RU" sz="4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2954" y="2688609"/>
            <a:ext cx="3862316" cy="338464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33 млрд руб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7" name="Овал 6"/>
          <p:cNvSpPr/>
          <p:nvPr/>
        </p:nvSpPr>
        <p:spPr>
          <a:xfrm>
            <a:off x="832510" y="3425588"/>
            <a:ext cx="2804755" cy="264766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млрд руб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378489" y="4517409"/>
            <a:ext cx="1712795" cy="155584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700 млн руб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47915" y="3152634"/>
            <a:ext cx="2729553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947914" y="4069308"/>
            <a:ext cx="2729553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70493" y="5163403"/>
            <a:ext cx="2729553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13119" y="2829638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TAM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13119" y="3724999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AM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13119" y="482633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SOM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13394" y="1203784"/>
            <a:ext cx="9233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B2c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ru-RU" dirty="0">
                <a:latin typeface="Century Gothic" panose="020B0502020202020204" pitchFamily="34" charset="0"/>
              </a:rPr>
              <a:t>Частный сектор рынка солнечных панелей в России составляет около 3</a:t>
            </a:r>
            <a:r>
              <a:rPr lang="ru-RU" dirty="0"/>
              <a:t>%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12690" y="1999609"/>
            <a:ext cx="7751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За </a:t>
            </a:r>
            <a:r>
              <a:rPr lang="ru-RU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последнее десятилетие средний годовой темп </a:t>
            </a:r>
            <a:r>
              <a:rPr lang="ru-RU" b="1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солнечной энергетики </a:t>
            </a:r>
            <a:r>
              <a:rPr lang="ru-RU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роста составил 49% г/г (</a:t>
            </a:r>
            <a:r>
              <a:rPr lang="ru-RU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Mackenzie</a:t>
            </a:r>
            <a:r>
              <a:rPr lang="ru-RU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2020).</a:t>
            </a:r>
            <a:endParaRPr lang="ru-RU" b="1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10231" y="3099812"/>
            <a:ext cx="47698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GOST type A" panose="020B0500000000000000" pitchFamily="34" charset="0"/>
              </a:rPr>
              <a:t>Считается, что через пару десятков лет данная технология получения электроэнергии будет обеспечивать около 20% от общемировой потребности в электричестве</a:t>
            </a:r>
            <a:endParaRPr lang="ru-RU" sz="2400" dirty="0">
              <a:latin typeface="GOST type A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1051" y="2430212"/>
            <a:ext cx="3078480" cy="7924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Платная социальная и интернет реклама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1051" y="3435417"/>
            <a:ext cx="3078480" cy="7924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Платная поисковая реклама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1051" y="4440622"/>
            <a:ext cx="3078480" cy="7924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Партнерство с компаниями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1051" y="5445510"/>
            <a:ext cx="3078480" cy="7924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Участие в  мероприятиях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1051" y="1425007"/>
            <a:ext cx="3078480" cy="7924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Активность в экологических группах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661011" y="1425007"/>
            <a:ext cx="8351520" cy="7924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Заводится аккаунт       </a:t>
            </a:r>
            <a:r>
              <a:rPr lang="ru-RU" dirty="0">
                <a:solidFill>
                  <a:schemeClr val="tx1"/>
                </a:solidFill>
              </a:rPr>
              <a:t>→</a:t>
            </a:r>
            <a:r>
              <a:rPr lang="ru-RU" dirty="0" smtClean="0">
                <a:solidFill>
                  <a:schemeClr val="tx1"/>
                </a:solidFill>
              </a:rPr>
              <a:t>   Ведется активность </a:t>
            </a:r>
            <a:r>
              <a:rPr lang="ru-RU" dirty="0">
                <a:solidFill>
                  <a:schemeClr val="tx1"/>
                </a:solidFill>
              </a:rPr>
              <a:t>→</a:t>
            </a:r>
            <a:r>
              <a:rPr lang="ru-RU" dirty="0" smtClean="0">
                <a:solidFill>
                  <a:schemeClr val="tx1"/>
                </a:solidFill>
              </a:rPr>
              <a:t>    Бесплатная реклама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661011" y="2430212"/>
            <a:ext cx="8351520" cy="7924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Реклама на сайтах и в группах о экологии , солнечных панелях, солнечной энергетике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61011" y="3435100"/>
            <a:ext cx="8351520" cy="7924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Первая ссылка при поиске солнечных панелей – наш продукт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661011" y="4440622"/>
            <a:ext cx="8351520" cy="792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Компании по установкам солнечных панелей рекомендуют наш продукт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61011" y="5445510"/>
            <a:ext cx="8351520" cy="792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Активно проявлять себя в мероприятиях, конференциях и семинарах и заинтересовывать инвесторов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272954" y="184501"/>
            <a:ext cx="11614246" cy="757195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План продвижения</a:t>
            </a:r>
            <a:endParaRPr lang="ru-RU" sz="4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z="1400" b="1" smtClean="0">
                <a:solidFill>
                  <a:schemeClr val="tx1"/>
                </a:solidFill>
              </a:rPr>
              <a:pPr/>
              <a:t>6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z="1400" b="1" smtClean="0">
                <a:solidFill>
                  <a:schemeClr val="tx1"/>
                </a:solidFill>
              </a:rPr>
              <a:pPr/>
              <a:t>7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72954" y="184501"/>
            <a:ext cx="11614246" cy="757195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Unit- </a:t>
            </a:r>
            <a:r>
              <a:rPr lang="ru-RU" sz="4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экономика</a:t>
            </a:r>
            <a:endParaRPr lang="ru-RU" sz="4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3480" y="2301240"/>
            <a:ext cx="3263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75 000 рублей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3480" y="1874520"/>
            <a:ext cx="3756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Средний доход с платящего клиента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73479" y="3193792"/>
            <a:ext cx="281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Прибыль с одного клиента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73479" y="3575803"/>
            <a:ext cx="3263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74 81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рублей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823450" y="3173167"/>
            <a:ext cx="3186579" cy="274459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80</a:t>
            </a:r>
          </a:p>
          <a:p>
            <a:pPr algn="ctr"/>
            <a:r>
              <a:rPr lang="ru-RU" sz="1400" dirty="0" smtClean="0"/>
              <a:t>Платящие клиенты</a:t>
            </a:r>
            <a:endParaRPr lang="ru-RU" sz="1400" dirty="0"/>
          </a:p>
        </p:txBody>
      </p:sp>
      <p:sp>
        <p:nvSpPr>
          <p:cNvPr id="13" name="Овал 12"/>
          <p:cNvSpPr/>
          <p:nvPr/>
        </p:nvSpPr>
        <p:spPr>
          <a:xfrm>
            <a:off x="6182436" y="1603825"/>
            <a:ext cx="3354407" cy="312657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/>
          </a:p>
          <a:p>
            <a:pPr algn="ctr"/>
            <a:r>
              <a:rPr lang="ru-RU" sz="4000" dirty="0" smtClean="0"/>
              <a:t>6000</a:t>
            </a:r>
            <a:br>
              <a:rPr lang="ru-RU" sz="4000" dirty="0" smtClean="0"/>
            </a:br>
            <a:r>
              <a:rPr lang="ru-RU" sz="1400" dirty="0"/>
              <a:t>Поток пользователей </a:t>
            </a:r>
          </a:p>
          <a:p>
            <a:pPr algn="ctr"/>
            <a:endParaRPr lang="ru-RU" sz="4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173479" y="4313484"/>
            <a:ext cx="522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Стоимость </a:t>
            </a:r>
            <a:r>
              <a:rPr lang="ru-RU" dirty="0"/>
              <a:t>привлечения одного платящего клиента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3479" y="4682816"/>
            <a:ext cx="3263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125 рублей</a:t>
            </a:r>
            <a:endParaRPr lang="ru-RU" sz="2800" b="1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7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42018" y="2045334"/>
            <a:ext cx="1696781" cy="22962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/>
          <a:srcRect t="2941"/>
          <a:stretch/>
        </p:blipFill>
        <p:spPr>
          <a:xfrm>
            <a:off x="1272827" y="2047124"/>
            <a:ext cx="1696781" cy="22962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0215" y="4879022"/>
            <a:ext cx="3319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Раскопина  Анастасия</a:t>
            </a:r>
          </a:p>
          <a:p>
            <a:r>
              <a:rPr lang="ru-RU" dirty="0" smtClean="0"/>
              <a:t>Лидер команды,</a:t>
            </a:r>
            <a:br>
              <a:rPr lang="ru-RU" dirty="0" smtClean="0"/>
            </a:br>
            <a:r>
              <a:rPr lang="ru-RU" dirty="0" smtClean="0"/>
              <a:t>Администратор</a:t>
            </a:r>
            <a:br>
              <a:rPr lang="ru-RU" dirty="0" smtClean="0"/>
            </a:br>
            <a:r>
              <a:rPr lang="en-US" b="1" dirty="0" smtClean="0">
                <a:hlinkClick r:id="rId5"/>
              </a:rPr>
              <a:t>raskopina.nastia@yandex.ru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err="1" smtClean="0"/>
              <a:t>tg</a:t>
            </a:r>
            <a:r>
              <a:rPr lang="ru-RU" b="1" dirty="0" smtClean="0"/>
              <a:t>: </a:t>
            </a:r>
            <a:r>
              <a:rPr lang="en-US" b="1" dirty="0" smtClean="0"/>
              <a:t>@</a:t>
            </a:r>
            <a:r>
              <a:rPr lang="en-US" b="1" dirty="0" err="1" smtClean="0"/>
              <a:t>raskopa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43262" y="4892039"/>
            <a:ext cx="20942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Волкова Анастасия </a:t>
            </a:r>
            <a:br>
              <a:rPr lang="ru-RU" dirty="0" smtClean="0"/>
            </a:br>
            <a:r>
              <a:rPr lang="ru-RU" dirty="0" smtClean="0"/>
              <a:t>Инженер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627431" y="4892034"/>
            <a:ext cx="2350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Дебришева</a:t>
            </a:r>
            <a:r>
              <a:rPr lang="ru-RU" dirty="0" smtClean="0"/>
              <a:t> Ангелина </a:t>
            </a:r>
            <a:br>
              <a:rPr lang="ru-RU" dirty="0" smtClean="0"/>
            </a:br>
            <a:r>
              <a:rPr lang="ru-RU" dirty="0" smtClean="0"/>
              <a:t>Маркетинг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490584" y="4892037"/>
            <a:ext cx="20244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Журилкин</a:t>
            </a:r>
            <a:r>
              <a:rPr lang="ru-RU" dirty="0" smtClean="0"/>
              <a:t> Кирилл </a:t>
            </a:r>
            <a:br>
              <a:rPr lang="ru-RU" dirty="0" smtClean="0"/>
            </a:br>
            <a:r>
              <a:rPr lang="ru-RU" dirty="0" smtClean="0"/>
              <a:t>Финансы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72954" y="184501"/>
            <a:ext cx="11614246" cy="757195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Наша команда</a:t>
            </a:r>
            <a:endParaRPr lang="ru-RU" sz="4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E117-0A94-4924-82AE-7A81C420008C}" type="slidenum">
              <a:rPr lang="ru-RU" sz="1400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6"/>
          <a:srcRect t="9948" b="4853"/>
          <a:stretch/>
        </p:blipFill>
        <p:spPr>
          <a:xfrm>
            <a:off x="9657019" y="2052989"/>
            <a:ext cx="1696781" cy="229806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7"/>
          <a:srcRect l="5627" b="10146"/>
          <a:stretch/>
        </p:blipFill>
        <p:spPr>
          <a:xfrm>
            <a:off x="6807435" y="2029500"/>
            <a:ext cx="1680948" cy="23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279</Words>
  <Application>Microsoft Office PowerPoint</Application>
  <PresentationFormat>Широкоэкранный</PresentationFormat>
  <Paragraphs>81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Batang</vt:lpstr>
      <vt:lpstr>Agency FB</vt:lpstr>
      <vt:lpstr>Arial</vt:lpstr>
      <vt:lpstr>Calibri</vt:lpstr>
      <vt:lpstr>Calibri Light</vt:lpstr>
      <vt:lpstr>Century Gothic</vt:lpstr>
      <vt:lpstr>GOST type 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управление солнечными панелями и контроль их выходных характеристик</dc:title>
  <dc:creator>Настася</dc:creator>
  <cp:lastModifiedBy>Настася</cp:lastModifiedBy>
  <cp:revision>36</cp:revision>
  <dcterms:created xsi:type="dcterms:W3CDTF">2022-11-04T07:26:57Z</dcterms:created>
  <dcterms:modified xsi:type="dcterms:W3CDTF">2022-11-08T14:16:48Z</dcterms:modified>
</cp:coreProperties>
</file>