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2" r:id="rId4"/>
    <p:sldId id="258" r:id="rId5"/>
    <p:sldId id="260" r:id="rId6"/>
    <p:sldId id="273" r:id="rId7"/>
    <p:sldId id="261" r:id="rId8"/>
    <p:sldId id="262" r:id="rId9"/>
    <p:sldId id="263" r:id="rId10"/>
    <p:sldId id="264" r:id="rId11"/>
    <p:sldId id="274" r:id="rId12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94" autoAdjust="0"/>
  </p:normalViewPr>
  <p:slideViewPr>
    <p:cSldViewPr snapToGrid="0">
      <p:cViewPr varScale="1">
        <p:scale>
          <a:sx n="64" d="100"/>
          <a:sy n="64" d="100"/>
        </p:scale>
        <p:origin x="724" y="44"/>
      </p:cViewPr>
      <p:guideLst>
        <p:guide orient="horz" pos="125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2.v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3.v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4.v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5.v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E5CF005-CCBB-4C00-A459-5848C283FE1B}" type="datetimeFigureOut">
              <a:rPr lang="ru-RU"/>
              <a:t>19.05.2026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F19E6E5-2434-444A-AD88-884AC71B4EB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E5CF005-CCBB-4C00-A459-5848C283FE1B}" type="datetimeFigureOut">
              <a:rPr lang="ru-RU"/>
              <a:t>19.05.2026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F19E6E5-2434-444A-AD88-884AC71B4EB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E5CF005-CCBB-4C00-A459-5848C283FE1B}" type="datetimeFigureOut">
              <a:rPr lang="ru-RU"/>
              <a:t>19.05.2026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F19E6E5-2434-444A-AD88-884AC71B4EB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538D5E2-C061-4844-8DCE-6C656A61E935}" type="datetimeFigureOut">
              <a:rPr lang="ru-RU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5ABD5CD-560B-46F1-8DBC-506B5E1B454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>5/19/2026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>5/19/2026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>5/19/2026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E5CF005-CCBB-4C00-A459-5848C283FE1B}" type="datetimeFigureOut">
              <a:rPr lang="ru-RU"/>
              <a:t>19.05.2026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F19E6E5-2434-444A-AD88-884AC71B4EB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764DE79-268F-4C1A-8933-263129D2AF90}" type="datetimeFigureOut">
              <a:rPr lang="en-US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userDrawn="1">
  <p:cSld name="1_Пользовательский маке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962025" y="123826"/>
            <a:ext cx="10515600" cy="628650"/>
          </a:xfrm>
          <a:prstGeom prst="rect">
            <a:avLst/>
          </a:prstGeom>
        </p:spPr>
        <p:txBody>
          <a:bodyPr anchor="ctr"/>
          <a:lstStyle>
            <a:lvl1pPr>
              <a:defRPr sz="2400" b="1">
                <a:solidFill>
                  <a:schemeClr val="tx2"/>
                </a:solidFill>
                <a:latin typeface="Montserrat"/>
              </a:defRPr>
            </a:lvl1pPr>
          </a:lstStyle>
          <a:p>
            <a:pPr>
              <a:defRPr/>
            </a:pPr>
            <a:r>
              <a:rPr lang="ru-RU"/>
              <a:t>Заголовок слайда</a:t>
            </a:r>
            <a:endParaRPr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28701" y="6351093"/>
            <a:ext cx="971528" cy="422403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>
            <a:cxnSpLocks/>
          </p:cNvCxnSpPr>
          <p:nvPr userDrawn="1"/>
        </p:nvCxnSpPr>
        <p:spPr bwMode="auto">
          <a:xfrm>
            <a:off x="770060" y="0"/>
            <a:ext cx="0" cy="756138"/>
          </a:xfrm>
          <a:prstGeom prst="line">
            <a:avLst/>
          </a:prstGeom>
          <a:ln w="19050">
            <a:solidFill>
              <a:srgbClr val="0BBB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cxnSpLocks/>
          </p:cNvCxnSpPr>
          <p:nvPr userDrawn="1"/>
        </p:nvCxnSpPr>
        <p:spPr bwMode="auto">
          <a:xfrm>
            <a:off x="770060" y="6355160"/>
            <a:ext cx="0" cy="502840"/>
          </a:xfrm>
          <a:prstGeom prst="line">
            <a:avLst/>
          </a:prstGeom>
          <a:ln w="19050">
            <a:solidFill>
              <a:srgbClr val="0BBB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2391488" y="6405795"/>
            <a:ext cx="770254" cy="3034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name="oleObj" r:id="rId3" imgW="0" imgH="0" progId="TCLayout.ActiveDocument.1">
                  <p:embed/>
                </p:oleObj>
              </mc:Choice>
              <mc:Fallback>
                <p:oleObj name="oleObj" r:id="rId3" imgW="0" imgH="0" progId="TCLayout.ActiveDocument.1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/>
                      <a:stretch/>
                    </p:blipFill>
                    <p:spPr bwMode="auto">
                      <a:xfrm>
                        <a:off x="1587" y="1587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3_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oleObj" r:id="rId3" imgW="0" imgH="0" progId="TCLayout.ActiveDocument.1">
                  <p:embed/>
                </p:oleObj>
              </mc:Choice>
              <mc:Fallback>
                <p:oleObj name="oleObj" r:id="rId3" imgW="0" imgH="0" progId="TCLayout.ActiveDocument.1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/>
                      <a:stretch/>
                    </p:blipFill>
                    <p:spPr bwMode="auto">
                      <a:xfrm>
                        <a:off x="1587" y="1587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5"/>
          <p:cNvSpPr>
            <a:spLocks noGrp="1"/>
          </p:cNvSpPr>
          <p:nvPr>
            <p:ph type="title"/>
          </p:nvPr>
        </p:nvSpPr>
        <p:spPr bwMode="auto">
          <a:xfrm>
            <a:off x="658813" y="660400"/>
            <a:ext cx="4281487" cy="1803400"/>
          </a:xfrm>
          <a:prstGeom prst="rect">
            <a:avLst/>
          </a:prstGeom>
        </p:spPr>
        <p:txBody>
          <a:bodyPr lIns="0" tIns="0" rIns="0" bIns="0"/>
          <a:lstStyle>
            <a:lvl1pPr>
              <a:defRPr sz="4000">
                <a:solidFill>
                  <a:srgbClr val="5D5B6F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1_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8" name="oleObj" r:id="rId3" imgW="0" imgH="0" progId="TCLayout.ActiveDocument.1">
                  <p:embed/>
                </p:oleObj>
              </mc:Choice>
              <mc:Fallback>
                <p:oleObj name="oleObj" r:id="rId3" imgW="0" imgH="0" progId="TCLayout.ActiveDocument.1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/>
                      <a:stretch/>
                    </p:blipFill>
                    <p:spPr bwMode="auto">
                      <a:xfrm>
                        <a:off x="1587" y="1587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 userDrawn="1"/>
        </p:nvSpPr>
        <p:spPr bwMode="auto">
          <a:xfrm>
            <a:off x="0" y="0"/>
            <a:ext cx="203200" cy="6858000"/>
          </a:xfrm>
          <a:prstGeom prst="rect">
            <a:avLst/>
          </a:prstGeom>
          <a:gradFill>
            <a:gsLst>
              <a:gs pos="2000">
                <a:srgbClr val="DDF9B8"/>
              </a:gs>
              <a:gs pos="92000">
                <a:srgbClr val="14CE9F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/>
              <a:t> </a:t>
            </a:r>
            <a:endParaRPr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 bwMode="auto">
          <a:xfrm>
            <a:off x="658813" y="660400"/>
            <a:ext cx="4281487" cy="546100"/>
          </a:xfrm>
          <a:prstGeom prst="rect">
            <a:avLst/>
          </a:prstGeom>
        </p:spPr>
        <p:txBody>
          <a:bodyPr lIns="0" tIns="0" rIns="0" bIns="0"/>
          <a:lstStyle>
            <a:lvl1pPr>
              <a:defRPr sz="4000">
                <a:solidFill>
                  <a:srgbClr val="5D5B6F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2_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2" name="oleObj" r:id="rId3" imgW="0" imgH="0" progId="TCLayout.ActiveDocument.1">
                  <p:embed/>
                </p:oleObj>
              </mc:Choice>
              <mc:Fallback>
                <p:oleObj name="oleObj" r:id="rId3" imgW="0" imgH="0" progId="TCLayout.ActiveDocument.1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/>
                      <a:stretch/>
                    </p:blipFill>
                    <p:spPr bwMode="auto">
                      <a:xfrm>
                        <a:off x="1587" y="1587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 userDrawn="1"/>
        </p:nvSpPr>
        <p:spPr bwMode="auto">
          <a:xfrm flipH="1">
            <a:off x="11988800" y="0"/>
            <a:ext cx="203200" cy="6858000"/>
          </a:xfrm>
          <a:prstGeom prst="rect">
            <a:avLst/>
          </a:prstGeom>
          <a:gradFill>
            <a:gsLst>
              <a:gs pos="2000">
                <a:srgbClr val="DDF9B8"/>
              </a:gs>
              <a:gs pos="92000">
                <a:srgbClr val="14CE9F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/>
              <a:t> </a:t>
            </a:r>
            <a:endParaRPr/>
          </a:p>
        </p:txBody>
      </p:sp>
      <p:sp>
        <p:nvSpPr>
          <p:cNvPr id="5" name="Title 5"/>
          <p:cNvSpPr>
            <a:spLocks noGrp="1"/>
          </p:cNvSpPr>
          <p:nvPr>
            <p:ph type="title"/>
          </p:nvPr>
        </p:nvSpPr>
        <p:spPr bwMode="auto">
          <a:xfrm>
            <a:off x="7250113" y="660400"/>
            <a:ext cx="4281487" cy="18034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4000">
                <a:solidFill>
                  <a:srgbClr val="5D5B6F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E5CF005-CCBB-4C00-A459-5848C283FE1B}" type="datetimeFigureOut">
              <a:rPr lang="ru-RU"/>
              <a:t>19.05.2026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F19E6E5-2434-444A-AD88-884AC71B4EB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E5CF005-CCBB-4C00-A459-5848C283FE1B}" type="datetimeFigureOut">
              <a:rPr lang="ru-RU"/>
              <a:t>19.05.2026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F19E6E5-2434-444A-AD88-884AC71B4EB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E5CF005-CCBB-4C00-A459-5848C283FE1B}" type="datetimeFigureOut">
              <a:rPr lang="ru-RU"/>
              <a:t>19.05.2026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F19E6E5-2434-444A-AD88-884AC71B4EB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E5CF005-CCBB-4C00-A459-5848C283FE1B}" type="datetimeFigureOut">
              <a:rPr lang="ru-RU"/>
              <a:t>19.05.2026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F19E6E5-2434-444A-AD88-884AC71B4EB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E5CF005-CCBB-4C00-A459-5848C283FE1B}" type="datetimeFigureOut">
              <a:rPr lang="ru-RU"/>
              <a:t>19.05.2026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F19E6E5-2434-444A-AD88-884AC71B4EB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E5CF005-CCBB-4C00-A459-5848C283FE1B}" type="datetimeFigureOut">
              <a:rPr lang="ru-RU"/>
              <a:t>19.05.2026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F19E6E5-2434-444A-AD88-884AC71B4EB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E5CF005-CCBB-4C00-A459-5848C283FE1B}" type="datetimeFigureOut">
              <a:rPr lang="ru-RU"/>
              <a:t>19.05.2026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F19E6E5-2434-444A-AD88-884AC71B4EB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vmlDrawing" Target="../drawings/vmlDrawing1.v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2.emf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E5CF005-CCBB-4C00-A459-5848C283FE1B}" type="datetimeFigureOut">
              <a:rPr lang="ru-RU"/>
              <a:t>19.05.2026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F19E6E5-2434-444A-AD88-884AC71B4EB1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E5CF005-CCBB-4C00-A459-5848C283FE1B}" type="datetimeFigureOut">
              <a:rPr lang="ru-RU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F19E6E5-2434-444A-AD88-884AC71B4EB1}" type="slidenum">
              <a:rPr lang="ru-RU"/>
              <a:t>‹#›</a:t>
            </a:fld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oleObj" r:id="rId20" imgW="0" imgH="0" progId="TCLayout.ActiveDocument.1">
                  <p:embed/>
                </p:oleObj>
              </mc:Choice>
              <mc:Fallback>
                <p:oleObj name="oleObj" r:id="rId20" imgW="0" imgH="0" progId="TCLayout.ActiveDocument.1">
                  <p:embed/>
                  <p:pic>
                    <p:nvPicPr>
                      <p:cNvPr id="7" name="Объект 6"/>
                      <p:cNvPicPr/>
                      <p:nvPr/>
                    </p:nvPicPr>
                    <p:blipFill>
                      <a:blip r:embed="rId21"/>
                      <a:stretch/>
                    </p:blipFill>
                    <p:spPr bwMode="auto">
                      <a:xfrm>
                        <a:off x="1587" y="1587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 bwMode="auto">
          <a:xfrm>
            <a:off x="391886" y="1151044"/>
            <a:ext cx="111643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предложений по улучшению борьбы с борщевиком на территории Тульской области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1016000" y="6302104"/>
            <a:ext cx="1016000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i="0" u="none" strike="noStrike" cap="none" spc="0" dirty="0">
                <a:ln>
                  <a:noFill/>
                </a:ln>
                <a:latin typeface="Montserrat"/>
                <a:cs typeface="Golos Text"/>
              </a:rPr>
              <a:t>Тула • 2026</a:t>
            </a:r>
            <a:endParaRPr dirty="0"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703659" y="2924816"/>
            <a:ext cx="10784682" cy="2843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endParaRPr lang="ru-RU" sz="1600" dirty="0">
              <a:latin typeface="Montserrat"/>
            </a:endParaRPr>
          </a:p>
          <a:p>
            <a:pPr algn="r">
              <a:defRPr/>
            </a:pPr>
            <a:endParaRPr lang="ru-RU" sz="1600" dirty="0">
              <a:latin typeface="Montserrat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Слушатель программы: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Булгарев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Вячеслав Николаевич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Руководитель проектной работы: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Ушакова Надежда Владимировна</a:t>
            </a:r>
            <a:b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к.э.н., доцент, Тульский госуниверситет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defRPr/>
            </a:pPr>
            <a:endParaRPr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2666976" y="408922"/>
            <a:ext cx="3138590" cy="7143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35" y="2132893"/>
            <a:ext cx="7034981" cy="40234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1">
          <a:blip r:embed="rId2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Номер слайда 1"/>
          <p:cNvSpPr txBox="1"/>
          <p:nvPr/>
        </p:nvSpPr>
        <p:spPr bwMode="auto">
          <a:xfrm>
            <a:off x="1" y="6520195"/>
            <a:ext cx="766760" cy="205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38869A-546D-4D45-B8A9-633DA10D6637}" type="slidenum">
              <a:rPr lang="ru-RU" sz="1200" b="0" i="0" u="none" strike="noStrike" cap="none" spc="0">
                <a:ln>
                  <a:noFill/>
                </a:ln>
                <a:solidFill>
                  <a:srgbClr val="070707">
                    <a:tint val="75000"/>
                  </a:srgbClr>
                </a:solidFill>
                <a:latin typeface="Montserrat"/>
                <a:ea typeface="+mn-ea"/>
                <a:cs typeface="+mn-cs"/>
              </a:rPr>
              <a:t>10</a:t>
            </a:fld>
            <a:endParaRPr lang="ru-RU" sz="1200" b="0" i="0" u="none" strike="noStrike" cap="none" spc="0">
              <a:ln>
                <a:noFill/>
              </a:ln>
              <a:solidFill>
                <a:srgbClr val="070707">
                  <a:tint val="75000"/>
                </a:srgbClr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2" name="Заголовок 9"/>
          <p:cNvSpPr txBox="1"/>
          <p:nvPr/>
        </p:nvSpPr>
        <p:spPr bwMode="auto">
          <a:xfrm>
            <a:off x="766760" y="1123302"/>
            <a:ext cx="10550596" cy="36933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5725" lvl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C395B"/>
              </a:buClr>
              <a:defRPr/>
            </a:pPr>
            <a:r>
              <a:rPr lang="ru-RU" sz="2400" dirty="0">
                <a:solidFill>
                  <a:prstClr val="black"/>
                </a:solidFill>
                <a:latin typeface="Montserrat"/>
                <a:cs typeface="Calibri"/>
              </a:rPr>
              <a:t>Результаты и эффекты </a:t>
            </a:r>
            <a:r>
              <a:rPr lang="ru-RU" sz="2400" dirty="0" smtClean="0">
                <a:solidFill>
                  <a:prstClr val="black"/>
                </a:solidFill>
                <a:latin typeface="Montserrat"/>
                <a:cs typeface="Calibri"/>
              </a:rPr>
              <a:t>проекта</a:t>
            </a:r>
            <a:endParaRPr lang="ru-RU" sz="2400" dirty="0">
              <a:solidFill>
                <a:prstClr val="black"/>
              </a:solidFill>
              <a:latin typeface="Montserrat"/>
              <a:cs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/>
        </p:blipFill>
        <p:spPr bwMode="auto">
          <a:xfrm>
            <a:off x="2666976" y="408922"/>
            <a:ext cx="3138590" cy="71438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627934"/>
              </p:ext>
            </p:extLst>
          </p:nvPr>
        </p:nvGraphicFramePr>
        <p:xfrm>
          <a:off x="563526" y="1670598"/>
          <a:ext cx="10994065" cy="4389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48986">
                  <a:extLst>
                    <a:ext uri="{9D8B030D-6E8A-4147-A177-3AD203B41FA5}">
                      <a16:colId xmlns:a16="http://schemas.microsoft.com/office/drawing/2014/main" val="556954901"/>
                    </a:ext>
                  </a:extLst>
                </a:gridCol>
                <a:gridCol w="7145079">
                  <a:extLst>
                    <a:ext uri="{9D8B030D-6E8A-4147-A177-3AD203B41FA5}">
                      <a16:colId xmlns:a16="http://schemas.microsoft.com/office/drawing/2014/main" val="3986026323"/>
                    </a:ext>
                  </a:extLst>
                </a:gridCol>
              </a:tblGrid>
              <a:tr h="24985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FF0000"/>
                          </a:solidFill>
                          <a:effectLst/>
                        </a:rPr>
                        <a:t>количественные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Снижение затрат на борьбу с борщевиком на 10% ежегодно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Избегание штрафов от 20 до 700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</a:rPr>
                        <a:t>т.р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4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качественные</a:t>
                      </a:r>
                      <a:endParaRPr lang="ru-RU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Увеличение продуктивности сельхозземель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Повышение привлекательности земель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Защита инфраструктуры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Снижение затрат на лечение ожогов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alpha val="4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54431"/>
                  </a:ext>
                </a:extLst>
              </a:tr>
              <a:tr h="189137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Эффекты проекта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В случае увеличения популяции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</a:rPr>
                        <a:t>Lixus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</a:rPr>
                        <a:t>iridis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 до необходимого количества за 10 лет будет достигнуто решение проблемы повсеместного распространения борщевика Сосновского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>
                        <a:alpha val="41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299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369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Номер слайда 1"/>
          <p:cNvSpPr txBox="1"/>
          <p:nvPr/>
        </p:nvSpPr>
        <p:spPr bwMode="auto">
          <a:xfrm>
            <a:off x="1" y="6520195"/>
            <a:ext cx="766760" cy="205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38869A-546D-4D45-B8A9-633DA10D6637}" type="slidenum">
              <a:rPr lang="ru-RU" sz="1200" b="0" i="0" u="none" strike="noStrike" cap="none" spc="0">
                <a:ln>
                  <a:noFill/>
                </a:ln>
                <a:solidFill>
                  <a:srgbClr val="070707">
                    <a:tint val="75000"/>
                  </a:srgbClr>
                </a:solidFill>
                <a:latin typeface="Montserrat"/>
                <a:ea typeface="+mn-ea"/>
                <a:cs typeface="+mn-cs"/>
              </a:rPr>
              <a:t>2</a:t>
            </a:fld>
            <a:endParaRPr lang="ru-RU" sz="1200" b="0" i="0" u="none" strike="noStrike" cap="none" spc="0">
              <a:ln>
                <a:noFill/>
              </a:ln>
              <a:solidFill>
                <a:srgbClr val="070707">
                  <a:tint val="75000"/>
                </a:srgbClr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2" name="Заголовок 9"/>
          <p:cNvSpPr txBox="1"/>
          <p:nvPr/>
        </p:nvSpPr>
        <p:spPr bwMode="auto">
          <a:xfrm>
            <a:off x="862294" y="1297678"/>
            <a:ext cx="10186263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1" i="0" u="none" strike="noStrike" cap="none" spc="0" dirty="0">
                <a:ln>
                  <a:noFill/>
                </a:ln>
                <a:solidFill>
                  <a:srgbClr val="070707"/>
                </a:solidFill>
                <a:latin typeface="Montserrat"/>
                <a:ea typeface="+mj-ea"/>
                <a:cs typeface="+mj-cs"/>
              </a:rPr>
              <a:t>Обоснование актуальности </a:t>
            </a:r>
            <a:endParaRPr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2666976" y="408922"/>
            <a:ext cx="3138590" cy="7143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00" y="1883827"/>
            <a:ext cx="5851264" cy="37114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25184" y="1804454"/>
            <a:ext cx="5388864" cy="3790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534912" y="1901952"/>
            <a:ext cx="51572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Борщевик агрессивно распространяется, вытесняя другие виды растений </a:t>
            </a:r>
            <a:r>
              <a:rPr lang="ru-RU" dirty="0"/>
              <a:t>(он обладает уникальной способностью выделять в почву особые вещества, которые подавляют рост других растений). Как следствие этого</a:t>
            </a:r>
            <a:r>
              <a:rPr lang="ru-RU" b="1" dirty="0"/>
              <a:t> исчезают насекомые, птицы и другие животные</a:t>
            </a:r>
            <a:r>
              <a:rPr lang="ru-RU" dirty="0"/>
              <a:t>, которые зависят от местной растительности. Таким образом он</a:t>
            </a:r>
            <a:r>
              <a:rPr lang="ru-RU" b="1" dirty="0"/>
              <a:t> уменьшает биологическое разнообразие. </a:t>
            </a:r>
            <a:r>
              <a:rPr lang="ru-RU" dirty="0"/>
              <a:t>Также при формировании растения </a:t>
            </a:r>
            <a:r>
              <a:rPr lang="ru-RU" b="1" dirty="0"/>
              <a:t>происходит обеднение почвы (</a:t>
            </a:r>
            <a:r>
              <a:rPr lang="ru-RU" dirty="0"/>
              <a:t>почва, обедненная борщевиком, становится непригодной для сельского хозяйства) Кроме этого он</a:t>
            </a:r>
            <a:r>
              <a:rPr lang="ru-RU" b="1" dirty="0"/>
              <a:t> несёт опасность для здоровья человека.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408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Номер слайда 1"/>
          <p:cNvSpPr txBox="1"/>
          <p:nvPr/>
        </p:nvSpPr>
        <p:spPr bwMode="auto">
          <a:xfrm>
            <a:off x="1" y="6520195"/>
            <a:ext cx="766760" cy="205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38869A-546D-4D45-B8A9-633DA10D6637}" type="slidenum">
              <a:rPr lang="ru-RU" sz="1200" b="0" i="0" u="none" strike="noStrike" cap="none" spc="0">
                <a:ln>
                  <a:noFill/>
                </a:ln>
                <a:solidFill>
                  <a:srgbClr val="070707">
                    <a:tint val="75000"/>
                  </a:srgbClr>
                </a:solidFill>
                <a:latin typeface="Montserrat"/>
                <a:ea typeface="+mn-ea"/>
                <a:cs typeface="+mn-cs"/>
              </a:rPr>
              <a:t>3</a:t>
            </a:fld>
            <a:endParaRPr lang="ru-RU" sz="1200" b="0" i="0" u="none" strike="noStrike" cap="none" spc="0">
              <a:ln>
                <a:noFill/>
              </a:ln>
              <a:solidFill>
                <a:srgbClr val="070707">
                  <a:tint val="75000"/>
                </a:srgbClr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2" name="Заголовок 9"/>
          <p:cNvSpPr txBox="1"/>
          <p:nvPr/>
        </p:nvSpPr>
        <p:spPr bwMode="auto">
          <a:xfrm>
            <a:off x="766760" y="1255857"/>
            <a:ext cx="10481343" cy="5816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dirty="0">
                <a:solidFill>
                  <a:prstClr val="black"/>
                </a:solidFill>
                <a:latin typeface="Montserrat"/>
                <a:cs typeface="Calibri"/>
              </a:rPr>
              <a:t>Ключевая проблема и цель проекта</a:t>
            </a:r>
            <a:endParaRPr lang="ru-RU" sz="2400" b="0" dirty="0">
              <a:solidFill>
                <a:prstClr val="black"/>
              </a:solidFill>
              <a:latin typeface="Montserrat"/>
              <a:cs typeface="Calibri"/>
            </a:endParaRPr>
          </a:p>
          <a:p>
            <a:pPr>
              <a:defRPr/>
            </a:pPr>
            <a:endParaRPr sz="1800" b="0" dirty="0">
              <a:latin typeface="Montserra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2666976" y="408922"/>
            <a:ext cx="3138590" cy="7143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0550" y="4935576"/>
            <a:ext cx="59542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Х</a:t>
            </a:r>
            <a:r>
              <a:rPr lang="ru-RU" sz="2000" dirty="0" smtClean="0"/>
              <a:t>отя </a:t>
            </a:r>
            <a:r>
              <a:rPr lang="ru-RU" sz="2000" dirty="0"/>
              <a:t>для борьбы с борщевиком предпринимаются активные меры, полностью решить проблему пока не удаётся из-за её масштабности и биологических особенностей растения.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72592" y="1570442"/>
            <a:ext cx="47588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С 2015 года борщевик признан опасным растением, а с 2019 года введены штрафы за его разведение 26 марта 2026 года в Тульской области борщевик включён в перечень опасных инвазивных растений, подлежащих уничтожению.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72592" y="3006311"/>
            <a:ext cx="4904880" cy="3416320"/>
          </a:xfrm>
          <a:prstGeom prst="rect">
            <a:avLst/>
          </a:prstGeom>
          <a:solidFill>
            <a:schemeClr val="accent1">
              <a:alpha val="32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Ключевым предложением для решения этой проблемы является искусственное увеличение популяции Фрачника обыкновенного </a:t>
            </a:r>
            <a:r>
              <a:rPr lang="ru-RU" b="1" dirty="0"/>
              <a:t>(</a:t>
            </a:r>
            <a:r>
              <a:rPr lang="ru-RU" b="1" dirty="0" err="1"/>
              <a:t>Lixus</a:t>
            </a:r>
            <a:r>
              <a:rPr lang="ru-RU" b="1" dirty="0"/>
              <a:t> </a:t>
            </a:r>
            <a:r>
              <a:rPr lang="ru-RU" b="1" dirty="0" err="1"/>
              <a:t>iridis</a:t>
            </a:r>
            <a:r>
              <a:rPr lang="ru-RU" b="1" dirty="0" smtClean="0"/>
              <a:t>), </a:t>
            </a:r>
            <a:r>
              <a:rPr lang="ru-RU" dirty="0" smtClean="0"/>
              <a:t>вредителя </a:t>
            </a:r>
            <a:r>
              <a:rPr lang="ru-RU" dirty="0"/>
              <a:t>растений семейства </a:t>
            </a:r>
            <a:r>
              <a:rPr lang="ru-RU" dirty="0" smtClean="0"/>
              <a:t>зонтичные. Для цикла размножения ему необходимы растения борщевика Сосновского: фрачник откладывает </a:t>
            </a:r>
            <a:r>
              <a:rPr lang="ru-RU" dirty="0"/>
              <a:t>яйца в основание цветоноса </a:t>
            </a:r>
            <a:r>
              <a:rPr lang="ru-RU" dirty="0" smtClean="0"/>
              <a:t>после чего личинки </a:t>
            </a:r>
            <a:r>
              <a:rPr lang="ru-RU" dirty="0"/>
              <a:t>развиваются внутри стебля, питаясь </a:t>
            </a:r>
            <a:r>
              <a:rPr lang="ru-RU" dirty="0" smtClean="0"/>
              <a:t>веществами</a:t>
            </a:r>
            <a:r>
              <a:rPr lang="ru-RU" dirty="0"/>
              <a:t>, которые </a:t>
            </a:r>
            <a:r>
              <a:rPr lang="ru-RU" dirty="0" smtClean="0"/>
              <a:t>предназначались для формирования </a:t>
            </a:r>
            <a:r>
              <a:rPr lang="ru-RU" dirty="0"/>
              <a:t>семян. </a:t>
            </a:r>
            <a:r>
              <a:rPr lang="ru-RU" dirty="0" smtClean="0"/>
              <a:t>В итоге растение отмирает, а популяция насекомого увеличивается.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50" y="1570442"/>
            <a:ext cx="6105832" cy="3265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Номер слайда 1"/>
          <p:cNvSpPr txBox="1"/>
          <p:nvPr/>
        </p:nvSpPr>
        <p:spPr bwMode="auto">
          <a:xfrm>
            <a:off x="1" y="6520195"/>
            <a:ext cx="766760" cy="205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38869A-546D-4D45-B8A9-633DA10D6637}" type="slidenum">
              <a:rPr lang="ru-RU" sz="1200" b="0" i="0" u="none" strike="noStrike" cap="none" spc="0">
                <a:ln>
                  <a:noFill/>
                </a:ln>
                <a:solidFill>
                  <a:srgbClr val="070707">
                    <a:tint val="75000"/>
                  </a:srgbClr>
                </a:solidFill>
                <a:latin typeface="Montserrat"/>
                <a:ea typeface="+mn-ea"/>
                <a:cs typeface="+mn-cs"/>
              </a:rPr>
              <a:t>4</a:t>
            </a:fld>
            <a:endParaRPr lang="ru-RU" sz="1200" b="0" i="0" u="none" strike="noStrike" cap="none" spc="0">
              <a:ln>
                <a:noFill/>
              </a:ln>
              <a:solidFill>
                <a:srgbClr val="070707">
                  <a:tint val="75000"/>
                </a:srgbClr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2" name="Заголовок 9"/>
          <p:cNvSpPr txBox="1"/>
          <p:nvPr/>
        </p:nvSpPr>
        <p:spPr bwMode="auto">
          <a:xfrm>
            <a:off x="1142999" y="1123302"/>
            <a:ext cx="9731477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400" dirty="0">
                <a:solidFill>
                  <a:prstClr val="black"/>
                </a:solidFill>
                <a:latin typeface="Montserrat"/>
                <a:cs typeface="Calibri"/>
              </a:rPr>
              <a:t>Суть, обоснование и новизна проектного решения </a:t>
            </a:r>
            <a:endParaRPr dirty="0"/>
          </a:p>
          <a:p>
            <a:pPr>
              <a:defRPr/>
            </a:pPr>
            <a:endParaRPr lang="ru-RU" sz="1600" b="0" dirty="0">
              <a:solidFill>
                <a:prstClr val="black"/>
              </a:solidFill>
              <a:latin typeface="Montserrat"/>
              <a:cs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2666976" y="408922"/>
            <a:ext cx="3138590" cy="7143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3795" y="1426146"/>
            <a:ext cx="856389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Суть проектного решения:</a:t>
            </a:r>
            <a:endParaRPr lang="ru-RU" sz="1600" dirty="0"/>
          </a:p>
          <a:p>
            <a:r>
              <a:rPr lang="ru-RU" sz="1600" dirty="0"/>
              <a:t>Предлагаемое проектное решение заключается </a:t>
            </a:r>
            <a:r>
              <a:rPr lang="ru-RU" sz="1600" dirty="0">
                <a:solidFill>
                  <a:srgbClr val="FF0000"/>
                </a:solidFill>
              </a:rPr>
              <a:t>в </a:t>
            </a:r>
            <a:r>
              <a:rPr lang="ru-RU" sz="1600" b="1" dirty="0">
                <a:solidFill>
                  <a:srgbClr val="FF0000"/>
                </a:solidFill>
              </a:rPr>
              <a:t>использовании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b="1" dirty="0" err="1"/>
              <a:t>Lixus</a:t>
            </a:r>
            <a:r>
              <a:rPr lang="ru-RU" sz="1600" b="1" dirty="0"/>
              <a:t> </a:t>
            </a:r>
            <a:r>
              <a:rPr lang="ru-RU" sz="1600" b="1" dirty="0" err="1"/>
              <a:t>iridis</a:t>
            </a:r>
            <a:r>
              <a:rPr lang="ru-RU" sz="1600" dirty="0"/>
              <a:t> – </a:t>
            </a:r>
            <a:r>
              <a:rPr lang="ru-RU" sz="1600" b="1" dirty="0">
                <a:solidFill>
                  <a:srgbClr val="FF0000"/>
                </a:solidFill>
              </a:rPr>
              <a:t>природного врага борщевика</a:t>
            </a:r>
            <a:r>
              <a:rPr lang="ru-RU" sz="1600" b="1" dirty="0"/>
              <a:t> </a:t>
            </a:r>
            <a:r>
              <a:rPr lang="ru-RU" sz="1600" dirty="0"/>
              <a:t>– в качестве основного инструмента для борьбы с этим агрессивным и опасным растением. </a:t>
            </a:r>
          </a:p>
          <a:p>
            <a:r>
              <a:rPr lang="ru-RU" sz="1600" b="1" dirty="0"/>
              <a:t>Обоснование:</a:t>
            </a:r>
            <a:endParaRPr lang="ru-RU" sz="1600" dirty="0"/>
          </a:p>
          <a:p>
            <a:r>
              <a:rPr lang="ru-RU" sz="1600" dirty="0"/>
              <a:t>Существующие методы борьбы, такие как химическая обработка гербицидами, имеют ряд существенных </a:t>
            </a:r>
            <a:r>
              <a:rPr lang="ru-RU" sz="1600" dirty="0" smtClean="0"/>
              <a:t>недостатков. </a:t>
            </a:r>
            <a:r>
              <a:rPr lang="ru-RU" sz="1600" dirty="0" err="1" smtClean="0"/>
              <a:t>Lixus</a:t>
            </a:r>
            <a:r>
              <a:rPr lang="ru-RU" sz="1600" dirty="0" smtClean="0"/>
              <a:t> </a:t>
            </a:r>
            <a:r>
              <a:rPr lang="ru-RU" sz="1600" dirty="0" err="1"/>
              <a:t>iridis</a:t>
            </a:r>
            <a:r>
              <a:rPr lang="ru-RU" sz="1600" dirty="0"/>
              <a:t>, в свою очередь, является </a:t>
            </a:r>
            <a:r>
              <a:rPr lang="ru-RU" sz="1600" b="1" dirty="0"/>
              <a:t>специфическим энтомофагом</a:t>
            </a:r>
            <a:r>
              <a:rPr lang="ru-RU" sz="1600" dirty="0"/>
              <a:t> борщевика. Его личинки развиваются внутри стеблей и корней растения, ослабляя его и препятствуя его росту и размножению. </a:t>
            </a:r>
            <a:r>
              <a:rPr lang="ru-RU" sz="1600" dirty="0" smtClean="0"/>
              <a:t>Использование </a:t>
            </a:r>
            <a:r>
              <a:rPr lang="ru-RU" sz="1600" dirty="0" err="1"/>
              <a:t>Lixus</a:t>
            </a:r>
            <a:r>
              <a:rPr lang="ru-RU" sz="1600" dirty="0"/>
              <a:t> </a:t>
            </a:r>
            <a:r>
              <a:rPr lang="ru-RU" sz="1600" dirty="0" err="1"/>
              <a:t>iridis</a:t>
            </a:r>
            <a:r>
              <a:rPr lang="ru-RU" sz="1600" dirty="0"/>
              <a:t> позволяет: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Снизить численность борщевика</a:t>
            </a:r>
            <a:r>
              <a:rPr lang="ru-RU" sz="1600" dirty="0"/>
              <a:t> </a:t>
            </a:r>
            <a:r>
              <a:rPr lang="ru-RU" sz="1600" b="1" dirty="0"/>
              <a:t>и предотвратить распространение:</a:t>
            </a:r>
            <a:r>
              <a:rPr lang="ru-RU" sz="1600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Сохранить биоразнообразие, т.к. </a:t>
            </a:r>
            <a:r>
              <a:rPr lang="ru-RU" sz="1600" b="1" dirty="0" err="1"/>
              <a:t>Lixus</a:t>
            </a:r>
            <a:r>
              <a:rPr lang="ru-RU" sz="1600" b="1" dirty="0"/>
              <a:t> </a:t>
            </a:r>
            <a:r>
              <a:rPr lang="ru-RU" sz="1600" b="1" dirty="0" err="1"/>
              <a:t>iridis</a:t>
            </a:r>
            <a:r>
              <a:rPr lang="ru-RU" sz="1600" b="1" dirty="0"/>
              <a:t> не наносит вреда другим видам растений и животных.</a:t>
            </a:r>
            <a:endParaRPr lang="ru-RU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Снизить затраты:</a:t>
            </a:r>
            <a:r>
              <a:rPr lang="ru-RU" sz="1600" dirty="0"/>
              <a:t> В долгосрочной перспективе биологический метод может оказаться более экономически выгодным, чем постоянное применение химикатов.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Создать устойчивый контроль:</a:t>
            </a:r>
            <a:r>
              <a:rPr lang="ru-RU" sz="1600" dirty="0"/>
              <a:t> При правильном применении </a:t>
            </a:r>
            <a:r>
              <a:rPr lang="ru-RU" sz="1600" dirty="0" err="1"/>
              <a:t>Lixus</a:t>
            </a:r>
            <a:r>
              <a:rPr lang="ru-RU" sz="1600" dirty="0"/>
              <a:t> </a:t>
            </a:r>
            <a:r>
              <a:rPr lang="ru-RU" sz="1600" dirty="0" err="1"/>
              <a:t>iridis</a:t>
            </a:r>
            <a:r>
              <a:rPr lang="ru-RU" sz="1600" dirty="0"/>
              <a:t> может обеспечить долгосрочный контроль над популяцией борщевика.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Новизна проектного решения: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Новизна данного проектного решения заключается в </a:t>
            </a:r>
            <a:r>
              <a:rPr lang="ru-RU" sz="1600" b="1" dirty="0"/>
              <a:t>системном внедрении </a:t>
            </a:r>
            <a:r>
              <a:rPr lang="ru-RU" sz="1600" b="1" dirty="0" err="1"/>
              <a:t>Lixus</a:t>
            </a:r>
            <a:r>
              <a:rPr lang="ru-RU" sz="1600" b="1" dirty="0"/>
              <a:t> </a:t>
            </a:r>
            <a:r>
              <a:rPr lang="ru-RU" sz="1600" b="1" dirty="0" err="1"/>
              <a:t>iridis</a:t>
            </a:r>
            <a:r>
              <a:rPr lang="ru-RU" sz="1600" b="1" dirty="0"/>
              <a:t> как основного биологического агента для борьбы с борщевиком на территории Тульской области</a:t>
            </a:r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985816" y="2474085"/>
            <a:ext cx="4878419" cy="2994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Номер слайда 1"/>
          <p:cNvSpPr txBox="1"/>
          <p:nvPr/>
        </p:nvSpPr>
        <p:spPr bwMode="auto">
          <a:xfrm>
            <a:off x="1" y="6520195"/>
            <a:ext cx="766760" cy="205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38869A-546D-4D45-B8A9-633DA10D6637}" type="slidenum">
              <a:rPr lang="ru-RU" sz="1200" b="0" i="0" u="none" strike="noStrike" cap="none" spc="0">
                <a:ln>
                  <a:noFill/>
                </a:ln>
                <a:solidFill>
                  <a:srgbClr val="070707">
                    <a:tint val="75000"/>
                  </a:srgbClr>
                </a:solidFill>
                <a:latin typeface="Montserrat"/>
                <a:ea typeface="+mn-ea"/>
                <a:cs typeface="+mn-cs"/>
              </a:rPr>
              <a:t>5</a:t>
            </a:fld>
            <a:endParaRPr lang="ru-RU" sz="1200" b="0" i="0" u="none" strike="noStrike" cap="none" spc="0">
              <a:ln>
                <a:noFill/>
              </a:ln>
              <a:solidFill>
                <a:srgbClr val="070707">
                  <a:tint val="75000"/>
                </a:srgbClr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2" name="Заголовок 9"/>
          <p:cNvSpPr txBox="1"/>
          <p:nvPr/>
        </p:nvSpPr>
        <p:spPr bwMode="auto">
          <a:xfrm>
            <a:off x="471949" y="1123302"/>
            <a:ext cx="5782548" cy="515218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dirty="0" smtClean="0">
                <a:solidFill>
                  <a:prstClr val="black"/>
                </a:solidFill>
                <a:latin typeface="Montserrat"/>
                <a:cs typeface="Calibri"/>
              </a:rPr>
              <a:t>Цель и задачи проекта</a:t>
            </a:r>
            <a:endParaRPr lang="ru-RU" dirty="0"/>
          </a:p>
          <a:p>
            <a:endParaRPr lang="ru-RU" sz="1800" dirty="0" smtClean="0"/>
          </a:p>
          <a:p>
            <a:r>
              <a:rPr lang="ru-RU" sz="1800" b="0" dirty="0" smtClean="0"/>
              <a:t>Цель</a:t>
            </a:r>
            <a:r>
              <a:rPr lang="ru-RU" sz="1800" dirty="0"/>
              <a:t>: </a:t>
            </a:r>
            <a:r>
              <a:rPr lang="ru-RU" sz="2400" dirty="0">
                <a:solidFill>
                  <a:srgbClr val="FF0000"/>
                </a:solidFill>
              </a:rPr>
              <a:t>Эффективное и </a:t>
            </a:r>
            <a:r>
              <a:rPr lang="ru-RU" sz="2400" dirty="0" err="1">
                <a:solidFill>
                  <a:srgbClr val="FF0000"/>
                </a:solidFill>
              </a:rPr>
              <a:t>экологичное</a:t>
            </a:r>
            <a:r>
              <a:rPr lang="ru-RU" sz="2400" dirty="0">
                <a:solidFill>
                  <a:srgbClr val="FF0000"/>
                </a:solidFill>
              </a:rPr>
              <a:t> уничтожение борщевика Сосновского.</a:t>
            </a:r>
          </a:p>
          <a:p>
            <a:r>
              <a:rPr lang="ru-RU" sz="1800" b="0" dirty="0"/>
              <a:t>Задачи</a:t>
            </a:r>
            <a:r>
              <a:rPr lang="ru-RU" sz="1800" dirty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Биологический контроль: Использование естественного врага борщевика для снижения его численности и предотвращения дальнейшего распространения.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Снижение затрат: Уменьшение необходимости в дорогостоящих и трудоемких механических и химических методах борьбы.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Экологическая безопасность: Минимизация вредного воздействия на окружающую среду, сохранение биоразнообразия.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Долгосрочный эффект: Создание условий для восстановления естественных экосистем, вытесненных борщевиком</a:t>
            </a:r>
            <a:r>
              <a:rPr lang="ru-RU" sz="2000" dirty="0" smtClean="0"/>
              <a:t>.</a:t>
            </a:r>
            <a:endParaRPr lang="ru-RU" sz="1600" b="0" dirty="0">
              <a:solidFill>
                <a:prstClr val="black"/>
              </a:solidFill>
              <a:latin typeface="Montserrat"/>
              <a:cs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2666976" y="408922"/>
            <a:ext cx="3138590" cy="7143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448" y="1671060"/>
            <a:ext cx="5100828" cy="443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0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Номер слайда 1"/>
          <p:cNvSpPr txBox="1"/>
          <p:nvPr/>
        </p:nvSpPr>
        <p:spPr bwMode="auto">
          <a:xfrm>
            <a:off x="1" y="6520195"/>
            <a:ext cx="766760" cy="205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38869A-546D-4D45-B8A9-633DA10D6637}" type="slidenum">
              <a:rPr lang="ru-RU" sz="1200" b="0" i="0" u="none" strike="noStrike" cap="none" spc="0">
                <a:ln>
                  <a:noFill/>
                </a:ln>
                <a:solidFill>
                  <a:srgbClr val="070707">
                    <a:tint val="75000"/>
                  </a:srgbClr>
                </a:solidFill>
                <a:latin typeface="Montserrat"/>
                <a:ea typeface="+mn-ea"/>
                <a:cs typeface="+mn-cs"/>
              </a:rPr>
              <a:t>6</a:t>
            </a:fld>
            <a:endParaRPr lang="ru-RU" sz="1200" b="0" i="0" u="none" strike="noStrike" cap="none" spc="0">
              <a:ln>
                <a:noFill/>
              </a:ln>
              <a:solidFill>
                <a:srgbClr val="070707">
                  <a:tint val="75000"/>
                </a:srgbClr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2" name="Заголовок 9"/>
          <p:cNvSpPr txBox="1"/>
          <p:nvPr/>
        </p:nvSpPr>
        <p:spPr bwMode="auto">
          <a:xfrm>
            <a:off x="497563" y="1307420"/>
            <a:ext cx="9373207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dirty="0">
                <a:solidFill>
                  <a:prstClr val="black"/>
                </a:solidFill>
                <a:latin typeface="Montserrat"/>
                <a:cs typeface="Calibri"/>
              </a:rPr>
              <a:t>Доказательность проектного </a:t>
            </a:r>
            <a:r>
              <a:rPr lang="ru-RU" sz="2400" dirty="0" smtClean="0">
                <a:solidFill>
                  <a:prstClr val="black"/>
                </a:solidFill>
                <a:latin typeface="Montserrat"/>
                <a:cs typeface="Calibri"/>
              </a:rPr>
              <a:t>решения</a:t>
            </a:r>
            <a:endParaRPr lang="ru-RU" sz="1600" b="0" dirty="0">
              <a:solidFill>
                <a:prstClr val="black"/>
              </a:solidFill>
              <a:latin typeface="Montserrat"/>
              <a:cs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2666976" y="408922"/>
            <a:ext cx="3138590" cy="7143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4725" y="1821378"/>
            <a:ext cx="644394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Эффективность</a:t>
            </a:r>
            <a:r>
              <a:rPr lang="ru-RU" sz="2000" b="1" dirty="0"/>
              <a:t>:</a:t>
            </a:r>
            <a:r>
              <a:rPr lang="ru-RU" sz="2000" dirty="0"/>
              <a:t> Исследования показывают, что Фрачник обыкновенный способен значительно снижать численность борщевика, повреждая его на ранних стадиях развития.</a:t>
            </a:r>
          </a:p>
          <a:p>
            <a:pPr algn="just"/>
            <a:r>
              <a:rPr lang="ru-RU" sz="2000" b="1" dirty="0" err="1" smtClean="0"/>
              <a:t>Экологичность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Специфичность:</a:t>
            </a:r>
            <a:r>
              <a:rPr lang="ru-RU" sz="2000" dirty="0" smtClean="0"/>
              <a:t> минимизируется риск воздействия на другие растения.</a:t>
            </a:r>
          </a:p>
          <a:p>
            <a:pPr algn="just"/>
            <a:r>
              <a:rPr lang="ru-RU" sz="2000" b="1" dirty="0" smtClean="0"/>
              <a:t>Экономичность</a:t>
            </a:r>
            <a:r>
              <a:rPr lang="ru-RU" sz="2000" b="1" dirty="0"/>
              <a:t>:</a:t>
            </a:r>
            <a:r>
              <a:rPr lang="ru-RU" sz="2000" dirty="0"/>
              <a:t> В долгосрочной перспективе биологический метод может оказаться более выгодным, чем постоянное использование химикатов.</a:t>
            </a:r>
          </a:p>
          <a:p>
            <a:pPr algn="just"/>
            <a:r>
              <a:rPr lang="ru-RU" sz="2000" b="1" dirty="0"/>
              <a:t>Вывод:</a:t>
            </a:r>
            <a:r>
              <a:rPr lang="ru-RU" sz="2000" dirty="0"/>
              <a:t> Проектное решение по использованию Фрачника обыкновенного представляет собой перспективный, экологически чистый и потенциально эффективный способ борьбы с инвазивным борщевиком</a:t>
            </a:r>
            <a:r>
              <a:rPr lang="ru-RU" sz="2000" dirty="0" smtClean="0"/>
              <a:t>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user\Desktop\83IYoQu_LtXjxnbUAYcDCYz3UdbvSBAFOA-RLNLN_3qjoz-Jk_wgZGQTd1EdsY-9MkAuXd2Fp_6mWiYUk-1NZDG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7026" y="3925957"/>
            <a:ext cx="4647286" cy="238270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017026" y="1945344"/>
            <a:ext cx="4572000" cy="1754326"/>
          </a:xfrm>
          <a:prstGeom prst="rect">
            <a:avLst/>
          </a:prstGeom>
          <a:solidFill>
            <a:schemeClr val="accent4">
              <a:lumMod val="75000"/>
              <a:alpha val="35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b="1" dirty="0"/>
              <a:t>Старт проекта</a:t>
            </a:r>
            <a:r>
              <a:rPr lang="ru-RU" dirty="0"/>
              <a:t> (единовременные затраты): 240–280 тыс. руб.</a:t>
            </a:r>
          </a:p>
          <a:p>
            <a:pPr lvl="0"/>
            <a:r>
              <a:rPr lang="ru-RU" b="1" dirty="0"/>
              <a:t>Ежемесячное содержание</a:t>
            </a:r>
            <a:r>
              <a:rPr lang="ru-RU" dirty="0"/>
              <a:t> (3–6 месяцев на пилотный этап): 80–115 тыс. руб./мес.</a:t>
            </a:r>
          </a:p>
          <a:p>
            <a:pPr lvl="0"/>
            <a:r>
              <a:rPr lang="ru-RU" b="1" dirty="0"/>
              <a:t>Общий бюджет на 6 месяцев</a:t>
            </a:r>
            <a:r>
              <a:rPr lang="ru-RU" dirty="0"/>
              <a:t>: ~720–970 тыс.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Номер слайда 1"/>
          <p:cNvSpPr txBox="1"/>
          <p:nvPr/>
        </p:nvSpPr>
        <p:spPr bwMode="auto">
          <a:xfrm>
            <a:off x="1" y="6520195"/>
            <a:ext cx="766760" cy="205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38869A-546D-4D45-B8A9-633DA10D6637}" type="slidenum">
              <a:rPr lang="ru-RU" sz="1200" b="0" i="0" u="none" strike="noStrike" cap="none" spc="0">
                <a:ln>
                  <a:noFill/>
                </a:ln>
                <a:solidFill>
                  <a:srgbClr val="070707">
                    <a:tint val="75000"/>
                  </a:srgbClr>
                </a:solidFill>
                <a:latin typeface="Montserrat"/>
                <a:ea typeface="+mn-ea"/>
                <a:cs typeface="+mn-cs"/>
              </a:rPr>
              <a:t>7</a:t>
            </a:fld>
            <a:endParaRPr lang="ru-RU" sz="1200" b="0" i="0" u="none" strike="noStrike" cap="none" spc="0">
              <a:ln>
                <a:noFill/>
              </a:ln>
              <a:solidFill>
                <a:srgbClr val="070707">
                  <a:tint val="75000"/>
                </a:srgbClr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2" name="Заголовок 9"/>
          <p:cNvSpPr txBox="1"/>
          <p:nvPr/>
        </p:nvSpPr>
        <p:spPr bwMode="auto">
          <a:xfrm>
            <a:off x="3230400" y="1010129"/>
            <a:ext cx="10991043" cy="36933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5725"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C395B"/>
              </a:buClr>
              <a:defRPr/>
            </a:pPr>
            <a:r>
              <a:rPr lang="ru-RU" sz="2400" dirty="0">
                <a:solidFill>
                  <a:prstClr val="black"/>
                </a:solidFill>
                <a:latin typeface="Montserrat"/>
                <a:cs typeface="Calibri"/>
              </a:rPr>
              <a:t>Дорожная карта реализации проекта</a:t>
            </a:r>
            <a:endParaRPr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2666976" y="408922"/>
            <a:ext cx="3138590" cy="71438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018139"/>
              </p:ext>
            </p:extLst>
          </p:nvPr>
        </p:nvGraphicFramePr>
        <p:xfrm>
          <a:off x="572238" y="1510467"/>
          <a:ext cx="11108484" cy="4664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9585">
                  <a:extLst>
                    <a:ext uri="{9D8B030D-6E8A-4147-A177-3AD203B41FA5}">
                      <a16:colId xmlns:a16="http://schemas.microsoft.com/office/drawing/2014/main" val="633054960"/>
                    </a:ext>
                  </a:extLst>
                </a:gridCol>
                <a:gridCol w="3376956">
                  <a:extLst>
                    <a:ext uri="{9D8B030D-6E8A-4147-A177-3AD203B41FA5}">
                      <a16:colId xmlns:a16="http://schemas.microsoft.com/office/drawing/2014/main" val="1382295420"/>
                    </a:ext>
                  </a:extLst>
                </a:gridCol>
                <a:gridCol w="1122312">
                  <a:extLst>
                    <a:ext uri="{9D8B030D-6E8A-4147-A177-3AD203B41FA5}">
                      <a16:colId xmlns:a16="http://schemas.microsoft.com/office/drawing/2014/main" val="1089842326"/>
                    </a:ext>
                  </a:extLst>
                </a:gridCol>
                <a:gridCol w="3036254">
                  <a:extLst>
                    <a:ext uri="{9D8B030D-6E8A-4147-A177-3AD203B41FA5}">
                      <a16:colId xmlns:a16="http://schemas.microsoft.com/office/drawing/2014/main" val="1310907721"/>
                    </a:ext>
                  </a:extLst>
                </a:gridCol>
                <a:gridCol w="2803377">
                  <a:extLst>
                    <a:ext uri="{9D8B030D-6E8A-4147-A177-3AD203B41FA5}">
                      <a16:colId xmlns:a16="http://schemas.microsoft.com/office/drawing/2014/main" val="2289966471"/>
                    </a:ext>
                  </a:extLst>
                </a:gridCol>
              </a:tblGrid>
              <a:tr h="4653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Контрольная точка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extLst>
                  <a:ext uri="{0D108BD9-81ED-4DB2-BD59-A6C34878D82A}">
                    <a16:rowId xmlns:a16="http://schemas.microsoft.com/office/drawing/2014/main" val="3960339373"/>
                  </a:ext>
                </a:extLst>
              </a:tr>
              <a:tr h="7071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Сбор популяции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1-й месяц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Накопление достаточного количества насекомых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Оценка  плотности популяции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2558272331"/>
                  </a:ext>
                </a:extLst>
              </a:tr>
              <a:tr h="7071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инсектария для разведения насекомого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2-3-й месяц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Подготовлен проект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Получение полезных продуктов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2152949121"/>
                  </a:ext>
                </a:extLst>
              </a:tr>
              <a:tr h="948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Увеличение популяции и проведение экспериментов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3-й месяц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Проведена оценка эффективности насекомого, направлен проект письма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Выводы о эффективности практического применения энтомофага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069532208"/>
                  </a:ext>
                </a:extLst>
              </a:tr>
              <a:tr h="7071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Выпуск в дикую природу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4-й месяц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получение разрешения от </a:t>
                      </a:r>
                      <a:r>
                        <a:rPr lang="ru-RU" sz="1600" dirty="0" err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Росприроднадзора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Уменьшение популяции борщевика Сосновского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387274812"/>
                  </a:ext>
                </a:extLst>
              </a:tr>
              <a:tr h="7071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Мониторинг и подготовка отчета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5-9-й месяц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Получены первые отклики, отслеживается реакция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7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Итоговый отчет по проекту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372997096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Номер слайда 1"/>
          <p:cNvSpPr txBox="1"/>
          <p:nvPr/>
        </p:nvSpPr>
        <p:spPr bwMode="auto">
          <a:xfrm>
            <a:off x="1" y="6520195"/>
            <a:ext cx="766760" cy="205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38869A-546D-4D45-B8A9-633DA10D6637}" type="slidenum">
              <a:rPr lang="ru-RU" sz="1200" b="0" i="0" u="none" strike="noStrike" cap="none" spc="0">
                <a:ln>
                  <a:noFill/>
                </a:ln>
                <a:solidFill>
                  <a:srgbClr val="070707">
                    <a:tint val="75000"/>
                  </a:srgbClr>
                </a:solidFill>
                <a:latin typeface="Montserrat"/>
                <a:ea typeface="+mn-ea"/>
                <a:cs typeface="+mn-cs"/>
              </a:rPr>
              <a:t>8</a:t>
            </a:fld>
            <a:endParaRPr lang="ru-RU" sz="1200" b="0" i="0" u="none" strike="noStrike" cap="none" spc="0">
              <a:ln>
                <a:noFill/>
              </a:ln>
              <a:solidFill>
                <a:srgbClr val="070707">
                  <a:tint val="75000"/>
                </a:srgbClr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2" name="Заголовок 9"/>
          <p:cNvSpPr txBox="1"/>
          <p:nvPr/>
        </p:nvSpPr>
        <p:spPr bwMode="auto">
          <a:xfrm>
            <a:off x="766761" y="1103192"/>
            <a:ext cx="10550596" cy="81560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5725" lvl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C395B"/>
              </a:buClr>
              <a:defRPr/>
            </a:pPr>
            <a:r>
              <a:rPr lang="ru-RU" sz="2400" dirty="0">
                <a:solidFill>
                  <a:prstClr val="black"/>
                </a:solidFill>
                <a:latin typeface="Montserrat"/>
                <a:cs typeface="Calibri"/>
              </a:rPr>
              <a:t>Риски проекта и меры минимизации</a:t>
            </a:r>
            <a:endParaRPr dirty="0"/>
          </a:p>
          <a:p>
            <a:pPr marL="85725"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C395B"/>
              </a:buClr>
              <a:defRPr/>
            </a:pPr>
            <a:endParaRPr lang="ru-RU" sz="2400" dirty="0">
              <a:solidFill>
                <a:prstClr val="black"/>
              </a:solidFill>
              <a:latin typeface="Montserrat"/>
              <a:cs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2666976" y="408922"/>
            <a:ext cx="3138590" cy="714380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54530"/>
              </p:ext>
            </p:extLst>
          </p:nvPr>
        </p:nvGraphicFramePr>
        <p:xfrm>
          <a:off x="383381" y="1510996"/>
          <a:ext cx="11430000" cy="4991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904">
                  <a:extLst>
                    <a:ext uri="{9D8B030D-6E8A-4147-A177-3AD203B41FA5}">
                      <a16:colId xmlns:a16="http://schemas.microsoft.com/office/drawing/2014/main" val="1337892059"/>
                    </a:ext>
                  </a:extLst>
                </a:gridCol>
                <a:gridCol w="1632857">
                  <a:extLst>
                    <a:ext uri="{9D8B030D-6E8A-4147-A177-3AD203B41FA5}">
                      <a16:colId xmlns:a16="http://schemas.microsoft.com/office/drawing/2014/main" val="2789422266"/>
                    </a:ext>
                  </a:extLst>
                </a:gridCol>
                <a:gridCol w="2186121">
                  <a:extLst>
                    <a:ext uri="{9D8B030D-6E8A-4147-A177-3AD203B41FA5}">
                      <a16:colId xmlns:a16="http://schemas.microsoft.com/office/drawing/2014/main" val="2871415168"/>
                    </a:ext>
                  </a:extLst>
                </a:gridCol>
                <a:gridCol w="1435631">
                  <a:extLst>
                    <a:ext uri="{9D8B030D-6E8A-4147-A177-3AD203B41FA5}">
                      <a16:colId xmlns:a16="http://schemas.microsoft.com/office/drawing/2014/main" val="1658842278"/>
                    </a:ext>
                  </a:extLst>
                </a:gridCol>
                <a:gridCol w="1435631">
                  <a:extLst>
                    <a:ext uri="{9D8B030D-6E8A-4147-A177-3AD203B41FA5}">
                      <a16:colId xmlns:a16="http://schemas.microsoft.com/office/drawing/2014/main" val="1883755493"/>
                    </a:ext>
                  </a:extLst>
                </a:gridCol>
                <a:gridCol w="2079190">
                  <a:extLst>
                    <a:ext uri="{9D8B030D-6E8A-4147-A177-3AD203B41FA5}">
                      <a16:colId xmlns:a16="http://schemas.microsoft.com/office/drawing/2014/main" val="3414126195"/>
                    </a:ext>
                  </a:extLst>
                </a:gridCol>
                <a:gridCol w="1911666">
                  <a:extLst>
                    <a:ext uri="{9D8B030D-6E8A-4147-A177-3AD203B41FA5}">
                      <a16:colId xmlns:a16="http://schemas.microsoft.com/office/drawing/2014/main" val="1441061442"/>
                    </a:ext>
                  </a:extLst>
                </a:gridCol>
              </a:tblGrid>
              <a:tr h="815642">
                <a:tc>
                  <a:txBody>
                    <a:bodyPr/>
                    <a:lstStyle/>
                    <a:p>
                      <a:r>
                        <a:rPr lang="ru-RU" sz="1800" b="1" i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Риск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Повреждение культурных растений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Непредсказуемость результатов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Сложность массового разведения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Влияние на местную экосистему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Ограниченная эффективность против взрослых растений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Необходимость постоянного контроля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149409"/>
                  </a:ext>
                </a:extLst>
              </a:tr>
              <a:tr h="1622222"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500"/>
                        </a:lnSpc>
                      </a:pPr>
                      <a:r>
                        <a:rPr lang="ru-RU" sz="18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Описание</a:t>
                      </a:r>
                      <a:endParaRPr lang="ru-RU" sz="1800" b="0" i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500"/>
                        </a:lnSpc>
                      </a:pPr>
                      <a:r>
                        <a:rPr lang="ru-RU" sz="1800" b="0" i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Взрослые особи Фрачника питаются не только борщевиком, но и другими растениями семейства Зонтичные.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500"/>
                        </a:lnSpc>
                      </a:pPr>
                      <a:r>
                        <a:rPr lang="ru-RU" sz="18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Эффективность метода зависит от : климата, плотности популяции фрачника, фазы развития борщевика и др. </a:t>
                      </a:r>
                      <a:endParaRPr lang="ru-RU" sz="1800" b="0" i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500"/>
                        </a:lnSpc>
                      </a:pPr>
                      <a:r>
                        <a:rPr lang="ru-RU" sz="18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Фрачник — менее 2 см в длину, его сложно находить и разводить в промышленных масштабах.</a:t>
                      </a:r>
                      <a:endParaRPr lang="ru-RU" sz="1800" b="0" i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500"/>
                        </a:lnSpc>
                      </a:pPr>
                      <a:r>
                        <a:rPr lang="ru-RU" sz="18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может нарушить баланс в экосистеме. </a:t>
                      </a:r>
                      <a:endParaRPr lang="ru-RU" sz="1800" b="0" i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500"/>
                        </a:lnSpc>
                      </a:pPr>
                      <a:r>
                        <a:rPr lang="ru-RU" sz="18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если личинки не успеют повредить цветонос до созревания семян, метод будет неэффективен.</a:t>
                      </a:r>
                      <a:endParaRPr lang="ru-RU" sz="1800" b="0" i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500"/>
                        </a:lnSpc>
                      </a:pPr>
                      <a:r>
                        <a:rPr lang="ru-RU" sz="18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так как жуки могут мигрировать, а борщевик — адаптироваться.</a:t>
                      </a:r>
                      <a:endParaRPr lang="ru-RU" sz="1800" b="0" i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969728"/>
                  </a:ext>
                </a:extLst>
              </a:tr>
              <a:tr h="171973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 b="1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Меры минимизации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избегать зон с культурными зонтичными растениями.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Использовать фрачника в комплексе с другими методами борьбы (механическими, химическими, агротехническими). 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Разработать технологии массового разведения и выпуска насекомых.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Провести экологическую экспертизу. </a:t>
                      </a:r>
                      <a:r>
                        <a:rPr lang="ru-RU" sz="1800" b="0" i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Мониторить</a:t>
                      </a:r>
                      <a:r>
                        <a:rPr lang="ru-RU" sz="18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изменения в биоразнообразии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Выпускать фрачников в период, когда борщевик готовится к цветению, чтобы личинки успели развиться до созревания семян.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8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Организовать систему мониторинга за динамикой популяций обоих видов.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07546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Номер слайда 1"/>
          <p:cNvSpPr txBox="1"/>
          <p:nvPr/>
        </p:nvSpPr>
        <p:spPr bwMode="auto">
          <a:xfrm>
            <a:off x="1" y="6520195"/>
            <a:ext cx="766760" cy="205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38869A-546D-4D45-B8A9-633DA10D6637}" type="slidenum">
              <a:rPr lang="ru-RU" sz="1200" b="0" i="0" u="none" strike="noStrike" cap="none" spc="0">
                <a:ln>
                  <a:noFill/>
                </a:ln>
                <a:solidFill>
                  <a:srgbClr val="070707">
                    <a:tint val="75000"/>
                  </a:srgbClr>
                </a:solidFill>
                <a:latin typeface="Montserrat"/>
                <a:ea typeface="+mn-ea"/>
                <a:cs typeface="+mn-cs"/>
              </a:rPr>
              <a:t>9</a:t>
            </a:fld>
            <a:endParaRPr lang="ru-RU" sz="1200" b="0" i="0" u="none" strike="noStrike" cap="none" spc="0">
              <a:ln>
                <a:noFill/>
              </a:ln>
              <a:solidFill>
                <a:srgbClr val="070707">
                  <a:tint val="75000"/>
                </a:srgbClr>
              </a:solidFill>
              <a:latin typeface="Montserrat"/>
              <a:ea typeface="+mn-ea"/>
              <a:cs typeface="+mn-cs"/>
            </a:endParaRPr>
          </a:p>
        </p:txBody>
      </p:sp>
      <p:sp>
        <p:nvSpPr>
          <p:cNvPr id="2" name="Заголовок 9"/>
          <p:cNvSpPr txBox="1"/>
          <p:nvPr/>
        </p:nvSpPr>
        <p:spPr bwMode="auto">
          <a:xfrm>
            <a:off x="766761" y="1324023"/>
            <a:ext cx="10550596" cy="36933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5725" lvl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C395B"/>
              </a:buClr>
              <a:defRPr/>
            </a:pPr>
            <a:r>
              <a:rPr lang="ru-RU" sz="2400" dirty="0">
                <a:solidFill>
                  <a:prstClr val="black"/>
                </a:solidFill>
                <a:latin typeface="Montserrat"/>
                <a:cs typeface="Calibri"/>
              </a:rPr>
              <a:t>Результаты и эффекты </a:t>
            </a:r>
            <a:r>
              <a:rPr lang="ru-RU" sz="2400" dirty="0" smtClean="0">
                <a:solidFill>
                  <a:prstClr val="black"/>
                </a:solidFill>
                <a:latin typeface="Montserrat"/>
                <a:cs typeface="Calibri"/>
              </a:rPr>
              <a:t>проекта</a:t>
            </a:r>
            <a:endParaRPr lang="ru-RU" sz="2400" dirty="0">
              <a:solidFill>
                <a:prstClr val="black"/>
              </a:solidFill>
              <a:latin typeface="Montserrat"/>
              <a:cs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2666976" y="408922"/>
            <a:ext cx="3138590" cy="7143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566047" y="3244334"/>
            <a:ext cx="1059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орщевик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621597"/>
              </p:ext>
            </p:extLst>
          </p:nvPr>
        </p:nvGraphicFramePr>
        <p:xfrm>
          <a:off x="351180" y="2022749"/>
          <a:ext cx="11410128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395">
                  <a:extLst>
                    <a:ext uri="{9D8B030D-6E8A-4147-A177-3AD203B41FA5}">
                      <a16:colId xmlns:a16="http://schemas.microsoft.com/office/drawing/2014/main" val="3987202265"/>
                    </a:ext>
                  </a:extLst>
                </a:gridCol>
                <a:gridCol w="1510747">
                  <a:extLst>
                    <a:ext uri="{9D8B030D-6E8A-4147-A177-3AD203B41FA5}">
                      <a16:colId xmlns:a16="http://schemas.microsoft.com/office/drawing/2014/main" val="1404532861"/>
                    </a:ext>
                  </a:extLst>
                </a:gridCol>
                <a:gridCol w="904461">
                  <a:extLst>
                    <a:ext uri="{9D8B030D-6E8A-4147-A177-3AD203B41FA5}">
                      <a16:colId xmlns:a16="http://schemas.microsoft.com/office/drawing/2014/main" val="153365543"/>
                    </a:ext>
                  </a:extLst>
                </a:gridCol>
                <a:gridCol w="1351722">
                  <a:extLst>
                    <a:ext uri="{9D8B030D-6E8A-4147-A177-3AD203B41FA5}">
                      <a16:colId xmlns:a16="http://schemas.microsoft.com/office/drawing/2014/main" val="3433664558"/>
                    </a:ext>
                  </a:extLst>
                </a:gridCol>
                <a:gridCol w="1710635">
                  <a:extLst>
                    <a:ext uri="{9D8B030D-6E8A-4147-A177-3AD203B41FA5}">
                      <a16:colId xmlns:a16="http://schemas.microsoft.com/office/drawing/2014/main" val="688988826"/>
                    </a:ext>
                  </a:extLst>
                </a:gridCol>
                <a:gridCol w="1267792">
                  <a:extLst>
                    <a:ext uri="{9D8B030D-6E8A-4147-A177-3AD203B41FA5}">
                      <a16:colId xmlns:a16="http://schemas.microsoft.com/office/drawing/2014/main" val="295265445"/>
                    </a:ext>
                  </a:extLst>
                </a:gridCol>
                <a:gridCol w="1267792">
                  <a:extLst>
                    <a:ext uri="{9D8B030D-6E8A-4147-A177-3AD203B41FA5}">
                      <a16:colId xmlns:a16="http://schemas.microsoft.com/office/drawing/2014/main" val="451814105"/>
                    </a:ext>
                  </a:extLst>
                </a:gridCol>
                <a:gridCol w="1267792">
                  <a:extLst>
                    <a:ext uri="{9D8B030D-6E8A-4147-A177-3AD203B41FA5}">
                      <a16:colId xmlns:a16="http://schemas.microsoft.com/office/drawing/2014/main" val="4101776931"/>
                    </a:ext>
                  </a:extLst>
                </a:gridCol>
                <a:gridCol w="1267792">
                  <a:extLst>
                    <a:ext uri="{9D8B030D-6E8A-4147-A177-3AD203B41FA5}">
                      <a16:colId xmlns:a16="http://schemas.microsoft.com/office/drawing/2014/main" val="4123518582"/>
                    </a:ext>
                  </a:extLst>
                </a:gridCol>
              </a:tblGrid>
              <a:tr h="1017208"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Показатель / Эффект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Снижение численности борщевика</a:t>
                      </a: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Уменьшение площади распространения</a:t>
                      </a:r>
                      <a:b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Снижение урожайности борщевика</a:t>
                      </a: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Экологическая безопасность</a:t>
                      </a: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Экономическая эффективность</a:t>
                      </a: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Улучшение состояния экосистем</a:t>
                      </a:r>
                      <a:b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Снижение рисков для здоровья человека</a:t>
                      </a: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Долгосрочный эффект</a:t>
                      </a: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315386"/>
                  </a:ext>
                </a:extLst>
              </a:tr>
              <a:tr h="1327496"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Описание / Результат</a:t>
                      </a: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Значительное уменьшение количества растений борщевика на исследуемых участках.</a:t>
                      </a:r>
                      <a:b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предотвращение экспансии на новые территории.</a:t>
                      </a:r>
                      <a:b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Уменьшение количества и размера соцветий, снижение образования семян.</a:t>
                      </a: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Отсутствие негативного воздействия на другие виды растений и животных.</a:t>
                      </a:r>
                      <a:b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снижение затрат на борьбу с борщевиком</a:t>
                      </a:r>
                      <a:b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Восстановление естественного растительного покрова</a:t>
                      </a:r>
                      <a:b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Уменьшение количества растений, вызывающих ожоги и аллергические реакции.</a:t>
                      </a:r>
                      <a:b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устойчивый контроль над популяцией борщевика.</a:t>
                      </a:r>
                      <a:b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352287"/>
                  </a:ext>
                </a:extLst>
              </a:tr>
              <a:tr h="1695417"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Краткое пояснение</a:t>
                      </a: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Фрачник откладывает яйца в стебли и корни борщевика, ослабляя и уничтожая растения.</a:t>
                      </a:r>
                      <a:b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Жуки снижают жизнеспособность растений</a:t>
                      </a: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Повреждение стеблей и корней жуком приводит к снижению его репродуктивной способности.</a:t>
                      </a:r>
                      <a:b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Фрачник обыкновенный является узкоспециализированным вредителем борщевика, не представляя угрозы для других растений.</a:t>
                      </a:r>
                      <a:b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Биологический метод может быть более долгосрочным и менее затратным в долгосрочной перспективе.</a:t>
                      </a:r>
                      <a:b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Снижение конкуренции со стороны борщевика позволяет местным видам растений восстанавливаться.</a:t>
                      </a:r>
                      <a:b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меньшая вероятность контакта с борщевиком</a:t>
                      </a:r>
                      <a:b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>
                        <a:lnSpc>
                          <a:spcPts val="1300"/>
                        </a:lnSpc>
                      </a:pPr>
                      <a: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может стать естественным регулятором численности борщевика.</a:t>
                      </a:r>
                      <a:br>
                        <a:rPr lang="ru-RU" sz="1400" b="0" i="0" spc="-1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1400" b="0" i="0" spc="-1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326443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3956</TotalTime>
  <Words>1131</Words>
  <Application>Microsoft Office PowerPoint</Application>
  <DocSecurity>0</DocSecurity>
  <PresentationFormat>Широкоэкранный</PresentationFormat>
  <Paragraphs>146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Golos Text</vt:lpstr>
      <vt:lpstr>Montserrat</vt:lpstr>
      <vt:lpstr>Times New Roman</vt:lpstr>
      <vt:lpstr>1_Тема Office</vt:lpstr>
      <vt:lpstr>Office Theme</vt:lpstr>
      <vt:lpstr>oleObj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Инна Морозова</dc:creator>
  <cp:lastModifiedBy>user</cp:lastModifiedBy>
  <cp:revision>250</cp:revision>
  <dcterms:created xsi:type="dcterms:W3CDTF">2024-06-30T14:47:16Z</dcterms:created>
  <dcterms:modified xsi:type="dcterms:W3CDTF">2026-05-19T08:47:26Z</dcterms:modified>
  <dc:identifier/>
  <dc:language/>
  <cp:version/>
</cp:coreProperties>
</file>