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  <p:sldMasterId id="2147483669" r:id="rId2"/>
  </p:sldMasterIdLst>
  <p:notesMasterIdLst>
    <p:notesMasterId r:id="rId12"/>
  </p:notesMasterIdLst>
  <p:sldIdLst>
    <p:sldId id="266" r:id="rId3"/>
    <p:sldId id="267" r:id="rId4"/>
    <p:sldId id="268" r:id="rId5"/>
    <p:sldId id="259" r:id="rId6"/>
    <p:sldId id="269" r:id="rId7"/>
    <p:sldId id="270" r:id="rId8"/>
    <p:sldId id="261" r:id="rId9"/>
    <p:sldId id="263" r:id="rId10"/>
    <p:sldId id="27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C94614E-02BC-4584-9BD0-08A2FEF68624}">
  <a:tblStyle styleId="{0C94614E-02BC-4584-9BD0-08A2FEF6862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4CD9006-9CD7-450A-982C-94B00E1B2420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FE8"/>
          </a:solidFill>
        </a:fill>
      </a:tcStyle>
    </a:wholeTbl>
    <a:band1H>
      <a:tcTxStyle/>
      <a:tcStyle>
        <a:tcBdr/>
        <a:fill>
          <a:solidFill>
            <a:srgbClr val="F8FFC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8FFC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30D08FD-CD07-467D-85BC-72F5001613F7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C769367-23C4-4E7D-AC06-097349E0D886}" styleName="Table_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FF0"/>
          </a:solidFill>
        </a:fill>
      </a:tcStyle>
    </a:wholeTbl>
    <a:band1H>
      <a:tcTxStyle/>
      <a:tcStyle>
        <a:tcBdr/>
        <a:fill>
          <a:solidFill>
            <a:srgbClr val="CADDE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DE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85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5e60d0ca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5e60d0ca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Этот слайд при необходимости можно удалить и вместо него вставить видео, или слайды, демонстрирующие принцип работы, или продемонстрировать прототип зрителям</a:t>
            </a:r>
            <a:r>
              <a:rPr lang="ru" baseline="0" dirty="0"/>
              <a:t> вживую</a:t>
            </a:r>
            <a:r>
              <a:rPr lang="ru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ВАЖНО: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Фото прототипа показывается только тогда, когда нет других вариантов, так как это НЕ демонстрация решения в динамике (неясно, насколько оно работает). Если у вас устройство/оборудование — снимите короткий ролик о нем и продемонстрируйте его во время презентации. Если у вас сайт/приложение — включите демонстрацию экрана и покажите, либо снимите видео, либо дайте экспертам тестовый доступ и пару минут на ознакомление.</a:t>
            </a:r>
            <a:br>
              <a:rPr lang="ru" dirty="0"/>
            </a:br>
            <a:r>
              <a:rPr lang="ru" dirty="0"/>
              <a:t/>
            </a:r>
            <a:br>
              <a:rPr lang="ru" dirty="0"/>
            </a:br>
            <a:r>
              <a:rPr lang="ru" dirty="0"/>
              <a:t>Живая демонстрация решения всегда лучше, чем рассказ о нём!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21afd4f65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21afd4f65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https://vc.ru/money/159115-ocenit-rynok-startapa-za-polchasa-metod-tam-sam-som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21afd4f65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21afd4f65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b="1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5e60d0ca3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5e60d0ca3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</a:rPr>
              <a:t>Напишите о ваших планах на будущее в связи с реализацией проекта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</a:rPr>
              <a:t>Если проект выходит за рамки Акселератора, будете ли вы продолжать?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</a:rPr>
              <a:t>Как вы сами оцениваете его перспективность?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</a:rPr>
              <a:t>Планируете ли подавать заявки на гранты / конкурсы / в акселераторы?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</a:rPr>
              <a:t>Что-то другое на ваше усмотрение.</a:t>
            </a:r>
            <a:br>
              <a:rPr lang="ru" dirty="0">
                <a:solidFill>
                  <a:schemeClr val="dk1"/>
                </a:solidFill>
              </a:rPr>
            </a:b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 dirty="0" smtClean="0">
                <a:solidFill>
                  <a:srgbClr val="0000FF"/>
                </a:solidFill>
              </a:rPr>
              <a:t>Просим </a:t>
            </a:r>
            <a:r>
              <a:rPr lang="ru" b="1" dirty="0">
                <a:solidFill>
                  <a:srgbClr val="0000FF"/>
                </a:solidFill>
              </a:rPr>
              <a:t>вас не зачитывать информацию со слайдов, а рассказывать своими словами!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5e60d0ca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5e60d0ca3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Данный слайд не является жестко регламентированным, при необходимости его можно разделить на два или три. О чём рекомендуется рассказать.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Представьте участников команды и расскажите о ваших </a:t>
            </a:r>
            <a:r>
              <a:rPr lang="ru" b="1" dirty="0"/>
              <a:t>зонах ответственности</a:t>
            </a:r>
            <a:r>
              <a:rPr lang="ru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Какими </a:t>
            </a:r>
            <a:r>
              <a:rPr lang="ru" b="1" dirty="0"/>
              <a:t>инструментами </a:t>
            </a:r>
            <a:r>
              <a:rPr lang="ru" dirty="0"/>
              <a:t>вы пользовались и почему именно такими? С какими столкнулись ограничениями и </a:t>
            </a:r>
            <a:r>
              <a:rPr lang="ru" b="1" dirty="0"/>
              <a:t>сложностями</a:t>
            </a:r>
            <a:r>
              <a:rPr lang="ru" dirty="0"/>
              <a:t>, как с этим работали. Если в процессе работы в команде произошли </a:t>
            </a:r>
            <a:r>
              <a:rPr lang="ru" b="1" dirty="0"/>
              <a:t>изменения</a:t>
            </a:r>
            <a:r>
              <a:rPr lang="ru" dirty="0"/>
              <a:t>, расскажите почему.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 dirty="0"/>
              <a:t>Ожидания и реальность</a:t>
            </a:r>
            <a:r>
              <a:rPr lang="ru" dirty="0"/>
              <a:t>. Какой план реализации проекта был составлен в самом начале? Какие были задачи, сроки и т.п.? Как получилось на самом деле? Какие корректировки вам пришлось внести в план? Какие в результате были задачи и фактические сроки исполнения? Какие риски сработали, какие вы предусмотрели, какие нет?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</a:rPr>
              <a:t>Расскажите об итогах Акселератора лично для вас. Какой опыт вы приобрели, что поняли про себя и других, чему научились (в связи с вашей специальностью, в плане софт-скиллов)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 dirty="0">
                <a:solidFill>
                  <a:srgbClr val="0000FF"/>
                </a:solidFill>
              </a:rPr>
              <a:t>Просим вас не зачитывать информацию со слайдов, а рассказывать своими словами!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63804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FF4E23B-34FE-F46B-0304-88FD5E3B9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0359" cy="5143500"/>
          </a:xfrm>
          <a:prstGeom prst="rect">
            <a:avLst/>
          </a:prstGeom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07016" y="1965174"/>
            <a:ext cx="5717220" cy="919623"/>
          </a:xfrm>
          <a:prstGeom prst="rect">
            <a:avLst/>
          </a:prstGeom>
          <a:solidFill>
            <a:schemeClr val="accent3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sz="3800" dirty="0" smtClean="0">
                <a:solidFill>
                  <a:schemeClr val="tx1"/>
                </a:solidFill>
                <a:highlight>
                  <a:srgbClr val="FFFF00"/>
                </a:highlight>
              </a:rPr>
              <a:t>Заповедник для туриста</a:t>
            </a:r>
            <a:endParaRPr sz="3800" dirty="0">
              <a:solidFill>
                <a:schemeClr val="tx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758431" y="3262763"/>
            <a:ext cx="4277111" cy="563513"/>
          </a:xfrm>
          <a:prstGeom prst="rect">
            <a:avLst/>
          </a:prstGeom>
          <a:solidFill>
            <a:schemeClr val="accent3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ru-RU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Наставник: </a:t>
            </a:r>
            <a:r>
              <a:rPr lang="ru-RU" dirty="0" err="1" smtClean="0">
                <a:solidFill>
                  <a:schemeClr val="tx1"/>
                </a:solidFill>
                <a:highlight>
                  <a:srgbClr val="FFFF00"/>
                </a:highlight>
              </a:rPr>
              <a:t>Мазунина.Е.С</a:t>
            </a:r>
            <a:endParaRPr dirty="0">
              <a:solidFill>
                <a:schemeClr val="tx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16135" y="1193426"/>
            <a:ext cx="5298981" cy="736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34234"/>
              <a:buFont typeface="Arial"/>
              <a:buNone/>
            </a:pPr>
            <a:r>
              <a:rPr lang="ru-RU" sz="2400" b="0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Акселератор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34234"/>
              <a:buFont typeface="Arial"/>
              <a:buNone/>
            </a:pPr>
            <a:r>
              <a:rPr lang="ru-RU" sz="2400" b="0" i="0" u="none" strike="noStrike" cap="none" dirty="0" err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АгроТехноУнивер</a:t>
            </a:r>
            <a:r>
              <a:rPr lang="ru-RU" sz="2400" b="0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. Осень 2023</a:t>
            </a:r>
            <a:endParaRPr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0" y="3927542"/>
            <a:ext cx="9144000" cy="1215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7647"/>
              <a:buFont typeface="Arial"/>
              <a:buNone/>
            </a:pPr>
            <a:r>
              <a:rPr lang="ru-RU" sz="2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Технологическое </a:t>
            </a:r>
            <a:r>
              <a:rPr lang="ru-RU" sz="28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направление:</a:t>
            </a:r>
            <a:endParaRPr dirty="0"/>
          </a:p>
          <a:p>
            <a:pPr marL="457200" lvl="0" indent="-457200">
              <a:buClr>
                <a:schemeClr val="dk2"/>
              </a:buClr>
              <a:buSzPct val="117647"/>
              <a:buFont typeface="Arial"/>
              <a:buChar char="•"/>
            </a:pPr>
            <a:r>
              <a:rPr lang="ru-RU" sz="2400" dirty="0" smtClean="0"/>
              <a:t>Информационные технологии.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9173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Пользователь и его проблема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440873"/>
            <a:ext cx="8520600" cy="3128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Турист, который хочет многое увидеть и пройти новые маршруты</a:t>
            </a:r>
          </a:p>
          <a:p>
            <a:pPr marL="0" lv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Заповедник, который хочет заработать</a:t>
            </a:r>
          </a:p>
          <a:p>
            <a:pPr marL="0" lv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НО в заповеднике есть много ограничений и их необходимо соблюдать!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  <p:sp>
        <p:nvSpPr>
          <p:cNvPr id="64" name="Google Shape;64;p14"/>
          <p:cNvSpPr/>
          <p:nvPr/>
        </p:nvSpPr>
        <p:spPr>
          <a:xfrm>
            <a:off x="2286000" y="664434"/>
            <a:ext cx="4572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Решение</a:t>
            </a: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endParaRPr lang="ru-RU" i="1" dirty="0" smtClean="0"/>
          </a:p>
          <a:p>
            <a:pPr marL="0" lvl="0" indent="0">
              <a:buNone/>
            </a:pPr>
            <a:endParaRPr lang="ru-RU" i="1" dirty="0" smtClean="0"/>
          </a:p>
          <a:p>
            <a:pPr marL="0" lvl="0" indent="0">
              <a:buNone/>
            </a:pPr>
            <a:endParaRPr lang="ru-RU" i="1" dirty="0" smtClean="0"/>
          </a:p>
          <a:p>
            <a:pPr marL="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Создать информационный ресурс, в котором есть информация о заповедниках и туристических компаниях, которые оказывают услуги по экскурсиям в заповедники. 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4356538" y="0"/>
            <a:ext cx="4572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268157" y="1356193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Демонстрация </a:t>
            </a:r>
            <a:r>
              <a:rPr lang="ru" dirty="0" smtClean="0"/>
              <a:t>решения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Экономика проекта: Рынок</a:t>
            </a:r>
            <a:endParaRPr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4ED61A6-2EEE-FE4E-592D-DD7B1150A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0462641"/>
              </p:ext>
            </p:extLst>
          </p:nvPr>
        </p:nvGraphicFramePr>
        <p:xfrm>
          <a:off x="311700" y="1129785"/>
          <a:ext cx="3387154" cy="3414323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693577">
                  <a:extLst>
                    <a:ext uri="{9D8B030D-6E8A-4147-A177-3AD203B41FA5}">
                      <a16:colId xmlns:a16="http://schemas.microsoft.com/office/drawing/2014/main" xmlns="" val="675160448"/>
                    </a:ext>
                  </a:extLst>
                </a:gridCol>
                <a:gridCol w="1693577">
                  <a:extLst>
                    <a:ext uri="{9D8B030D-6E8A-4147-A177-3AD203B41FA5}">
                      <a16:colId xmlns:a16="http://schemas.microsoft.com/office/drawing/2014/main" xmlns="" val="1818076290"/>
                    </a:ext>
                  </a:extLst>
                </a:gridCol>
              </a:tblGrid>
              <a:tr h="4368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spc="0" baseline="0" dirty="0">
                          <a:effectLst/>
                        </a:rPr>
                        <a:t>Формулирование рынка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3312290"/>
                  </a:ext>
                </a:extLst>
              </a:tr>
              <a:tr h="334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spc="0" baseline="0" dirty="0">
                          <a:effectLst/>
                        </a:rPr>
                        <a:t>отрасль  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spc="0" baseline="0" dirty="0">
                          <a:effectLst/>
                        </a:rPr>
                        <a:t>конечный потребитель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1760046"/>
                  </a:ext>
                </a:extLst>
              </a:tr>
              <a:tr h="714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pc="0" baseline="0" dirty="0">
                          <a:effectLst/>
                        </a:rPr>
                        <a:t> </a:t>
                      </a:r>
                      <a:r>
                        <a:rPr lang="ru-RU" sz="1100" u="none" strike="noStrike" spc="0" baseline="0" dirty="0" smtClean="0">
                          <a:effectLst/>
                        </a:rPr>
                        <a:t>туризм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pc="0" baseline="0" dirty="0">
                          <a:effectLst/>
                        </a:rPr>
                        <a:t> </a:t>
                      </a:r>
                      <a:r>
                        <a:rPr lang="ru-RU" sz="1100" u="none" strike="noStrike" spc="0" baseline="0" dirty="0" smtClean="0">
                          <a:effectLst/>
                        </a:rPr>
                        <a:t>турист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7725250"/>
                  </a:ext>
                </a:extLst>
              </a:tr>
              <a:tr h="3525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spc="0" baseline="0" dirty="0">
                          <a:effectLst/>
                        </a:rPr>
                        <a:t>география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spc="0" baseline="0" dirty="0">
                          <a:effectLst/>
                        </a:rPr>
                        <a:t>конечный продукт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327345"/>
                  </a:ext>
                </a:extLst>
              </a:tr>
              <a:tr h="625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pc="0" baseline="0" dirty="0">
                          <a:effectLst/>
                        </a:rPr>
                        <a:t> </a:t>
                      </a:r>
                      <a:r>
                        <a:rPr lang="ru-RU" sz="1100" u="none" strike="noStrike" spc="0" baseline="0" dirty="0" smtClean="0">
                          <a:effectLst/>
                        </a:rPr>
                        <a:t>Урал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spc="0" baseline="0" dirty="0">
                          <a:effectLst/>
                        </a:rPr>
                        <a:t> </a:t>
                      </a:r>
                      <a:r>
                        <a:rPr lang="ru-RU" sz="1100" u="none" strike="noStrike" spc="0" baseline="0" dirty="0" smtClean="0">
                          <a:effectLst/>
                        </a:rPr>
                        <a:t>сайт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6446519"/>
                  </a:ext>
                </a:extLst>
              </a:tr>
              <a:tr h="32508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spc="0" baseline="0" dirty="0">
                          <a:effectLst/>
                        </a:rPr>
                        <a:t>назвать рынок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861345"/>
                  </a:ext>
                </a:extLst>
              </a:tr>
              <a:tr h="6252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spc="0" baseline="0" dirty="0">
                          <a:effectLst/>
                        </a:rPr>
                        <a:t> </a:t>
                      </a:r>
                      <a:r>
                        <a:rPr lang="ru-RU" sz="1100" u="none" strike="noStrike" spc="0" baseline="0" dirty="0" smtClean="0">
                          <a:effectLst/>
                        </a:rPr>
                        <a:t>рынок туристических услуг</a:t>
                      </a:r>
                      <a:endParaRPr lang="ru-RU" sz="11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378101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B1A1A4A-5601-5AA0-C841-81E397A17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1401288"/>
              </p:ext>
            </p:extLst>
          </p:nvPr>
        </p:nvGraphicFramePr>
        <p:xfrm>
          <a:off x="3781352" y="1129781"/>
          <a:ext cx="2468194" cy="34143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34097">
                  <a:extLst>
                    <a:ext uri="{9D8B030D-6E8A-4147-A177-3AD203B41FA5}">
                      <a16:colId xmlns:a16="http://schemas.microsoft.com/office/drawing/2014/main" xmlns="" val="347970302"/>
                    </a:ext>
                  </a:extLst>
                </a:gridCol>
                <a:gridCol w="1234097">
                  <a:extLst>
                    <a:ext uri="{9D8B030D-6E8A-4147-A177-3AD203B41FA5}">
                      <a16:colId xmlns:a16="http://schemas.microsoft.com/office/drawing/2014/main" xmlns="" val="349239785"/>
                    </a:ext>
                  </a:extLst>
                </a:gridCol>
              </a:tblGrid>
              <a:tr h="456347">
                <a:tc gridSpan="2"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Методы оценки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6691185"/>
                  </a:ext>
                </a:extLst>
              </a:tr>
              <a:tr h="39104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сверху-вниз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снизу-вверх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6259299"/>
                  </a:ext>
                </a:extLst>
              </a:tr>
              <a:tr h="39104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ТАМ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ТАМ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6208953"/>
                  </a:ext>
                </a:extLst>
              </a:tr>
              <a:tr h="39104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272 328,7 </a:t>
                      </a:r>
                      <a:r>
                        <a:rPr lang="ru-RU" sz="1100" b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руб.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151 293,7 руб.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9506241"/>
                  </a:ext>
                </a:extLst>
              </a:tr>
              <a:tr h="39104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SAM</a:t>
                      </a:r>
                      <a:endParaRPr lang="en-US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u="none" strike="noStrike" cap="none" spc="0" baseline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SAM</a:t>
                      </a:r>
                      <a:endParaRPr lang="en-US" sz="1100" b="0" i="0" u="none" strike="noStrike" cap="none" spc="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1451106"/>
                  </a:ext>
                </a:extLst>
              </a:tr>
              <a:tr h="39104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 </a:t>
                      </a:r>
                      <a:r>
                        <a:rPr lang="ru-RU" sz="11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198 343,2 руб.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 </a:t>
                      </a:r>
                      <a:r>
                        <a:rPr lang="ru-RU" sz="1100" b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4 899 072 </a:t>
                      </a:r>
                      <a:r>
                        <a:rPr lang="ru-RU" sz="1100" b="0" u="none" strike="noStrike" cap="none" spc="0" baseline="0" dirty="0" err="1" smtClean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млрд.руб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917888"/>
                  </a:ext>
                </a:extLst>
              </a:tr>
              <a:tr h="391041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SOM</a:t>
                      </a:r>
                      <a:endParaRPr lang="en-US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SOM</a:t>
                      </a:r>
                      <a:endParaRPr lang="en-US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4177536"/>
                  </a:ext>
                </a:extLst>
              </a:tr>
              <a:tr h="61172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279 649,2 </a:t>
                      </a:r>
                      <a:r>
                        <a:rPr lang="ru-RU" sz="11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руб.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sym typeface="Arial"/>
                        </a:rPr>
                        <a:t>103 573,8 руб.</a:t>
                      </a:r>
                      <a:endParaRPr lang="ru-RU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804167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68F6A07D-688C-4B3B-7BD4-1B2AEB3D9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7252734"/>
              </p:ext>
            </p:extLst>
          </p:nvPr>
        </p:nvGraphicFramePr>
        <p:xfrm>
          <a:off x="6400794" y="1128032"/>
          <a:ext cx="2585076" cy="2463285"/>
        </p:xfrm>
        <a:graphic>
          <a:graphicData uri="http://schemas.openxmlformats.org/drawingml/2006/table">
            <a:tbl>
              <a:tblPr bandRow="1"/>
              <a:tblGrid>
                <a:gridCol w="1292538">
                  <a:extLst>
                    <a:ext uri="{9D8B030D-6E8A-4147-A177-3AD203B41FA5}">
                      <a16:colId xmlns:a16="http://schemas.microsoft.com/office/drawing/2014/main" xmlns="" val="1045017119"/>
                    </a:ext>
                  </a:extLst>
                </a:gridCol>
                <a:gridCol w="1292538">
                  <a:extLst>
                    <a:ext uri="{9D8B030D-6E8A-4147-A177-3AD203B41FA5}">
                      <a16:colId xmlns:a16="http://schemas.microsoft.com/office/drawing/2014/main" xmlns="" val="4084404665"/>
                    </a:ext>
                  </a:extLst>
                </a:gridCol>
              </a:tblGrid>
              <a:tr h="3262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Итоги оценки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8757614"/>
                  </a:ext>
                </a:extLst>
              </a:tr>
              <a:tr h="194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ТАМ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рынок тур. услуг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7292290"/>
                  </a:ext>
                </a:extLst>
              </a:tr>
              <a:tr h="19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SAM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реклама в тур. секторе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796009"/>
                  </a:ext>
                </a:extLst>
              </a:tr>
              <a:tr h="20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SOM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реклама внутреннего туризма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497088"/>
                  </a:ext>
                </a:extLst>
              </a:tr>
              <a:tr h="1944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Выручка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10*500=5000 в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мес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0599951"/>
                  </a:ext>
                </a:extLst>
              </a:tr>
              <a:tr h="1944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Прибыль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5000-500-3000=1500 в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мес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0715573"/>
                  </a:ext>
                </a:extLst>
              </a:tr>
              <a:tr h="194464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ru-RU" sz="1100" u="none" strike="noStrike" dirty="0">
                          <a:effectLst/>
                        </a:rPr>
                        <a:t>Рентабельность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1500/50000=3%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мес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4366345"/>
                  </a:ext>
                </a:extLst>
              </a:tr>
              <a:tr h="208847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ru-RU" sz="1100" u="none" strike="noStrike" dirty="0">
                          <a:effectLst/>
                        </a:rPr>
                        <a:t>Окупаемость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</a:rPr>
                        <a:t>1,5 лет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33CC33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152145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B46DF1A-2482-AE6E-4195-8A429C710377}"/>
              </a:ext>
            </a:extLst>
          </p:cNvPr>
          <p:cNvSpPr txBox="1"/>
          <p:nvPr/>
        </p:nvSpPr>
        <p:spPr>
          <a:xfrm>
            <a:off x="6378253" y="3745699"/>
            <a:ext cx="2585076" cy="86177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000" dirty="0"/>
              <a:t>TAM — это общий рынок решений;</a:t>
            </a:r>
          </a:p>
          <a:p>
            <a:pPr algn="just"/>
            <a:r>
              <a:rPr lang="ru-RU" sz="1000" dirty="0"/>
              <a:t>SAM — это доля рынка с учётом нашего бизнеса;</a:t>
            </a:r>
          </a:p>
          <a:p>
            <a:pPr algn="just"/>
            <a:r>
              <a:rPr lang="ru-RU" sz="1000" dirty="0"/>
              <a:t>SOM — наша доступная доля с учётом коммерческой модели и конкуренции.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27745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Структура издержек и бизнес-модель</a:t>
            </a:r>
            <a:endParaRPr dirty="0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A95948B8-A258-A4B7-BBB8-C25E1F19A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909583"/>
              </p:ext>
            </p:extLst>
          </p:nvPr>
        </p:nvGraphicFramePr>
        <p:xfrm>
          <a:off x="367799" y="1058396"/>
          <a:ext cx="8364787" cy="3998942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589740">
                  <a:extLst>
                    <a:ext uri="{9D8B030D-6E8A-4147-A177-3AD203B41FA5}">
                      <a16:colId xmlns:a16="http://schemas.microsoft.com/office/drawing/2014/main" xmlns="" val="1951324904"/>
                    </a:ext>
                  </a:extLst>
                </a:gridCol>
                <a:gridCol w="4775047">
                  <a:extLst>
                    <a:ext uri="{9D8B030D-6E8A-4147-A177-3AD203B41FA5}">
                      <a16:colId xmlns:a16="http://schemas.microsoft.com/office/drawing/2014/main" xmlns="" val="1566838389"/>
                    </a:ext>
                  </a:extLst>
                </a:gridCol>
              </a:tblGrid>
              <a:tr h="298292">
                <a:tc>
                  <a:txBody>
                    <a:bodyPr/>
                    <a:lstStyle/>
                    <a:p>
                      <a:r>
                        <a:rPr lang="ru-RU" dirty="0"/>
                        <a:t>Кто ваш клиент? (кто платит?)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Туристы, туристические кампании, магазины туристических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товаров, перевозчик.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1186644"/>
                  </a:ext>
                </a:extLst>
              </a:tr>
              <a:tr h="684055">
                <a:tc>
                  <a:txBody>
                    <a:bodyPr/>
                    <a:lstStyle/>
                    <a:p>
                      <a:r>
                        <a:rPr lang="ru-RU" dirty="0" smtClean="0"/>
                        <a:t>Ключевые виды деятельности</a:t>
                      </a:r>
                      <a:br>
                        <a:rPr lang="ru-RU" dirty="0" smtClean="0"/>
                      </a:br>
                      <a:endParaRPr lang="ru-RU" dirty="0">
                        <a:highlight>
                          <a:srgbClr val="FF00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Реклама</a:t>
                      </a:r>
                      <a:r>
                        <a:rPr lang="ru-RU" baseline="0" dirty="0" smtClean="0"/>
                        <a:t> на </a:t>
                      </a:r>
                      <a:r>
                        <a:rPr lang="ru-RU" baseline="0" dirty="0" smtClean="0"/>
                        <a:t>сайте,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3257788"/>
                  </a:ext>
                </a:extLst>
              </a:tr>
              <a:tr h="683759">
                <a:tc>
                  <a:txBody>
                    <a:bodyPr/>
                    <a:lstStyle/>
                    <a:p>
                      <a:r>
                        <a:rPr lang="ru-RU" dirty="0"/>
                        <a:t>Структура издержек, из которой складывается себестоимость вашего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сайта (временные затраты) и его размещение (5000 рублей в </a:t>
                      </a:r>
                      <a:r>
                        <a:rPr lang="ru-RU" baseline="0" dirty="0" err="1" smtClean="0"/>
                        <a:t>год+возможность</a:t>
                      </a:r>
                      <a:r>
                        <a:rPr lang="ru-RU" baseline="0" dirty="0" smtClean="0"/>
                        <a:t> создания виртуальной </a:t>
                      </a:r>
                      <a:r>
                        <a:rPr lang="ru-RU" baseline="0" dirty="0" err="1" smtClean="0"/>
                        <a:t>среды+амортизация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оборудования+зарплата</a:t>
                      </a:r>
                      <a:r>
                        <a:rPr lang="ru-RU" baseline="0" dirty="0" smtClean="0"/>
                        <a:t> «</a:t>
                      </a:r>
                      <a:r>
                        <a:rPr lang="ru-RU" baseline="0" dirty="0" err="1" smtClean="0"/>
                        <a:t>суперпользователю</a:t>
                      </a:r>
                      <a:r>
                        <a:rPr lang="ru-RU" baseline="0" dirty="0" smtClean="0"/>
                        <a:t>»)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2597256"/>
                  </a:ext>
                </a:extLst>
              </a:tr>
              <a:tr h="185184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1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solidFill>
                            <a:schemeClr val="dk1"/>
                          </a:solidFill>
                        </a:rPr>
                        <a:t>Как вы будете продавать свой продукт/услугу потребителям?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Каналы </a:t>
                      </a:r>
                      <a:r>
                        <a:rPr lang="ru-RU" sz="1400" dirty="0">
                          <a:solidFill>
                            <a:schemeClr val="dk1"/>
                          </a:solidFill>
                        </a:rPr>
                        <a:t>сбыта и распространения, </a:t>
                      </a: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маркетинг</a:t>
                      </a:r>
                      <a:endParaRPr lang="ru-RU" sz="1400" dirty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Будем брать оплату за размещение</a:t>
                      </a:r>
                      <a:r>
                        <a:rPr lang="ru-RU" baseline="0" dirty="0" smtClean="0"/>
                        <a:t> рекламы туристических кампаний и магазинов туристических товаров на сайте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Через сайт </a:t>
                      </a:r>
                      <a:r>
                        <a:rPr lang="ru-RU" baseline="0" dirty="0" smtClean="0"/>
                        <a:t>заповедника, </a:t>
                      </a:r>
                      <a:r>
                        <a:rPr lang="en-US" baseline="0" dirty="0" smtClean="0"/>
                        <a:t>VK</a:t>
                      </a:r>
                      <a:r>
                        <a:rPr lang="ru-RU" baseline="0" dirty="0" smtClean="0"/>
                        <a:t>, Одноклассники и др. </a:t>
                      </a:r>
                      <a:r>
                        <a:rPr lang="ru-RU" baseline="0" dirty="0" err="1" smtClean="0"/>
                        <a:t>мессенджеры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28581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43231" y="21379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Перспективы развития проекта за пределами Акселератора / Перспективы внедрения и итоги тестирования с </a:t>
            </a:r>
            <a:r>
              <a:rPr lang="ru" dirty="0" smtClean="0"/>
              <a:t>заказчиком</a:t>
            </a:r>
            <a:endParaRPr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555531"/>
            <a:ext cx="9144000" cy="358796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Создание страничек всех заповедников на территории России. Предоставление заповедникам сайта, на котором они выставляют информацию о своих маршрутах и рекламу магазинов туристических товаров.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Привлечение к проекту компании перевозчиков (сухопутных, морских, воздушных).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Мы надеемся, что объем рынка будет только расти.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Подведение итогов работы в Акселераторе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97525"/>
            <a:ext cx="8520600" cy="33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dirty="0" smtClean="0">
                <a:solidFill>
                  <a:schemeClr val="tx1"/>
                </a:solidFill>
              </a:rPr>
              <a:t>Первоначальная цель адекватная информация для туристов про заповедники.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dirty="0" smtClean="0">
                <a:solidFill>
                  <a:schemeClr val="tx1"/>
                </a:solidFill>
              </a:rPr>
              <a:t>Идейный вдохновитель Мазунина Екатерина Сергеевна. Создатель персонального сайта Кондратьев Сергей</a:t>
            </a:r>
            <a:r>
              <a:rPr lang="ru" dirty="0" smtClean="0">
                <a:solidFill>
                  <a:schemeClr val="tx1"/>
                </a:solidFill>
              </a:rPr>
              <a:t>.</a:t>
            </a:r>
            <a:r>
              <a:rPr lang="ru" dirty="0" smtClean="0">
                <a:solidFill>
                  <a:schemeClr val="tx1"/>
                </a:solidFill>
              </a:rPr>
              <a:t> Администратор проекта Сухина Ирина.  Аналитик данных Хатыпова Дания.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Воспринимать информацию, делать презентации. Ошибки с оформлением сайта, которые были исправлены.</a:t>
            </a:r>
            <a:endParaRPr lang="ru" dirty="0" smtClean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Идея создания сайта про заповедники и экскурсии в них.</a:t>
            </a:r>
            <a:endParaRPr lang="ru" dirty="0" smtClean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dirty="0" smtClean="0">
                <a:solidFill>
                  <a:schemeClr val="tx1"/>
                </a:solidFill>
              </a:rPr>
              <a:t>Успехов в новых проектах.</a:t>
            </a:r>
            <a:endParaRPr lang="ru" dirty="0" smtClean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280169" y="17175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 smtClean="0"/>
              <a:t>Команда Заповедники </a:t>
            </a:r>
            <a:endParaRPr dirty="0"/>
          </a:p>
        </p:txBody>
      </p:sp>
      <p:pic>
        <p:nvPicPr>
          <p:cNvPr id="4" name="Рисунок 3" descr="IMG_20231109_1100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442" y="787432"/>
            <a:ext cx="2301765" cy="3070133"/>
          </a:xfrm>
          <a:prstGeom prst="rect">
            <a:avLst/>
          </a:prstGeom>
        </p:spPr>
      </p:pic>
      <p:pic>
        <p:nvPicPr>
          <p:cNvPr id="5" name="Рисунок 4" descr="20231109_1617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508" y="809298"/>
            <a:ext cx="4083266" cy="30624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2154" y="3852132"/>
            <a:ext cx="2151551" cy="5555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>
              <a:lnSpc>
                <a:spcPct val="115000"/>
              </a:lnSpc>
              <a:buSzPts val="1800"/>
            </a:pPr>
            <a:r>
              <a:rPr lang="ru-RU" dirty="0" smtClean="0">
                <a:solidFill>
                  <a:schemeClr val="tx1"/>
                </a:solidFill>
              </a:rPr>
              <a:t>Кондратьев Сергей</a:t>
            </a:r>
          </a:p>
          <a:p>
            <a:pPr marL="342900" lvl="0">
              <a:buSzPts val="1800"/>
            </a:pPr>
            <a:r>
              <a:rPr lang="ru-RU" dirty="0" smtClean="0">
                <a:solidFill>
                  <a:schemeClr val="tx1"/>
                </a:solidFill>
              </a:rPr>
              <a:t>Разработчик сайта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00009" y="3946725"/>
            <a:ext cx="198804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>
              <a:lnSpc>
                <a:spcPct val="115000"/>
              </a:lnSpc>
              <a:buSzPts val="1800"/>
            </a:pPr>
            <a:r>
              <a:rPr lang="ru-RU" dirty="0" err="1" smtClean="0">
                <a:solidFill>
                  <a:schemeClr val="tx1"/>
                </a:solidFill>
              </a:rPr>
              <a:t>Хатыпова</a:t>
            </a:r>
            <a:r>
              <a:rPr lang="ru-RU" dirty="0" smtClean="0">
                <a:solidFill>
                  <a:schemeClr val="tx1"/>
                </a:solidFill>
              </a:rPr>
              <a:t> Дания</a:t>
            </a:r>
          </a:p>
          <a:p>
            <a:pPr marL="342900" lvl="0">
              <a:lnSpc>
                <a:spcPct val="115000"/>
              </a:lnSpc>
              <a:buSzPts val="1800"/>
            </a:pPr>
            <a:r>
              <a:rPr lang="ru-RU" dirty="0" smtClean="0">
                <a:solidFill>
                  <a:schemeClr val="tx1"/>
                </a:solidFill>
              </a:rPr>
              <a:t>Аналитик данных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26959" y="3915193"/>
            <a:ext cx="190350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>
              <a:lnSpc>
                <a:spcPct val="115000"/>
              </a:lnSpc>
              <a:buSzPts val="1800"/>
            </a:pPr>
            <a:r>
              <a:rPr lang="ru-RU" dirty="0" err="1" smtClean="0">
                <a:solidFill>
                  <a:schemeClr val="tx1"/>
                </a:solidFill>
              </a:rPr>
              <a:t>Сухина</a:t>
            </a:r>
            <a:r>
              <a:rPr lang="ru-RU" dirty="0" smtClean="0">
                <a:solidFill>
                  <a:schemeClr val="tx1"/>
                </a:solidFill>
              </a:rPr>
              <a:t> Ирина</a:t>
            </a:r>
          </a:p>
          <a:p>
            <a:pPr marL="342900" lvl="0">
              <a:lnSpc>
                <a:spcPct val="115000"/>
              </a:lnSpc>
              <a:buSzPts val="1800"/>
            </a:pPr>
            <a:r>
              <a:rPr lang="ru-RU" dirty="0" smtClean="0">
                <a:solidFill>
                  <a:schemeClr val="tx1"/>
                </a:solidFill>
              </a:rPr>
              <a:t>Администратор</a:t>
            </a:r>
          </a:p>
        </p:txBody>
      </p:sp>
      <p:sp>
        <p:nvSpPr>
          <p:cNvPr id="9" name="Google Shape;98;p20"/>
          <p:cNvSpPr txBox="1">
            <a:spLocks/>
          </p:cNvSpPr>
          <p:nvPr/>
        </p:nvSpPr>
        <p:spPr>
          <a:xfrm>
            <a:off x="-1398587" y="4525447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Тел: 8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(919) 442 34 09 – Кондратьев Сергей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718</Words>
  <Application>Microsoft Office PowerPoint</Application>
  <PresentationFormat>Экран (16:9)</PresentationFormat>
  <Paragraphs>123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1_Simple Light</vt:lpstr>
      <vt:lpstr>Simple Light</vt:lpstr>
      <vt:lpstr>Заповедник для туриста</vt:lpstr>
      <vt:lpstr>Пользователь и его проблема</vt:lpstr>
      <vt:lpstr>Решение</vt:lpstr>
      <vt:lpstr>Демонстрация решения</vt:lpstr>
      <vt:lpstr>Экономика проекта: Рынок</vt:lpstr>
      <vt:lpstr>Структура издержек и бизнес-модель</vt:lpstr>
      <vt:lpstr>Перспективы развития проекта за пределами Акселератора / Перспективы внедрения и итоги тестирования с заказчиком</vt:lpstr>
      <vt:lpstr>Подведение итогов работы в Акселераторе  </vt:lpstr>
      <vt:lpstr>Команда Заповедники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Vadim</dc:creator>
  <cp:lastModifiedBy>nb10</cp:lastModifiedBy>
  <cp:revision>16</cp:revision>
  <dcterms:modified xsi:type="dcterms:W3CDTF">2023-12-07T13:06:09Z</dcterms:modified>
</cp:coreProperties>
</file>