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74" r:id="rId2"/>
    <p:sldId id="275" r:id="rId3"/>
    <p:sldId id="276" r:id="rId4"/>
    <p:sldId id="277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64" r:id="rId15"/>
    <p:sldId id="265" r:id="rId16"/>
    <p:sldId id="289" r:id="rId17"/>
    <p:sldId id="273" r:id="rId18"/>
    <p:sldId id="290" r:id="rId19"/>
    <p:sldId id="271" r:id="rId20"/>
  </p:sldIdLst>
  <p:sldSz cx="9144000" cy="5143500" type="screen16x9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IBM Plex Sans" charset="0"/>
      <p:regular r:id="rId26"/>
      <p:bold r:id="rId27"/>
      <p:italic r:id="rId28"/>
      <p:boldItalic r:id="rId29"/>
    </p:embeddedFont>
    <p:embeddedFont>
      <p:font typeface="IBM Plex Sans SemiBold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29" autoAdjust="0"/>
  </p:normalViewPr>
  <p:slideViewPr>
    <p:cSldViewPr snapToGrid="0">
      <p:cViewPr varScale="1">
        <p:scale>
          <a:sx n="86" d="100"/>
          <a:sy n="86" d="100"/>
        </p:scale>
        <p:origin x="-888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ad017bfe3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3ad017bfe3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1037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e49c100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e49c100d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60459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21afd4f65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21afd4f65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https://vc.ru/money/159115-ocenit-rynok-startapa-za-polchasa-metod-tam-sam-som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21afd4f65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21afd4f65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FF4E23B-34FE-F46B-0304-88FD5E3B9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0359" cy="5143500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07016" y="1965174"/>
            <a:ext cx="5717220" cy="919623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sz="3800" dirty="0" smtClean="0">
                <a:solidFill>
                  <a:schemeClr val="tx1"/>
                </a:solidFill>
                <a:highlight>
                  <a:srgbClr val="FFFF00"/>
                </a:highlight>
              </a:rPr>
              <a:t>Заповедник для туриста</a:t>
            </a:r>
            <a:endParaRPr sz="3800" dirty="0">
              <a:solidFill>
                <a:schemeClr val="tx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758431" y="3262763"/>
            <a:ext cx="4277111" cy="563513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Наставник: </a:t>
            </a:r>
            <a:r>
              <a:rPr lang="ru-RU" dirty="0" err="1" smtClean="0">
                <a:solidFill>
                  <a:schemeClr val="tx1"/>
                </a:solidFill>
                <a:highlight>
                  <a:srgbClr val="FFFF00"/>
                </a:highlight>
              </a:rPr>
              <a:t>Мазунина.Е.С</a:t>
            </a:r>
            <a:endParaRPr dirty="0">
              <a:solidFill>
                <a:schemeClr val="tx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16135" y="1193426"/>
            <a:ext cx="5298981" cy="736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34234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Акселератор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34234"/>
              <a:buFont typeface="Arial"/>
              <a:buNone/>
            </a:pPr>
            <a:r>
              <a:rPr lang="ru-RU" sz="2400" b="0" i="0" u="none" strike="noStrike" cap="none" dirty="0" err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АгроТехноУнивер</a:t>
            </a:r>
            <a:r>
              <a:rPr lang="ru-RU" sz="24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. Осень 2023</a:t>
            </a:r>
            <a:endParaRPr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0" y="3927542"/>
            <a:ext cx="9144000" cy="121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7647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Технологическое </a:t>
            </a:r>
            <a:r>
              <a:rPr lang="ru-RU" sz="28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направление:</a:t>
            </a:r>
            <a:endParaRPr dirty="0"/>
          </a:p>
          <a:p>
            <a:pPr marL="457200" lvl="0" indent="-457200">
              <a:buClr>
                <a:schemeClr val="dk2"/>
              </a:buClr>
              <a:buSzPct val="117647"/>
              <a:buFont typeface="Arial"/>
              <a:buChar char="•"/>
            </a:pPr>
            <a:r>
              <a:rPr lang="ru-RU" sz="2400" dirty="0" smtClean="0"/>
              <a:t>Информационные технологии.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940" y="0"/>
            <a:ext cx="615011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36" y="0"/>
            <a:ext cx="718912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24" y="0"/>
            <a:ext cx="667515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638" y="0"/>
            <a:ext cx="446672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Экономика проекта: Рынок</a:t>
            </a:r>
            <a:endParaRPr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4ED61A6-2EEE-FE4E-592D-DD7B1150A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0462641"/>
              </p:ext>
            </p:extLst>
          </p:nvPr>
        </p:nvGraphicFramePr>
        <p:xfrm>
          <a:off x="311700" y="1129785"/>
          <a:ext cx="3387154" cy="341432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693577">
                  <a:extLst>
                    <a:ext uri="{9D8B030D-6E8A-4147-A177-3AD203B41FA5}">
                      <a16:colId xmlns="" xmlns:a16="http://schemas.microsoft.com/office/drawing/2014/main" val="675160448"/>
                    </a:ext>
                  </a:extLst>
                </a:gridCol>
                <a:gridCol w="1693577">
                  <a:extLst>
                    <a:ext uri="{9D8B030D-6E8A-4147-A177-3AD203B41FA5}">
                      <a16:colId xmlns="" xmlns:a16="http://schemas.microsoft.com/office/drawing/2014/main" val="1818076290"/>
                    </a:ext>
                  </a:extLst>
                </a:gridCol>
              </a:tblGrid>
              <a:tr h="436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Формулирование рынка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3312290"/>
                  </a:ext>
                </a:extLst>
              </a:tr>
              <a:tr h="3348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отрасль  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конечный потребитель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1760046"/>
                  </a:ext>
                </a:extLst>
              </a:tr>
              <a:tr h="7144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spc="0" baseline="0" dirty="0">
                          <a:effectLst/>
                        </a:rPr>
                        <a:t> </a:t>
                      </a:r>
                      <a:r>
                        <a:rPr lang="ru-RU" sz="1100" u="none" strike="noStrike" spc="0" baseline="0" dirty="0" smtClean="0">
                          <a:effectLst/>
                        </a:rPr>
                        <a:t>туризм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spc="0" baseline="0" dirty="0">
                          <a:effectLst/>
                        </a:rPr>
                        <a:t> </a:t>
                      </a:r>
                      <a:r>
                        <a:rPr lang="ru-RU" sz="1100" u="none" strike="noStrike" spc="0" baseline="0" dirty="0" smtClean="0">
                          <a:effectLst/>
                        </a:rPr>
                        <a:t>турист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7725250"/>
                  </a:ext>
                </a:extLst>
              </a:tr>
              <a:tr h="3525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география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конечный продукт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327345"/>
                  </a:ext>
                </a:extLst>
              </a:tr>
              <a:tr h="625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spc="0" baseline="0" dirty="0">
                          <a:effectLst/>
                        </a:rPr>
                        <a:t> </a:t>
                      </a:r>
                      <a:r>
                        <a:rPr lang="ru-RU" sz="1100" u="none" strike="noStrike" spc="0" baseline="0" dirty="0" smtClean="0">
                          <a:effectLst/>
                        </a:rPr>
                        <a:t>Урал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spc="0" baseline="0" dirty="0">
                          <a:effectLst/>
                        </a:rPr>
                        <a:t> </a:t>
                      </a:r>
                      <a:r>
                        <a:rPr lang="ru-RU" sz="1100" u="none" strike="noStrike" spc="0" baseline="0" dirty="0" smtClean="0">
                          <a:effectLst/>
                        </a:rPr>
                        <a:t>сайт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6446519"/>
                  </a:ext>
                </a:extLst>
              </a:tr>
              <a:tr h="3250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назвать рынок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3861345"/>
                  </a:ext>
                </a:extLst>
              </a:tr>
              <a:tr h="62525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 </a:t>
                      </a:r>
                      <a:r>
                        <a:rPr lang="ru-RU" sz="1100" u="none" strike="noStrike" spc="0" baseline="0" dirty="0" smtClean="0">
                          <a:effectLst/>
                        </a:rPr>
                        <a:t>рынок туристических услуг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378101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0B1A1A4A-5601-5AA0-C841-81E397A17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81401288"/>
              </p:ext>
            </p:extLst>
          </p:nvPr>
        </p:nvGraphicFramePr>
        <p:xfrm>
          <a:off x="3781352" y="1129781"/>
          <a:ext cx="2468194" cy="341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234097">
                  <a:extLst>
                    <a:ext uri="{9D8B030D-6E8A-4147-A177-3AD203B41FA5}">
                      <a16:colId xmlns="" xmlns:a16="http://schemas.microsoft.com/office/drawing/2014/main" val="347970302"/>
                    </a:ext>
                  </a:extLst>
                </a:gridCol>
                <a:gridCol w="1234097">
                  <a:extLst>
                    <a:ext uri="{9D8B030D-6E8A-4147-A177-3AD203B41FA5}">
                      <a16:colId xmlns="" xmlns:a16="http://schemas.microsoft.com/office/drawing/2014/main" val="349239785"/>
                    </a:ext>
                  </a:extLst>
                </a:gridCol>
              </a:tblGrid>
              <a:tr h="456347">
                <a:tc gridSpan="2"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Методы оценки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6691185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сверху-вниз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снизу-вверх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6259299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ТАМ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ТАМ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76208953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</a:t>
                      </a:r>
                      <a:endParaRPr lang="ru-RU" sz="1100" b="0" i="0" u="none" strike="noStrike" cap="none" spc="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9506241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SAM</a:t>
                      </a:r>
                      <a:endParaRPr lang="en-US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u="none" strike="noStrike" cap="none" spc="0" baseline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SAM</a:t>
                      </a:r>
                      <a:endParaRPr lang="en-US" sz="1100" b="0" i="0" u="none" strike="noStrike" cap="none" spc="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1451106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</a:t>
                      </a:r>
                      <a:endParaRPr lang="ru-RU" sz="1100" b="0" i="0" u="none" strike="noStrike" cap="none" spc="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6917888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SOM</a:t>
                      </a:r>
                      <a:endParaRPr lang="en-US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SOM</a:t>
                      </a:r>
                      <a:endParaRPr lang="en-US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4177536"/>
                  </a:ext>
                </a:extLst>
              </a:tr>
              <a:tr h="61172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804167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68F6A07D-688C-4B3B-7BD4-1B2AEB3D9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7252734"/>
              </p:ext>
            </p:extLst>
          </p:nvPr>
        </p:nvGraphicFramePr>
        <p:xfrm>
          <a:off x="6400794" y="1128032"/>
          <a:ext cx="2585076" cy="2166413"/>
        </p:xfrm>
        <a:graphic>
          <a:graphicData uri="http://schemas.openxmlformats.org/drawingml/2006/table">
            <a:tbl>
              <a:tblPr bandRow="1"/>
              <a:tblGrid>
                <a:gridCol w="1292538">
                  <a:extLst>
                    <a:ext uri="{9D8B030D-6E8A-4147-A177-3AD203B41FA5}">
                      <a16:colId xmlns="" xmlns:a16="http://schemas.microsoft.com/office/drawing/2014/main" val="1045017119"/>
                    </a:ext>
                  </a:extLst>
                </a:gridCol>
                <a:gridCol w="1292538">
                  <a:extLst>
                    <a:ext uri="{9D8B030D-6E8A-4147-A177-3AD203B41FA5}">
                      <a16:colId xmlns="" xmlns:a16="http://schemas.microsoft.com/office/drawing/2014/main" val="4084404665"/>
                    </a:ext>
                  </a:extLst>
                </a:gridCol>
              </a:tblGrid>
              <a:tr h="3262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Итоги оценки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8757614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ТАМ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рынок тур. услуг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7292290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SAM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реклама в тур. секторе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2796009"/>
                  </a:ext>
                </a:extLst>
              </a:tr>
              <a:tr h="201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SOM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реклама внутреннего туризма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3497088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</a:rPr>
                        <a:t>Выручка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0599951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</a:rPr>
                        <a:t>Прибыль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0715573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Рентабельность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4366345"/>
                  </a:ext>
                </a:extLst>
              </a:tr>
              <a:tr h="208847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Окупаемость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15214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B46DF1A-2482-AE6E-4195-8A429C710377}"/>
              </a:ext>
            </a:extLst>
          </p:cNvPr>
          <p:cNvSpPr txBox="1"/>
          <p:nvPr/>
        </p:nvSpPr>
        <p:spPr>
          <a:xfrm>
            <a:off x="6367743" y="3491134"/>
            <a:ext cx="2585076" cy="86177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00" dirty="0"/>
              <a:t>TAM — это общий рынок решений;</a:t>
            </a:r>
          </a:p>
          <a:p>
            <a:pPr algn="just"/>
            <a:r>
              <a:rPr lang="ru-RU" sz="1000" dirty="0"/>
              <a:t>SAM — это доля рынка с учётом нашего бизнеса;</a:t>
            </a:r>
          </a:p>
          <a:p>
            <a:pPr algn="just"/>
            <a:r>
              <a:rPr lang="ru-RU" sz="1000" dirty="0"/>
              <a:t>SOM — наша доступная доля с учётом коммерческой модели и конкуренции.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27745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Структура издержек и бизнес-модель</a:t>
            </a:r>
            <a:endParaRPr dirty="0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A95948B8-A258-A4B7-BBB8-C25E1F19A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909583"/>
              </p:ext>
            </p:extLst>
          </p:nvPr>
        </p:nvGraphicFramePr>
        <p:xfrm>
          <a:off x="388819" y="417265"/>
          <a:ext cx="8364787" cy="3785582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589740">
                  <a:extLst>
                    <a:ext uri="{9D8B030D-6E8A-4147-A177-3AD203B41FA5}">
                      <a16:colId xmlns="" xmlns:a16="http://schemas.microsoft.com/office/drawing/2014/main" val="1951324904"/>
                    </a:ext>
                  </a:extLst>
                </a:gridCol>
                <a:gridCol w="4775047">
                  <a:extLst>
                    <a:ext uri="{9D8B030D-6E8A-4147-A177-3AD203B41FA5}">
                      <a16:colId xmlns="" xmlns:a16="http://schemas.microsoft.com/office/drawing/2014/main" val="1566838389"/>
                    </a:ext>
                  </a:extLst>
                </a:gridCol>
              </a:tblGrid>
              <a:tr h="298292">
                <a:tc>
                  <a:txBody>
                    <a:bodyPr/>
                    <a:lstStyle/>
                    <a:p>
                      <a:r>
                        <a:rPr lang="ru-RU" dirty="0"/>
                        <a:t>Кто ваш клиент? (кто платит?)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Туристы, туристические кампании, магазины туристических</a:t>
                      </a:r>
                      <a:r>
                        <a:rPr lang="ru-RU" baseline="0" dirty="0" smtClean="0"/>
                        <a:t> товаров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1186644"/>
                  </a:ext>
                </a:extLst>
              </a:tr>
              <a:tr h="684055">
                <a:tc>
                  <a:txBody>
                    <a:bodyPr/>
                    <a:lstStyle/>
                    <a:p>
                      <a:r>
                        <a:rPr lang="ru-RU" dirty="0" smtClean="0"/>
                        <a:t>Ключевые виды деятельности</a:t>
                      </a:r>
                      <a:br>
                        <a:rPr lang="ru-RU" dirty="0" smtClean="0"/>
                      </a:br>
                      <a:endParaRPr lang="ru-RU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Реклама</a:t>
                      </a:r>
                      <a:r>
                        <a:rPr lang="ru-RU" baseline="0" dirty="0" smtClean="0"/>
                        <a:t> на сайте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83257788"/>
                  </a:ext>
                </a:extLst>
              </a:tr>
              <a:tr h="683759">
                <a:tc>
                  <a:txBody>
                    <a:bodyPr/>
                    <a:lstStyle/>
                    <a:p>
                      <a:r>
                        <a:rPr lang="ru-RU" dirty="0"/>
                        <a:t>Структура издержек, из которой складывается себестоимость вашего решения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</a:t>
                      </a:r>
                      <a:r>
                        <a:rPr lang="ru-RU" baseline="0" dirty="0" smtClean="0"/>
                        <a:t> сайта (временные затраты) и его размещение (5000 рублей в </a:t>
                      </a:r>
                      <a:r>
                        <a:rPr lang="ru-RU" baseline="0" dirty="0" err="1" smtClean="0"/>
                        <a:t>год+возможность</a:t>
                      </a:r>
                      <a:r>
                        <a:rPr lang="ru-RU" baseline="0" dirty="0" smtClean="0"/>
                        <a:t> создания виртуальной среды)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2597256"/>
                  </a:ext>
                </a:extLst>
              </a:tr>
              <a:tr h="185184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</a:rPr>
                        <a:t>Как вы будете продавать свой продукт/услугу потребителям?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Каналы 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</a:rPr>
                        <a:t>сбыта и распространения, </a:t>
                      </a:r>
                      <a:r>
                        <a:rPr lang="ru-RU" sz="1400" dirty="0" smtClean="0">
                          <a:solidFill>
                            <a:schemeClr val="dk1"/>
                          </a:solidFill>
                        </a:rPr>
                        <a:t>маркетинг</a:t>
                      </a:r>
                      <a:endParaRPr lang="ru-RU" sz="1400" dirty="0">
                        <a:solidFill>
                          <a:schemeClr val="dk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Будем брать оплату за размещение</a:t>
                      </a:r>
                      <a:r>
                        <a:rPr lang="ru-RU" baseline="0" dirty="0" smtClean="0"/>
                        <a:t> рекламы туристических кампаний и магазинов туристических товаров на </a:t>
                      </a:r>
                      <a:r>
                        <a:rPr lang="ru-RU" baseline="0" dirty="0" smtClean="0"/>
                        <a:t>сайте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Через сайт заповедника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28581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/>
        </p:nvSpPr>
        <p:spPr>
          <a:xfrm>
            <a:off x="401965" y="991517"/>
            <a:ext cx="7659300" cy="21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1010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 smtClean="0">
              <a:solidFill>
                <a:srgbClr val="01010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4AE0"/>
              </a:buClr>
              <a:buSzPts val="1800"/>
              <a:buFont typeface="IBM Plex Sans"/>
              <a:buChar char="•"/>
            </a:pPr>
            <a:r>
              <a:rPr lang="ru-RU" sz="1800" b="0" i="0" u="none" strike="noStrike" cap="none" dirty="0">
                <a:solidFill>
                  <a:srgbClr val="010101"/>
                </a:solidFill>
                <a:latin typeface="IBM Plex Sans"/>
                <a:ea typeface="IBM Plex Sans"/>
                <a:cs typeface="IBM Plex Sans"/>
                <a:sym typeface="IBM Plex Sans"/>
              </a:rPr>
              <a:t>Наш </a:t>
            </a:r>
            <a:r>
              <a:rPr lang="ru-RU" sz="1800" dirty="0" smtClean="0">
                <a:solidFill>
                  <a:srgbClr val="010101"/>
                </a:solidFill>
                <a:latin typeface="IBM Plex Sans"/>
                <a:ea typeface="IBM Plex Sans"/>
                <a:cs typeface="IBM Plex Sans"/>
                <a:sym typeface="IBM Plex Sans"/>
              </a:rPr>
              <a:t>проект сайта помогает развитию туристического бизнеса заповедникам</a:t>
            </a:r>
            <a:endParaRPr sz="1800" b="0" i="0" u="none" strike="noStrike" cap="none" dirty="0">
              <a:solidFill>
                <a:srgbClr val="01010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4AE0"/>
              </a:buClr>
              <a:buSzPts val="1800"/>
              <a:buFont typeface="IBM Plex Sans"/>
              <a:buChar char="•"/>
            </a:pPr>
            <a:r>
              <a:rPr lang="ru-RU" sz="1800" dirty="0" smtClean="0">
                <a:solidFill>
                  <a:srgbClr val="010101"/>
                </a:solidFill>
                <a:latin typeface="IBM Plex Sans"/>
                <a:ea typeface="IBM Plex Sans"/>
                <a:cs typeface="IBM Plex Sans"/>
                <a:sym typeface="IBM Plex Sans"/>
              </a:rPr>
              <a:t>Распространение рекламы заповедников в туризме (новые места, новые маршруты)</a:t>
            </a:r>
          </a:p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4AE0"/>
              </a:buClr>
              <a:buSzPts val="1800"/>
              <a:buFont typeface="IBM Plex Sans"/>
              <a:buChar char="•"/>
            </a:pPr>
            <a:r>
              <a:rPr lang="ru-RU" sz="1800" b="0" i="0" u="none" strike="noStrike" cap="none" dirty="0" smtClean="0">
                <a:solidFill>
                  <a:srgbClr val="010101"/>
                </a:solidFill>
                <a:latin typeface="IBM Plex Sans"/>
                <a:ea typeface="IBM Plex Sans"/>
                <a:cs typeface="IBM Plex Sans"/>
                <a:sym typeface="IBM Plex Sans"/>
              </a:rPr>
              <a:t>Привлечение волонтеров в заповедники.</a:t>
            </a:r>
            <a:endParaRPr sz="1800" b="0" i="0" u="none" strike="noStrike" cap="none" dirty="0">
              <a:solidFill>
                <a:srgbClr val="01010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6637800" y="1662673"/>
            <a:ext cx="25062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375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888888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6351942" y="2276110"/>
            <a:ext cx="31389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375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888888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5151682" y="3572610"/>
            <a:ext cx="31389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375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888888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490100" y="4230050"/>
            <a:ext cx="41604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375" rIns="0" bIns="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888888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888888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888888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dirty="0"/>
              <a:t>Промежуточный итог: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Ценностное предложение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00683" y="1593150"/>
            <a:ext cx="8520600" cy="16458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ru-RU" dirty="0"/>
              <a:t>Наш </a:t>
            </a:r>
            <a:r>
              <a:rPr lang="ru-RU" dirty="0" smtClean="0"/>
              <a:t>сайт помогает туристам, которые </a:t>
            </a:r>
            <a:r>
              <a:rPr lang="ru-RU" dirty="0"/>
              <a:t>хотят </a:t>
            </a:r>
            <a:r>
              <a:rPr lang="ru-RU" dirty="0" smtClean="0"/>
              <a:t>увидеть и посетить новые места, </a:t>
            </a:r>
            <a:r>
              <a:rPr lang="ru-RU" dirty="0"/>
              <a:t>тем, что </a:t>
            </a:r>
            <a:r>
              <a:rPr lang="ru-RU" dirty="0" smtClean="0"/>
              <a:t>снижает время поисков туриста информации про заповедник и избавляет от </a:t>
            </a:r>
            <a:r>
              <a:rPr lang="ru-RU" i="1" dirty="0" smtClean="0"/>
              <a:t>некоторых</a:t>
            </a:r>
            <a:r>
              <a:rPr lang="ru-RU" dirty="0" smtClean="0"/>
              <a:t> рисков.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238036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280169" y="17175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dirty="0"/>
              <a:t>Команда</a:t>
            </a:r>
            <a:endParaRPr dirty="0"/>
          </a:p>
        </p:txBody>
      </p:sp>
      <p:pic>
        <p:nvPicPr>
          <p:cNvPr id="4" name="Рисунок 3" descr="IMG_20231109_1100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42" y="787432"/>
            <a:ext cx="2301765" cy="3070133"/>
          </a:xfrm>
          <a:prstGeom prst="rect">
            <a:avLst/>
          </a:prstGeom>
        </p:spPr>
      </p:pic>
      <p:pic>
        <p:nvPicPr>
          <p:cNvPr id="5" name="Рисунок 4" descr="20231109_1617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508" y="809298"/>
            <a:ext cx="4083266" cy="30624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2154" y="3852132"/>
            <a:ext cx="2151551" cy="555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>
              <a:lnSpc>
                <a:spcPct val="115000"/>
              </a:lnSpc>
              <a:buSzPts val="1800"/>
            </a:pPr>
            <a:r>
              <a:rPr lang="ru-RU" dirty="0" smtClean="0">
                <a:solidFill>
                  <a:schemeClr val="tx1"/>
                </a:solidFill>
              </a:rPr>
              <a:t>Кондратьев Сергей</a:t>
            </a:r>
          </a:p>
          <a:p>
            <a:pPr marL="342900" lvl="0">
              <a:buSzPts val="1800"/>
            </a:pPr>
            <a:r>
              <a:rPr lang="ru-RU" dirty="0" smtClean="0">
                <a:solidFill>
                  <a:schemeClr val="tx1"/>
                </a:solidFill>
              </a:rPr>
              <a:t>Разработчик сайта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00009" y="3946725"/>
            <a:ext cx="198804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>
              <a:lnSpc>
                <a:spcPct val="115000"/>
              </a:lnSpc>
              <a:buSzPts val="1800"/>
            </a:pPr>
            <a:r>
              <a:rPr lang="ru-RU" dirty="0" err="1" smtClean="0">
                <a:solidFill>
                  <a:schemeClr val="tx1"/>
                </a:solidFill>
              </a:rPr>
              <a:t>Хатыпова</a:t>
            </a:r>
            <a:r>
              <a:rPr lang="ru-RU" dirty="0" smtClean="0">
                <a:solidFill>
                  <a:schemeClr val="tx1"/>
                </a:solidFill>
              </a:rPr>
              <a:t> Дания</a:t>
            </a:r>
          </a:p>
          <a:p>
            <a:pPr marL="342900" lvl="0">
              <a:lnSpc>
                <a:spcPct val="115000"/>
              </a:lnSpc>
              <a:buSzPts val="1800"/>
            </a:pPr>
            <a:r>
              <a:rPr lang="ru-RU" dirty="0" smtClean="0">
                <a:solidFill>
                  <a:schemeClr val="tx1"/>
                </a:solidFill>
              </a:rPr>
              <a:t>Аналитик данных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6959" y="3915193"/>
            <a:ext cx="190350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lnSpc>
                <a:spcPct val="115000"/>
              </a:lnSpc>
              <a:buSzPts val="1800"/>
            </a:pPr>
            <a:r>
              <a:rPr lang="ru-RU" dirty="0" err="1" smtClean="0">
                <a:solidFill>
                  <a:schemeClr val="tx1"/>
                </a:solidFill>
              </a:rPr>
              <a:t>Сухина</a:t>
            </a:r>
            <a:r>
              <a:rPr lang="ru-RU" dirty="0" smtClean="0">
                <a:solidFill>
                  <a:schemeClr val="tx1"/>
                </a:solidFill>
              </a:rPr>
              <a:t> Ирина</a:t>
            </a:r>
          </a:p>
          <a:p>
            <a:pPr marL="342900" lvl="0">
              <a:lnSpc>
                <a:spcPct val="115000"/>
              </a:lnSpc>
              <a:buSzPts val="1800"/>
            </a:pPr>
            <a:r>
              <a:rPr lang="ru-RU" dirty="0" smtClean="0">
                <a:solidFill>
                  <a:schemeClr val="tx1"/>
                </a:solidFill>
              </a:rPr>
              <a:t>Администратор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Вопросы к экспертам</a:t>
            </a:r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716096" y="2027104"/>
            <a:ext cx="7965196" cy="1487277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/>
              <a:t>Как просчитать экономику проекта?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 smtClean="0"/>
              <a:t>Мы делаем только сайт.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06429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9173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dirty="0"/>
              <a:t>Пользователь и его проблема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440873"/>
            <a:ext cx="8520600" cy="312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r>
              <a:rPr lang="ru-RU" i="1" dirty="0" smtClean="0"/>
              <a:t>Турист, который хочет многое увидеть и пройти новые маршруты</a:t>
            </a:r>
          </a:p>
          <a:p>
            <a:pPr marL="0" lvl="0" indent="0">
              <a:buNone/>
            </a:pPr>
            <a:endParaRPr lang="ru-RU" i="1" dirty="0" smtClean="0"/>
          </a:p>
          <a:p>
            <a:pPr marL="0" lvl="0" indent="0">
              <a:buNone/>
            </a:pPr>
            <a:endParaRPr lang="ru-RU" i="1" dirty="0" smtClean="0"/>
          </a:p>
          <a:p>
            <a:pPr marL="0" lvl="0" indent="0">
              <a:buNone/>
            </a:pPr>
            <a:r>
              <a:rPr lang="ru-RU" i="1" dirty="0" smtClean="0"/>
              <a:t>Заповедник, который хочет заработать</a:t>
            </a:r>
          </a:p>
          <a:p>
            <a:pPr marL="0" lvl="0" indent="0">
              <a:buNone/>
            </a:pPr>
            <a:endParaRPr lang="ru-RU" i="1" dirty="0" smtClean="0"/>
          </a:p>
          <a:p>
            <a:pPr marL="0" lvl="0" indent="0">
              <a:buNone/>
            </a:pPr>
            <a:endParaRPr lang="ru-RU" i="1" dirty="0" smtClean="0"/>
          </a:p>
          <a:p>
            <a:pPr marL="0" lvl="0" indent="0">
              <a:buNone/>
            </a:pPr>
            <a:r>
              <a:rPr lang="ru-RU" i="1" dirty="0" smtClean="0"/>
              <a:t>НО в заповеднике есть много ограничений и их необходимо соблюдать!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  <p:sp>
        <p:nvSpPr>
          <p:cNvPr id="64" name="Google Shape;64;p14"/>
          <p:cNvSpPr/>
          <p:nvPr/>
        </p:nvSpPr>
        <p:spPr>
          <a:xfrm>
            <a:off x="2286000" y="664434"/>
            <a:ext cx="4572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dirty="0"/>
              <a:t>Решение</a:t>
            </a:r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endParaRPr lang="ru-RU" i="1" dirty="0" smtClean="0"/>
          </a:p>
          <a:p>
            <a:pPr marL="0" lvl="0" indent="0">
              <a:buNone/>
            </a:pPr>
            <a:endParaRPr lang="ru-RU" i="1" dirty="0" smtClean="0"/>
          </a:p>
          <a:p>
            <a:pPr marL="0" lvl="0" indent="0">
              <a:buNone/>
            </a:pPr>
            <a:endParaRPr lang="ru-RU" i="1" dirty="0" smtClean="0"/>
          </a:p>
          <a:p>
            <a:pPr marL="0" lvl="0" indent="0">
              <a:buNone/>
            </a:pPr>
            <a:r>
              <a:rPr lang="ru-RU" i="1" dirty="0" smtClean="0"/>
              <a:t>Создать информационный ресурс, в котором есть информация о заповедниках и туристических компаниях, которые оказывают услуги по экскурсиям в заповедники. </a:t>
            </a:r>
            <a:endParaRPr lang="ru-RU" i="1" dirty="0"/>
          </a:p>
        </p:txBody>
      </p:sp>
      <p:sp>
        <p:nvSpPr>
          <p:cNvPr id="71" name="Google Shape;71;p15"/>
          <p:cNvSpPr/>
          <p:nvPr/>
        </p:nvSpPr>
        <p:spPr>
          <a:xfrm>
            <a:off x="4356538" y="0"/>
            <a:ext cx="4572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dirty="0"/>
              <a:t>Аналоги решения</a:t>
            </a:r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882868" y="1057882"/>
            <a:ext cx="7276769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Есть сайты заповедников, </a:t>
            </a:r>
          </a:p>
          <a:p>
            <a:pPr marL="0" indent="0">
              <a:buNone/>
            </a:pPr>
            <a:r>
              <a:rPr lang="ru-RU" i="1" dirty="0" smtClean="0"/>
              <a:t>есть сайты туристических компаний, </a:t>
            </a:r>
          </a:p>
          <a:p>
            <a:pPr marL="0" indent="0">
              <a:buNone/>
            </a:pPr>
            <a:r>
              <a:rPr lang="ru-RU" i="1" dirty="0" smtClean="0"/>
              <a:t>есть статьи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dirty="0"/>
              <a:t>Ключевые выводы из исследования</a:t>
            </a:r>
            <a:br>
              <a:rPr lang="ru-RU" dirty="0"/>
            </a:br>
            <a:endParaRPr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lvl="0">
              <a:buFont typeface="Arial"/>
              <a:buAutoNum type="arabicPeriod"/>
            </a:pPr>
            <a:r>
              <a:rPr lang="ru-RU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ru-RU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(что) – </a:t>
            </a:r>
            <a:r>
              <a:rPr lang="ru-RU" dirty="0" smtClean="0">
                <a:solidFill>
                  <a:schemeClr val="tx1"/>
                </a:solidFill>
              </a:rPr>
              <a:t>информационный ресурс для туристов</a:t>
            </a:r>
            <a:r>
              <a:rPr lang="ru-RU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lvl="0">
              <a:buFont typeface="Arial"/>
              <a:buAutoNum type="arabicPeriod"/>
            </a:pPr>
            <a:r>
              <a:rPr lang="ru-RU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Who</a:t>
            </a:r>
            <a:r>
              <a:rPr lang="ru-RU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(кто) </a:t>
            </a:r>
            <a:r>
              <a:rPr lang="ru-RU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– организации/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администрации заповедников, туристические компании.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ru-RU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ru-RU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(почему) – </a:t>
            </a:r>
            <a:r>
              <a:rPr lang="ru-RU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санкции, СВО, любовь к родной стране.</a:t>
            </a:r>
          </a:p>
          <a:p>
            <a:pPr>
              <a:buFont typeface="Arial"/>
              <a:buAutoNum type="arabicPeriod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Например, Южно-уральский заповедник 2021 год количество заявок 3882, 2022 год - 4921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ru-RU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ru-RU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(когда) </a:t>
            </a:r>
            <a:r>
              <a:rPr lang="ru-RU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сложный вопрос, всё зависит от заповедника</a:t>
            </a:r>
            <a:r>
              <a:rPr lang="ru-RU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ru-RU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Where</a:t>
            </a:r>
            <a:r>
              <a:rPr lang="ru-RU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(где) – </a:t>
            </a:r>
            <a:r>
              <a:rPr lang="ru-RU" dirty="0" smtClean="0">
                <a:solidFill>
                  <a:schemeClr val="tx1"/>
                </a:solidFill>
              </a:rPr>
              <a:t>сайт, туристические компании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01190" y="12971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dirty="0"/>
              <a:t>Результаты исследования: Прототип разработки</a:t>
            </a:r>
            <a:endParaRPr dirty="0"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-1" y="847674"/>
            <a:ext cx="3920360" cy="341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dirty="0" smtClean="0"/>
              <a:t>Создан набросок сайта с небольшой формой заповедников, в дальнейшем будут прорабатываться каждый заповедник по отдельности.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747" y="639751"/>
            <a:ext cx="4470839" cy="43555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185"/>
            <a:ext cx="9144000" cy="48220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338137"/>
            <a:ext cx="9105900" cy="4467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69" y="0"/>
            <a:ext cx="8329661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414</Words>
  <Application>Microsoft Office PowerPoint</Application>
  <PresentationFormat>Экран (16:9)</PresentationFormat>
  <Paragraphs>116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Times New Roman</vt:lpstr>
      <vt:lpstr>Calibri</vt:lpstr>
      <vt:lpstr>IBM Plex Sans</vt:lpstr>
      <vt:lpstr>IBM Plex Sans SemiBold</vt:lpstr>
      <vt:lpstr>Simple Light</vt:lpstr>
      <vt:lpstr>Заповедник для туриста</vt:lpstr>
      <vt:lpstr>Пользователь и его проблема</vt:lpstr>
      <vt:lpstr>Решение</vt:lpstr>
      <vt:lpstr>Аналоги решения</vt:lpstr>
      <vt:lpstr>Ключевые выводы из исследования </vt:lpstr>
      <vt:lpstr>Результаты исследования: Прототип разработки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Экономика проекта: Рынок</vt:lpstr>
      <vt:lpstr>Структура издержек и бизнес-модель</vt:lpstr>
      <vt:lpstr>Промежуточный итог:</vt:lpstr>
      <vt:lpstr>Ценностное предложение</vt:lpstr>
      <vt:lpstr>Команда</vt:lpstr>
      <vt:lpstr>Вопросы к экспертам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Vadim</dc:creator>
  <cp:lastModifiedBy>nb10</cp:lastModifiedBy>
  <cp:revision>14</cp:revision>
  <dcterms:modified xsi:type="dcterms:W3CDTF">2023-12-04T09:35:58Z</dcterms:modified>
</cp:coreProperties>
</file>