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24384000" cy="13716000"/>
  <p:notesSz cx="24384000" cy="13716000"/>
  <p:defaultTextStyle>
    <a:defPPr>
      <a:defRPr lang="en-US"/>
    </a:defPPr>
    <a:lvl1pPr marL="0" algn="l" defTabSz="1828434">
      <a:defRPr sz="36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>
      <a:defRPr sz="36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>
      <a:defRPr sz="36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>
      <a:defRPr sz="36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>
      <a:defRPr sz="36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>
      <a:defRPr sz="36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>
      <a:defRPr sz="36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>
      <a:defRPr sz="36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>
      <a:defRPr sz="36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1C0431F-2641-4C65-AE9C-2AF3337CDBD7}">
  <a:tblStyle styleId="{01C0431F-2641-4C65-AE9C-2AF3337CDBD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Nunito Sans SemiBol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Nunito Sans SemiBold"/>
              </a:defRPr>
            </a:lvl1pPr>
          </a:lstStyle>
          <a:p>
            <a:pPr>
              <a:defRPr/>
            </a:pPr>
            <a:fld id="{EFC10EE1-B198-C942-8235-326C972CBB30}" type="datetimeFigureOut">
              <a:rPr lang="en-US"/>
              <a:t/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Nunito Sans SemiBol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Nunito Sans SemiBold"/>
              </a:defRPr>
            </a:lvl1pPr>
          </a:lstStyle>
          <a:p>
            <a:pPr>
              <a:defRPr/>
            </a:pPr>
            <a:fld id="{006BE02D-20C0-F840-AFAC-BEA99C74FDC2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7">
      <a:defRPr sz="2400" b="1" i="0">
        <a:solidFill>
          <a:schemeClr val="tx1"/>
        </a:solidFill>
        <a:latin typeface="Nunito Sans SemiBold"/>
        <a:ea typeface="+mn-ea"/>
        <a:cs typeface="+mn-cs"/>
      </a:defRPr>
    </a:lvl1pPr>
    <a:lvl2pPr marL="914217" algn="l" defTabSz="914217">
      <a:defRPr sz="2400" b="1" i="0">
        <a:solidFill>
          <a:schemeClr val="tx1"/>
        </a:solidFill>
        <a:latin typeface="Nunito Sans SemiBold"/>
        <a:ea typeface="+mn-ea"/>
        <a:cs typeface="+mn-cs"/>
      </a:defRPr>
    </a:lvl2pPr>
    <a:lvl3pPr marL="1828434" algn="l" defTabSz="914217">
      <a:defRPr sz="2400" b="1" i="0">
        <a:solidFill>
          <a:schemeClr val="tx1"/>
        </a:solidFill>
        <a:latin typeface="Nunito Sans SemiBold"/>
        <a:ea typeface="+mn-ea"/>
        <a:cs typeface="+mn-cs"/>
      </a:defRPr>
    </a:lvl3pPr>
    <a:lvl4pPr marL="2742651" algn="l" defTabSz="914217">
      <a:defRPr sz="2400" b="1" i="0">
        <a:solidFill>
          <a:schemeClr val="tx1"/>
        </a:solidFill>
        <a:latin typeface="Nunito Sans SemiBold"/>
        <a:ea typeface="+mn-ea"/>
        <a:cs typeface="+mn-cs"/>
      </a:defRPr>
    </a:lvl4pPr>
    <a:lvl5pPr marL="3656868" algn="l" defTabSz="914217">
      <a:defRPr sz="2400" b="1" i="0">
        <a:solidFill>
          <a:schemeClr val="tx1"/>
        </a:solidFill>
        <a:latin typeface="Nunito Sans SemiBold"/>
        <a:ea typeface="+mn-ea"/>
        <a:cs typeface="+mn-cs"/>
      </a:defRPr>
    </a:lvl5pPr>
    <a:lvl6pPr marL="4571086" algn="l" defTabSz="914217">
      <a:defRPr sz="24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>
      <a:defRPr sz="24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>
      <a:defRPr sz="24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sz="3200" b="0"/>
              <a:t>Оценка емкости рынка</a:t>
            </a:r>
            <a:endParaRPr/>
          </a:p>
          <a:p>
            <a:pPr marL="0" indent="0">
              <a:buNone/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Емкость рынка — это термин на стыке экономики и маркетинга. 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Это показатель, который приблизительно отражает способность рынка потребить какую-то продукцию.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Обычно термин сужают, рассчитывают емкость рынка в конкретной сфере — например, смотрят, какой спрос существует на рынке туризма в конкретно обозначенных географических границах.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Говоря проще, емкость рынка — это показатель, который подскажет, сколько примерно продукта могут купить потребители на конкретном рынке. Под рынком подразумевается некое абстрактное место или отрасль — например, это может быть широкий рынок </a:t>
            </a:r>
            <a:r>
              <a:rPr lang="en-US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IT-</a:t>
            </a: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услуг в стране или узкий рынок парикмахерских в одном городе.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Измеряют емкость: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в количестве или в объеме товара, который можно продать / услуг оказать.</a:t>
            </a:r>
            <a:endParaRPr/>
          </a:p>
          <a:p>
            <a:pPr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в количестве денег, которые можно заработать.</a:t>
            </a:r>
            <a:endParaRPr lang="ru-RU" sz="3200" b="0"/>
          </a:p>
          <a:p>
            <a:pPr marL="0" indent="0">
              <a:buNone/>
              <a:defRPr/>
            </a:pPr>
            <a:endParaRPr lang="ru-RU" sz="3200" b="0">
              <a:solidFill>
                <a:srgbClr val="009999"/>
              </a:solidFill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Виды емкости рынка: </a:t>
            </a:r>
            <a:endParaRPr/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0">
              <a:solidFill>
                <a:srgbClr val="009999"/>
              </a:solidFill>
            </a:endParaRPr>
          </a:p>
          <a:p>
            <a:pPr marL="0" indent="0">
              <a:buNone/>
              <a:defRPr/>
            </a:pPr>
            <a:r>
              <a:rPr lang="en-US" sz="3200" b="0">
                <a:solidFill>
                  <a:srgbClr val="009999"/>
                </a:solidFill>
              </a:rPr>
              <a:t>PAM</a:t>
            </a:r>
            <a:r>
              <a:rPr lang="en-US" sz="3200" b="0">
                <a:solidFill>
                  <a:srgbClr val="0070C0"/>
                </a:solidFill>
              </a:rPr>
              <a:t> </a:t>
            </a:r>
            <a:r>
              <a:rPr lang="en-US" sz="3200" b="0"/>
              <a:t>(Potential available market)</a:t>
            </a:r>
            <a:endParaRPr/>
          </a:p>
          <a:p>
            <a:pPr marL="0" indent="0">
              <a:buNone/>
              <a:defRPr/>
            </a:pPr>
            <a:r>
              <a:rPr lang="ru-RU" sz="2400" b="0"/>
              <a:t>Потенциальный объем рынка </a:t>
            </a:r>
            <a:endParaRPr/>
          </a:p>
          <a:p>
            <a:pPr marL="0" indent="0">
              <a:buNone/>
              <a:defRPr/>
            </a:pPr>
            <a:r>
              <a:rPr lang="ru-RU" sz="2400" b="0"/>
              <a:t>Это глобальный рынок, не ограниченный географией или другими факторами.</a:t>
            </a:r>
            <a:endParaRPr/>
          </a:p>
          <a:p>
            <a:pPr marL="0" indent="0">
              <a:buNone/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Это размер рынка, который предполагает максимальный спрос на ваш продукт среди всех потребителей. То есть ситуация, в которой любой представитель целевой аудитории готов постоянно покупать ваш продукт.</a:t>
            </a:r>
            <a:endParaRPr lang="en-US" sz="2400" b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ru-RU" sz="3200" b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sz="3200" b="0">
                <a:solidFill>
                  <a:srgbClr val="0070C0"/>
                </a:solidFill>
              </a:rPr>
              <a:t>TAM </a:t>
            </a:r>
            <a:r>
              <a:rPr lang="en-US" sz="3200" b="0"/>
              <a:t>(Total available market)</a:t>
            </a:r>
            <a:endParaRPr/>
          </a:p>
          <a:p>
            <a:pPr marL="0" indent="0">
              <a:buNone/>
              <a:defRPr/>
            </a:pPr>
            <a:r>
              <a:rPr lang="ru-RU" sz="2400" b="0"/>
              <a:t>Общий объем рынка</a:t>
            </a:r>
            <a:endParaRPr lang="en-US" sz="2400" b="0"/>
          </a:p>
          <a:p>
            <a:pPr marL="0" indent="0">
              <a:buNone/>
              <a:defRPr/>
            </a:pPr>
            <a:r>
              <a:rPr lang="ru-RU" sz="2400" b="0"/>
              <a:t>Общий рынок всех подобных товаров во всех сегментах и каналах</a:t>
            </a:r>
            <a:endParaRPr lang="en-US" sz="2400" b="0"/>
          </a:p>
          <a:p>
            <a:pPr>
              <a:defRPr/>
            </a:pPr>
            <a:endParaRPr lang="ru-RU" sz="2400" b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US" sz="3200" b="0">
                <a:solidFill>
                  <a:srgbClr val="00B050"/>
                </a:solidFill>
              </a:rPr>
              <a:t>SAM </a:t>
            </a:r>
            <a:r>
              <a:rPr lang="en-US" sz="3200" b="0"/>
              <a:t>(Served/Serviceable Available Market)</a:t>
            </a:r>
            <a:endParaRPr lang="ru-RU" sz="3200" b="0"/>
          </a:p>
          <a:p>
            <a:pPr marL="0" indent="0">
              <a:buNone/>
              <a:defRPr/>
            </a:pPr>
            <a:r>
              <a:rPr lang="ru-RU" sz="2400" b="0"/>
              <a:t>Доступный объем рынка</a:t>
            </a:r>
            <a:endParaRPr/>
          </a:p>
          <a:p>
            <a:pPr marL="0" indent="0">
              <a:buNone/>
              <a:defRPr/>
            </a:pPr>
            <a:r>
              <a:rPr lang="ru-RU" sz="2400" b="0"/>
              <a:t>Рынок, который может взять ВАШ товар, в силу специфики его работы или технологии</a:t>
            </a:r>
            <a:endParaRPr/>
          </a:p>
          <a:p>
            <a:pPr marL="0" indent="0">
              <a:buNone/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Это показатель, основанный на текущем развитии спроса. Например, все люди, которые сейчас пользуются товарами и услугами именно вашего потребительского сегмента.</a:t>
            </a:r>
            <a:endParaRPr lang="ru-RU" sz="2400" b="0"/>
          </a:p>
          <a:p>
            <a:pPr marL="0" indent="0">
              <a:buNone/>
              <a:defRPr/>
            </a:pPr>
            <a:endParaRPr lang="ru-RU" sz="2400" b="0"/>
          </a:p>
          <a:p>
            <a:pPr marL="0" indent="0">
              <a:buNone/>
              <a:defRPr/>
            </a:pPr>
            <a:r>
              <a:rPr lang="en-US" sz="3200" b="0">
                <a:solidFill>
                  <a:srgbClr val="C00000"/>
                </a:solidFill>
              </a:rPr>
              <a:t>SOM </a:t>
            </a:r>
            <a:r>
              <a:rPr lang="en-US" sz="3200" b="0"/>
              <a:t>(Serviceable Obtainable Market)</a:t>
            </a:r>
            <a:endParaRPr lang="ru-RU" sz="3200" b="0"/>
          </a:p>
          <a:p>
            <a:pPr marL="0" indent="0">
              <a:buNone/>
              <a:defRPr/>
            </a:pPr>
            <a:r>
              <a:rPr lang="ru-RU" sz="2400" b="0"/>
              <a:t>Реально достижимый объем рынка</a:t>
            </a:r>
            <a:endParaRPr lang="en-US" sz="2400" b="0"/>
          </a:p>
          <a:p>
            <a:pPr marL="0" indent="0">
              <a:buNone/>
              <a:defRPr/>
            </a:pPr>
            <a:r>
              <a:rPr lang="ru-RU" sz="2400" b="0"/>
              <a:t>Порция рынка </a:t>
            </a:r>
            <a:r>
              <a:rPr lang="en-US" sz="2400" b="0"/>
              <a:t>SAM, </a:t>
            </a:r>
            <a:r>
              <a:rPr lang="ru-RU" sz="2400" b="0"/>
              <a:t>которую ВЫ МОЖЕТЕ взять</a:t>
            </a:r>
            <a:endParaRPr/>
          </a:p>
          <a:p>
            <a:pPr marL="0" indent="0">
              <a:buNone/>
              <a:defRPr/>
            </a:pPr>
            <a:r>
              <a:rPr lang="ru-RU" sz="2400" b="0" i="0">
                <a:solidFill>
                  <a:schemeClr val="tx1"/>
                </a:solidFill>
                <a:latin typeface="Nunito Sans SemiBold"/>
                <a:ea typeface="+mn-ea"/>
                <a:cs typeface="+mn-cs"/>
              </a:rPr>
              <a:t>Это количество потребителей, на которые может претендовать ваша компания с имеющимся продуктом и его характеристиками.</a:t>
            </a:r>
            <a:endParaRPr lang="ru-RU" sz="2150"/>
          </a:p>
          <a:p>
            <a:pPr>
              <a:defRPr/>
            </a:pPr>
            <a:endParaRPr lang="ru-RU" sz="2150"/>
          </a:p>
          <a:p>
            <a:pPr>
              <a:defRPr/>
            </a:pPr>
            <a:r>
              <a:rPr lang="ru-RU" sz="2150"/>
              <a:t>Вы можете довольно легко оценить общий рынок аналогичных товаров </a:t>
            </a:r>
            <a:r>
              <a:rPr lang="en-US" sz="2150"/>
              <a:t>(TAM) </a:t>
            </a:r>
            <a:endParaRPr/>
          </a:p>
          <a:p>
            <a:pPr>
              <a:defRPr/>
            </a:pPr>
            <a:r>
              <a:rPr lang="ru-RU" sz="2150"/>
              <a:t>Однако величина рынка, который доступен вам (</a:t>
            </a:r>
            <a:r>
              <a:rPr lang="en-US" sz="2150"/>
              <a:t>SAM) </a:t>
            </a:r>
            <a:r>
              <a:rPr lang="ru-RU" sz="2150"/>
              <a:t>будет сильно меньше, в силу специфики вашего продукта</a:t>
            </a:r>
            <a:endParaRPr/>
          </a:p>
          <a:p>
            <a:pPr lvl="1">
              <a:defRPr/>
            </a:pPr>
            <a:r>
              <a:rPr lang="ru-RU" sz="1600"/>
              <a:t>Ограниченная география</a:t>
            </a:r>
            <a:endParaRPr/>
          </a:p>
          <a:p>
            <a:pPr lvl="1">
              <a:defRPr/>
            </a:pPr>
            <a:r>
              <a:rPr lang="ru-RU" sz="1600"/>
              <a:t>Ограниченный список партнеров или каналов</a:t>
            </a:r>
            <a:endParaRPr/>
          </a:p>
          <a:p>
            <a:pPr lvl="1">
              <a:defRPr/>
            </a:pPr>
            <a:r>
              <a:rPr lang="ru-RU" sz="1600"/>
              <a:t>Ограничение технологии </a:t>
            </a:r>
            <a:endParaRPr/>
          </a:p>
          <a:p>
            <a:pPr lvl="1">
              <a:defRPr/>
            </a:pPr>
            <a:r>
              <a:rPr lang="ru-RU" sz="1600"/>
              <a:t>Ограничение монетизации</a:t>
            </a:r>
            <a:endParaRPr/>
          </a:p>
          <a:p>
            <a:pPr>
              <a:defRPr/>
            </a:pPr>
            <a:r>
              <a:rPr lang="ru-RU" sz="2150"/>
              <a:t>Рынок, который вы сможете занять, будет еще меньше </a:t>
            </a:r>
            <a:r>
              <a:rPr lang="en-US" sz="2150"/>
              <a:t>(SOM</a:t>
            </a:r>
            <a:r>
              <a:rPr lang="ru-RU" sz="2150"/>
              <a:t>)</a:t>
            </a:r>
            <a:endParaRPr/>
          </a:p>
          <a:p>
            <a:pPr lvl="1">
              <a:defRPr/>
            </a:pPr>
            <a:r>
              <a:rPr lang="ru-RU" sz="1600"/>
              <a:t>Есть конкуренты</a:t>
            </a:r>
            <a:endParaRPr/>
          </a:p>
          <a:p>
            <a:pPr lvl="1">
              <a:defRPr/>
            </a:pPr>
            <a:r>
              <a:rPr lang="ru-RU" sz="1600"/>
              <a:t>Есть длина сделки</a:t>
            </a:r>
            <a:endParaRPr/>
          </a:p>
          <a:p>
            <a:pPr lvl="1">
              <a:defRPr/>
            </a:pPr>
            <a:r>
              <a:rPr lang="ru-RU" sz="1600"/>
              <a:t>Есть объективная реальность</a:t>
            </a:r>
            <a:endParaRPr/>
          </a:p>
          <a:p>
            <a:pPr lvl="0">
              <a:defRPr/>
            </a:pPr>
            <a:endParaRPr lang="ru-RU" sz="1600"/>
          </a:p>
          <a:p>
            <a:pPr>
              <a:defRPr/>
            </a:pPr>
            <a:r>
              <a:rPr lang="ru-RU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 чем нужно определиться до начала расчетов?</a:t>
            </a:r>
            <a:endParaRPr/>
          </a:p>
          <a:p>
            <a:pPr>
              <a:defRPr/>
            </a:pP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 расчетом емкости нужно подготовиться и решить, что конкретно вы будете вычислять. В универсальный список входят следующие критерии:</a:t>
            </a:r>
            <a:endParaRPr/>
          </a:p>
          <a:p>
            <a:pPr>
              <a:defRPr/>
            </a:pPr>
            <a:r>
              <a:rPr lang="ru-RU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Время.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 какой период считать емкость. Лучше брать небольшие отрезки времени, полгода или год, и еще меньше для сезонных бизнесов.</a:t>
            </a:r>
            <a:endParaRPr/>
          </a:p>
          <a:p>
            <a:pPr>
              <a:defRPr/>
            </a:pPr>
            <a:r>
              <a:rPr lang="ru-RU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География.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какому региону будет рассчитываться доля рынка. Например, вы можете вычислять данные по всей стране или только по конкретной области или городу.</a:t>
            </a:r>
            <a:endParaRPr/>
          </a:p>
          <a:p>
            <a:pPr>
              <a:defRPr/>
            </a:pPr>
            <a:r>
              <a:rPr lang="ru-RU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Аудитория.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Кто конкретно берется в расчет. Актуально для расчета доступной емкости: чем уже будет прописана целевая аудитория, тем точнее будет показатель.</a:t>
            </a:r>
            <a:endParaRPr/>
          </a:p>
          <a:p>
            <a:pPr>
              <a:defRPr/>
            </a:pPr>
            <a:r>
              <a:rPr lang="ru-RU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Единица измерения.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Например, если вы собираетесь продавать товар по примерно той же цене, что и конкуренты, проще проверить, сколько денег на рынке. Если у вас есть возможность снизить себестоимость продукта или на рынке большие колебания цен, лучше проверять количественный показатель.</a:t>
            </a:r>
            <a:endParaRPr/>
          </a:p>
          <a:p>
            <a:pPr lvl="0">
              <a:defRPr/>
            </a:pPr>
            <a:endParaRPr lang="ru-RU" sz="1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F9940CE-FE18-CD4D-9082-414B4B6B5E2F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 bwMode="auto"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 fill="norm" stroke="1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5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 fill="norm" stroke="1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7"/>
            <p:cNvSpPr/>
            <p:nvPr/>
          </p:nvSpPr>
          <p:spPr bwMode="auto">
            <a:xfrm>
              <a:off x="251350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 fill="norm" stroke="1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 fill="norm" stroke="1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 fill="norm" stroke="1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 fill="norm" stroke="1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 fill="norm" stroke="1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 fill="norm" stroke="1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 fill="norm" stroke="1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 fill="norm" stroke="1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 fill="norm" stroke="1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 fill="norm" stroke="1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 fill="norm" stroke="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 fill="norm" stroke="1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49"/>
            </a:xfrm>
            <a:custGeom>
              <a:avLst/>
              <a:gdLst/>
              <a:ahLst/>
              <a:cxnLst/>
              <a:rect l="0" t="0" r="r" b="b"/>
              <a:pathLst>
                <a:path w="1058" h="1439" fill="norm" stroke="1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 fill="norm" stroke="1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 fill="norm" stroke="1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 fill="norm" stroke="1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 fill="norm" stroke="1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9" name="Group 8"/>
          <p:cNvGrpSpPr/>
          <p:nvPr/>
        </p:nvGrpSpPr>
        <p:grpSpPr bwMode="auto"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674042" y="1186483"/>
              <a:ext cx="8843596" cy="7161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 bwMode="auto">
            <a:xfrm rot="10800000">
              <a:off x="5892384" y="5313353"/>
              <a:ext cx="407232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 bwMode="auto"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2" name="Group 21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219967" y="1589438"/>
            <a:ext cx="12550070" cy="1051418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 bwMode="auto"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2" name="Group 21"/>
          <p:cNvGrpSpPr/>
          <p:nvPr/>
        </p:nvGrpSpPr>
        <p:grpSpPr bwMode="auto"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605494" y="1596889"/>
            <a:ext cx="12537244" cy="1051460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About 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 bwMode="auto">
          <a:xfrm>
            <a:off x="16834286" y="3756454"/>
            <a:ext cx="7549716" cy="9959546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 fill="norm" stroke="1" extrusionOk="0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Mission &amp; Vi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auto">
          <a:xfrm>
            <a:off x="1" y="3756457"/>
            <a:ext cx="11173417" cy="9959545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 fill="norm" stroke="1" extrusionOk="0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2200" b="1" i="0"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Defaul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eam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ChangeAspect="1" noGrp="1"/>
          </p:cNvSpPr>
          <p:nvPr>
            <p:ph type="pic" sz="quarter" idx="26"/>
          </p:nvPr>
        </p:nvSpPr>
        <p:spPr bwMode="auto">
          <a:xfrm>
            <a:off x="2228628" y="3908982"/>
            <a:ext cx="3310214" cy="3312026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icture Placeholder 8"/>
          <p:cNvSpPr>
            <a:spLocks noChangeAspect="1" noGrp="1"/>
          </p:cNvSpPr>
          <p:nvPr>
            <p:ph type="pic" sz="quarter" idx="27"/>
          </p:nvPr>
        </p:nvSpPr>
        <p:spPr bwMode="auto">
          <a:xfrm>
            <a:off x="2228628" y="9122992"/>
            <a:ext cx="3310214" cy="3312026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icture Placeholder 12"/>
          <p:cNvSpPr>
            <a:spLocks noChangeAspect="1" noGrp="1"/>
          </p:cNvSpPr>
          <p:nvPr>
            <p:ph type="pic" sz="quarter" idx="28"/>
          </p:nvPr>
        </p:nvSpPr>
        <p:spPr bwMode="auto">
          <a:xfrm>
            <a:off x="13306313" y="3908982"/>
            <a:ext cx="3310214" cy="3312026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Picture Placeholder 13"/>
          <p:cNvSpPr>
            <a:spLocks noChangeAspect="1" noGrp="1"/>
          </p:cNvSpPr>
          <p:nvPr>
            <p:ph type="pic" sz="quarter" idx="29"/>
          </p:nvPr>
        </p:nvSpPr>
        <p:spPr bwMode="auto">
          <a:xfrm>
            <a:off x="13306313" y="9122992"/>
            <a:ext cx="3310214" cy="3312026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 bwMode="auto">
          <a:xfrm>
            <a:off x="1" y="0"/>
            <a:ext cx="24384001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/>
                <a:ea typeface="Source Sans Pro Light"/>
                <a:cs typeface="Noto Sans Ligh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Customer Servic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852437" y="345990"/>
            <a:ext cx="1705675" cy="18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0" i="0">
              <a:latin typeface="Nunito Sans Extra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219200" y="3200403"/>
            <a:ext cx="21945600" cy="9051926"/>
          </a:xfrm>
        </p:spPr>
        <p:txBody>
          <a:bodyPr/>
          <a:lstStyle>
            <a:lvl1pPr>
              <a:buClr>
                <a:srgbClr val="00AEEF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AEEF"/>
              </a:buClr>
              <a:defRPr/>
            </a:lvl3pPr>
            <a:lvl4pPr>
              <a:buClr>
                <a:srgbClr val="00AEEF"/>
              </a:buClr>
              <a:defRPr/>
            </a:lvl4pPr>
            <a:lvl5pPr>
              <a:buClr>
                <a:srgbClr val="00AEEF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800000" y="12492004"/>
            <a:ext cx="7239072" cy="857304"/>
          </a:xfrm>
        </p:spPr>
        <p:txBody>
          <a:bodyPr>
            <a:normAutofit/>
          </a:bodyPr>
          <a:lstStyle>
            <a:lvl1pPr>
              <a:buFontTx/>
              <a:buNone/>
              <a:defRPr sz="4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ОЦЕНКА РЫНКА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7" name="Group 26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7263" y="4699850"/>
            <a:ext cx="6997957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0236895" y="1606372"/>
            <a:ext cx="12563746" cy="10497244"/>
          </a:xfrm>
        </p:spPr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 bwMode="auto"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 fill="norm" stroke="1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5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 fill="norm" stroke="1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0" name="Freeform 7"/>
            <p:cNvSpPr/>
            <p:nvPr/>
          </p:nvSpPr>
          <p:spPr bwMode="auto">
            <a:xfrm>
              <a:off x="251350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 fill="norm" stroke="1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 fill="norm" stroke="1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 fill="norm" stroke="1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 fill="norm" stroke="1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 fill="norm" stroke="1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 fill="norm" stroke="1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 fill="norm" stroke="1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 fill="norm" stroke="1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 fill="norm" stroke="1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 fill="norm" stroke="1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 fill="norm" stroke="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 fill="norm" stroke="1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49"/>
            </a:xfrm>
            <a:custGeom>
              <a:avLst/>
              <a:gdLst/>
              <a:ahLst/>
              <a:cxnLst/>
              <a:rect l="0" t="0" r="r" b="b"/>
              <a:pathLst>
                <a:path w="1058" h="1439" fill="norm" stroke="1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 fill="norm" stroke="1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 fill="norm" stroke="1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 fill="norm" stroke="1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 fill="norm" stroke="1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9" name="Group 8"/>
          <p:cNvGrpSpPr/>
          <p:nvPr/>
        </p:nvGrpSpPr>
        <p:grpSpPr bwMode="auto"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 bwMode="auto">
            <a:xfrm>
              <a:off x="3259545" y="1186483"/>
              <a:ext cx="5657881" cy="7161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 bwMode="auto">
            <a:xfrm rot="10800000">
              <a:off x="5892384" y="5313353"/>
              <a:ext cx="407232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 bwMode="auto"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688432" y="4149459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9" name="Group 58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241757" y="1606375"/>
            <a:ext cx="12539182" cy="476530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236894" y="7344323"/>
            <a:ext cx="12544044" cy="47671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61" name="Group 60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250610" y="2977971"/>
            <a:ext cx="12528700" cy="339370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0236894" y="8703374"/>
            <a:ext cx="12531176" cy="34081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4" name="Group 23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1609344" y="12454128"/>
            <a:ext cx="21177504" cy="64008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0939760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 bwMode="auto"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 fill="norm" stroke="1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 fill="norm" stroke="1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 fill="norm" stroke="1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 fill="norm" stroke="1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 fill="norm" stroke="1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 fill="norm" stroke="1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 fill="norm" stroke="1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 fill="norm" stroke="1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 fill="norm" stroke="1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 fill="norm" stroke="1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 fill="norm" stroke="1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 fill="norm" stroke="1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 fill="norm" stroke="1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 fill="norm" stroke="1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2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 fill="norm" stroke="1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 fill="norm" stroke="1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 fill="norm" stroke="1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 fill="norm" stroke="1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 fill="norm" stroke="1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 fill="norm" stroke="1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 fill="norm" stroke="1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1" name="Group 20"/>
          <p:cNvGrpSpPr/>
          <p:nvPr/>
        </p:nvGrpSpPr>
        <p:grpSpPr bwMode="auto"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 bwMode="auto">
            <a:xfrm>
              <a:off x="704075" y="2392840"/>
              <a:ext cx="3668283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0219967" y="1605617"/>
            <a:ext cx="12550070" cy="10499880"/>
          </a:xfrm>
        </p:spPr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 bwMode="auto"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 fill="norm" stroke="1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5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 fill="norm" stroke="1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7"/>
            <p:cNvSpPr/>
            <p:nvPr/>
          </p:nvSpPr>
          <p:spPr bwMode="auto">
            <a:xfrm>
              <a:off x="251350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 fill="norm" stroke="1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 fill="norm" stroke="1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 fill="norm" stroke="1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 fill="norm" stroke="1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 fill="norm" stroke="1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 fill="norm" stroke="1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 fill="norm" stroke="1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 fill="norm" stroke="1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 fill="norm" stroke="1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 fill="norm" stroke="1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 fill="norm" stroke="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 fill="norm" stroke="1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49"/>
            </a:xfrm>
            <a:custGeom>
              <a:avLst/>
              <a:gdLst/>
              <a:ahLst/>
              <a:cxnLst/>
              <a:rect l="0" t="0" r="r" b="b"/>
              <a:pathLst>
                <a:path w="1058" h="1439" fill="norm" stroke="1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 fill="norm" stroke="1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 fill="norm" stroke="1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 fill="norm" stroke="1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 fill="norm" stroke="1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76" name="Group 75"/>
          <p:cNvGrpSpPr/>
          <p:nvPr/>
        </p:nvGrpSpPr>
        <p:grpSpPr bwMode="auto"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 bwMode="auto"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 bwMode="auto">
            <a:xfrm rot="10800000">
              <a:off x="3618113" y="4896349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 bwMode="auto"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5087020" y="0"/>
            <a:ext cx="9296980" cy="13716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609344" y="640080"/>
            <a:ext cx="7315200" cy="640080"/>
          </a:xfr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609345" y="12454128"/>
            <a:ext cx="11884406" cy="64008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656754" y="640080"/>
            <a:ext cx="1828800" cy="640080"/>
          </a:xfrm>
        </p:spPr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6</a:t>
            </a:r>
            <a:endParaRPr/>
          </a:p>
          <a:p>
            <a:pPr lvl="6">
              <a:defRPr/>
            </a:pPr>
            <a:r>
              <a:rPr lang="en-US"/>
              <a:t>7</a:t>
            </a:r>
            <a:endParaRPr/>
          </a:p>
          <a:p>
            <a:pPr lvl="7">
              <a:defRPr/>
            </a:pPr>
            <a:r>
              <a:rPr lang="en-US"/>
              <a:t>8</a:t>
            </a:r>
            <a:endParaRPr/>
          </a:p>
          <a:p>
            <a:pPr lvl="8">
              <a:defRPr/>
            </a:pPr>
            <a:r>
              <a:rPr lang="en-US"/>
              <a:t>9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/>
            </a:fld>
            <a:endParaRPr lang="en-US"/>
          </a:p>
        </p:txBody>
      </p:sp>
      <p:sp>
        <p:nvSpPr>
          <p:cNvPr id="7" name="Donut 8"/>
          <p:cNvSpPr/>
          <p:nvPr userDrawn="1"/>
        </p:nvSpPr>
        <p:spPr bwMode="auto">
          <a:xfrm>
            <a:off x="22328404" y="767454"/>
            <a:ext cx="533945" cy="533806"/>
          </a:xfrm>
          <a:prstGeom prst="donut">
            <a:avLst>
              <a:gd name="adj" fmla="val 91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0" i="0">
              <a:latin typeface="Nunito Sans ExtraLigh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22366729" y="849627"/>
            <a:ext cx="457295" cy="3694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fld id="{D93340F3-85EA-5849-99E4-E0C4FF56AC6F}" type="slidenum">
              <a:rPr lang="en-US" sz="1800" b="0" i="0">
                <a:solidFill>
                  <a:schemeClr val="tx2"/>
                </a:solidFill>
                <a:latin typeface="Nunito Sans"/>
                <a:ea typeface="Noto Sans Light"/>
                <a:cs typeface="Noto Sans Light"/>
              </a:rPr>
              <a:t/>
            </a:fld>
            <a:endParaRPr lang="en-US" sz="1800" b="0" i="0">
              <a:solidFill>
                <a:schemeClr val="tx2"/>
              </a:solidFill>
              <a:latin typeface="Nunito Sans"/>
              <a:ea typeface="Noto Sans Light"/>
              <a:cs typeface="Noto Sans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1"/>
  <p:txStyles>
    <p:titleStyle>
      <a:lvl1pPr algn="ctr" defTabSz="1828800">
        <a:lnSpc>
          <a:spcPct val="85000"/>
        </a:lnSpc>
        <a:spcBef>
          <a:spcPts val="0"/>
        </a:spcBef>
        <a:buNone/>
        <a:defRPr sz="8000" b="0" i="0" cap="none" spc="-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/>
        <a:buChar char="§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1957355"/>
            <a:ext cx="9380080" cy="2071185"/>
          </a:xfrm>
          <a:prstGeom prst="rect">
            <a:avLst/>
          </a:prstGeom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 rot="18900000">
            <a:off x="14276109" y="9005259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9" name="Freeform 1"/>
          <p:cNvSpPr>
            <a:spLocks noChangeArrowheads="1"/>
          </p:cNvSpPr>
          <p:nvPr/>
        </p:nvSpPr>
        <p:spPr bwMode="auto">
          <a:xfrm rot="13500000">
            <a:off x="16443579" y="4595938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 rot="8099999">
            <a:off x="-2469030" y="1045063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 rot="2700000">
            <a:off x="538966" y="-4063057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60153" y="6627796"/>
            <a:ext cx="13544420" cy="143259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defRPr/>
            </a:pPr>
            <a:r>
              <a:rPr sz="4800" b="1" i="0" u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3</a:t>
            </a:r>
            <a:r>
              <a:rPr sz="4800" b="1" i="0" u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D </a:t>
            </a:r>
            <a:r>
              <a:rPr sz="4800" b="1" i="0" u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визуализация предметного мира</a:t>
            </a:r>
            <a:endParaRPr/>
          </a:p>
          <a:p>
            <a:pPr algn="ctr">
              <a:defRPr/>
            </a:pPr>
            <a:endParaRPr lang="en-US" sz="4000" b="1" spc="900">
              <a:solidFill>
                <a:schemeClr val="tx2"/>
              </a:solidFill>
              <a:latin typeface="+mj-lt"/>
              <a:ea typeface="Source Sans Pro"/>
              <a:cs typeface="Mukta Bold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732038" y="9309903"/>
            <a:ext cx="8919942" cy="83112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defRPr/>
            </a:pPr>
            <a:r>
              <a:rPr lang="ru-RU" sz="4800" spc="1500">
                <a:latin typeface="Nunito Sans ExtraLight"/>
                <a:ea typeface="Noto Sans ExtraLight"/>
                <a:cs typeface="Noto Sans ExtraLight"/>
              </a:rPr>
              <a:t>Акселератор </a:t>
            </a:r>
            <a:r>
              <a:rPr lang="en-US" sz="4800" spc="1500">
                <a:latin typeface="Nunito Sans ExtraLight"/>
                <a:ea typeface="Noto Sans ExtraLight"/>
                <a:cs typeface="Noto Sans ExtraLight"/>
              </a:rPr>
              <a:t>P0RTAL</a:t>
            </a:r>
            <a:endParaRPr/>
          </a:p>
        </p:txBody>
      </p:sp>
      <p:sp>
        <p:nvSpPr>
          <p:cNvPr id="6" name="Donut 5"/>
          <p:cNvSpPr/>
          <p:nvPr/>
        </p:nvSpPr>
        <p:spPr bwMode="auto">
          <a:xfrm>
            <a:off x="20697125" y="-1125784"/>
            <a:ext cx="4331308" cy="4331308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-1955721" y="11393924"/>
            <a:ext cx="3661397" cy="3661397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388" y="316610"/>
            <a:ext cx="2410576" cy="241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537580" y="11165078"/>
            <a:ext cx="4549857" cy="237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 thruBlk="0"/>
      </p:transition>
    </mc:Choice>
    <mc:Fallback>
      <p:transition spd="med" advClick="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>
            <a:spLocks noChangeArrowheads="1"/>
          </p:cNvSpPr>
          <p:nvPr/>
        </p:nvSpPr>
        <p:spPr bwMode="auto">
          <a:xfrm rot="10800000">
            <a:off x="20240309" y="-299940"/>
            <a:ext cx="6729993" cy="16667137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 rot="8099999">
            <a:off x="-4210098" y="1858580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500388" y="6712453"/>
            <a:ext cx="7930465" cy="7747369"/>
          </a:xfrm>
          <a:prstGeom prst="donut">
            <a:avLst>
              <a:gd name="adj" fmla="val 36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98281" y="12523834"/>
            <a:ext cx="12404200" cy="100465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b="1">
                <a:latin typeface="+mj-lt"/>
                <a:ea typeface="Calibri"/>
                <a:cs typeface="Times New Roman"/>
              </a:rPr>
              <a:t>Технологическое направление:</a:t>
            </a:r>
            <a:r>
              <a:rPr lang="ru-RU" sz="2400" b="1">
                <a:latin typeface="+mj-lt"/>
                <a:ea typeface="Calibri"/>
                <a:cs typeface="Times New Roman"/>
              </a:rPr>
              <a:t> </a:t>
            </a:r>
            <a:r>
              <a:rPr lang="ru-RU" sz="2400">
                <a:latin typeface="+mj-lt"/>
                <a:ea typeface="Calibri"/>
                <a:cs typeface="Times New Roman"/>
              </a:rPr>
              <a:t>организация образовательного пространства</a:t>
            </a:r>
            <a:r>
              <a:rPr lang="ru-RU">
                <a:latin typeface="Calibri Light"/>
                <a:ea typeface="Calibri"/>
                <a:cs typeface="Times New Roman"/>
              </a:rPr>
              <a:t> </a:t>
            </a: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2000">
                <a:latin typeface="+mj-lt"/>
                <a:ea typeface="Calibri"/>
                <a:cs typeface="Times New Roman"/>
              </a:rPr>
              <a:t>выберете из списка</a:t>
            </a:r>
            <a:endParaRPr lang="ru-RU">
              <a:latin typeface="+mj-lt"/>
              <a:ea typeface="Calibri"/>
              <a:cs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 bwMode="auto">
          <a:xfrm>
            <a:off x="1" y="7402166"/>
            <a:ext cx="7775486" cy="6367945"/>
          </a:xfrm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0388" y="316610"/>
            <a:ext cx="2410576" cy="2410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200246" y="523058"/>
            <a:ext cx="2817796" cy="14722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6547187" y="722659"/>
            <a:ext cx="12310436" cy="576624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b="1">
                <a:latin typeface="+mj-lt"/>
              </a:rPr>
              <a:t>Описание стартап-проекта: </a:t>
            </a: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1800">
                <a:latin typeface="+mj-lt"/>
              </a:rPr>
              <a:t>(технология/ услуга/продукт). Общее описание проекта, которое будет разъясняться по ходу презентации </a:t>
            </a: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1800">
                <a:latin typeface="+mj-lt"/>
              </a:rPr>
              <a:t>(одно-два простых предложения)</a:t>
            </a:r>
            <a:endParaRPr/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400">
                <a:latin typeface="Calibri Light"/>
              </a:rPr>
              <a:t>Для повышения качества образовательного процесса  и  поднятия уровня мотивации, предлагаем внедрить 3D визуализацию предметного мира, посредствам технологии дополненной реальности в учебных заведениях дошкольного и начального школьного звена.</a:t>
            </a:r>
            <a:endParaRPr sz="2400"/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sz="1800"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 lang="ru-RU" sz="1800"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 lang="ru-RU" sz="1800"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1800">
                <a:latin typeface="+mj-lt"/>
              </a:rPr>
              <a:t>_________________________________________________________________________________________________________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6735402" y="4049146"/>
            <a:ext cx="13629198" cy="778676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b="1">
                <a:latin typeface="+mj-lt"/>
              </a:rPr>
              <a:t>Проблема. </a:t>
            </a:r>
            <a:endParaRPr lang="ru-RU" b="1">
              <a:latin typeface="Calibri Ligh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2400" b="0">
                <a:latin typeface="Calibri Light"/>
              </a:rPr>
              <a:t>Используя возможности </a:t>
            </a:r>
            <a:r>
              <a:rPr lang="ru-RU" sz="2400" b="0">
                <a:latin typeface="Calibri Light"/>
              </a:rPr>
              <a:t>дополненной реальности в познании ребёнка окружающей действительности, можно визуально воспроизвести процессы, которые трудно или почти невозможно воссоздать средствами реального мира.</a:t>
            </a:r>
            <a:endParaRPr sz="2400" b="0"/>
          </a:p>
          <a:p>
            <a:pPr>
              <a:buSzPct val="25000"/>
              <a:defRPr/>
            </a:pPr>
            <a:r>
              <a:rPr lang="ru-RU" sz="1600">
                <a:latin typeface="+mj-lt"/>
              </a:rPr>
              <a:t>Как сейчас решается проблема которую вы планируете решить? Почему вы считаете что это решение неэффективно.</a:t>
            </a:r>
            <a:endParaRPr/>
          </a:p>
          <a:p>
            <a:pPr>
              <a:buSzPct val="25000"/>
              <a:defRPr/>
            </a:pPr>
            <a:r>
              <a:rPr lang="ru-RU" sz="1600">
                <a:latin typeface="+mj-lt"/>
              </a:rPr>
              <a:t>(На слайде не должно быть ничего о вашем решении. Это – дальше.)</a:t>
            </a:r>
            <a:r>
              <a:rPr lang="ru-RU" sz="1600" b="1">
                <a:latin typeface="+mj-lt"/>
              </a:rPr>
              <a:t> </a:t>
            </a: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 lang="ru-RU" sz="2000" b="1">
              <a:latin typeface="Calibri Ligh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 lang="ru-RU" sz="2000" b="1">
              <a:latin typeface="Calibri Ligh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3200" b="1">
                <a:latin typeface="+mj-lt"/>
              </a:rPr>
              <a:t>Актуальность стартап-проекта </a:t>
            </a:r>
            <a:r>
              <a:rPr lang="ru-RU" sz="3200">
                <a:latin typeface="+mj-lt"/>
              </a:rPr>
              <a:t>(описание проблемы и решения проблемы)</a:t>
            </a:r>
            <a:endParaRPr lang="ru-RU" sz="3200">
              <a:latin typeface="Calibri Light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2600">
                <a:latin typeface="Calibri Light"/>
              </a:rPr>
              <a:t>Учитывая наглядно-образное мышление детей 3D визуализация предметного мира, посредствам технологии дополненной реальности окажет большое влияние на восприятие ребёнком демонстрируемого материала. Позволит выделить в пространстве выставки или сделать макетную экспозицию живой и увлекательной. Добавит в статичные страницы книги, предметные и сюжетные картины выразительную анимацию, в поисковой - исследовательской деятельности даст качественную познавательную информацию, увлечёт наукой, и позволит детям получить собственный реальный опыт.</a:t>
            </a:r>
            <a:endParaRPr sz="2600"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2000">
                <a:latin typeface="+mj-lt"/>
                <a:ea typeface="Calibri"/>
                <a:cs typeface="Times New Roman"/>
              </a:rPr>
              <a:t>Бизнес Модель: </a:t>
            </a:r>
            <a:r>
              <a:rPr lang="en-US" sz="2000" b="1" i="0" u="none" strike="noStrike" cap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интерактивный холл 3</a:t>
            </a:r>
            <a:r>
              <a:rPr lang="en-US" sz="2000" b="1" i="0" u="none" strike="noStrike" cap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D </a:t>
            </a:r>
            <a:r>
              <a:rPr lang="en-US" sz="2000" b="1" i="0" u="none" strike="noStrike" cap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визуализация предметного мира</a:t>
            </a:r>
            <a:r>
              <a:rPr lang="ru-RU" sz="2000">
                <a:latin typeface="Calibri Light"/>
                <a:ea typeface="Calibri"/>
                <a:cs typeface="Times New Roman"/>
              </a:rPr>
              <a:t>на базе ЧДОУ ЦРР «Соликамскбумпром» Детский сад № 22</a:t>
            </a:r>
            <a:endParaRPr/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endParaRPr lang="ru-RU" sz="200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62890" algn="l"/>
              </a:tabLst>
              <a:defRPr/>
            </a:pPr>
            <a:r>
              <a:rPr lang="ru-RU" sz="2000">
                <a:latin typeface="+mj-lt"/>
              </a:rPr>
              <a:t>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 thruBlk="0"/>
      </p:transition>
    </mc:Choice>
    <mc:Fallback>
      <p:transition spd="med" advClick="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 bwMode="auto">
          <a:xfrm>
            <a:off x="10196921" y="765991"/>
            <a:ext cx="3990195" cy="110831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6600" b="1" spc="300">
                <a:solidFill>
                  <a:schemeClr val="tx2"/>
                </a:solidFill>
                <a:latin typeface="Nunito Sans"/>
                <a:ea typeface="Source Sans Pro"/>
                <a:cs typeface="Lato Heavy"/>
              </a:rPr>
              <a:t>РЕШЕНИЕ</a:t>
            </a:r>
            <a:endParaRPr lang="en-US" sz="6600" b="1" spc="300">
              <a:solidFill>
                <a:schemeClr val="tx2"/>
              </a:solidFill>
              <a:latin typeface="Nunito Sans"/>
              <a:ea typeface="Source Sans Pro"/>
              <a:cs typeface="Lato Heavy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 rot="5400000">
            <a:off x="-5664886" y="3776511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 rot="16199998">
            <a:off x="17129540" y="6218848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41" name="Freeform 1"/>
          <p:cNvSpPr>
            <a:spLocks noChangeArrowheads="1"/>
          </p:cNvSpPr>
          <p:nvPr/>
        </p:nvSpPr>
        <p:spPr bwMode="auto">
          <a:xfrm>
            <a:off x="-878465" y="-568062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43" name="Freeform 1"/>
          <p:cNvSpPr>
            <a:spLocks noChangeArrowheads="1"/>
          </p:cNvSpPr>
          <p:nvPr/>
        </p:nvSpPr>
        <p:spPr bwMode="auto">
          <a:xfrm rot="10800000">
            <a:off x="20308476" y="1320133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20" name="Shape 115"/>
          <p:cNvSpPr txBox="1"/>
          <p:nvPr/>
        </p:nvSpPr>
        <p:spPr bwMode="auto">
          <a:xfrm>
            <a:off x="3511001" y="1995355"/>
            <a:ext cx="19196599" cy="10219222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t" anchorCtr="0">
            <a:noAutofit/>
          </a:bodyPr>
          <a:lstStyle>
            <a:lvl1pPr marL="457200" indent="-457200" algn="l" defTabSz="18288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110000"/>
              <a:buFont typeface="Wingdings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Wingdings"/>
              <a:buNone/>
              <a:defRPr/>
            </a:pPr>
            <a:r>
              <a:rPr lang="ru-RU">
                <a:latin typeface="+mj-lt"/>
              </a:rPr>
              <a:t>(Как вы улучшите решение проблемы описанной на предыдущем слайде)</a:t>
            </a:r>
            <a:endParaRPr lang="ru-RU">
              <a:latin typeface="Calibri Light"/>
            </a:endParaRPr>
          </a:p>
          <a:p>
            <a:pPr marL="0" indent="0">
              <a:buSzPct val="25000"/>
              <a:buFont typeface="Wingdings"/>
              <a:buNone/>
              <a:defRPr/>
            </a:pPr>
            <a:r>
              <a:rPr lang="ru-RU">
                <a:latin typeface="Calibri Light"/>
              </a:rPr>
              <a:t>Внедрение 3D визуализации предметного мира в дошкольные учреждения, мы создадим благоприятные условия развития детей в соответствии с их возрастными и индивидуальными особенностями и склонностями, что послужит стимулом для развития способностей и творческого потенциала в соответствии с требованиями ФГОС.</a:t>
            </a:r>
            <a:endParaRPr lang="ru-RU">
              <a:latin typeface="Calibri Light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800">
                <a:latin typeface="Calibri Light"/>
              </a:rPr>
              <a:t>На базе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libri Light"/>
                <a:ea typeface="Calibri"/>
                <a:cs typeface="Times New Roman"/>
              </a:rPr>
              <a:t> ЧДОУ ЦРР «Соликамскбумпром» Детский сад № 22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откроем интерактивный холл</a:t>
            </a:r>
            <a:r>
              <a:rPr lang="en-US" sz="2800" b="1" i="0" u="none" strike="noStrike" cap="none" spc="900">
                <a:solidFill>
                  <a:srgbClr val="50504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3D визуализации предметного мира, который смогут посещать дети, родители, сотрудники детского сада.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6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Мероприятия по созданию интерактивного холла:</a:t>
            </a:r>
            <a:endParaRPr sz="3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Оборудование помещения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Формирование перечня услуг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Приобретение оборудования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Подбор и обучение персонала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600" b="0" i="0" u="none" strike="noStrike" cap="none" spc="0">
                <a:solidFill>
                  <a:schemeClr val="tx1"/>
                </a:solidFill>
                <a:latin typeface="Rockwell"/>
                <a:ea typeface="Arial"/>
                <a:cs typeface="Arial"/>
              </a:rPr>
              <a:t>Размещение рекламы</a:t>
            </a:r>
            <a:endParaRPr lang="en-US" sz="3600"/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sz="3600">
              <a:latin typeface="Calibri Light"/>
              <a:ea typeface="Calibri"/>
              <a:cs typeface="Times New Roman"/>
            </a:endParaRPr>
          </a:p>
          <a:p>
            <a:pPr marL="0" indent="0">
              <a:buSzPct val="25000"/>
              <a:buFont typeface="Wingdings"/>
              <a:buNone/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6637" y="10878345"/>
            <a:ext cx="2410576" cy="2410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200246" y="523058"/>
            <a:ext cx="2817796" cy="1472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38539" y="346902"/>
            <a:ext cx="21945600" cy="1593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РИСКИ проекта</a:t>
            </a:r>
            <a:endParaRPr/>
          </a:p>
        </p:txBody>
      </p:sp>
      <p:graphicFrame>
        <p:nvGraphicFramePr>
          <p:cNvPr id="5" name="Table 62"/>
          <p:cNvGraphicFramePr>
            <a:graphicFrameLocks xmlns:a="http://schemas.openxmlformats.org/drawingml/2006/main" noGrp="1"/>
          </p:cNvGraphicFramePr>
          <p:nvPr/>
        </p:nvGraphicFramePr>
        <p:xfrm>
          <a:off x="1784078" y="1940753"/>
          <a:ext cx="21179232" cy="956132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0259939"/>
                <a:gridCol w="2964871"/>
                <a:gridCol w="3425187"/>
                <a:gridCol w="4529232"/>
              </a:tblGrid>
              <a:tr h="1463040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РИСК</a:t>
                      </a:r>
                      <a:endParaRPr lang="en-US" sz="36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ВЛИЯНИЕ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</a:rPr>
                        <a:t>(сильное/ слабое/ среднее)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ВЕРОЯТНОСТЬ</a:t>
                      </a:r>
                      <a:b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НАСТУПЛЕНИЯ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</a:rPr>
                        <a:t> (Низкая/средняя/ высокая)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МЕРЫ РЕАГИРОВАНИЯ</a:t>
                      </a:r>
                      <a:endParaRPr/>
                    </a:p>
                    <a:p>
                      <a:pPr marL="0" marR="0" lvl="0" indent="0" algn="ctr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ru-RU" sz="36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FontAwesome"/>
                        </a:rPr>
                        <a:t>Что нужно</a:t>
                      </a:r>
                      <a:r>
                        <a:rPr lang="ru-RU" sz="36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FontAwesome"/>
                        </a:rPr>
                        <a:t> сделать во избежание риска</a:t>
                      </a:r>
                      <a:r>
                        <a:rPr lang="ru-RU" sz="3600" b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)</a:t>
                      </a:r>
                      <a:endParaRPr lang="en-US" sz="36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1485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Риск 1 Риск безопасности и конфиденциальности в виртуальной и дополненной реальности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</a:rPr>
                        <a:t>среднее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</a:rPr>
                        <a:t>средняя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</a:rPr>
                        <a:t>Защита программного обеспечения</a:t>
                      </a:r>
                      <a:endParaRPr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1485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Риск 2 Создание продукта неудовлетворяющего требованиям качества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сильное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средняя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latin typeface="Calibri Light"/>
                        </a:rPr>
                        <a:t>Найти высококвалифицированных программистов</a:t>
                      </a:r>
                      <a:endParaRPr sz="26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1485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Риск 3 Нерациональное распределение инвестиций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слабое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средняя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latin typeface="Calibri Light"/>
                        </a:rPr>
                        <a:t>Рациональное планирование бюджета</a:t>
                      </a:r>
                      <a:endParaRPr sz="26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1485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Риск 4 Недостаточная ответственность членов команды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слабое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низкая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</a:rPr>
                        <a:t>Мотивация членов команды</a:t>
                      </a:r>
                      <a:endParaRPr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1485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FontAwesome"/>
                        </a:rPr>
                        <a:t>Риск 5 Плохая рекламная компания</a:t>
                      </a:r>
                      <a:endParaRPr lang="en-US" sz="2400" b="1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сильное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Calibri Light"/>
                          <a:ea typeface="Arial"/>
                          <a:cs typeface="FontAwesome"/>
                        </a:rPr>
                        <a:t>низкая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  <a:ea typeface="+mn-ea"/>
                        <a:cs typeface="FontAwesome"/>
                      </a:endParaRPr>
                    </a:p>
                  </a:txBody>
                  <a:tcPr marL="243840" marR="243840" marT="121920" marB="1219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latin typeface="Calibri Light"/>
                        </a:rPr>
                        <a:t>Размещение рекламы в разных источниках информации</a:t>
                      </a:r>
                      <a:endParaRPr sz="26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43840" marR="243840" marT="121920" marB="12192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reeform 6"/>
          <p:cNvSpPr>
            <a:spLocks noChangeArrowheads="1"/>
          </p:cNvSpPr>
          <p:nvPr/>
        </p:nvSpPr>
        <p:spPr bwMode="auto">
          <a:xfrm rot="5400000">
            <a:off x="-5695358" y="2033696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6" name="Freeform 7"/>
          <p:cNvSpPr>
            <a:spLocks noChangeArrowheads="1"/>
          </p:cNvSpPr>
          <p:nvPr/>
        </p:nvSpPr>
        <p:spPr bwMode="auto">
          <a:xfrm rot="16199998">
            <a:off x="18381145" y="5833740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40616" y="11750300"/>
            <a:ext cx="2410576" cy="2410576"/>
          </a:xfrm>
          <a:prstGeom prst="rect">
            <a:avLst/>
          </a:prstGeom>
        </p:spPr>
      </p:pic>
      <p:sp>
        <p:nvSpPr>
          <p:cNvPr id="8" name="Donut 15"/>
          <p:cNvSpPr/>
          <p:nvPr/>
        </p:nvSpPr>
        <p:spPr bwMode="auto">
          <a:xfrm>
            <a:off x="-843322" y="11347595"/>
            <a:ext cx="3215986" cy="3215986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Freeform 39"/>
          <p:cNvSpPr>
            <a:spLocks noChangeArrowheads="1"/>
          </p:cNvSpPr>
          <p:nvPr/>
        </p:nvSpPr>
        <p:spPr bwMode="auto">
          <a:xfrm rot="16199998">
            <a:off x="16804402" y="5657368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4" name="Freeform 1"/>
          <p:cNvSpPr>
            <a:spLocks noChangeArrowheads="1"/>
          </p:cNvSpPr>
          <p:nvPr/>
        </p:nvSpPr>
        <p:spPr bwMode="auto">
          <a:xfrm rot="10800000">
            <a:off x="19257575" y="1015923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8" name="Shape 130"/>
          <p:cNvSpPr txBox="1"/>
          <p:nvPr/>
        </p:nvSpPr>
        <p:spPr bwMode="auto">
          <a:xfrm>
            <a:off x="3510999" y="176737"/>
            <a:ext cx="19307389" cy="2651126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ctr" anchorCtr="0">
            <a:noAutofit/>
          </a:bodyPr>
          <a:lstStyle>
            <a:lvl1pPr algn="ctr" defTabSz="1828800">
              <a:lnSpc>
                <a:spcPct val="85000"/>
              </a:lnSpc>
              <a:spcBef>
                <a:spcPts val="0"/>
              </a:spcBef>
              <a:buNone/>
              <a:defRPr sz="8000" b="0" i="0" cap="none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25000"/>
              <a:defRPr/>
            </a:pPr>
            <a:r>
              <a:rPr lang="ru-RU" b="1"/>
              <a:t>Целевая аудитория проекта и объем рынка</a:t>
            </a:r>
            <a:endParaRPr/>
          </a:p>
        </p:txBody>
      </p:sp>
      <p:sp>
        <p:nvSpPr>
          <p:cNvPr id="9" name="Shape 131"/>
          <p:cNvSpPr txBox="1"/>
          <p:nvPr/>
        </p:nvSpPr>
        <p:spPr bwMode="auto">
          <a:xfrm>
            <a:off x="3839999" y="2644189"/>
            <a:ext cx="16578399" cy="4426425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t" anchorCtr="0">
            <a:noAutofit/>
          </a:bodyPr>
          <a:lstStyle>
            <a:lvl1pPr marL="457200" indent="-457200" algn="l" defTabSz="18288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110000"/>
              <a:buFont typeface="Wingdings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8958"/>
              <a:buNone/>
              <a:defRPr/>
            </a:pPr>
            <a:r>
              <a:rPr lang="ru-RU" sz="1600" b="1">
                <a:latin typeface="+mj-lt"/>
              </a:rPr>
              <a:t>Опишите и/или постарайтесь визуализировать :  </a:t>
            </a:r>
            <a:r>
              <a:rPr lang="ru-RU" sz="1600">
                <a:latin typeface="+mj-lt"/>
              </a:rPr>
              <a:t>Какие люди будут пользоваться вашим сервисом? Целевых аудиторий может быть несколько, особенно у платформ. Какая у них общая черта?</a:t>
            </a:r>
            <a:r>
              <a:rPr lang="en-US" sz="1600">
                <a:latin typeface="+mj-lt"/>
              </a:rPr>
              <a:t> </a:t>
            </a:r>
            <a:r>
              <a:rPr lang="ru-RU" sz="1600">
                <a:latin typeface="+mj-lt"/>
              </a:rPr>
              <a:t>Почему они будут пользоваться вашим сервисом</a:t>
            </a:r>
            <a:endParaRPr lang="ru-RU" sz="1600">
              <a:latin typeface="Calibri Light"/>
            </a:endParaRPr>
          </a:p>
          <a:p>
            <a:pPr marL="0" indent="0">
              <a:buSzPct val="98958"/>
              <a:buNone/>
              <a:defRPr/>
            </a:pPr>
            <a:r>
              <a:rPr lang="ru-RU" sz="2800">
                <a:latin typeface="Calibri Light"/>
              </a:rPr>
              <a:t>Целевой аудиторией являются образовательные учреждения дошкольного и начального школьного звена, центры дополнительного образования</a:t>
            </a:r>
            <a:endParaRPr/>
          </a:p>
        </p:txBody>
      </p:sp>
      <p:sp>
        <p:nvSpPr>
          <p:cNvPr id="11" name="Freeform 28"/>
          <p:cNvSpPr>
            <a:spLocks noChangeArrowheads="1"/>
          </p:cNvSpPr>
          <p:nvPr/>
        </p:nvSpPr>
        <p:spPr bwMode="auto">
          <a:xfrm rot="5400000">
            <a:off x="-5664886" y="3776511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3" name="Freeform 1"/>
          <p:cNvSpPr>
            <a:spLocks noChangeArrowheads="1"/>
          </p:cNvSpPr>
          <p:nvPr/>
        </p:nvSpPr>
        <p:spPr bwMode="auto">
          <a:xfrm>
            <a:off x="-871839" y="-206817"/>
            <a:ext cx="5108604" cy="1265169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46916" y="7341769"/>
            <a:ext cx="17659849" cy="578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>
              <a:spcBef>
                <a:spcPts val="1040"/>
              </a:spcBef>
              <a:buSzPct val="25000"/>
              <a:buNone/>
              <a:defRPr/>
            </a:pPr>
            <a:r>
              <a:rPr lang="ru-RU" b="1">
                <a:latin typeface="+mj-lt"/>
              </a:rPr>
              <a:t>Объем рынка: 220 учреждений</a:t>
            </a:r>
            <a:endParaRPr/>
          </a:p>
          <a:p>
            <a:pPr marL="1028700" indent="-1028700">
              <a:spcBef>
                <a:spcPts val="1040"/>
              </a:spcBef>
              <a:buSzPct val="25000"/>
              <a:buNone/>
              <a:defRPr/>
            </a:pPr>
            <a:r>
              <a:rPr lang="ru-RU" b="1">
                <a:latin typeface="+mj-lt"/>
              </a:rPr>
              <a:t>Потенциальный рынок:  30 учреждений    </a:t>
            </a:r>
            <a:r>
              <a:rPr lang="ru-RU" b="1">
                <a:latin typeface="+mj-lt"/>
              </a:rPr>
              <a:t>(рубли, штуки, «попугаи») </a:t>
            </a:r>
            <a:endParaRPr/>
          </a:p>
          <a:p>
            <a:pPr marL="1028700" indent="-1028700">
              <a:spcBef>
                <a:spcPts val="1040"/>
              </a:spcBef>
              <a:buSzPct val="25000"/>
              <a:buNone/>
              <a:defRPr/>
            </a:pPr>
            <a:r>
              <a:rPr lang="ru-RU" b="1">
                <a:latin typeface="+mj-lt"/>
              </a:rPr>
              <a:t>Планируемый к достижению рынка: 150 учреждений (рубли, штуки, «попугаи») </a:t>
            </a:r>
            <a:endParaRPr/>
          </a:p>
          <a:p>
            <a:pPr>
              <a:spcBef>
                <a:spcPts val="1040"/>
              </a:spcBef>
              <a:buSzPct val="25000"/>
              <a:defRPr/>
            </a:pPr>
            <a:r>
              <a:rPr lang="ru-RU" sz="1400">
                <a:latin typeface="+mj-lt"/>
              </a:rPr>
              <a:t>Сколько людей потенциально будут пользоваться вашей платформой? Сколько компаний? Сколько из них будут готовы за это </a:t>
            </a:r>
            <a:r>
              <a:rPr lang="ru-RU" sz="1400">
                <a:latin typeface="+mj-lt"/>
              </a:rPr>
              <a:t>платить?Сколько</a:t>
            </a:r>
            <a:r>
              <a:rPr lang="ru-RU" sz="1400">
                <a:latin typeface="+mj-lt"/>
              </a:rPr>
              <a:t> из них вы реально сможете привлечь и за какие сроки? (планирование рынка «снизу»)</a:t>
            </a:r>
            <a:endParaRPr/>
          </a:p>
          <a:p>
            <a:pPr>
              <a:spcBef>
                <a:spcPts val="1040"/>
              </a:spcBef>
              <a:buSzPct val="25000"/>
              <a:defRPr/>
            </a:pPr>
            <a:r>
              <a:rPr lang="ru-RU" sz="1400">
                <a:latin typeface="+mj-lt"/>
              </a:rPr>
              <a:t>Тренды и перспективы. </a:t>
            </a:r>
            <a:endParaRPr lang="en-US" sz="1400">
              <a:latin typeface="+mj-lt"/>
            </a:endParaRPr>
          </a:p>
          <a:p>
            <a:pPr>
              <a:spcBef>
                <a:spcPts val="1040"/>
              </a:spcBef>
              <a:buSzPct val="25000"/>
              <a:defRPr/>
            </a:pPr>
            <a:r>
              <a:rPr lang="ru-RU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59821" y="402010"/>
            <a:ext cx="2817796" cy="1472298"/>
          </a:xfrm>
          <a:prstGeom prst="rect">
            <a:avLst/>
          </a:prstGeom>
        </p:spPr>
      </p:pic>
      <p:sp>
        <p:nvSpPr>
          <p:cNvPr id="7" name="Freeform 6"/>
          <p:cNvSpPr>
            <a:spLocks noChangeArrowheads="1"/>
          </p:cNvSpPr>
          <p:nvPr/>
        </p:nvSpPr>
        <p:spPr bwMode="auto">
          <a:xfrm rot="5400000">
            <a:off x="-5695358" y="2033696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69912" y="765991"/>
            <a:ext cx="5044202" cy="110831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6600" b="1" spc="300">
                <a:solidFill>
                  <a:schemeClr val="tx2"/>
                </a:solidFill>
                <a:latin typeface="Nunito Sans"/>
                <a:ea typeface="Source Sans Pro"/>
                <a:cs typeface="Lato Heavy"/>
              </a:rPr>
              <a:t>Конкуренты</a:t>
            </a:r>
            <a:endParaRPr lang="en-US" sz="6600" b="1" spc="300">
              <a:solidFill>
                <a:schemeClr val="tx2"/>
              </a:solidFill>
              <a:latin typeface="Nunito Sans"/>
              <a:ea typeface="Source Sans Pro"/>
              <a:cs typeface="Lato Heavy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 rot="16199998">
            <a:off x="18381145" y="5833740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40616" y="11750300"/>
            <a:ext cx="2410576" cy="2410576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 bwMode="auto">
          <a:xfrm>
            <a:off x="-843322" y="11347595"/>
            <a:ext cx="3215986" cy="3215986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  <p:sp>
        <p:nvSpPr>
          <p:cNvPr id="15" name="Shape 154"/>
          <p:cNvSpPr txBox="1"/>
          <p:nvPr/>
        </p:nvSpPr>
        <p:spPr bwMode="auto">
          <a:xfrm>
            <a:off x="2659821" y="2319407"/>
            <a:ext cx="21031200" cy="2425588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t" anchorCtr="0">
            <a:noAutofit/>
          </a:bodyPr>
          <a:lstStyle>
            <a:lvl1pPr marL="457200" indent="-457200" algn="l" defTabSz="18288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110000"/>
              <a:buFont typeface="Wingdings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85800">
              <a:buSzPct val="105555"/>
              <a:defRPr/>
            </a:pPr>
            <a:r>
              <a:rPr lang="ru-RU" sz="2000">
                <a:latin typeface="+mj-lt"/>
              </a:rPr>
              <a:t>Прямые конкуренты – те кто предоставляет аналогичный или близкий функционал;</a:t>
            </a:r>
            <a:endParaRPr/>
          </a:p>
          <a:p>
            <a:pPr indent="-685800">
              <a:buSzPct val="105555"/>
              <a:defRPr/>
            </a:pPr>
            <a:r>
              <a:rPr lang="ru-RU" sz="2000">
                <a:latin typeface="+mj-lt"/>
              </a:rPr>
              <a:t>Косвенные конкуренты – те кто удовлетворяет ту же потребность что и вы, но другими способами. Либо же то, на что пользователи могут потратить время вместо вашего сервиса. (широкий пример: конкурентами социальных сетей являются все виды развлечений – потому что люди могут потратить время на них, а не на </a:t>
            </a:r>
            <a:r>
              <a:rPr lang="ru-RU" sz="2000">
                <a:latin typeface="+mj-lt"/>
              </a:rPr>
              <a:t>соц.сеть</a:t>
            </a:r>
            <a:r>
              <a:rPr lang="ru-RU" sz="2000">
                <a:latin typeface="+mj-lt"/>
              </a:rPr>
              <a:t>) НИ В КОЕМ СЛУЧАЕ НЕ ПИШИТЕ ЧТО У ВАС НЕТ КОНКУРЕНТОВ!!! Так почти никогда не бывает!</a:t>
            </a:r>
            <a:endParaRPr/>
          </a:p>
        </p:txBody>
      </p:sp>
      <p:graphicFrame>
        <p:nvGraphicFramePr>
          <p:cNvPr id="19" name="Таблица 18"/>
          <p:cNvGraphicFramePr>
            <a:graphicFrameLocks xmlns:a="http://schemas.openxmlformats.org/drawingml/2006/main" noGrp="1"/>
          </p:cNvGraphicFramePr>
          <p:nvPr/>
        </p:nvGraphicFramePr>
        <p:xfrm>
          <a:off x="1944435" y="5451667"/>
          <a:ext cx="20091477" cy="570175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{01C0431F-2641-4C65-AE9C-2AF3337CDBD7}</a:tableStyleId>
              </a:tblPr>
              <a:tblGrid>
                <a:gridCol w="6697159"/>
                <a:gridCol w="6697159"/>
                <a:gridCol w="6697159"/>
              </a:tblGrid>
              <a:tr h="218571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/>
                        <a:t>Конкуренты / Аналоги 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/>
                        <a:t> Сильные стороны 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600"/>
                        <a:t>Слабые стороны</a:t>
                      </a:r>
                      <a:endParaRPr/>
                    </a:p>
                  </a:txBody>
                  <a:tcPr marL="182880" marR="182880" marT="91440" marB="91440"/>
                </a:tc>
              </a:tr>
              <a:tr h="11720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/>
                        <a:t>В нашем городе нет аналогов</a:t>
                      </a: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</a:tr>
              <a:tr h="1172015"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</a:tr>
              <a:tr h="1172015"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3600"/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Shape 54781"/>
          <p:cNvSpPr/>
          <p:nvPr/>
        </p:nvSpPr>
        <p:spPr bwMode="auto">
          <a:xfrm>
            <a:off x="14067714" y="7250831"/>
            <a:ext cx="2152065" cy="1953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57" tIns="71457" rIns="71457" bIns="71457" numCol="1" anchor="ctr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2" name="Shape 54782"/>
          <p:cNvSpPr/>
          <p:nvPr/>
        </p:nvSpPr>
        <p:spPr bwMode="auto">
          <a:xfrm>
            <a:off x="7547060" y="5188636"/>
            <a:ext cx="11040670" cy="3364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57" tIns="71457" rIns="71457" bIns="71457" numCol="1" anchor="ctr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3" name="Shape 54783"/>
          <p:cNvSpPr/>
          <p:nvPr/>
        </p:nvSpPr>
        <p:spPr bwMode="auto">
          <a:xfrm>
            <a:off x="15613366" y="3462604"/>
            <a:ext cx="4365456" cy="473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57" tIns="71457" rIns="71457" bIns="71457" numCol="1" anchor="ctr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4" name="Shape 54784"/>
          <p:cNvSpPr/>
          <p:nvPr/>
        </p:nvSpPr>
        <p:spPr bwMode="auto">
          <a:xfrm>
            <a:off x="7547061" y="9302803"/>
            <a:ext cx="4912617" cy="159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57" tIns="71457" rIns="71457" bIns="71457" numCol="1" anchor="ctr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77371" y="8930832"/>
            <a:ext cx="12955611" cy="4786955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 fill="norm" stroke="1" extrusionOk="0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71457" tIns="71457" rIns="71457" bIns="71457" numCol="1" anchor="ctr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6" name="Shape 54788"/>
          <p:cNvSpPr/>
          <p:nvPr/>
        </p:nvSpPr>
        <p:spPr bwMode="auto">
          <a:xfrm>
            <a:off x="19803005" y="5215267"/>
            <a:ext cx="3059775" cy="371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Nunito Sans ExtraLight"/>
            </a:endParaRPr>
          </a:p>
        </p:txBody>
      </p:sp>
      <p:sp>
        <p:nvSpPr>
          <p:cNvPr id="27" name="Shape 54790"/>
          <p:cNvSpPr/>
          <p:nvPr/>
        </p:nvSpPr>
        <p:spPr bwMode="auto">
          <a:xfrm>
            <a:off x="12487161" y="12343121"/>
            <a:ext cx="2688190" cy="622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8" name="Shape 54791"/>
          <p:cNvSpPr/>
          <p:nvPr/>
        </p:nvSpPr>
        <p:spPr bwMode="auto">
          <a:xfrm>
            <a:off x="12487161" y="10055372"/>
            <a:ext cx="2688191" cy="2688191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29" name="Shape 54795"/>
          <p:cNvSpPr/>
          <p:nvPr/>
        </p:nvSpPr>
        <p:spPr bwMode="auto">
          <a:xfrm>
            <a:off x="15613367" y="10930468"/>
            <a:ext cx="1965044" cy="454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31" name="Shape 54796"/>
          <p:cNvSpPr/>
          <p:nvPr/>
        </p:nvSpPr>
        <p:spPr bwMode="auto">
          <a:xfrm>
            <a:off x="15613367" y="9258138"/>
            <a:ext cx="1965044" cy="1965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32" name="Shape 54800"/>
          <p:cNvSpPr/>
          <p:nvPr/>
        </p:nvSpPr>
        <p:spPr bwMode="auto">
          <a:xfrm>
            <a:off x="19433967" y="9164644"/>
            <a:ext cx="1071843" cy="2481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33" name="Shape 54801"/>
          <p:cNvSpPr/>
          <p:nvPr/>
        </p:nvSpPr>
        <p:spPr bwMode="auto">
          <a:xfrm>
            <a:off x="19433967" y="8252466"/>
            <a:ext cx="1071843" cy="1071844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36" name="Shape 54805"/>
          <p:cNvSpPr/>
          <p:nvPr/>
        </p:nvSpPr>
        <p:spPr bwMode="auto">
          <a:xfrm>
            <a:off x="17873168" y="9879498"/>
            <a:ext cx="1429123" cy="3308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37" name="Shape 54806"/>
          <p:cNvSpPr/>
          <p:nvPr/>
        </p:nvSpPr>
        <p:spPr bwMode="auto">
          <a:xfrm>
            <a:off x="17873168" y="8663261"/>
            <a:ext cx="1429123" cy="1429124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/>
            </a:pPr>
            <a:endParaRPr sz="505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6758542" y="765991"/>
            <a:ext cx="10867014" cy="110831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6600" b="1" spc="300">
                <a:solidFill>
                  <a:schemeClr val="tx2"/>
                </a:solidFill>
                <a:latin typeface="Nunito Sans"/>
                <a:ea typeface="Source Sans Pro"/>
                <a:cs typeface="Lato Heavy"/>
              </a:rPr>
              <a:t>План выполнения проекта</a:t>
            </a:r>
            <a:endParaRPr lang="en-US" sz="6600" b="1" spc="300">
              <a:solidFill>
                <a:schemeClr val="tx2"/>
              </a:solidFill>
              <a:latin typeface="Nunito Sans"/>
              <a:ea typeface="Source Sans Pro"/>
              <a:cs typeface="Lato Heavy"/>
            </a:endParaRPr>
          </a:p>
        </p:txBody>
      </p:sp>
      <p:sp>
        <p:nvSpPr>
          <p:cNvPr id="56" name="Shape 2790"/>
          <p:cNvSpPr>
            <a:spLocks noChangeAspect="1"/>
          </p:cNvSpPr>
          <p:nvPr/>
        </p:nvSpPr>
        <p:spPr bwMode="auto">
          <a:xfrm>
            <a:off x="13188308" y="10931868"/>
            <a:ext cx="1285895" cy="93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pPr>
            <a:endParaRPr sz="3000">
              <a:latin typeface="+mj-lt"/>
              <a:ea typeface="Open Sans Semibold"/>
              <a:cs typeface="Open Sans Semibold"/>
            </a:endParaRPr>
          </a:p>
        </p:txBody>
      </p:sp>
      <p:sp>
        <p:nvSpPr>
          <p:cNvPr id="59" name="Shape 2799"/>
          <p:cNvSpPr>
            <a:spLocks noChangeAspect="1"/>
          </p:cNvSpPr>
          <p:nvPr/>
        </p:nvSpPr>
        <p:spPr bwMode="auto">
          <a:xfrm>
            <a:off x="18270214" y="9146903"/>
            <a:ext cx="635031" cy="46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pPr>
            <a:endParaRPr sz="3000">
              <a:latin typeface="+mj-lt"/>
              <a:ea typeface="Open Sans Semibold"/>
              <a:cs typeface="Open Sans Semibold"/>
            </a:endParaRPr>
          </a:p>
        </p:txBody>
      </p:sp>
      <p:sp>
        <p:nvSpPr>
          <p:cNvPr id="62" name="Shape 2807"/>
          <p:cNvSpPr>
            <a:spLocks noChangeAspect="1"/>
          </p:cNvSpPr>
          <p:nvPr/>
        </p:nvSpPr>
        <p:spPr bwMode="auto">
          <a:xfrm>
            <a:off x="16081314" y="9866425"/>
            <a:ext cx="1029152" cy="748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pPr>
            <a:endParaRPr sz="3000">
              <a:latin typeface="+mj-lt"/>
              <a:ea typeface="Open Sans Semibold"/>
              <a:cs typeface="Open Sans Semibold"/>
            </a:endParaRPr>
          </a:p>
        </p:txBody>
      </p:sp>
      <p:sp>
        <p:nvSpPr>
          <p:cNvPr id="63" name="Shape 2827"/>
          <p:cNvSpPr>
            <a:spLocks noChangeAspect="1"/>
          </p:cNvSpPr>
          <p:nvPr/>
        </p:nvSpPr>
        <p:spPr bwMode="auto">
          <a:xfrm>
            <a:off x="19791249" y="8543761"/>
            <a:ext cx="357279" cy="49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pPr>
            <a:endParaRPr sz="3000">
              <a:latin typeface="+mj-lt"/>
              <a:ea typeface="Open Sans Semibold"/>
              <a:cs typeface="Open Sans Semibold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13588732" y="3174201"/>
            <a:ext cx="1829347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>
              <a:defRPr/>
            </a:pP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Э</a:t>
            </a:r>
            <a:r>
              <a:rPr lang="ru-RU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тап №</a:t>
            </a: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4</a:t>
            </a:r>
            <a:endParaRPr/>
          </a:p>
        </p:txBody>
      </p:sp>
      <p:sp>
        <p:nvSpPr>
          <p:cNvPr id="65" name="Subtitle 2"/>
          <p:cNvSpPr txBox="1"/>
          <p:nvPr/>
        </p:nvSpPr>
        <p:spPr bwMode="auto">
          <a:xfrm>
            <a:off x="8074199" y="3869403"/>
            <a:ext cx="7319673" cy="1107753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+mj-lt"/>
                <a:ea typeface="Noto Sans Light"/>
                <a:cs typeface="Noto Sans Light"/>
              </a:rPr>
              <a:t>Расширение клиентской базы. Сотрудничество и партнёрство.</a:t>
            </a:r>
            <a:endParaRPr lang="en-US" sz="2400">
              <a:solidFill>
                <a:schemeClr val="tx1"/>
              </a:solidFill>
              <a:latin typeface="+mj-lt"/>
              <a:ea typeface="Noto Sans Light"/>
              <a:cs typeface="Noto Sans Light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5586037" y="4952034"/>
            <a:ext cx="1829347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>
              <a:defRPr/>
            </a:pP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Э</a:t>
            </a:r>
            <a:r>
              <a:rPr lang="ru-RU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тап №</a:t>
            </a: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3</a:t>
            </a:r>
            <a:endParaRPr/>
          </a:p>
        </p:txBody>
      </p:sp>
      <p:sp>
        <p:nvSpPr>
          <p:cNvPr id="68" name="TextBox 67"/>
          <p:cNvSpPr txBox="1"/>
          <p:nvPr/>
        </p:nvSpPr>
        <p:spPr bwMode="auto">
          <a:xfrm>
            <a:off x="12106692" y="6982717"/>
            <a:ext cx="1829347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>
              <a:defRPr/>
            </a:pP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Э</a:t>
            </a:r>
            <a:r>
              <a:rPr lang="ru-RU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тап №2</a:t>
            </a:r>
            <a:endParaRPr lang="en-US" sz="3200" b="1" spc="150">
              <a:solidFill>
                <a:schemeClr val="tx2"/>
              </a:solidFill>
              <a:latin typeface="+mj-lt"/>
              <a:ea typeface="Source Sans Pro"/>
              <a:cs typeface="Lato Heavy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86037" y="9057550"/>
            <a:ext cx="1829347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>
              <a:defRPr/>
            </a:pPr>
            <a:r>
              <a:rPr lang="en-US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Э</a:t>
            </a:r>
            <a:r>
              <a:rPr lang="ru-RU" sz="3200" b="1" spc="150">
                <a:solidFill>
                  <a:schemeClr val="tx2"/>
                </a:solidFill>
                <a:latin typeface="+mj-lt"/>
                <a:ea typeface="Source Sans Pro"/>
                <a:cs typeface="Lato Heavy"/>
              </a:rPr>
              <a:t>тап №1</a:t>
            </a:r>
            <a:endParaRPr lang="en-US" sz="3200" b="1" spc="150">
              <a:solidFill>
                <a:schemeClr val="tx2"/>
              </a:solidFill>
              <a:latin typeface="+mj-lt"/>
              <a:ea typeface="Source Sans Pro"/>
              <a:cs typeface="Lato Heavy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18195" y="36095"/>
            <a:ext cx="2410576" cy="2410576"/>
          </a:xfrm>
          <a:prstGeom prst="rect">
            <a:avLst/>
          </a:prstGeom>
        </p:spPr>
      </p:pic>
      <p:sp>
        <p:nvSpPr>
          <p:cNvPr id="34" name="Donut 15"/>
          <p:cNvSpPr/>
          <p:nvPr/>
        </p:nvSpPr>
        <p:spPr bwMode="auto">
          <a:xfrm>
            <a:off x="-620900" y="-366610"/>
            <a:ext cx="3215986" cy="3215986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  <a:latin typeface="Nunito Sans ExtraLight"/>
            </a:endParaRPr>
          </a:p>
        </p:txBody>
      </p:sp>
      <p:sp>
        <p:nvSpPr>
          <p:cNvPr id="2" name="Subtitle 2"/>
          <p:cNvSpPr txBox="1"/>
          <p:nvPr/>
        </p:nvSpPr>
        <p:spPr bwMode="auto">
          <a:xfrm>
            <a:off x="459842" y="5426063"/>
            <a:ext cx="7323525" cy="2124007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01"/>
              </a:lnSpc>
              <a:spcBef>
                <a:spcPts val="12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+mj-lt"/>
                <a:ea typeface="Noto Sans Light"/>
                <a:cs typeface="Noto Sans Light"/>
              </a:rPr>
              <a:t>Реклама как способ заявить  о себе, налаживание коммуникации, выстраивание взаимоотношений, демонстрация экспертности, актианость в социальных сетях, собственный сайт, канал на You Tube</a:t>
            </a:r>
            <a:endParaRPr lang="en-US" sz="2400">
              <a:solidFill>
                <a:schemeClr val="tx1"/>
              </a:solidFill>
              <a:latin typeface="+mj-lt"/>
              <a:ea typeface="Noto Sans Light"/>
              <a:cs typeface="Noto Sans Light"/>
            </a:endParaRPr>
          </a:p>
        </p:txBody>
      </p:sp>
      <p:sp>
        <p:nvSpPr>
          <p:cNvPr id="3" name="Subtitle 2"/>
          <p:cNvSpPr txBox="1"/>
          <p:nvPr/>
        </p:nvSpPr>
        <p:spPr bwMode="auto">
          <a:xfrm>
            <a:off x="6685477" y="7427085"/>
            <a:ext cx="7318773" cy="1107753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01"/>
              </a:lnSpc>
              <a:spcBef>
                <a:spcPts val="12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Calibri Light"/>
                <a:ea typeface="Noto Sans Light"/>
                <a:cs typeface="Noto Sans Light"/>
              </a:rPr>
              <a:t>Разработка технологий и внедрение их  в  образовательный процесс.</a:t>
            </a:r>
            <a:endParaRPr lang="en-US" sz="2400">
              <a:solidFill>
                <a:schemeClr val="tx1"/>
              </a:solidFill>
              <a:latin typeface="+mj-lt"/>
              <a:ea typeface="Noto Sans Light"/>
              <a:cs typeface="Noto Sans Light"/>
            </a:endParaRPr>
          </a:p>
        </p:txBody>
      </p:sp>
      <p:sp>
        <p:nvSpPr>
          <p:cNvPr id="4" name="Subtitle 2"/>
          <p:cNvSpPr txBox="1"/>
          <p:nvPr/>
        </p:nvSpPr>
        <p:spPr bwMode="auto">
          <a:xfrm>
            <a:off x="234290" y="9642087"/>
            <a:ext cx="7322769" cy="1107753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+mj-lt"/>
                <a:ea typeface="Noto Sans Light"/>
                <a:cs typeface="Noto Sans Light"/>
              </a:rPr>
              <a:t>Анализ ресурсов: кадровых, материальных, технических. Создание необходимых условий.</a:t>
            </a:r>
            <a:endParaRPr lang="en-US" sz="2400">
              <a:solidFill>
                <a:schemeClr val="tx1"/>
              </a:solidFill>
              <a:latin typeface="+mj-lt"/>
              <a:ea typeface="Noto Sans Light"/>
              <a:cs typeface="Noto Sans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rrowheads="1"/>
          </p:cNvSpPr>
          <p:nvPr/>
        </p:nvSpPr>
        <p:spPr bwMode="auto">
          <a:xfrm rot="8099999">
            <a:off x="-1228903" y="1028530"/>
            <a:ext cx="6383098" cy="209314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1" name="Freeform 1"/>
          <p:cNvSpPr>
            <a:spLocks noChangeArrowheads="1"/>
          </p:cNvSpPr>
          <p:nvPr/>
        </p:nvSpPr>
        <p:spPr bwMode="auto">
          <a:xfrm rot="2357612">
            <a:off x="1199904" y="-780554"/>
            <a:ext cx="2420316" cy="7015478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 fill="norm" stroke="1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0388" y="316610"/>
            <a:ext cx="2410576" cy="2410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200246" y="523058"/>
            <a:ext cx="2817796" cy="1472298"/>
          </a:xfrm>
          <a:prstGeom prst="rect">
            <a:avLst/>
          </a:prstGeom>
        </p:spPr>
      </p:pic>
      <p:sp>
        <p:nvSpPr>
          <p:cNvPr id="10" name="Shape 168"/>
          <p:cNvSpPr txBox="1"/>
          <p:nvPr/>
        </p:nvSpPr>
        <p:spPr bwMode="auto">
          <a:xfrm>
            <a:off x="8645235" y="337778"/>
            <a:ext cx="15170727" cy="1996935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ctr" anchorCtr="0">
            <a:noAutofit/>
          </a:bodyPr>
          <a:lstStyle>
            <a:lvl1pPr algn="ctr" defTabSz="1828800">
              <a:lnSpc>
                <a:spcPct val="85000"/>
              </a:lnSpc>
              <a:spcBef>
                <a:spcPts val="0"/>
              </a:spcBef>
              <a:buNone/>
              <a:defRPr sz="8000" b="0" i="0" cap="none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25000"/>
              <a:defRPr/>
            </a:pPr>
            <a:r>
              <a:rPr lang="ru-RU" sz="7200" b="1"/>
              <a:t>Финансовый прогноз</a:t>
            </a:r>
            <a:endParaRPr/>
          </a:p>
          <a:p>
            <a:pPr algn="l">
              <a:buSzPct val="25000"/>
              <a:defRPr/>
            </a:pPr>
            <a:r>
              <a:rPr lang="ru-RU" sz="7200" b="1"/>
              <a:t>Расходная часть</a:t>
            </a:r>
            <a:endParaRPr/>
          </a:p>
        </p:txBody>
      </p:sp>
      <p:graphicFrame>
        <p:nvGraphicFramePr>
          <p:cNvPr id="16" name="Объект 4"/>
          <p:cNvGraphicFramePr>
            <a:graphicFrameLocks xmlns:a="http://schemas.openxmlformats.org/drawingml/2006/main"/>
          </p:cNvGraphicFramePr>
          <p:nvPr/>
        </p:nvGraphicFramePr>
        <p:xfrm>
          <a:off x="1556535" y="3213117"/>
          <a:ext cx="22124504" cy="948090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{01C0431F-2641-4C65-AE9C-2AF3337CDBD7}</a:tableStyleId>
              </a:tblPr>
              <a:tblGrid>
                <a:gridCol w="7868071"/>
                <a:gridCol w="5081652"/>
                <a:gridCol w="4500891"/>
                <a:gridCol w="4673890"/>
              </a:tblGrid>
              <a:tr h="214073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ВИДЫ РАСХОДОВ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ИСТОЧНИК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ФОРМА ФИНАНСИРОВАНИЯ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ОБЪЕМ ФИНАНСИРОВАНИЯ, тыс. РУБ.</a:t>
                      </a:r>
                      <a:endParaRPr/>
                    </a:p>
                  </a:txBody>
                  <a:tcPr marL="182880" marR="182880" marT="91440" marB="91440"/>
                </a:tc>
              </a:tr>
              <a:tr h="89773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РАСХОДЫ НА ОПЛАТУ ТРУДА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13120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МАТЕРИАЛЬНО-ТЕХНИЧЕСКИЕ РАСХОДЫ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400000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13120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РАБОТЫ И УСЛУГИ ТРЕТЬИХ ЛИЦ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20000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89773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РАСХОДЫ НА РИД И ИХ ЗАЩИТУ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13120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РАСХОДЫ НА ПРОГРАММНОЕ ОБЕСПЕЧЕНИЕ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89773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КАПИТАЛЬНЫЕ РАСХОДЫ</a:t>
                      </a:r>
                      <a:endParaRPr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430000</a:t>
                      </a:r>
                      <a:endParaRPr lang="ru-RU" sz="2800"/>
                    </a:p>
                  </a:txBody>
                  <a:tcPr marL="182880" marR="182880" marT="91440" marB="91440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 marL="182880" marR="182880" marT="91440" marB="91440"/>
                </a:tc>
              </a:tr>
              <a:tr h="710776">
                <a:tc gridSpan="3">
                  <a:txBody>
                    <a:bodyPr/>
                    <a:p>
                      <a:pPr algn="r">
                        <a:defRPr/>
                      </a:pPr>
                      <a:r>
                        <a:rPr lang="ru-RU" sz="2800"/>
                        <a:t>ИТОГО:</a:t>
                      </a:r>
                      <a:endParaRPr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1000000</a:t>
                      </a:r>
                      <a:endParaRPr lang="ru-RU" sz="2800"/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>
            <a:spLocks noChangeArrowheads="1"/>
          </p:cNvSpPr>
          <p:nvPr/>
        </p:nvSpPr>
        <p:spPr bwMode="auto">
          <a:xfrm rot="5400000">
            <a:off x="-5971619" y="2548887"/>
            <a:ext cx="12354823" cy="3665677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 fill="norm" stroke="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6550">
              <a:latin typeface="Nunito Sans ExtraLigh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307916" y="765991"/>
            <a:ext cx="3768212" cy="110831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6600" b="1" spc="300">
                <a:solidFill>
                  <a:schemeClr val="tx2"/>
                </a:solidFill>
                <a:latin typeface="Nunito Sans"/>
                <a:ea typeface="Source Sans Pro"/>
                <a:cs typeface="Lato Heavy"/>
              </a:rPr>
              <a:t>Команда</a:t>
            </a:r>
            <a:endParaRPr lang="en-US" sz="6600" b="1" spc="300">
              <a:solidFill>
                <a:schemeClr val="tx2"/>
              </a:solidFill>
              <a:latin typeface="Nunito Sans"/>
              <a:ea typeface="Source Sans Pro"/>
              <a:cs typeface="Lato Heavy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14336" y="347774"/>
            <a:ext cx="2410576" cy="241057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15086" y="825444"/>
            <a:ext cx="2817796" cy="1472298"/>
          </a:xfrm>
          <a:prstGeom prst="rect">
            <a:avLst/>
          </a:prstGeom>
        </p:spPr>
      </p:pic>
      <p:grpSp>
        <p:nvGrpSpPr>
          <p:cNvPr id="40" name="Group 5"/>
          <p:cNvGrpSpPr/>
          <p:nvPr/>
        </p:nvGrpSpPr>
        <p:grpSpPr bwMode="auto">
          <a:xfrm>
            <a:off x="813681" y="3005388"/>
            <a:ext cx="10261276" cy="9813696"/>
            <a:chOff x="0" y="0"/>
            <a:chExt cx="10261276" cy="9813696"/>
          </a:xfrm>
        </p:grpSpPr>
        <p:sp>
          <p:nvSpPr>
            <p:cNvPr id="41" name="Rectangle 22"/>
            <p:cNvSpPr/>
            <p:nvPr/>
          </p:nvSpPr>
          <p:spPr bwMode="auto">
            <a:xfrm>
              <a:off x="0" y="0"/>
              <a:ext cx="126664" cy="282551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  <p:grpSp>
          <p:nvGrpSpPr>
            <p:cNvPr id="42" name="Group 1"/>
            <p:cNvGrpSpPr/>
            <p:nvPr/>
          </p:nvGrpSpPr>
          <p:grpSpPr bwMode="auto">
            <a:xfrm>
              <a:off x="3515425" y="169116"/>
              <a:ext cx="6745850" cy="2638446"/>
              <a:chOff x="0" y="0"/>
              <a:chExt cx="6745850" cy="2638446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0" y="0"/>
                <a:ext cx="6745850" cy="579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b">
                <a:spAutoFit/>
              </a:bodyPr>
              <a:lstStyle/>
              <a:p>
                <a:pPr>
                  <a:defRPr/>
                </a:pPr>
                <a:r>
                  <a:rPr lang="ru-RU" sz="3200" b="1" spc="150">
                    <a:solidFill>
                      <a:schemeClr val="tx2"/>
                    </a:solidFill>
                    <a:latin typeface="Nunito Sans SemiBold"/>
                    <a:ea typeface="Source Sans Pro"/>
                    <a:cs typeface="Lato Heavy"/>
                  </a:rPr>
                  <a:t>Власова Татьяна Леонидовна</a:t>
                </a:r>
                <a:endParaRPr lang="en-US" sz="3200" b="1" spc="150">
                  <a:solidFill>
                    <a:schemeClr val="tx2"/>
                  </a:solidFill>
                  <a:latin typeface="Nunito Sans SemiBold"/>
                  <a:ea typeface="Source Sans Pro"/>
                  <a:cs typeface="Lato Heavy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0" y="738478"/>
                <a:ext cx="1565607" cy="487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b">
                <a:spAutoFit/>
              </a:bodyPr>
              <a:lstStyle/>
              <a:p>
                <a:pPr>
                  <a:defRPr/>
                </a:pPr>
                <a:r>
                  <a:rPr lang="ru-RU" sz="2600" b="1" spc="50">
                    <a:solidFill>
                      <a:schemeClr val="accent2"/>
                    </a:solidFill>
                    <a:latin typeface="Nunito Sans SemiBold"/>
                    <a:ea typeface="Source Sans Pro"/>
                    <a:cs typeface="Lato Heavy"/>
                  </a:rPr>
                  <a:t>Студент</a:t>
                </a:r>
                <a:endParaRPr lang="en-US" sz="2600" b="1" spc="50">
                  <a:solidFill>
                    <a:schemeClr val="accent2"/>
                  </a:solidFill>
                  <a:latin typeface="Nunito Sans SemiBold"/>
                  <a:ea typeface="Source Sans Pro"/>
                  <a:cs typeface="Lato Heavy"/>
                </a:endParaRPr>
              </a:p>
            </p:txBody>
          </p:sp>
          <p:sp>
            <p:nvSpPr>
              <p:cNvPr id="47" name="Subtitle 2"/>
              <p:cNvSpPr txBox="1"/>
              <p:nvPr/>
            </p:nvSpPr>
            <p:spPr bwMode="auto">
              <a:xfrm>
                <a:off x="0" y="1378292"/>
                <a:ext cx="6730120" cy="1260153"/>
              </a:xfrm>
              <a:prstGeom prst="rect">
                <a:avLst/>
              </a:prstGeom>
              <a:grpFill/>
            </p:spPr>
            <p:txBody>
              <a:bodyPr vert="horz" wrap="square" lIns="91464" tIns="45732" rIns="91464" bIns="45732" rtlCol="0" anchor="t">
                <a:spAutoFit/>
              </a:bodyPr>
              <a:lstStyle>
                <a:lvl1pPr marL="0" indent="0" algn="ctr" defTabSz="1087636">
                  <a:lnSpc>
                    <a:spcPct val="120000"/>
                  </a:lnSpc>
                  <a:spcBef>
                    <a:spcPts val="0"/>
                  </a:spcBef>
                  <a:buFont typeface="Arial"/>
                  <a:buNone/>
                  <a:defRPr sz="24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001"/>
                  </a:lnSpc>
                  <a:spcBef>
                    <a:spcPts val="1200"/>
                  </a:spcBef>
                  <a:defRPr/>
                </a:pPr>
                <a:r>
                  <a:rPr lang="ru-RU" sz="2400">
                    <a:solidFill>
                      <a:schemeClr val="tx1"/>
                    </a:solidFill>
                    <a:latin typeface="Nunito Sans ExtraLight"/>
                    <a:ea typeface="Noto Sans Light"/>
                    <a:cs typeface="Noto Sans Light"/>
                  </a:rPr>
                  <a:t>Средне специальное/ 20 лет</a:t>
                </a:r>
                <a:endParaRPr lang="ru-RU" sz="2400">
                  <a:solidFill>
                    <a:schemeClr val="tx1"/>
                  </a:solidFill>
                  <a:latin typeface="Nunito Sans ExtraLight"/>
                  <a:ea typeface="Noto Sans Light"/>
                  <a:cs typeface="Noto Sans Light"/>
                </a:endParaRPr>
              </a:p>
              <a:p>
                <a:pPr algn="l">
                  <a:lnSpc>
                    <a:spcPts val="4001"/>
                  </a:lnSpc>
                  <a:spcBef>
                    <a:spcPts val="1200"/>
                  </a:spcBef>
                  <a:defRPr/>
                </a:pPr>
                <a:r>
                  <a:rPr lang="ru-RU" sz="2400">
                    <a:solidFill>
                      <a:schemeClr val="tx1"/>
                    </a:solidFill>
                    <a:latin typeface="Nunito Sans ExtraLight"/>
                    <a:ea typeface="Noto Sans Light"/>
                    <a:cs typeface="Noto Sans Light"/>
                  </a:rPr>
                  <a:t>Контакты :89519582166</a:t>
                </a:r>
                <a:endParaRPr lang="en-US" sz="2400">
                  <a:solidFill>
                    <a:schemeClr val="tx1"/>
                  </a:solidFill>
                  <a:latin typeface="Nunito Sans ExtraLight"/>
                  <a:ea typeface="Noto Sans Light"/>
                  <a:cs typeface="Noto Sans Light"/>
                </a:endParaRPr>
              </a:p>
            </p:txBody>
          </p:sp>
        </p:grpSp>
        <p:sp>
          <p:nvSpPr>
            <p:cNvPr id="43" name="Rectangle 18"/>
            <p:cNvSpPr/>
            <p:nvPr/>
          </p:nvSpPr>
          <p:spPr bwMode="auto">
            <a:xfrm>
              <a:off x="0" y="3494088"/>
              <a:ext cx="126664" cy="282551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  <p:sp>
          <p:nvSpPr>
            <p:cNvPr id="44" name="Rectangle 19"/>
            <p:cNvSpPr/>
            <p:nvPr/>
          </p:nvSpPr>
          <p:spPr bwMode="auto">
            <a:xfrm>
              <a:off x="0" y="6988177"/>
              <a:ext cx="126664" cy="282551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</p:grpSp>
      <p:sp>
        <p:nvSpPr>
          <p:cNvPr id="48" name="Picture Placeholder 8"/>
          <p:cNvSpPr>
            <a:spLocks noGrp="1"/>
          </p:cNvSpPr>
          <p:nvPr>
            <p:ph type="pic" sz="quarter" idx="26"/>
          </p:nvPr>
        </p:nvSpPr>
        <p:spPr bwMode="auto">
          <a:xfrm>
            <a:off x="940346" y="3006355"/>
            <a:ext cx="2827003" cy="2824784"/>
          </a:xfrm>
        </p:spPr>
      </p:sp>
      <p:sp>
        <p:nvSpPr>
          <p:cNvPr id="49" name="Picture Placeholder 11"/>
          <p:cNvSpPr>
            <a:spLocks noGrp="1"/>
          </p:cNvSpPr>
          <p:nvPr>
            <p:ph type="pic" sz="quarter" idx="27"/>
          </p:nvPr>
        </p:nvSpPr>
        <p:spPr bwMode="auto">
          <a:xfrm>
            <a:off x="940346" y="6499533"/>
            <a:ext cx="2827003" cy="2824784"/>
          </a:xfrm>
        </p:spPr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 bwMode="auto">
          <a:xfrm>
            <a:off x="940346" y="9992712"/>
            <a:ext cx="2827003" cy="2824784"/>
          </a:xfrm>
        </p:spPr>
      </p:sp>
      <p:sp>
        <p:nvSpPr>
          <p:cNvPr id="51" name="TextBox 50"/>
          <p:cNvSpPr txBox="1"/>
          <p:nvPr/>
        </p:nvSpPr>
        <p:spPr bwMode="auto">
          <a:xfrm>
            <a:off x="4329106" y="6525252"/>
            <a:ext cx="8218055" cy="579155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3200" b="1" spc="150">
                <a:solidFill>
                  <a:schemeClr val="tx2"/>
                </a:solidFill>
                <a:latin typeface="Nunito Sans SemiBold"/>
                <a:ea typeface="Source Sans Pro"/>
                <a:cs typeface="Lato Heavy"/>
              </a:rPr>
              <a:t>Шагимухаметова Жанна Николаевна</a:t>
            </a:r>
            <a:endParaRPr lang="en-US" sz="3200" b="1" spc="150">
              <a:solidFill>
                <a:schemeClr val="tx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4329106" y="7263551"/>
            <a:ext cx="1565607" cy="487715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2600" b="1" spc="50">
                <a:solidFill>
                  <a:schemeClr val="accent2"/>
                </a:solidFill>
                <a:latin typeface="Nunito Sans SemiBold"/>
                <a:ea typeface="Source Sans Pro"/>
                <a:cs typeface="Lato Heavy"/>
              </a:rPr>
              <a:t>Студент</a:t>
            </a:r>
            <a:endParaRPr lang="en-US" sz="2600" b="1" spc="50">
              <a:solidFill>
                <a:schemeClr val="accent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3" name="Subtitle 2"/>
          <p:cNvSpPr txBox="1"/>
          <p:nvPr/>
        </p:nvSpPr>
        <p:spPr bwMode="auto">
          <a:xfrm>
            <a:off x="4329105" y="7903364"/>
            <a:ext cx="6035931" cy="1260153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Средне специальное </a:t>
            </a:r>
            <a:endParaRPr/>
          </a:p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Контакты:89504688544</a:t>
            </a:r>
            <a:endParaRPr lang="en-US" sz="2400">
              <a:solidFill>
                <a:schemeClr val="tx1"/>
              </a:solidFill>
              <a:latin typeface="Nunito Sans ExtraLight"/>
              <a:ea typeface="Noto Sans Light"/>
              <a:cs typeface="Noto Sans Ligh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4329107" y="9968540"/>
            <a:ext cx="1218603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3200" b="1" spc="150">
                <a:solidFill>
                  <a:schemeClr val="tx2"/>
                </a:solidFill>
                <a:latin typeface="Nunito Sans SemiBold"/>
                <a:ea typeface="Source Sans Pro"/>
                <a:cs typeface="Lato Heavy"/>
              </a:rPr>
              <a:t>ФИО</a:t>
            </a:r>
            <a:endParaRPr lang="en-US" sz="3200" b="1" spc="150">
              <a:solidFill>
                <a:schemeClr val="tx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4329107" y="10708380"/>
            <a:ext cx="2045753" cy="492571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2600" b="1" spc="50">
                <a:solidFill>
                  <a:schemeClr val="accent2"/>
                </a:solidFill>
                <a:latin typeface="Nunito Sans SemiBold"/>
                <a:ea typeface="Source Sans Pro"/>
                <a:cs typeface="Lato Heavy"/>
              </a:rPr>
              <a:t>Должность</a:t>
            </a:r>
            <a:endParaRPr lang="en-US" sz="2600" b="1" spc="50">
              <a:solidFill>
                <a:schemeClr val="accent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6" name="Subtitle 2"/>
          <p:cNvSpPr txBox="1"/>
          <p:nvPr/>
        </p:nvSpPr>
        <p:spPr bwMode="auto">
          <a:xfrm>
            <a:off x="4329107" y="11353625"/>
            <a:ext cx="6034024" cy="1225231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Образование</a:t>
            </a:r>
            <a:endParaRPr/>
          </a:p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Контакты:</a:t>
            </a:r>
            <a:endParaRPr lang="en-US" sz="2400">
              <a:solidFill>
                <a:schemeClr val="tx1"/>
              </a:solidFill>
              <a:latin typeface="Nunito Sans ExtraLight"/>
              <a:ea typeface="Noto Sans Light"/>
              <a:cs typeface="Noto Sans Light"/>
            </a:endParaRPr>
          </a:p>
        </p:txBody>
      </p:sp>
      <p:grpSp>
        <p:nvGrpSpPr>
          <p:cNvPr id="23" name="Group 5"/>
          <p:cNvGrpSpPr/>
          <p:nvPr/>
        </p:nvGrpSpPr>
        <p:grpSpPr bwMode="auto">
          <a:xfrm>
            <a:off x="12724512" y="3090102"/>
            <a:ext cx="10244178" cy="9813697"/>
            <a:chOff x="5326127" y="3142859"/>
            <a:chExt cx="10241509" cy="9811141"/>
          </a:xfrm>
        </p:grpSpPr>
        <p:sp>
          <p:nvSpPr>
            <p:cNvPr id="24" name="Rectangle 22"/>
            <p:cNvSpPr/>
            <p:nvPr/>
          </p:nvSpPr>
          <p:spPr bwMode="auto">
            <a:xfrm>
              <a:off x="5326127" y="3142859"/>
              <a:ext cx="126632" cy="282478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  <p:grpSp>
          <p:nvGrpSpPr>
            <p:cNvPr id="25" name="Group 1"/>
            <p:cNvGrpSpPr/>
            <p:nvPr/>
          </p:nvGrpSpPr>
          <p:grpSpPr bwMode="auto">
            <a:xfrm>
              <a:off x="8840637" y="3305141"/>
              <a:ext cx="6726999" cy="2609636"/>
              <a:chOff x="2897039" y="8312051"/>
              <a:chExt cx="6727000" cy="2609636"/>
            </a:xfrm>
          </p:grpSpPr>
          <p:sp>
            <p:nvSpPr>
              <p:cNvPr id="28" name="TextBox 27"/>
              <p:cNvSpPr txBox="1"/>
              <p:nvPr/>
            </p:nvSpPr>
            <p:spPr bwMode="auto">
              <a:xfrm>
                <a:off x="2897039" y="8312051"/>
                <a:ext cx="1218286" cy="584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b">
                <a:spAutoFit/>
              </a:bodyPr>
              <a:lstStyle/>
              <a:p>
                <a:pPr>
                  <a:defRPr/>
                </a:pPr>
                <a:r>
                  <a:rPr lang="ru-RU" sz="3200" b="1" spc="150">
                    <a:solidFill>
                      <a:schemeClr val="tx2"/>
                    </a:solidFill>
                    <a:latin typeface="Nunito Sans SemiBold"/>
                    <a:ea typeface="Source Sans Pro"/>
                    <a:cs typeface="Lato Heavy"/>
                  </a:rPr>
                  <a:t>ФИО</a:t>
                </a:r>
                <a:endParaRPr lang="en-US" sz="3200" b="1" spc="150">
                  <a:solidFill>
                    <a:schemeClr val="tx2"/>
                  </a:solidFill>
                  <a:latin typeface="Nunito Sans SemiBold"/>
                  <a:ea typeface="Source Sans Pro"/>
                  <a:cs typeface="Lato Heavy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897039" y="9051698"/>
                <a:ext cx="2045220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b">
                <a:spAutoFit/>
              </a:bodyPr>
              <a:lstStyle/>
              <a:p>
                <a:pPr>
                  <a:defRPr/>
                </a:pPr>
                <a:r>
                  <a:rPr lang="ru-RU" sz="2600" b="1" spc="50">
                    <a:solidFill>
                      <a:schemeClr val="accent2"/>
                    </a:solidFill>
                    <a:latin typeface="Nunito Sans SemiBold"/>
                    <a:ea typeface="Source Sans Pro"/>
                    <a:cs typeface="Lato Heavy"/>
                  </a:rPr>
                  <a:t>Должность</a:t>
                </a:r>
                <a:endParaRPr lang="en-US" sz="2600" b="1" spc="50">
                  <a:solidFill>
                    <a:schemeClr val="accent2"/>
                  </a:solidFill>
                  <a:latin typeface="Nunito Sans SemiBold"/>
                  <a:ea typeface="Source Sans Pro"/>
                  <a:cs typeface="Lato Heavy"/>
                </a:endParaRPr>
              </a:p>
            </p:txBody>
          </p:sp>
          <p:sp>
            <p:nvSpPr>
              <p:cNvPr id="30" name="Subtitle 2"/>
              <p:cNvSpPr txBox="1"/>
              <p:nvPr/>
            </p:nvSpPr>
            <p:spPr bwMode="auto">
              <a:xfrm>
                <a:off x="2897039" y="9696775"/>
                <a:ext cx="6727000" cy="1224912"/>
              </a:xfrm>
              <a:prstGeom prst="rect">
                <a:avLst/>
              </a:prstGeom>
              <a:grpFill/>
            </p:spPr>
            <p:txBody>
              <a:bodyPr vert="horz" wrap="square" lIns="91464" tIns="45732" rIns="91464" bIns="45732" rtlCol="0" anchor="t">
                <a:spAutoFit/>
              </a:bodyPr>
              <a:lstStyle>
                <a:lvl1pPr marL="0" indent="0" algn="ctr" defTabSz="1087636">
                  <a:lnSpc>
                    <a:spcPct val="120000"/>
                  </a:lnSpc>
                  <a:spcBef>
                    <a:spcPts val="0"/>
                  </a:spcBef>
                  <a:buFont typeface="Arial"/>
                  <a:buNone/>
                  <a:defRPr sz="24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>
                  <a:lnSpc>
                    <a:spcPct val="130000"/>
                  </a:lnSpc>
                  <a:spcBef>
                    <a:spcPts val="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>
                  <a:spcBef>
                    <a:spcPts val="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001"/>
                  </a:lnSpc>
                  <a:spcBef>
                    <a:spcPts val="1200"/>
                  </a:spcBef>
                  <a:defRPr/>
                </a:pPr>
                <a:r>
                  <a:rPr lang="ru-RU" sz="2400">
                    <a:solidFill>
                      <a:schemeClr val="tx1"/>
                    </a:solidFill>
                    <a:latin typeface="Nunito Sans ExtraLight"/>
                    <a:ea typeface="Noto Sans Light"/>
                    <a:cs typeface="Noto Sans Light"/>
                  </a:rPr>
                  <a:t>Образование</a:t>
                </a:r>
                <a:endParaRPr/>
              </a:p>
              <a:p>
                <a:pPr algn="l">
                  <a:lnSpc>
                    <a:spcPts val="4001"/>
                  </a:lnSpc>
                  <a:spcBef>
                    <a:spcPts val="1200"/>
                  </a:spcBef>
                  <a:defRPr/>
                </a:pPr>
                <a:r>
                  <a:rPr lang="ru-RU" sz="2400">
                    <a:solidFill>
                      <a:schemeClr val="tx1"/>
                    </a:solidFill>
                    <a:latin typeface="Nunito Sans ExtraLight"/>
                    <a:ea typeface="Noto Sans Light"/>
                    <a:cs typeface="Noto Sans Light"/>
                  </a:rPr>
                  <a:t>Контакты:</a:t>
                </a:r>
                <a:endParaRPr lang="en-US" sz="2400">
                  <a:solidFill>
                    <a:schemeClr val="tx1"/>
                  </a:solidFill>
                  <a:latin typeface="Nunito Sans ExtraLight"/>
                  <a:ea typeface="Noto Sans Light"/>
                  <a:cs typeface="Noto Sans Light"/>
                </a:endParaRPr>
              </a:p>
            </p:txBody>
          </p:sp>
        </p:grpSp>
        <p:sp>
          <p:nvSpPr>
            <p:cNvPr id="26" name="Rectangle 18"/>
            <p:cNvSpPr/>
            <p:nvPr/>
          </p:nvSpPr>
          <p:spPr bwMode="auto">
            <a:xfrm>
              <a:off x="5326127" y="6636037"/>
              <a:ext cx="126632" cy="282478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  <p:sp>
          <p:nvSpPr>
            <p:cNvPr id="27" name="Rectangle 19"/>
            <p:cNvSpPr/>
            <p:nvPr/>
          </p:nvSpPr>
          <p:spPr bwMode="auto">
            <a:xfrm>
              <a:off x="5326128" y="10129217"/>
              <a:ext cx="126632" cy="282478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latin typeface="Nunito Sans ExtraLight"/>
              </a:endParaRPr>
            </a:p>
          </p:txBody>
        </p:sp>
      </p:grpSp>
      <p:sp>
        <p:nvSpPr>
          <p:cNvPr id="31" name="Picture Placeholder 8"/>
          <p:cNvSpPr>
            <a:spLocks noGrp="1"/>
          </p:cNvSpPr>
          <p:nvPr>
            <p:ph type="pic" sz="quarter" idx="26"/>
          </p:nvPr>
        </p:nvSpPr>
        <p:spPr bwMode="auto">
          <a:xfrm>
            <a:off x="12851177" y="3091069"/>
            <a:ext cx="2827003" cy="2824784"/>
          </a:xfrm>
        </p:spPr>
      </p:sp>
      <p:sp>
        <p:nvSpPr>
          <p:cNvPr id="32" name="Picture Placeholder 11"/>
          <p:cNvSpPr>
            <a:spLocks noGrp="1"/>
          </p:cNvSpPr>
          <p:nvPr>
            <p:ph type="pic" sz="quarter" idx="27"/>
          </p:nvPr>
        </p:nvSpPr>
        <p:spPr bwMode="auto">
          <a:xfrm>
            <a:off x="12851177" y="6584247"/>
            <a:ext cx="2827003" cy="2824784"/>
          </a:xfrm>
        </p:spPr>
      </p:sp>
      <p:sp>
        <p:nvSpPr>
          <p:cNvPr id="33" name="Picture Placeholder 13"/>
          <p:cNvSpPr>
            <a:spLocks noGrp="1"/>
          </p:cNvSpPr>
          <p:nvPr>
            <p:ph type="pic" sz="quarter" idx="28"/>
          </p:nvPr>
        </p:nvSpPr>
        <p:spPr bwMode="auto">
          <a:xfrm>
            <a:off x="12851177" y="10077426"/>
            <a:ext cx="2827003" cy="2824784"/>
          </a:xfrm>
        </p:spPr>
      </p:sp>
      <p:sp>
        <p:nvSpPr>
          <p:cNvPr id="34" name="TextBox 33"/>
          <p:cNvSpPr txBox="1"/>
          <p:nvPr/>
        </p:nvSpPr>
        <p:spPr bwMode="auto">
          <a:xfrm>
            <a:off x="16239938" y="6602995"/>
            <a:ext cx="1218603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3200" b="1" spc="150">
                <a:solidFill>
                  <a:schemeClr val="tx2"/>
                </a:solidFill>
                <a:latin typeface="Nunito Sans SemiBold"/>
                <a:ea typeface="Source Sans Pro"/>
                <a:cs typeface="Lato Heavy"/>
              </a:rPr>
              <a:t>ФИО</a:t>
            </a:r>
            <a:endParaRPr lang="en-US" sz="3200" b="1" spc="150">
              <a:solidFill>
                <a:schemeClr val="tx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6239938" y="7342835"/>
            <a:ext cx="2045753" cy="492571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2600" b="1" spc="50">
                <a:solidFill>
                  <a:schemeClr val="accent2"/>
                </a:solidFill>
                <a:latin typeface="Nunito Sans SemiBold"/>
                <a:ea typeface="Source Sans Pro"/>
                <a:cs typeface="Lato Heavy"/>
              </a:rPr>
              <a:t>Должность</a:t>
            </a:r>
            <a:endParaRPr lang="en-US" sz="2600" b="1" spc="50">
              <a:solidFill>
                <a:schemeClr val="accent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36" name="Subtitle 2"/>
          <p:cNvSpPr txBox="1"/>
          <p:nvPr/>
        </p:nvSpPr>
        <p:spPr bwMode="auto">
          <a:xfrm>
            <a:off x="16239938" y="7988080"/>
            <a:ext cx="6034024" cy="1225231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Образование</a:t>
            </a:r>
            <a:endParaRPr/>
          </a:p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Контакты:</a:t>
            </a:r>
            <a:endParaRPr lang="en-US" sz="2400">
              <a:solidFill>
                <a:schemeClr val="tx1"/>
              </a:solidFill>
              <a:latin typeface="Nunito Sans ExtraLight"/>
              <a:ea typeface="Noto Sans Light"/>
              <a:cs typeface="Noto Sans Light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16239938" y="10053254"/>
            <a:ext cx="1218603" cy="58490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3200" b="1" spc="150">
                <a:solidFill>
                  <a:schemeClr val="tx2"/>
                </a:solidFill>
                <a:latin typeface="Nunito Sans SemiBold"/>
                <a:ea typeface="Source Sans Pro"/>
                <a:cs typeface="Lato Heavy"/>
              </a:rPr>
              <a:t>ФИО</a:t>
            </a:r>
            <a:endParaRPr lang="en-US" sz="3200" b="1" spc="150">
              <a:solidFill>
                <a:schemeClr val="tx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16239938" y="10793094"/>
            <a:ext cx="2045753" cy="492571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ru-RU" sz="2600" b="1" spc="50">
                <a:solidFill>
                  <a:schemeClr val="accent2"/>
                </a:solidFill>
                <a:latin typeface="Nunito Sans SemiBold"/>
                <a:ea typeface="Source Sans Pro"/>
                <a:cs typeface="Lato Heavy"/>
              </a:rPr>
              <a:t>Должность</a:t>
            </a:r>
            <a:endParaRPr lang="en-US" sz="2600" b="1" spc="50">
              <a:solidFill>
                <a:schemeClr val="accent2"/>
              </a:solidFill>
              <a:latin typeface="Nunito Sans SemiBold"/>
              <a:ea typeface="Source Sans Pro"/>
              <a:cs typeface="Lato Heavy"/>
            </a:endParaRPr>
          </a:p>
        </p:txBody>
      </p:sp>
      <p:sp>
        <p:nvSpPr>
          <p:cNvPr id="59" name="Subtitle 2"/>
          <p:cNvSpPr txBox="1"/>
          <p:nvPr/>
        </p:nvSpPr>
        <p:spPr bwMode="auto">
          <a:xfrm>
            <a:off x="16239938" y="11438339"/>
            <a:ext cx="6034024" cy="1225231"/>
          </a:xfrm>
          <a:prstGeom prst="rect">
            <a:avLst/>
          </a:prstGeom>
        </p:spPr>
        <p:txBody>
          <a:bodyPr vert="horz" wrap="square" lIns="91464" tIns="45732" rIns="91464" bIns="45732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Образование</a:t>
            </a:r>
            <a:endParaRPr/>
          </a:p>
          <a:p>
            <a:pPr algn="l">
              <a:lnSpc>
                <a:spcPts val="4001"/>
              </a:lnSpc>
              <a:spcBef>
                <a:spcPts val="120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Nunito Sans ExtraLight"/>
                <a:ea typeface="Noto Sans Light"/>
                <a:cs typeface="Noto Sans Light"/>
              </a:rPr>
              <a:t>Контакты:</a:t>
            </a:r>
            <a:endParaRPr lang="en-US" sz="2400">
              <a:solidFill>
                <a:schemeClr val="tx1"/>
              </a:solidFill>
              <a:latin typeface="Nunito Sans ExtraLight"/>
              <a:ea typeface="Noto Sans Light"/>
              <a:cs typeface="Noto Sans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тлас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тлас">
      <a:majorFont>
        <a:latin typeface="Calibri Light"/>
        <a:ea typeface="Arial"/>
        <a:cs typeface="Arial"/>
      </a:majorFont>
      <a:minorFont>
        <a:latin typeface="Rockwell"/>
        <a:ea typeface="Arial"/>
        <a:cs typeface="Arial"/>
      </a:minorFont>
    </a:fontScheme>
    <a:fmtScheme name="Атлас">
      <a:fillStyleLst>
        <a:solidFill>
          <a:schemeClr val="phClr"/>
        </a:solidFill>
        <a:gradFill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0</Words>
  <Application>R7-Office/7.2.0.134</Application>
  <DocSecurity>0</DocSecurity>
  <PresentationFormat>Произвольный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dc:identifier/>
  <dc:language/>
  <cp:lastModifiedBy>Татьяна Власова</cp:lastModifiedBy>
  <cp:revision>7164</cp:revision>
  <dcterms:created xsi:type="dcterms:W3CDTF">2014-11-12T21:47:38Z</dcterms:created>
  <dcterms:modified xsi:type="dcterms:W3CDTF">2022-11-20T12:24:22Z</dcterms:modified>
  <cp:category/>
  <cp:contentStatus/>
  <cp:version/>
</cp:coreProperties>
</file>