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8" r:id="rId3"/>
    <p:sldId id="257" r:id="rId4"/>
    <p:sldId id="296" r:id="rId5"/>
    <p:sldId id="259" r:id="rId6"/>
    <p:sldId id="294" r:id="rId7"/>
    <p:sldId id="260" r:id="rId8"/>
    <p:sldId id="297" r:id="rId9"/>
    <p:sldId id="293" r:id="rId10"/>
    <p:sldId id="291" r:id="rId11"/>
    <p:sldId id="270" r:id="rId12"/>
    <p:sldId id="298" r:id="rId13"/>
    <p:sldId id="268" r:id="rId14"/>
    <p:sldId id="299" r:id="rId15"/>
    <p:sldId id="300" r:id="rId16"/>
    <p:sldId id="274" r:id="rId17"/>
    <p:sldId id="301" r:id="rId18"/>
    <p:sldId id="302" r:id="rId19"/>
    <p:sldId id="266" r:id="rId20"/>
    <p:sldId id="278" r:id="rId21"/>
    <p:sldId id="279" r:id="rId22"/>
    <p:sldId id="281" r:id="rId23"/>
    <p:sldId id="303" r:id="rId24"/>
    <p:sldId id="263" r:id="rId25"/>
    <p:sldId id="261" r:id="rId26"/>
    <p:sldId id="262" r:id="rId27"/>
    <p:sldId id="295" r:id="rId28"/>
    <p:sldId id="289" r:id="rId29"/>
    <p:sldId id="290" r:id="rId30"/>
    <p:sldId id="284" r:id="rId31"/>
    <p:sldId id="272" r:id="rId32"/>
    <p:sldId id="280" r:id="rId33"/>
    <p:sldId id="271" r:id="rId34"/>
    <p:sldId id="285" r:id="rId35"/>
    <p:sldId id="267" r:id="rId36"/>
    <p:sldId id="283" r:id="rId37"/>
    <p:sldId id="282" r:id="rId38"/>
    <p:sldId id="286" r:id="rId39"/>
    <p:sldId id="287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59595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481" autoAdjust="0"/>
  </p:normalViewPr>
  <p:slideViewPr>
    <p:cSldViewPr snapToGrid="0">
      <p:cViewPr varScale="1">
        <p:scale>
          <a:sx n="165" d="100"/>
          <a:sy n="165" d="100"/>
        </p:scale>
        <p:origin x="100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 dirty="0">
                <a:solidFill>
                  <a:srgbClr val="C00000"/>
                </a:solidFill>
              </a:rPr>
              <a:t>_прогноз динамики мирового рынка медицинских тренажеров и симуляторов с учетом его структуры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манекены, моделирующие пациента целиком или целевую область проведения манипуляции</c:v>
                </c:pt>
              </c:strCache>
            </c:strRef>
          </c:tx>
          <c:spPr>
            <a:solidFill>
              <a:schemeClr val="dk1">
                <a:tint val="88500"/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2022 г.</c:v>
                </c:pt>
                <c:pt idx="1">
                  <c:v>2023 г.</c:v>
                </c:pt>
                <c:pt idx="2">
                  <c:v>2024 г.</c:v>
                </c:pt>
                <c:pt idx="3">
                  <c:v>2025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1199</c:v>
                </c:pt>
                <c:pt idx="1">
                  <c:v>1242.5</c:v>
                </c:pt>
                <c:pt idx="2">
                  <c:v>1359.84</c:v>
                </c:pt>
                <c:pt idx="3">
                  <c:v>1453.05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01-40B4-B95A-0EAC258318D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системы с использованием элементов AR, удаленного обучения</c:v>
                </c:pt>
              </c:strCache>
            </c:strRef>
          </c:tx>
          <c:spPr>
            <a:solidFill>
              <a:schemeClr val="dk1">
                <a:tint val="55000"/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2022 г.</c:v>
                </c:pt>
                <c:pt idx="1">
                  <c:v>2023 г.</c:v>
                </c:pt>
                <c:pt idx="2">
                  <c:v>2024 г.</c:v>
                </c:pt>
                <c:pt idx="3">
                  <c:v>2025 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763</c:v>
                </c:pt>
                <c:pt idx="1">
                  <c:v>994</c:v>
                </c:pt>
                <c:pt idx="2">
                  <c:v>1133.2</c:v>
                </c:pt>
                <c:pt idx="3">
                  <c:v>1323.8899999999999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01-40B4-B95A-0EAC258318D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веб-моделирование</c:v>
                </c:pt>
              </c:strCache>
            </c:strRef>
          </c:tx>
          <c:spPr>
            <a:solidFill>
              <a:schemeClr val="dk1">
                <a:tint val="75000"/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2022 г.</c:v>
                </c:pt>
                <c:pt idx="1">
                  <c:v>2023 г.</c:v>
                </c:pt>
                <c:pt idx="2">
                  <c:v>2024 г.</c:v>
                </c:pt>
                <c:pt idx="3">
                  <c:v>2025 г.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218</c:v>
                </c:pt>
                <c:pt idx="1">
                  <c:v>248.5</c:v>
                </c:pt>
                <c:pt idx="2">
                  <c:v>339.96</c:v>
                </c:pt>
                <c:pt idx="3">
                  <c:v>452.06000000000006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01-40B4-B95A-0EAC258318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598349056"/>
        <c:axId val="1831396784"/>
      </c:barChart>
      <c:catAx>
        <c:axId val="159834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31396784"/>
        <c:crosses val="autoZero"/>
        <c:auto val="1"/>
        <c:lblAlgn val="ctr"/>
        <c:lblOffset val="100"/>
        <c:noMultiLvlLbl val="0"/>
      </c:catAx>
      <c:valAx>
        <c:axId val="1831396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>
                    <a:solidFill>
                      <a:srgbClr val="C00000"/>
                    </a:solidFill>
                  </a:rPr>
                  <a:t>млн.</a:t>
                </a:r>
                <a:r>
                  <a:rPr lang="ru-RU" baseline="0" dirty="0">
                    <a:solidFill>
                      <a:srgbClr val="C00000"/>
                    </a:solidFill>
                  </a:rPr>
                  <a:t> долларов</a:t>
                </a:r>
                <a:endParaRPr lang="ru-RU" dirty="0">
                  <a:solidFill>
                    <a:srgbClr val="C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98349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0" dirty="0">
                <a:solidFill>
                  <a:srgbClr val="C00000"/>
                </a:solidFill>
                <a:latin typeface="+mj-lt"/>
              </a:rPr>
              <a:t>_структура рынка</a:t>
            </a:r>
          </a:p>
        </c:rich>
      </c:tx>
      <c:layout>
        <c:manualLayout>
          <c:xMode val="edge"/>
          <c:yMode val="edge"/>
          <c:x val="0.29164976059408504"/>
          <c:y val="1.63265306122448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рынка</c:v>
                </c:pt>
              </c:strCache>
            </c:strRef>
          </c:tx>
          <c:spPr>
            <a:effectLst>
              <a:outerShdw blurRad="57150" dist="19050" dir="5400000" algn="ctr" rotWithShape="0">
                <a:srgbClr val="000000">
                  <a:alpha val="98000"/>
                </a:srgbClr>
              </a:outerShdw>
            </a:effectLst>
          </c:spPr>
          <c:dPt>
            <c:idx val="0"/>
            <c:bubble3D val="0"/>
            <c:explosion val="2"/>
            <c:spPr>
              <a:gradFill rotWithShape="1">
                <a:gsLst>
                  <a:gs pos="0">
                    <a:schemeClr val="accent3">
                      <a:shade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hade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shade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9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F78-41F2-B779-DBC83AD2E8C6}"/>
              </c:ext>
            </c:extLst>
          </c:dPt>
          <c:dPt>
            <c:idx val="1"/>
            <c:bubble3D val="0"/>
            <c:explosion val="3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9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F78-41F2-B779-DBC83AD2E8C6}"/>
              </c:ext>
            </c:extLst>
          </c:dPt>
          <c:dPt>
            <c:idx val="2"/>
            <c:bubble3D val="0"/>
            <c:explosion val="2"/>
            <c:spPr>
              <a:gradFill rotWithShape="1">
                <a:gsLst>
                  <a:gs pos="0">
                    <a:schemeClr val="accent3">
                      <a:tint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tint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tint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9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F78-41F2-B779-DBC83AD2E8C6}"/>
              </c:ext>
            </c:extLst>
          </c:dPt>
          <c:dLbls>
            <c:dLbl>
              <c:idx val="0"/>
              <c:layout>
                <c:manualLayout>
                  <c:x val="-0.18131120778044338"/>
                  <c:y val="-3.361722641812630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78-41F2-B779-DBC83AD2E8C6}"/>
                </c:ext>
              </c:extLst>
            </c:dLbl>
            <c:dLbl>
              <c:idx val="1"/>
              <c:layout>
                <c:manualLayout>
                  <c:x val="0.16431269100212031"/>
                  <c:y val="-3.042262574320967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78-41F2-B779-DBC83AD2E8C6}"/>
                </c:ext>
              </c:extLst>
            </c:dLbl>
            <c:dLbl>
              <c:idx val="2"/>
              <c:layout>
                <c:manualLayout>
                  <c:x val="6.0904367042615246E-2"/>
                  <c:y val="0.1059728962451122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F78-41F2-B779-DBC83AD2E8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манекены, моделирующие пациента целиком или целевую область проведения манипуляций</c:v>
                </c:pt>
                <c:pt idx="1">
                  <c:v>системы обучения с использованием элементов AR, удаленного обучения</c:v>
                </c:pt>
                <c:pt idx="2">
                  <c:v>веб-моделирование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55</c:v>
                </c:pt>
                <c:pt idx="1">
                  <c:v>35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F78-41F2-B779-DBC83AD2E8C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Лист1!$A$2:$A$6</cx:f>
        <cx:lvl ptCount="5">
          <cx:pt idx="0">ГЭОТАР-Мед</cx:pt>
          <cx:pt idx="1">Медтехника СПб</cx:pt>
          <cx:pt idx="2">Эйдос-медицина</cx:pt>
          <cx:pt idx="3">Zarnitza</cx:pt>
          <cx:pt idx="4">прочие - Scalpelmed, Simmed и подобные</cx:pt>
        </cx:lvl>
      </cx:strDim>
      <cx:numDim type="size">
        <cx:f>Лист1!$B$2:$B$6</cx:f>
        <cx:lvl ptCount="5" formatCode="Основной">
          <cx:pt idx="0">35</cx:pt>
          <cx:pt idx="1">15</cx:pt>
          <cx:pt idx="2">25</cx:pt>
          <cx:pt idx="3">15</cx:pt>
          <cx:pt idx="4">10</cx:pt>
        </cx:lvl>
      </cx:numDim>
    </cx:data>
  </cx:chartData>
  <cx:chart>
    <cx:title pos="t" align="ctr" overlay="0">
      <cx:tx>
        <cx:txData>
          <cx:v>_лидеры рынка</cx:v>
        </cx:txData>
      </cx:tx>
      <cx:txPr>
        <a:bodyPr rot="0" spcFirstLastPara="1" vertOverflow="ellipsis" vert="horz" wrap="square" lIns="38100" tIns="19050" rIns="38100" bIns="19050" anchor="ctr" anchorCtr="1" compatLnSpc="0"/>
        <a:lstStyle/>
        <a:p>
          <a:pPr algn="ctr" rtl="0">
            <a:defRPr sz="2128" b="1" i="0" u="none" strike="noStrike" kern="120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r>
            <a:rPr kumimoji="0" lang="ru-RU" sz="2128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</a:rPr>
            <a:t>_лидеры рынка</a:t>
          </a:r>
        </a:p>
      </cx:txPr>
    </cx:title>
    <cx:plotArea>
      <cx:plotAreaRegion>
        <cx:series layoutId="treemap" uniqueId="{06C435DE-EDB0-4B50-9683-E713455F30DA}">
          <cx:tx>
            <cx:txData>
              <cx:f>Лист1!$B$1</cx:f>
              <cx:v>лидеры рынка</cx:v>
            </cx:txData>
          </cx:tx>
          <cx:dataLabels pos="inEnd">
            <cx:visibility seriesName="0" categoryName="1" value="0"/>
          </cx:dataLabels>
          <cx:dataId val="0"/>
          <cx:layoutPr>
            <cx:parentLabelLayout val="overlapping"/>
          </cx:layoutPr>
        </cx:series>
      </cx:plotAreaRegion>
    </cx:plotArea>
    <cx:legend pos="t" align="ctr" overlay="0"/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DBF77-0DD2-41F2-8901-4601FF80AE19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C51C3-9249-401D-B16C-FEDAF007C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43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992823" y="6819741"/>
            <a:ext cx="7942580" cy="6460808"/>
          </a:xfrm>
          <a:prstGeom prst="rect">
            <a:avLst/>
          </a:prstGeom>
        </p:spPr>
        <p:txBody>
          <a:bodyPr spcFirstLastPara="1" wrap="square" lIns="138725" tIns="138725" rIns="138725" bIns="138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9388" y="1076325"/>
            <a:ext cx="9571037" cy="538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1938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992823" y="6819741"/>
            <a:ext cx="7942580" cy="6460808"/>
          </a:xfrm>
          <a:prstGeom prst="rect">
            <a:avLst/>
          </a:prstGeom>
        </p:spPr>
        <p:txBody>
          <a:bodyPr spcFirstLastPara="1" wrap="square" lIns="138725" tIns="138725" rIns="138725" bIns="138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9388" y="1076325"/>
            <a:ext cx="9571037" cy="538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992823" y="6819741"/>
            <a:ext cx="7942580" cy="6460808"/>
          </a:xfrm>
          <a:prstGeom prst="rect">
            <a:avLst/>
          </a:prstGeom>
        </p:spPr>
        <p:txBody>
          <a:bodyPr spcFirstLastPara="1" wrap="square" lIns="138725" tIns="138725" rIns="138725" bIns="138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9388" y="1076325"/>
            <a:ext cx="9571037" cy="538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 txBox="1">
            <a:spLocks noGrp="1"/>
          </p:cNvSpPr>
          <p:nvPr>
            <p:ph type="body" idx="1"/>
          </p:nvPr>
        </p:nvSpPr>
        <p:spPr>
          <a:xfrm>
            <a:off x="992823" y="6819741"/>
            <a:ext cx="7942580" cy="6460808"/>
          </a:xfrm>
          <a:prstGeom prst="rect">
            <a:avLst/>
          </a:prstGeom>
        </p:spPr>
        <p:txBody>
          <a:bodyPr spcFirstLastPara="1" wrap="square" lIns="138725" tIns="138725" rIns="138725" bIns="138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9388" y="1076325"/>
            <a:ext cx="9571037" cy="538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9068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 txBox="1">
            <a:spLocks noGrp="1"/>
          </p:cNvSpPr>
          <p:nvPr>
            <p:ph type="body" idx="1"/>
          </p:nvPr>
        </p:nvSpPr>
        <p:spPr>
          <a:xfrm>
            <a:off x="992823" y="6819741"/>
            <a:ext cx="7942580" cy="6460808"/>
          </a:xfrm>
          <a:prstGeom prst="rect">
            <a:avLst/>
          </a:prstGeom>
        </p:spPr>
        <p:txBody>
          <a:bodyPr spcFirstLastPara="1" wrap="square" lIns="138725" tIns="138725" rIns="138725" bIns="138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9388" y="1076325"/>
            <a:ext cx="9571037" cy="538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3267B1-77FE-44E5-A0F6-DD720B53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59E16A-1314-46AD-934B-B97B13C92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63C98A-FFFE-4CB6-BB69-864008CB1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9D81-37A8-4F1B-9F36-06DC52E4F838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0D9423-4128-4255-96DD-1B452B65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ABAC33-360F-4F85-873F-86F168FC1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8738-0B4E-43C1-8A11-A1250CDF0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372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79972-498F-4B65-93BE-9954EBAF6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9A6476-A970-4DE3-8E53-F8242F7CF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C7B3E6-82D7-4438-8107-0D82D01C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9D81-37A8-4F1B-9F36-06DC52E4F838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FC49D3-A05C-4AA3-A264-CDA9ED13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BA42AE-13E3-4428-A5B9-ACEC6AA82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8738-0B4E-43C1-8A11-A1250CDF0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820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301B2C-3FD6-499B-8659-51D9CEABAD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0DBCEF-49A7-40C4-B9F1-DECB5D70C8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AEF304-BD42-4400-AA5E-D0A2EBE26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9D81-37A8-4F1B-9F36-06DC52E4F838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162507-FFBE-4B76-A2FB-DE0D4FB8A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A8A0DB-BDBC-47AF-9124-6BCFF0BF9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8738-0B4E-43C1-8A11-A1250CDF0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658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 t="1752" r="2179" b="-2370"/>
          <a:stretch/>
        </p:blipFill>
        <p:spPr>
          <a:xfrm rot="10800000">
            <a:off x="-1" y="246280"/>
            <a:ext cx="4494663" cy="661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"/>
          <p:cNvPicPr preferRelativeResize="0"/>
          <p:nvPr/>
        </p:nvPicPr>
        <p:blipFill rotWithShape="1">
          <a:blip r:embed="rId3">
            <a:alphaModFix amt="32000"/>
          </a:blip>
          <a:srcRect/>
          <a:stretch/>
        </p:blipFill>
        <p:spPr>
          <a:xfrm>
            <a:off x="10124359" y="5623743"/>
            <a:ext cx="1896885" cy="11515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15600" y="205785"/>
            <a:ext cx="11360800" cy="414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415600" y="106854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1904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1904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1904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1904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1904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1904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1904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1904"/>
              </a:spcBef>
              <a:spcAft>
                <a:spcPts val="1904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10822684" y="6492637"/>
            <a:ext cx="1053640" cy="159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8" name="Google Shape;18;p3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58778" y="323255"/>
            <a:ext cx="604239" cy="299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0066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612A6A-01B0-4B1B-88B1-59011AAE5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4E533B-8306-44BA-A41C-C9274C468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87D5A0-3F0D-4D30-BB75-993799A55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9D81-37A8-4F1B-9F36-06DC52E4F838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7D9359-713C-4799-8330-DCC1870E2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31F930-39BF-45B0-92DD-29738E5C1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8738-0B4E-43C1-8A11-A1250CDF0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495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0B1F6-EA97-4B5E-8C4C-F73EA44D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0CD547-D40D-423C-8BE4-9903294EF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5FF408-54A9-4AC7-96FF-6B2FA258F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9D81-37A8-4F1B-9F36-06DC52E4F838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A1DCCB-B2C5-40B0-A2E6-E6CC64E3D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3C503-1A5C-40FE-BF18-35AB8797D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8738-0B4E-43C1-8A11-A1250CDF0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52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E3DB0-0AAE-47C0-AE9A-E9E5440DF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981DC1-3AB4-46D0-9707-C4EDEEDA68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B9E5A5-CB36-4132-A035-82881EFAE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773271-CAFE-4E0C-9978-ECFD4AE05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9D81-37A8-4F1B-9F36-06DC52E4F838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74A192-E8F0-4CE7-91F6-E2D4B6EAA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D32460-02FF-4776-86C9-E6FF69058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8738-0B4E-43C1-8A11-A1250CDF0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76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3A0F71-1FED-49D5-9387-3D1EC0154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03314B-C11A-4F6F-AEC6-F7F058F59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857376-0DA0-483C-99C2-E4F3E5CAE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4CD6EE-19EE-4258-BC44-44C3B41AD0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4607D09-C601-4B23-BA6C-E7EC7C505A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C3DAFCC-9AE4-48B8-931F-36E9944D9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9D81-37A8-4F1B-9F36-06DC52E4F838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8BE585-31AB-4D46-AFE7-0090EF579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7AF7B0D-880B-4424-B8C2-5625DC948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8738-0B4E-43C1-8A11-A1250CDF0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89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C1E22-50F1-45A2-9880-B3CB88E66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7D375D-F583-47C0-89C7-B31BEDCAD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9D81-37A8-4F1B-9F36-06DC52E4F838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21EB48-EC24-45A4-B00A-B4733A9B8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BD644FF-0852-4204-A786-EA63340E9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8738-0B4E-43C1-8A11-A1250CDF0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257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AA9C6B-AF53-43CD-9C5F-DCE0DE1F8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9D81-37A8-4F1B-9F36-06DC52E4F838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9260FC7-EE44-4BBE-92ED-B04EEA83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3A9EFB-8795-407B-938C-485E1E181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8738-0B4E-43C1-8A11-A1250CDF0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766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5284B-DE8B-4AD4-A5F7-F483CB9A2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BF0116-896F-4EE4-A22C-F49042DDA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5B7E7D-54A6-4016-BCCB-7F43B0551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0E67C7-D3C4-4203-9D9D-58737328A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9D81-37A8-4F1B-9F36-06DC52E4F838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AFC38D-4EE7-4B3A-A694-8FAFBAC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20CB37-C91C-4B43-A560-BC70729A3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8738-0B4E-43C1-8A11-A1250CDF0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991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F8F03-861C-4A12-A7C8-57A89A3BF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95C0844-8CE5-43A0-9707-067EE6838E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9C4A84-1071-4EB0-8274-87CE6E8D7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81DEDF-A9FE-4607-B494-99EBD83E0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9D81-37A8-4F1B-9F36-06DC52E4F838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101A26-9691-481B-B825-01158920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2DB1A5-D0CA-4698-90D6-8F5CC36AD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8738-0B4E-43C1-8A11-A1250CDF0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375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FF980-EEF3-4120-A4A0-BED109DCA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092CBC-B015-4191-AD52-9BE2D87B4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2F7B8D-EFA6-4FE3-A0E2-6CE057B914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69D81-37A8-4F1B-9F36-06DC52E4F838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14FFF5-5E45-4BBB-BD6F-8798D98240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ECE088-289B-4F8F-B2DD-E995E9F4A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48738-0B4E-43C1-8A11-A1250CDF0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60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microsoft.com/office/2007/relationships/hdphoto" Target="../media/hdphoto8.wdp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11.wdp"/><Relationship Id="rId4" Type="http://schemas.openxmlformats.org/officeDocument/2006/relationships/image" Target="../media/image42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13.wdp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9.png"/><Relationship Id="rId10" Type="http://schemas.openxmlformats.org/officeDocument/2006/relationships/image" Target="../media/image6.png"/><Relationship Id="rId4" Type="http://schemas.microsoft.com/office/2007/relationships/hdphoto" Target="../media/hdphoto14.wdp"/><Relationship Id="rId9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36.png"/><Relationship Id="rId10" Type="http://schemas.openxmlformats.org/officeDocument/2006/relationships/image" Target="../media/image6.png"/><Relationship Id="rId4" Type="http://schemas.openxmlformats.org/officeDocument/2006/relationships/image" Target="../media/image56.png"/><Relationship Id="rId9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3" Type="http://schemas.openxmlformats.org/officeDocument/2006/relationships/image" Target="../media/image60.png"/><Relationship Id="rId7" Type="http://schemas.microsoft.com/office/2007/relationships/hdphoto" Target="../media/hdphoto18.wdp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microsoft.com/office/2007/relationships/hdphoto" Target="../media/hdphoto20.wdp"/><Relationship Id="rId5" Type="http://schemas.openxmlformats.org/officeDocument/2006/relationships/image" Target="../media/image61.png"/><Relationship Id="rId15" Type="http://schemas.openxmlformats.org/officeDocument/2006/relationships/image" Target="../media/image6.png"/><Relationship Id="rId10" Type="http://schemas.openxmlformats.org/officeDocument/2006/relationships/image" Target="../media/image64.png"/><Relationship Id="rId4" Type="http://schemas.microsoft.com/office/2007/relationships/hdphoto" Target="../media/hdphoto17.wdp"/><Relationship Id="rId9" Type="http://schemas.microsoft.com/office/2007/relationships/hdphoto" Target="../media/hdphoto19.wdp"/><Relationship Id="rId1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3" Type="http://schemas.openxmlformats.org/officeDocument/2006/relationships/image" Target="../media/image85.png"/><Relationship Id="rId7" Type="http://schemas.openxmlformats.org/officeDocument/2006/relationships/image" Target="../media/image67.png"/><Relationship Id="rId12" Type="http://schemas.openxmlformats.org/officeDocument/2006/relationships/image" Target="../media/image2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0.png"/><Relationship Id="rId5" Type="http://schemas.openxmlformats.org/officeDocument/2006/relationships/image" Target="../media/image23.png"/><Relationship Id="rId10" Type="http://schemas.openxmlformats.org/officeDocument/2006/relationships/image" Target="../media/image89.png"/><Relationship Id="rId4" Type="http://schemas.openxmlformats.org/officeDocument/2006/relationships/image" Target="../media/image86.png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5.png"/><Relationship Id="rId4" Type="http://schemas.microsoft.com/office/2007/relationships/hdphoto" Target="../media/hdphoto17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openxmlformats.org/officeDocument/2006/relationships/image" Target="../media/image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22.wdp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openxmlformats.org/officeDocument/2006/relationships/image" Target="../media/image6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24.wdp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D98FDB1-18A9-4A95-935C-301E9979FB03}"/>
              </a:ext>
            </a:extLst>
          </p:cNvPr>
          <p:cNvSpPr/>
          <p:nvPr/>
        </p:nvSpPr>
        <p:spPr>
          <a:xfrm>
            <a:off x="4267" y="0"/>
            <a:ext cx="2676179" cy="6858000"/>
          </a:xfrm>
          <a:prstGeom prst="rect">
            <a:avLst/>
          </a:prstGeom>
          <a:solidFill>
            <a:srgbClr val="7E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45D271-79F3-4094-944A-9F70AB356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0922" y="928610"/>
            <a:ext cx="5675539" cy="2255837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effectLst>
                  <a:outerShdw blurRad="50800" dist="50800" dir="3840000" algn="ctr" rotWithShape="0">
                    <a:schemeClr val="tx1">
                      <a:alpha val="20000"/>
                    </a:schemeClr>
                  </a:outerShdw>
                </a:effectLst>
              </a:rPr>
              <a:t>Разработка модульного биомедицинского обновляемого тренажера-имитатора человеческого тела с использованием аддитивных технологий для применения в образовательных и научно-исследовательских целях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9644C9-ADF2-4F2C-8274-9E3BE7EE0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6073" y="3582956"/>
            <a:ext cx="9144000" cy="422955"/>
          </a:xfrm>
        </p:spPr>
        <p:txBody>
          <a:bodyPr/>
          <a:lstStyle/>
          <a:p>
            <a:r>
              <a:rPr lang="ru-RU" dirty="0"/>
              <a:t>Заявка № </a:t>
            </a:r>
            <a:r>
              <a:rPr lang="ru-RU" dirty="0">
                <a:solidFill>
                  <a:srgbClr val="C00000"/>
                </a:solidFill>
              </a:rPr>
              <a:t>87226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F43635-6C0E-491A-9914-713B5A0150C6}"/>
              </a:ext>
            </a:extLst>
          </p:cNvPr>
          <p:cNvSpPr txBox="1"/>
          <p:nvPr/>
        </p:nvSpPr>
        <p:spPr>
          <a:xfrm>
            <a:off x="3613895" y="2197826"/>
            <a:ext cx="3077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</a:t>
            </a:r>
            <a:r>
              <a:rPr lang="en-US" sz="3200" dirty="0">
                <a:solidFill>
                  <a:srgbClr val="C00000"/>
                </a:solidFill>
                <a:latin typeface="Bauhaus" pitchFamily="2" charset="0"/>
              </a:rPr>
              <a:t>fossa </a:t>
            </a:r>
            <a:r>
              <a:rPr lang="en-US" sz="3200" dirty="0" err="1">
                <a:solidFill>
                  <a:srgbClr val="C00000"/>
                </a:solidFill>
                <a:latin typeface="Bauhaus" pitchFamily="2" charset="0"/>
              </a:rPr>
              <a:t>cubitalis</a:t>
            </a:r>
            <a:r>
              <a:rPr lang="en-US" sz="3200" dirty="0">
                <a:solidFill>
                  <a:srgbClr val="C00000"/>
                </a:solidFill>
                <a:latin typeface="Bauhaus" pitchFamily="2" charset="0"/>
              </a:rPr>
              <a:t>+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8162E7-E674-4B56-A139-052220EC4DC1}"/>
              </a:ext>
            </a:extLst>
          </p:cNvPr>
          <p:cNvSpPr txBox="1"/>
          <p:nvPr/>
        </p:nvSpPr>
        <p:spPr>
          <a:xfrm>
            <a:off x="8050067" y="4665508"/>
            <a:ext cx="37963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Сахаров Александр Александрович</a:t>
            </a:r>
          </a:p>
          <a:p>
            <a:pPr algn="r"/>
            <a:r>
              <a:rPr lang="ru-RU" dirty="0"/>
              <a:t>Медицинская биофизика, 2 курс</a:t>
            </a:r>
            <a:endParaRPr lang="en-US" dirty="0"/>
          </a:p>
          <a:p>
            <a:pPr algn="r"/>
            <a:r>
              <a:rPr lang="en-US" dirty="0"/>
              <a:t>nfin8i.i8nifn@gmail.com</a:t>
            </a:r>
            <a:endParaRPr lang="ru-RU" dirty="0"/>
          </a:p>
          <a:p>
            <a:pPr algn="r"/>
            <a:r>
              <a:rPr lang="ru-RU" dirty="0"/>
              <a:t>8 (924) 536-35-94</a:t>
            </a:r>
          </a:p>
          <a:p>
            <a:pPr algn="r"/>
            <a:r>
              <a:rPr lang="ru-RU" dirty="0"/>
              <a:t>Томск</a:t>
            </a:r>
          </a:p>
          <a:p>
            <a:pPr algn="r"/>
            <a:r>
              <a:rPr lang="en-US" dirty="0">
                <a:solidFill>
                  <a:srgbClr val="C00000"/>
                </a:solidFill>
                <a:latin typeface="Bauhaus" pitchFamily="2" charset="0"/>
              </a:rPr>
              <a:t>from _</a:t>
            </a:r>
            <a:r>
              <a:rPr lang="en-US" dirty="0" err="1">
                <a:solidFill>
                  <a:srgbClr val="C00000"/>
                </a:solidFill>
                <a:latin typeface="Bauhaus" pitchFamily="2" charset="0"/>
              </a:rPr>
              <a:t>skullpill</a:t>
            </a:r>
            <a:r>
              <a:rPr lang="en-US" dirty="0">
                <a:solidFill>
                  <a:srgbClr val="C00000"/>
                </a:solidFill>
                <a:latin typeface="Bauhaus" pitchFamily="2" charset="0"/>
              </a:rPr>
              <a:t>+</a:t>
            </a:r>
          </a:p>
          <a:p>
            <a:pPr algn="r"/>
            <a:r>
              <a:rPr lang="en-US" dirty="0">
                <a:solidFill>
                  <a:srgbClr val="C00000"/>
                </a:solidFill>
                <a:latin typeface="Bauhaus" pitchFamily="2" charset="0"/>
              </a:rPr>
              <a:t>by _nfin8i</a:t>
            </a:r>
            <a:endParaRPr lang="ru-RU" dirty="0">
              <a:solidFill>
                <a:srgbClr val="C0000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EDB1CD-C7AB-4D23-8F6E-4E41248A6D7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100000" l="5000" r="94375">
                        <a14:foregroundMark x1="54375" y1="41444" x2="54375" y2="41444"/>
                        <a14:foregroundMark x1="75625" y1="20667" x2="75625" y2="20667"/>
                        <a14:foregroundMark x1="26125" y1="17222" x2="26125" y2="17222"/>
                        <a14:foregroundMark x1="18000" y1="12556" x2="18000" y2="12556"/>
                        <a14:foregroundMark x1="81250" y1="12667" x2="81250" y2="12667"/>
                        <a14:foregroundMark x1="35125" y1="34111" x2="35125" y2="34111"/>
                        <a14:foregroundMark x1="30250" y1="28444" x2="30250" y2="28444"/>
                        <a14:foregroundMark x1="24125" y1="27667" x2="24125" y2="27667"/>
                        <a14:foregroundMark x1="15375" y1="25778" x2="15375" y2="25778"/>
                        <a14:foregroundMark x1="9750" y1="29556" x2="9750" y2="29556"/>
                        <a14:foregroundMark x1="14875" y1="45444" x2="14875" y2="45444"/>
                        <a14:foregroundMark x1="15000" y1="48222" x2="15000" y2="48222"/>
                        <a14:foregroundMark x1="8875" y1="47000" x2="8875" y2="47000"/>
                        <a14:foregroundMark x1="12000" y1="56556" x2="12000" y2="56556"/>
                        <a14:foregroundMark x1="18000" y1="69889" x2="18000" y2="69889"/>
                        <a14:foregroundMark x1="24500" y1="62889" x2="24500" y2="62889"/>
                        <a14:foregroundMark x1="32500" y1="72444" x2="32500" y2="72444"/>
                        <a14:foregroundMark x1="39000" y1="74000" x2="39000" y2="74000"/>
                        <a14:foregroundMark x1="44000" y1="69889" x2="44000" y2="69889"/>
                        <a14:foregroundMark x1="46875" y1="72222" x2="46875" y2="72222"/>
                        <a14:foregroundMark x1="53000" y1="61778" x2="53000" y2="61778"/>
                        <a14:foregroundMark x1="55500" y1="69333" x2="55500" y2="69333"/>
                        <a14:foregroundMark x1="67125" y1="76556" x2="67125" y2="76556"/>
                        <a14:foregroundMark x1="72875" y1="76222" x2="72875" y2="76222"/>
                        <a14:foregroundMark x1="78750" y1="77556" x2="78750" y2="77556"/>
                        <a14:foregroundMark x1="81750" y1="75444" x2="81750" y2="75444"/>
                        <a14:foregroundMark x1="90875" y1="77889" x2="90875" y2="77889"/>
                        <a14:foregroundMark x1="35625" y1="95778" x2="35625" y2="95778"/>
                        <a14:foregroundMark x1="40625" y1="92000" x2="40625" y2="92000"/>
                        <a14:foregroundMark x1="48250" y1="93444" x2="48250" y2="93444"/>
                        <a14:foregroundMark x1="54250" y1="93222" x2="54250" y2="93222"/>
                        <a14:foregroundMark x1="44375" y1="95667" x2="44375" y2="95667"/>
                        <a14:foregroundMark x1="41500" y1="93222" x2="41500" y2="93222"/>
                        <a14:foregroundMark x1="57750" y1="92556" x2="57750" y2="92556"/>
                        <a14:foregroundMark x1="67750" y1="93444" x2="67750" y2="93444"/>
                        <a14:foregroundMark x1="72250" y1="93778" x2="72250" y2="93778"/>
                        <a14:foregroundMark x1="75875" y1="35222" x2="75875" y2="35222"/>
                        <a14:foregroundMark x1="67000" y1="15889" x2="67000" y2="15889"/>
                        <a14:foregroundMark x1="55375" y1="16444" x2="55375" y2="16444"/>
                        <a14:foregroundMark x1="53375" y1="6333" x2="53375" y2="6333"/>
                        <a14:foregroundMark x1="63000" y1="6000" x2="63000" y2="6000"/>
                        <a14:foregroundMark x1="58625" y1="11111" x2="58625" y2="11111"/>
                        <a14:foregroundMark x1="47375" y1="11444" x2="47375" y2="11444"/>
                        <a14:foregroundMark x1="43875" y1="13444" x2="43875" y2="13444"/>
                        <a14:foregroundMark x1="41250" y1="16111" x2="41250" y2="16111"/>
                        <a14:foregroundMark x1="39875" y1="10556" x2="39875" y2="10556"/>
                        <a14:foregroundMark x1="32500" y1="20444" x2="32500" y2="20444"/>
                        <a14:foregroundMark x1="39875" y1="23667" x2="39875" y2="23667"/>
                        <a14:foregroundMark x1="50500" y1="18778" x2="50500" y2="18778"/>
                        <a14:foregroundMark x1="24750" y1="42111" x2="24750" y2="42111"/>
                        <a14:foregroundMark x1="38875" y1="49111" x2="38875" y2="49111"/>
                        <a14:foregroundMark x1="33500" y1="51000" x2="33500" y2="51000"/>
                        <a14:foregroundMark x1="29750" y1="54222" x2="29750" y2="54222"/>
                        <a14:foregroundMark x1="24125" y1="51111" x2="24125" y2="51111"/>
                        <a14:foregroundMark x1="37875" y1="54667" x2="37875" y2="54667"/>
                        <a14:foregroundMark x1="72750" y1="62222" x2="72750" y2="62222"/>
                        <a14:foregroundMark x1="64625" y1="42111" x2="64625" y2="42111"/>
                        <a14:foregroundMark x1="49250" y1="42111" x2="49250" y2="42111"/>
                        <a14:foregroundMark x1="88750" y1="49444" x2="88750" y2="49444"/>
                        <a14:foregroundMark x1="82500" y1="52444" x2="82500" y2="52444"/>
                        <a14:foregroundMark x1="87375" y1="56778" x2="87375" y2="56778"/>
                        <a14:foregroundMark x1="90625" y1="39111" x2="90625" y2="39111"/>
                        <a14:foregroundMark x1="89750" y1="28444" x2="89750" y2="28444"/>
                        <a14:foregroundMark x1="82625" y1="31444" x2="82625" y2="31444"/>
                        <a14:foregroundMark x1="85500" y1="25889" x2="85500" y2="25889"/>
                        <a14:foregroundMark x1="75875" y1="26000" x2="75875" y2="26000"/>
                        <a14:foregroundMark x1="73250" y1="28667" x2="73250" y2="28667"/>
                        <a14:backgroundMark x1="35875" y1="39111" x2="35875" y2="39111"/>
                        <a14:backgroundMark x1="32375" y1="94111" x2="32375" y2="94111"/>
                        <a14:backgroundMark x1="67125" y1="95444" x2="67125" y2="95444"/>
                        <a14:backgroundMark x1="67375" y1="92000" x2="67375" y2="9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064" y="4665508"/>
            <a:ext cx="1191663" cy="1340621"/>
          </a:xfrm>
          <a:prstGeom prst="rect">
            <a:avLst/>
          </a:prstGeom>
          <a:noFill/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  <a:softEdge rad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2D44B9-AACA-4F7C-807E-30B4F106C01A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9766D9-3279-4B64-90AC-71D766BD0DBD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pic>
        <p:nvPicPr>
          <p:cNvPr id="11" name="Рисунок 2">
            <a:extLst>
              <a:ext uri="{FF2B5EF4-FFF2-40B4-BE49-F238E27FC236}">
                <a16:creationId xmlns:a16="http://schemas.microsoft.com/office/drawing/2014/main" id="{E3019061-51F0-47FF-AF13-D23ABC95E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686" y="290992"/>
            <a:ext cx="162877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D:\Документы Дмитриев\Логотипы\_1.png">
            <a:extLst>
              <a:ext uri="{FF2B5EF4-FFF2-40B4-BE49-F238E27FC236}">
                <a16:creationId xmlns:a16="http://schemas.microsoft.com/office/drawing/2014/main" id="{AE25C3CA-4B9C-4D01-8291-54B3F2CD1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0941" t="9300" r="23245" b="13977"/>
          <a:stretch>
            <a:fillRect/>
          </a:stretch>
        </p:blipFill>
        <p:spPr bwMode="auto">
          <a:xfrm>
            <a:off x="597699" y="2196206"/>
            <a:ext cx="1435524" cy="197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2C21DE2-E82B-4259-9066-F7E5007935FF}"/>
              </a:ext>
            </a:extLst>
          </p:cNvPr>
          <p:cNvSpPr/>
          <p:nvPr/>
        </p:nvSpPr>
        <p:spPr>
          <a:xfrm>
            <a:off x="529459" y="290992"/>
            <a:ext cx="16132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759"/>
              </a:spcAft>
            </a:pPr>
            <a:r>
              <a:rPr lang="ru-RU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Мы учим и лечим с 1888 года</a:t>
            </a:r>
          </a:p>
        </p:txBody>
      </p:sp>
    </p:spTree>
    <p:extLst>
      <p:ext uri="{BB962C8B-B14F-4D97-AF65-F5344CB8AC3E}">
        <p14:creationId xmlns:p14="http://schemas.microsoft.com/office/powerpoint/2010/main" val="1201938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3F3C7D-F807-4A1A-809D-80CA58713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_обоснование необходимости проведения НИР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6FF998-D177-4D24-87F5-F23397B6D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8323"/>
            <a:ext cx="10515600" cy="26791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/>
              <a:t>Исследование имеет </a:t>
            </a:r>
            <a:r>
              <a:rPr lang="ru-RU" sz="1600" dirty="0">
                <a:solidFill>
                  <a:srgbClr val="C00000"/>
                </a:solidFill>
              </a:rPr>
              <a:t>прикладной коммерческий </a:t>
            </a:r>
            <a:r>
              <a:rPr lang="ru-RU" sz="1600" dirty="0"/>
              <a:t>характер и связано с </a:t>
            </a:r>
            <a:r>
              <a:rPr lang="ru-RU" sz="1600" dirty="0">
                <a:solidFill>
                  <a:srgbClr val="C00000"/>
                </a:solidFill>
              </a:rPr>
              <a:t>проектированием</a:t>
            </a:r>
            <a:r>
              <a:rPr lang="ru-RU" sz="1600" dirty="0"/>
              <a:t> конечного продукта, а также с </a:t>
            </a:r>
            <a:r>
              <a:rPr lang="ru-RU" sz="1600" dirty="0">
                <a:solidFill>
                  <a:srgbClr val="C00000"/>
                </a:solidFill>
              </a:rPr>
              <a:t>выбором различных композиций материалов, </a:t>
            </a:r>
            <a:r>
              <a:rPr lang="ru-RU" sz="1600" dirty="0"/>
              <a:t>которые максимально имитировали бы биологические ткани </a:t>
            </a:r>
            <a:r>
              <a:rPr lang="ru-RU" sz="1600" dirty="0">
                <a:solidFill>
                  <a:srgbClr val="C00000"/>
                </a:solidFill>
              </a:rPr>
              <a:t>в рамках возможного применения биомедицинского тренажера.</a:t>
            </a:r>
          </a:p>
          <a:p>
            <a:pPr marL="0" indent="0">
              <a:buNone/>
            </a:pPr>
            <a:r>
              <a:rPr lang="ru-RU" sz="1600">
                <a:solidFill>
                  <a:srgbClr val="C00000"/>
                </a:solidFill>
              </a:rPr>
              <a:t>Для </a:t>
            </a:r>
            <a:r>
              <a:rPr lang="ru-RU" sz="1600" dirty="0">
                <a:solidFill>
                  <a:srgbClr val="C00000"/>
                </a:solidFill>
              </a:rPr>
              <a:t>реализации данного проекта необходимы:</a:t>
            </a:r>
          </a:p>
          <a:p>
            <a:r>
              <a:rPr lang="ru-RU" sz="1600" dirty="0">
                <a:solidFill>
                  <a:srgbClr val="C00000"/>
                </a:solidFill>
              </a:rPr>
              <a:t>материалы и полуфабрикаты, </a:t>
            </a:r>
            <a:r>
              <a:rPr lang="ru-RU" sz="1600" dirty="0"/>
              <a:t>которые соответствуют выбранным технологиям и научным гипотезам</a:t>
            </a:r>
          </a:p>
          <a:p>
            <a:r>
              <a:rPr lang="ru-RU" sz="1600" dirty="0"/>
              <a:t>ряд </a:t>
            </a:r>
            <a:r>
              <a:rPr lang="ru-RU" sz="1600" dirty="0">
                <a:solidFill>
                  <a:srgbClr val="C00000"/>
                </a:solidFill>
              </a:rPr>
              <a:t>вакуумного и измерительного</a:t>
            </a:r>
            <a:r>
              <a:rPr lang="ru-RU" sz="1600" dirty="0"/>
              <a:t> оборудования, базовые инструменты и станки, помимо тех, которые есть в личной мастерской заявителя</a:t>
            </a:r>
          </a:p>
          <a:p>
            <a:pPr marL="0" indent="0">
              <a:buNone/>
            </a:pPr>
            <a:endParaRPr lang="ru-RU" sz="1600" dirty="0"/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EF3D9-00D7-4257-8FC5-2BDDE58345A0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0EA6EB-C5D4-4C15-BF48-ECED64383EFE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6F19D3-6E97-4345-8B6D-5951CDAF2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330" y="4725097"/>
            <a:ext cx="1811648" cy="1811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36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E48B6F-187F-43EA-A6DB-65B95F5EB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885" r="95690">
                        <a14:foregroundMark x1="70402" y1="17241" x2="70402" y2="17241"/>
                        <a14:foregroundMark x1="40230" y1="39943" x2="40230" y2="39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225" y="4926566"/>
            <a:ext cx="1479550" cy="147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32000"/>
              </a:srgbClr>
            </a:outerShdw>
          </a:effec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B5DA4A3-877B-444F-988E-05A52D54BBF9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10" name="Picture 2" descr="SIB MED">
              <a:extLst>
                <a:ext uri="{FF2B5EF4-FFF2-40B4-BE49-F238E27FC236}">
                  <a16:creationId xmlns:a16="http://schemas.microsoft.com/office/drawing/2014/main" id="{5AA174AA-02BF-48A8-B101-F483CFB912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B4708F13-F8FB-4AD4-9C6B-60E8ECEDE9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84945F10-6288-4A46-A9C0-C1EEC69043FC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89A0913-2C0F-4F04-8AAF-2A22953226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878" y="4926566"/>
            <a:ext cx="1647792" cy="1610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6406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897221-8703-4DBB-8FD5-82D87D773D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90" b="17209"/>
          <a:stretch/>
        </p:blipFill>
        <p:spPr>
          <a:xfrm>
            <a:off x="10089081" y="4228867"/>
            <a:ext cx="1016858" cy="925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3B34EA-CDD4-4119-B789-AD3D358DB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_текущий научно-технический и практический задел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B49951-11D1-4C26-9812-4807E1135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57800" cy="498157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1600" dirty="0"/>
              <a:t>Спроектированы </a:t>
            </a:r>
            <a:r>
              <a:rPr lang="ru-RU" sz="1600" dirty="0">
                <a:solidFill>
                  <a:srgbClr val="C00000"/>
                </a:solidFill>
              </a:rPr>
              <a:t>3d-модели</a:t>
            </a:r>
            <a:r>
              <a:rPr lang="ru-RU" sz="1600" dirty="0"/>
              <a:t> продукта и некоторых средств производства.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dirty="0"/>
              <a:t>Изготовлен </a:t>
            </a:r>
            <a:r>
              <a:rPr lang="ru-RU" sz="1600" dirty="0">
                <a:solidFill>
                  <a:srgbClr val="C00000"/>
                </a:solidFill>
              </a:rPr>
              <a:t>лабораторный образец,</a:t>
            </a:r>
            <a:r>
              <a:rPr lang="ru-RU" sz="1600" dirty="0"/>
              <a:t> происходит итерационная разработка.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dirty="0"/>
              <a:t>Разработаны </a:t>
            </a:r>
            <a:r>
              <a:rPr lang="ru-RU" sz="1600" dirty="0">
                <a:solidFill>
                  <a:srgbClr val="C00000"/>
                </a:solidFill>
              </a:rPr>
              <a:t>схемы предполагаемых технологий </a:t>
            </a:r>
            <a:r>
              <a:rPr lang="ru-RU" sz="1600" dirty="0"/>
              <a:t>изготовления, подобраны некоторые </a:t>
            </a:r>
            <a:r>
              <a:rPr lang="ru-RU" sz="1600" dirty="0">
                <a:solidFill>
                  <a:srgbClr val="C00000"/>
                </a:solidFill>
              </a:rPr>
              <a:t>материалы.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dirty="0"/>
              <a:t>Разработаны </a:t>
            </a:r>
            <a:r>
              <a:rPr lang="ru-RU" sz="1600" dirty="0">
                <a:solidFill>
                  <a:srgbClr val="C00000"/>
                </a:solidFill>
              </a:rPr>
              <a:t>эскизы средств мелкосерийного производства.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dirty="0"/>
              <a:t>Заявитель проходит</a:t>
            </a:r>
            <a:r>
              <a:rPr lang="ru-RU" sz="1600" dirty="0">
                <a:solidFill>
                  <a:srgbClr val="C00000"/>
                </a:solidFill>
              </a:rPr>
              <a:t> акселерационную программу </a:t>
            </a:r>
            <a:r>
              <a:rPr lang="en-US" sz="1600" dirty="0">
                <a:solidFill>
                  <a:srgbClr val="C00000"/>
                </a:solidFill>
              </a:rPr>
              <a:t>SIBMED</a:t>
            </a:r>
            <a:r>
              <a:rPr lang="ru-RU" sz="1600" dirty="0">
                <a:solidFill>
                  <a:srgbClr val="C00000"/>
                </a:solidFill>
              </a:rPr>
              <a:t>-акселератора.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FC377F-F4CF-4190-8AD8-5D1820F83C8E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CB53DB-6931-4823-89F4-A0B848DD41D7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6453AC-35EA-4AA0-9452-87EF4BB6A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30326" y1="63867" x2="30326" y2="63867"/>
                        <a14:foregroundMark x1="25326" y1="89648" x2="25326" y2="89648"/>
                        <a14:foregroundMark x1="37826" y1="86523" x2="37826" y2="86523"/>
                        <a14:foregroundMark x1="46522" y1="66406" x2="46522" y2="66406"/>
                        <a14:foregroundMark x1="58804" y1="45703" x2="58804" y2="45703"/>
                        <a14:foregroundMark x1="57935" y1="35547" x2="57935" y2="35547"/>
                        <a14:foregroundMark x1="57935" y1="25586" x2="57935" y2="25586"/>
                        <a14:foregroundMark x1="54891" y1="14453" x2="54891" y2="14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53" y="5218409"/>
            <a:ext cx="2017743" cy="1122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34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8BC120-A3EA-40AB-821E-F08A634972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56739" y1="26367" x2="56739" y2="26367"/>
                        <a14:foregroundMark x1="42717" y1="56055" x2="42717" y2="56055"/>
                        <a14:foregroundMark x1="39891" y1="73633" x2="39891" y2="7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275" y="5218409"/>
            <a:ext cx="2017743" cy="1122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36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91B953-E2E1-41BE-998E-B5AD419D57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0200" y="1690688"/>
            <a:ext cx="2283664" cy="3197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9EB00D-4353-4B39-8CF3-4DEFDFA306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8716" y="1825624"/>
            <a:ext cx="1582963" cy="2216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DAA216-542B-4A42-8BD1-66B6CFE047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9081" y="1733337"/>
            <a:ext cx="1588643" cy="1695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oogle Shape;89;p15">
            <a:extLst>
              <a:ext uri="{FF2B5EF4-FFF2-40B4-BE49-F238E27FC236}">
                <a16:creationId xmlns:a16="http://schemas.microsoft.com/office/drawing/2014/main" id="{88C225C5-B191-46C5-8CA5-6C3E8CB1844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22434" y="5432943"/>
            <a:ext cx="2437666" cy="772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31000"/>
              </a:srgbClr>
            </a:outerShdw>
          </a:effectLst>
        </p:spPr>
      </p:pic>
      <p:pic>
        <p:nvPicPr>
          <p:cNvPr id="14" name="Google Shape;88;p15">
            <a:extLst>
              <a:ext uri="{FF2B5EF4-FFF2-40B4-BE49-F238E27FC236}">
                <a16:creationId xmlns:a16="http://schemas.microsoft.com/office/drawing/2014/main" id="{5A314FA0-2903-4E4F-BD39-65790C85089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393553" y="5379307"/>
            <a:ext cx="2431328" cy="826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31000"/>
              </a:srgbClr>
            </a:outerShdw>
          </a:effectLst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3B52B8F-8C94-478D-8ACF-56F86B298025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16" name="Picture 2" descr="SIB MED">
              <a:extLst>
                <a:ext uri="{FF2B5EF4-FFF2-40B4-BE49-F238E27FC236}">
                  <a16:creationId xmlns:a16="http://schemas.microsoft.com/office/drawing/2014/main" id="{C4F91AD6-C55E-467F-A833-ABC7BA1D3D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8204752A-CCC8-465C-8054-05ECD94E4F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414FF67B-60CA-4E0D-A3C2-FFE0D998A988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3499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D0BB80-FD9A-4B61-80AC-3C1E3DFCA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_техническая значимость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AB18B-5E8C-475B-B969-81B557490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75" y="5513943"/>
            <a:ext cx="10515600" cy="9747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100" dirty="0"/>
              <a:t>Мой продукт лишен этих недостатков, единственное </a:t>
            </a:r>
            <a:r>
              <a:rPr lang="ru-RU" sz="2100" dirty="0">
                <a:solidFill>
                  <a:srgbClr val="C00000"/>
                </a:solidFill>
              </a:rPr>
              <a:t>ограничение </a:t>
            </a:r>
            <a:r>
              <a:rPr lang="ru-RU" sz="2100" dirty="0"/>
              <a:t>– это </a:t>
            </a:r>
            <a:r>
              <a:rPr lang="ru-RU" sz="2100" dirty="0">
                <a:solidFill>
                  <a:srgbClr val="C00000"/>
                </a:solidFill>
              </a:rPr>
              <a:t>требование</a:t>
            </a:r>
            <a:r>
              <a:rPr lang="ru-RU" sz="2100" dirty="0"/>
              <a:t> </a:t>
            </a:r>
            <a:r>
              <a:rPr lang="ru-RU" sz="2100" dirty="0">
                <a:solidFill>
                  <a:srgbClr val="C00000"/>
                </a:solidFill>
              </a:rPr>
              <a:t>по наличию мануальных и практических навыков</a:t>
            </a:r>
            <a:r>
              <a:rPr lang="ru-RU" sz="2100" dirty="0"/>
              <a:t> со стороны пользователя </a:t>
            </a:r>
            <a:r>
              <a:rPr lang="ru-RU" sz="2100" dirty="0">
                <a:solidFill>
                  <a:srgbClr val="C00000"/>
                </a:solidFill>
              </a:rPr>
              <a:t>для полноценного использования </a:t>
            </a:r>
            <a:r>
              <a:rPr lang="ru-RU" sz="2100" dirty="0"/>
              <a:t>данного продукта. </a:t>
            </a:r>
          </a:p>
          <a:p>
            <a:pPr marL="0" indent="0">
              <a:buNone/>
            </a:pPr>
            <a:r>
              <a:rPr lang="ru-RU" sz="2100" dirty="0"/>
              <a:t>Но </a:t>
            </a:r>
            <a:r>
              <a:rPr lang="ru-RU" sz="2100" dirty="0">
                <a:solidFill>
                  <a:srgbClr val="C00000"/>
                </a:solidFill>
              </a:rPr>
              <a:t>анализ целевой аудитории </a:t>
            </a:r>
            <a:r>
              <a:rPr lang="ru-RU" sz="2100" dirty="0"/>
              <a:t>данного продукта говорит о том, что эти требования естественны, и </a:t>
            </a:r>
            <a:r>
              <a:rPr lang="ru-RU" sz="2100" dirty="0">
                <a:solidFill>
                  <a:srgbClr val="C00000"/>
                </a:solidFill>
              </a:rPr>
              <a:t>не являются препятствием</a:t>
            </a:r>
            <a:r>
              <a:rPr lang="ru-RU" sz="2100" dirty="0"/>
              <a:t> по использованию данного тренажера.</a:t>
            </a:r>
            <a:endParaRPr lang="en-US" sz="2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836145-E55D-4C04-81C6-64F51765C9EC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80C36E-24B5-4A65-B3B9-737CD4E7D57E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sp>
        <p:nvSpPr>
          <p:cNvPr id="6" name="Google Shape;111;p18">
            <a:extLst>
              <a:ext uri="{FF2B5EF4-FFF2-40B4-BE49-F238E27FC236}">
                <a16:creationId xmlns:a16="http://schemas.microsoft.com/office/drawing/2014/main" id="{B57349E2-6374-4AEB-B836-714C464BA6E6}"/>
              </a:ext>
            </a:extLst>
          </p:cNvPr>
          <p:cNvSpPr txBox="1">
            <a:spLocks/>
          </p:cNvSpPr>
          <p:nvPr/>
        </p:nvSpPr>
        <p:spPr>
          <a:xfrm>
            <a:off x="1240807" y="1947016"/>
            <a:ext cx="2251693" cy="115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44944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C00000"/>
                </a:solidFill>
                <a:latin typeface="+mn-lt"/>
              </a:rPr>
              <a:t>дорого</a:t>
            </a:r>
          </a:p>
          <a:p>
            <a:pPr marL="444944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  <a:latin typeface="+mn-lt"/>
              </a:rPr>
              <a:t>более-менее качественно</a:t>
            </a:r>
          </a:p>
          <a:p>
            <a:pPr marL="444944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C00000"/>
                </a:solidFill>
                <a:latin typeface="+mn-lt"/>
              </a:rPr>
              <a:t>не универсально</a:t>
            </a:r>
            <a:endParaRPr lang="ru-RU" sz="1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Google Shape;111;p18">
            <a:extLst>
              <a:ext uri="{FF2B5EF4-FFF2-40B4-BE49-F238E27FC236}">
                <a16:creationId xmlns:a16="http://schemas.microsoft.com/office/drawing/2014/main" id="{8EC935A0-4B60-40E7-A562-41DFCE2BAA7F}"/>
              </a:ext>
            </a:extLst>
          </p:cNvPr>
          <p:cNvSpPr txBox="1">
            <a:spLocks/>
          </p:cNvSpPr>
          <p:nvPr/>
        </p:nvSpPr>
        <p:spPr>
          <a:xfrm>
            <a:off x="5031927" y="1896555"/>
            <a:ext cx="2128146" cy="115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7794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  <a:latin typeface="+mn-lt"/>
              </a:rPr>
              <a:t>дешево</a:t>
            </a:r>
          </a:p>
          <a:p>
            <a:pPr marL="387794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C00000"/>
                </a:solidFill>
                <a:latin typeface="+mn-lt"/>
              </a:rPr>
              <a:t>не качественно</a:t>
            </a:r>
          </a:p>
          <a:p>
            <a:pPr marL="387794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C00000"/>
                </a:solidFill>
                <a:latin typeface="+mn-lt"/>
              </a:rPr>
              <a:t>не универсально</a:t>
            </a:r>
          </a:p>
        </p:txBody>
      </p:sp>
      <p:sp>
        <p:nvSpPr>
          <p:cNvPr id="8" name="Google Shape;111;p18">
            <a:extLst>
              <a:ext uri="{FF2B5EF4-FFF2-40B4-BE49-F238E27FC236}">
                <a16:creationId xmlns:a16="http://schemas.microsoft.com/office/drawing/2014/main" id="{8D17C9E7-648A-46A2-AC4A-3AB7528D4602}"/>
              </a:ext>
            </a:extLst>
          </p:cNvPr>
          <p:cNvSpPr txBox="1">
            <a:spLocks/>
          </p:cNvSpPr>
          <p:nvPr/>
        </p:nvSpPr>
        <p:spPr>
          <a:xfrm>
            <a:off x="9236830" y="1890792"/>
            <a:ext cx="2168095" cy="1177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7794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  <a:latin typeface="+mn-lt"/>
              </a:rPr>
              <a:t>очень дешево</a:t>
            </a:r>
          </a:p>
          <a:p>
            <a:pPr marL="387794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  <a:latin typeface="+mn-lt"/>
              </a:rPr>
              <a:t>качественно</a:t>
            </a:r>
          </a:p>
          <a:p>
            <a:pPr marL="387794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  <a:latin typeface="+mn-lt"/>
              </a:rPr>
              <a:t>не универсально</a:t>
            </a:r>
          </a:p>
          <a:p>
            <a:pPr marL="387794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C00000"/>
                </a:solidFill>
                <a:latin typeface="+mn-lt"/>
              </a:rPr>
              <a:t>не удобно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D1C393B-CF13-4DE7-8CB0-9B58F1B97CF6}"/>
              </a:ext>
            </a:extLst>
          </p:cNvPr>
          <p:cNvSpPr/>
          <p:nvPr/>
        </p:nvSpPr>
        <p:spPr>
          <a:xfrm>
            <a:off x="1240807" y="1059239"/>
            <a:ext cx="18226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фантом руки 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ru-RU" dirty="0">
                <a:solidFill>
                  <a:srgbClr val="C00000"/>
                </a:solidFill>
              </a:rPr>
              <a:t>от ГЭОТАР-Мед,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err="1">
                <a:solidFill>
                  <a:srgbClr val="C00000"/>
                </a:solidFill>
              </a:rPr>
              <a:t>Humimic</a:t>
            </a:r>
            <a:r>
              <a:rPr lang="en-US" dirty="0">
                <a:solidFill>
                  <a:srgbClr val="C00000"/>
                </a:solidFill>
              </a:rPr>
              <a:t> Medical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E24AE20-8D75-406A-802C-8540F4FB997E}"/>
              </a:ext>
            </a:extLst>
          </p:cNvPr>
          <p:cNvSpPr/>
          <p:nvPr/>
        </p:nvSpPr>
        <p:spPr>
          <a:xfrm>
            <a:off x="5037246" y="1057700"/>
            <a:ext cx="23838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хирургический коврик</a:t>
            </a:r>
          </a:p>
          <a:p>
            <a:r>
              <a:rPr lang="ru-RU" dirty="0">
                <a:solidFill>
                  <a:srgbClr val="C00000"/>
                </a:solidFill>
              </a:rPr>
              <a:t>от </a:t>
            </a:r>
            <a:r>
              <a:rPr lang="en-US" dirty="0" err="1">
                <a:solidFill>
                  <a:srgbClr val="C00000"/>
                </a:solidFill>
              </a:rPr>
              <a:t>Scalpelmed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52645A-8368-4DA1-A701-A2B562008442}"/>
              </a:ext>
            </a:extLst>
          </p:cNvPr>
          <p:cNvSpPr/>
          <p:nvPr/>
        </p:nvSpPr>
        <p:spPr>
          <a:xfrm>
            <a:off x="9239203" y="1057700"/>
            <a:ext cx="15279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биоматериал из</a:t>
            </a:r>
          </a:p>
          <a:p>
            <a:r>
              <a:rPr lang="ru-RU" dirty="0">
                <a:solidFill>
                  <a:srgbClr val="C00000"/>
                </a:solidFill>
              </a:rPr>
              <a:t>мясной лавки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2E6813-6161-480F-8A11-0A21665A1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6" b="93201" l="173" r="98789"/>
                    </a14:imgEffect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6830" y="3420261"/>
            <a:ext cx="2170468" cy="132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8B4145-2249-40E0-A48C-A5B3CE1FA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600" r="98400"/>
                    </a14:imgEffect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5102" y="2932956"/>
            <a:ext cx="2128146" cy="2128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BF65978-754A-43DD-83D2-10BB77E09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200" b="96000" l="2804" r="97664"/>
                    </a14:imgEffect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50114">
            <a:off x="1146673" y="2227025"/>
            <a:ext cx="2435318" cy="284499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5" name="Google Shape;111;p18">
            <a:extLst>
              <a:ext uri="{FF2B5EF4-FFF2-40B4-BE49-F238E27FC236}">
                <a16:creationId xmlns:a16="http://schemas.microsoft.com/office/drawing/2014/main" id="{7EC87B42-CBB8-483C-B72C-2A2F8C8F8415}"/>
              </a:ext>
            </a:extLst>
          </p:cNvPr>
          <p:cNvSpPr txBox="1">
            <a:spLocks/>
          </p:cNvSpPr>
          <p:nvPr/>
        </p:nvSpPr>
        <p:spPr>
          <a:xfrm>
            <a:off x="1104551" y="4974348"/>
            <a:ext cx="10249249" cy="57776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8300" tIns="58300" rIns="58300" bIns="583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044" indent="0" algn="ctr"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C00000"/>
                </a:solidFill>
              </a:rPr>
              <a:t>ни один из вариантов не является и доступным, и реалистичным, и универсальным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28F9B54-9568-4EA3-A152-424423630331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17" name="Picture 2" descr="SIB MED">
              <a:extLst>
                <a:ext uri="{FF2B5EF4-FFF2-40B4-BE49-F238E27FC236}">
                  <a16:creationId xmlns:a16="http://schemas.microsoft.com/office/drawing/2014/main" id="{DC98B4F6-223F-4CA8-A501-BF399F5888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F01C3FD1-7759-423E-B2F8-D5E07A670E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6CD67888-F740-4D4D-B5C5-ED022B69A59A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935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body" idx="4294967295"/>
          </p:nvPr>
        </p:nvSpPr>
        <p:spPr>
          <a:xfrm>
            <a:off x="838199" y="1140244"/>
            <a:ext cx="5680075" cy="56626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77733" tIns="77733" rIns="77733" bIns="77733" rtlCol="0" anchor="t" anchorCtr="0">
            <a:no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rgbClr val="C00000"/>
                </a:solidFill>
              </a:rPr>
              <a:t>Потенциальные потребители:</a:t>
            </a:r>
          </a:p>
          <a:p>
            <a:pPr marL="685783" indent="-533387">
              <a:buFont typeface="+mj-lt"/>
              <a:buAutoNum type="romanUcPeriod"/>
            </a:pPr>
            <a:r>
              <a:rPr lang="ru-RU" sz="1600" dirty="0" err="1">
                <a:solidFill>
                  <a:srgbClr val="C00000"/>
                </a:solidFill>
              </a:rPr>
              <a:t>проактивные</a:t>
            </a:r>
            <a:r>
              <a:rPr lang="ru-RU" sz="1600" dirty="0">
                <a:solidFill>
                  <a:srgbClr val="C00000"/>
                </a:solidFill>
              </a:rPr>
              <a:t> студенты, врачи-ординаторы, врачи-специалисты различных хирургических направлений</a:t>
            </a:r>
            <a:r>
              <a:rPr lang="en-US" sz="1600" dirty="0">
                <a:solidFill>
                  <a:srgbClr val="C00000"/>
                </a:solidFill>
              </a:rPr>
              <a:t> (B2C)</a:t>
            </a:r>
            <a:r>
              <a:rPr lang="ru-RU" sz="1600" dirty="0">
                <a:solidFill>
                  <a:srgbClr val="C00000"/>
                </a:solidFill>
              </a:rPr>
              <a:t>;</a:t>
            </a:r>
          </a:p>
          <a:p>
            <a:pPr marL="685783" indent="-533387">
              <a:buFont typeface="+mj-lt"/>
              <a:buAutoNum type="romanUcPeriod"/>
            </a:pPr>
            <a:r>
              <a:rPr lang="ru-RU" sz="1600" dirty="0"/>
              <a:t>художники, мастера модификаций тела</a:t>
            </a:r>
            <a:r>
              <a:rPr lang="en-US" sz="1600" dirty="0"/>
              <a:t> (B2C)</a:t>
            </a:r>
            <a:r>
              <a:rPr lang="ru-RU" sz="1600" dirty="0"/>
              <a:t>;</a:t>
            </a:r>
          </a:p>
          <a:p>
            <a:pPr marL="685783" indent="-533387">
              <a:buFont typeface="+mj-lt"/>
              <a:buAutoNum type="romanUcPeriod"/>
            </a:pPr>
            <a:r>
              <a:rPr lang="ru-RU" sz="1600" dirty="0"/>
              <a:t>инженеры, аспиранты, исследователи в области баллистики и биомеханики</a:t>
            </a:r>
            <a:r>
              <a:rPr lang="en-US" sz="1600" dirty="0"/>
              <a:t> (B2C)</a:t>
            </a:r>
            <a:r>
              <a:rPr lang="ru-RU" sz="1600" dirty="0"/>
              <a:t>;</a:t>
            </a:r>
            <a:endParaRPr lang="en-US" sz="1600" dirty="0"/>
          </a:p>
          <a:p>
            <a:pPr marL="685783" indent="-533387">
              <a:buFont typeface="+mj-lt"/>
              <a:buAutoNum type="romanUcPeriod"/>
            </a:pPr>
            <a:r>
              <a:rPr lang="ru-RU" sz="1600" dirty="0"/>
              <a:t>центры практических навыков, частные исследовательские центры (</a:t>
            </a:r>
            <a:r>
              <a:rPr lang="en-US" sz="1600" dirty="0"/>
              <a:t>B2B</a:t>
            </a:r>
            <a:r>
              <a:rPr lang="ru-RU" sz="1600" dirty="0"/>
              <a:t>);</a:t>
            </a:r>
          </a:p>
          <a:p>
            <a:pPr marL="685783" indent="-533387">
              <a:buFont typeface="+mj-lt"/>
              <a:buAutoNum type="romanUcPeriod"/>
            </a:pPr>
            <a:r>
              <a:rPr lang="ru-RU" sz="1600" dirty="0"/>
              <a:t>государственные компании и учреждения (</a:t>
            </a:r>
            <a:r>
              <a:rPr lang="en-US" sz="1600" dirty="0"/>
              <a:t>B2G</a:t>
            </a:r>
            <a:r>
              <a:rPr lang="ru-RU" sz="1600" dirty="0"/>
              <a:t>).</a:t>
            </a:r>
          </a:p>
          <a:p>
            <a:pPr marL="152396" indent="0">
              <a:buNone/>
            </a:pPr>
            <a:endParaRPr lang="ru-RU" sz="1867" dirty="0"/>
          </a:p>
          <a:p>
            <a:pPr marL="152396" indent="0">
              <a:buNone/>
            </a:pPr>
            <a:endParaRPr lang="ru-RU" sz="1867" dirty="0"/>
          </a:p>
          <a:p>
            <a:pPr marL="152396" indent="0">
              <a:buNone/>
            </a:pPr>
            <a:endParaRPr lang="ru-RU" sz="1867" dirty="0"/>
          </a:p>
          <a:p>
            <a:pPr marL="152396" indent="0">
              <a:buNone/>
            </a:pPr>
            <a:endParaRPr lang="ru-RU" sz="1867" dirty="0"/>
          </a:p>
          <a:p>
            <a:pPr marL="152396" indent="0">
              <a:buNone/>
            </a:pPr>
            <a:endParaRPr lang="ru-RU" sz="1867" dirty="0"/>
          </a:p>
          <a:p>
            <a:pPr marL="152396" indent="0">
              <a:buNone/>
            </a:pPr>
            <a:r>
              <a:rPr lang="ru-RU" sz="1600" dirty="0">
                <a:solidFill>
                  <a:srgbClr val="C00000"/>
                </a:solidFill>
              </a:rPr>
              <a:t>*в рамках презентации рассмотрим первую категорию</a:t>
            </a:r>
          </a:p>
          <a:p>
            <a:pPr marL="136055" indent="0">
              <a:buNone/>
            </a:pPr>
            <a:endParaRPr sz="1867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6B7739-4B99-492F-9B47-38DE04687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0575" y1="5977" x2="50575" y2="5977"/>
                        <a14:foregroundMark x1="67529" y1="17471" x2="67529" y2="17471"/>
                        <a14:foregroundMark x1="68391" y1="38161" x2="68391" y2="38161"/>
                        <a14:foregroundMark x1="61207" y1="52874" x2="61207" y2="52874"/>
                        <a14:foregroundMark x1="50287" y1="50575" x2="50287" y2="50575"/>
                        <a14:foregroundMark x1="29598" y1="34023" x2="29598" y2="34023"/>
                        <a14:foregroundMark x1="60057" y1="62529" x2="60057" y2="62529"/>
                        <a14:foregroundMark x1="54310" y1="75402" x2="54310" y2="75402"/>
                        <a14:foregroundMark x1="54310" y1="85517" x2="54310" y2="85517"/>
                        <a14:foregroundMark x1="54885" y1="89655" x2="54885" y2="8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848" y="1140244"/>
            <a:ext cx="1786768" cy="2233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31000"/>
              </a:srgbClr>
            </a:outerShdw>
            <a:softEdge rad="127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53415F-F809-4DE8-B901-5A5347CAE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246" y="3894014"/>
            <a:ext cx="1505185" cy="1505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3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A7C520-ED41-450E-8794-7376D7FC1F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617" y="3124199"/>
            <a:ext cx="1455204" cy="1455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37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66D75F-2911-4F9D-AFB5-5DA6539DBF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364" y="4529368"/>
            <a:ext cx="1968369" cy="1968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28000"/>
              </a:srgb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8B210D2-3E2C-4A09-99A3-19C1AA86584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C00000"/>
                </a:solidFill>
              </a:rPr>
              <a:t>_целевая аудитория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1BD95-810E-4237-9B8A-AE37E4BC81B5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C897A4-8EE2-4154-B42D-C1F91BAA87E5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835FB12-C7A6-46B0-8021-3D01E739CF6D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13" name="Picture 2" descr="SIB MED">
              <a:extLst>
                <a:ext uri="{FF2B5EF4-FFF2-40B4-BE49-F238E27FC236}">
                  <a16:creationId xmlns:a16="http://schemas.microsoft.com/office/drawing/2014/main" id="{5B17171F-13C7-4C01-BDC3-4ED7482D79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6F075F1A-82A3-4C85-B9EB-D588107959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4C5C04EB-4749-40BE-85E9-D725749428D4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6842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4;p17">
            <a:extLst>
              <a:ext uri="{FF2B5EF4-FFF2-40B4-BE49-F238E27FC236}">
                <a16:creationId xmlns:a16="http://schemas.microsoft.com/office/drawing/2014/main" id="{30099091-F680-4C28-B101-35E9F75F105A}"/>
              </a:ext>
            </a:extLst>
          </p:cNvPr>
          <p:cNvSpPr txBox="1">
            <a:spLocks/>
          </p:cNvSpPr>
          <p:nvPr/>
        </p:nvSpPr>
        <p:spPr>
          <a:xfrm>
            <a:off x="8293100" y="4364033"/>
            <a:ext cx="2760133" cy="3132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733" tIns="77733" rIns="77733" bIns="777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rgbClr val="C00000"/>
                </a:solidFill>
                <a:latin typeface="+mn-lt"/>
              </a:rPr>
              <a:t>Поведение во время покупок:</a:t>
            </a:r>
            <a:r>
              <a:rPr lang="ru-RU" sz="1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1600" dirty="0">
                <a:latin typeface="+mn-lt"/>
              </a:rPr>
              <a:t>пытается найти хороший тренажер для тренировок, который удовлетворил бы весь спектр потребностей и оставался доступным, но </a:t>
            </a:r>
            <a:r>
              <a:rPr lang="ru-RU" sz="1600" i="1" dirty="0">
                <a:solidFill>
                  <a:srgbClr val="C00000"/>
                </a:solidFill>
                <a:latin typeface="+mn-lt"/>
              </a:rPr>
              <a:t>не может. </a:t>
            </a:r>
          </a:p>
        </p:txBody>
      </p:sp>
      <p:sp>
        <p:nvSpPr>
          <p:cNvPr id="6" name="Google Shape;104;p17">
            <a:extLst>
              <a:ext uri="{FF2B5EF4-FFF2-40B4-BE49-F238E27FC236}">
                <a16:creationId xmlns:a16="http://schemas.microsoft.com/office/drawing/2014/main" id="{CB42C0DE-2D9D-4550-93C9-45B74ABE726E}"/>
              </a:ext>
            </a:extLst>
          </p:cNvPr>
          <p:cNvSpPr txBox="1">
            <a:spLocks/>
          </p:cNvSpPr>
          <p:nvPr/>
        </p:nvSpPr>
        <p:spPr>
          <a:xfrm>
            <a:off x="8293100" y="1062636"/>
            <a:ext cx="3419801" cy="151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733" tIns="77733" rIns="77733" bIns="777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rgbClr val="C00000"/>
                </a:solidFill>
                <a:latin typeface="+mn-lt"/>
              </a:rPr>
              <a:t>Психотип: </a:t>
            </a:r>
            <a:r>
              <a:rPr lang="ru-RU" sz="1600" i="1" dirty="0">
                <a:solidFill>
                  <a:srgbClr val="C00000"/>
                </a:solidFill>
                <a:latin typeface="+mn-lt"/>
              </a:rPr>
              <a:t>самосовершенствующийся</a:t>
            </a:r>
            <a:r>
              <a:rPr lang="ru-RU" sz="1600" dirty="0">
                <a:latin typeface="+mn-lt"/>
              </a:rPr>
              <a:t> тип личности с высоким уровнем ответственности.</a:t>
            </a:r>
          </a:p>
        </p:txBody>
      </p:sp>
      <p:sp>
        <p:nvSpPr>
          <p:cNvPr id="7" name="Google Shape;104;p17">
            <a:extLst>
              <a:ext uri="{FF2B5EF4-FFF2-40B4-BE49-F238E27FC236}">
                <a16:creationId xmlns:a16="http://schemas.microsoft.com/office/drawing/2014/main" id="{9D50BE48-5DC0-4501-A12C-7B2BD54C09BD}"/>
              </a:ext>
            </a:extLst>
          </p:cNvPr>
          <p:cNvSpPr txBox="1">
            <a:spLocks/>
          </p:cNvSpPr>
          <p:nvPr/>
        </p:nvSpPr>
        <p:spPr>
          <a:xfrm>
            <a:off x="838200" y="5432524"/>
            <a:ext cx="3086740" cy="1314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733" tIns="77733" rIns="77733" bIns="777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rgbClr val="C00000"/>
                </a:solidFill>
                <a:latin typeface="+mn-lt"/>
              </a:rPr>
              <a:t>География:</a:t>
            </a:r>
            <a:r>
              <a:rPr lang="ru-RU" sz="1600" dirty="0">
                <a:latin typeface="+mn-lt"/>
              </a:rPr>
              <a:t> жители </a:t>
            </a:r>
            <a:r>
              <a:rPr lang="ru-RU" sz="1600" i="1" dirty="0">
                <a:solidFill>
                  <a:srgbClr val="C00000"/>
                </a:solidFill>
                <a:latin typeface="+mn-lt"/>
              </a:rPr>
              <a:t>любой точки</a:t>
            </a:r>
            <a:r>
              <a:rPr lang="ru-RU" sz="1600" i="1" dirty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мира, где есть медицинские учреждения.</a:t>
            </a:r>
          </a:p>
        </p:txBody>
      </p:sp>
      <p:sp>
        <p:nvSpPr>
          <p:cNvPr id="8" name="Google Shape;104;p17">
            <a:extLst>
              <a:ext uri="{FF2B5EF4-FFF2-40B4-BE49-F238E27FC236}">
                <a16:creationId xmlns:a16="http://schemas.microsoft.com/office/drawing/2014/main" id="{AF041C92-A2F1-4847-953D-8E125B1E19B5}"/>
              </a:ext>
            </a:extLst>
          </p:cNvPr>
          <p:cNvSpPr txBox="1">
            <a:spLocks/>
          </p:cNvSpPr>
          <p:nvPr/>
        </p:nvSpPr>
        <p:spPr>
          <a:xfrm>
            <a:off x="838200" y="1064822"/>
            <a:ext cx="3389781" cy="3672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733" tIns="77733" rIns="77733" bIns="777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rgbClr val="C00000"/>
                </a:solidFill>
                <a:latin typeface="+mn-lt"/>
              </a:rPr>
              <a:t>Демография: </a:t>
            </a:r>
            <a:r>
              <a:rPr lang="ru-RU" sz="1600" dirty="0">
                <a:latin typeface="+mn-lt"/>
              </a:rPr>
              <a:t>целеустремленные </a:t>
            </a:r>
            <a:r>
              <a:rPr lang="ru-RU" sz="1600" i="1" dirty="0">
                <a:solidFill>
                  <a:srgbClr val="C00000"/>
                </a:solidFill>
                <a:latin typeface="+mn-lt"/>
              </a:rPr>
              <a:t>студенты</a:t>
            </a:r>
            <a:r>
              <a:rPr lang="ru-RU" sz="1600" dirty="0">
                <a:latin typeface="+mn-lt"/>
              </a:rPr>
              <a:t> всех курсов, твердо решившие стать специалистами-практиками, ищущие свою медицинскую специализацию, уже определившиеся  - </a:t>
            </a:r>
            <a:r>
              <a:rPr lang="ru-RU" sz="1600" i="1" dirty="0">
                <a:solidFill>
                  <a:srgbClr val="C00000"/>
                </a:solidFill>
                <a:latin typeface="+mn-lt"/>
              </a:rPr>
              <a:t>врачи-ординаторы, врачи-специалисты</a:t>
            </a:r>
            <a:r>
              <a:rPr lang="ru-RU" sz="1600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1600" dirty="0">
                <a:latin typeface="+mn-lt"/>
              </a:rPr>
              <a:t>различных хирургических направлений.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00D09E-B339-477C-AF94-4D8C6164A2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90" b="96724" l="9699" r="89967">
                        <a14:foregroundMark x1="39632" y1="13621" x2="38796" y2="51897"/>
                        <a14:backgroundMark x1="47659" y1="39828" x2="51338" y2="23448"/>
                        <a14:backgroundMark x1="46823" y1="51034" x2="47492" y2="40172"/>
                        <a14:backgroundMark x1="36622" y1="20000" x2="36622" y2="20000"/>
                        <a14:backgroundMark x1="46488" y1="54483" x2="46488" y2="54483"/>
                        <a14:backgroundMark x1="53679" y1="76379" x2="52843" y2="69828"/>
                      </a14:backgroundRemoval>
                    </a14:imgEffect>
                  </a14:imgLayer>
                </a14:imgProps>
              </a:ext>
            </a:extLst>
          </a:blip>
          <a:srcRect l="26591" t="4653" r="28040" b="5260"/>
          <a:stretch/>
        </p:blipFill>
        <p:spPr>
          <a:xfrm>
            <a:off x="4394200" y="474133"/>
            <a:ext cx="3175000" cy="6178083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7C7372-7F39-4703-B840-7AE5C2137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08" b="95204" l="7551" r="90000">
                        <a14:foregroundMark x1="38061" y1="58061" x2="38061" y2="58061"/>
                        <a14:foregroundMark x1="27143" y1="74592" x2="27143" y2="74592"/>
                        <a14:foregroundMark x1="52755" y1="75714" x2="52755" y2="75714"/>
                        <a14:foregroundMark x1="71735" y1="71531" x2="71735" y2="715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2871" y="4210198"/>
            <a:ext cx="897397" cy="897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DA93D01-EF6F-4E7B-9BEB-7790136E13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317" l="10000" r="90000">
                        <a14:foregroundMark x1="55769" y1="32014" x2="55769" y2="32014"/>
                        <a14:foregroundMark x1="56077" y1="34388" x2="56077" y2="34388"/>
                        <a14:foregroundMark x1="51000" y1="48921" x2="51000" y2="48921"/>
                        <a14:foregroundMark x1="36692" y1="55252" x2="36692" y2="55252"/>
                        <a14:foregroundMark x1="22308" y1="37266" x2="22308" y2="3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1632" y="2734587"/>
            <a:ext cx="1380067" cy="1475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B221DA7-5AB1-45EF-BABF-C5EB151CAFC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C00000"/>
                </a:solidFill>
              </a:rPr>
              <a:t>_целевая аудитория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3DDB6CA-7B44-494D-894E-BE2BA1BD9077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14" name="Picture 2" descr="SIB MED">
              <a:extLst>
                <a:ext uri="{FF2B5EF4-FFF2-40B4-BE49-F238E27FC236}">
                  <a16:creationId xmlns:a16="http://schemas.microsoft.com/office/drawing/2014/main" id="{54FBC92E-3F22-468D-81BB-AFF5971592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F0218AC0-33BF-4E42-BD03-6595055686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6976BF0B-4B4B-4A8A-9C73-877DCD86CD02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4AD5205-DFB4-4EED-B854-15DC2B59A27A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734380-1820-4930-9BFF-F78A2D62B184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E5B3B2C-755F-4F4E-BBCC-384FE93FD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850" y="1568451"/>
            <a:ext cx="5397500" cy="5121462"/>
          </a:xfrm>
        </p:spPr>
        <p:txBody>
          <a:bodyPr>
            <a:normAutofit lnSpcReduction="10000"/>
          </a:bodyPr>
          <a:lstStyle/>
          <a:p>
            <a:pPr marL="102044" indent="0">
              <a:buNone/>
            </a:pPr>
            <a:r>
              <a:rPr lang="ru-RU" sz="1600" dirty="0"/>
              <a:t>Согласно статистике ВОЗ, на 7000 человек в мире приходится примерно </a:t>
            </a:r>
            <a:r>
              <a:rPr lang="ru-RU" sz="1600" dirty="0">
                <a:solidFill>
                  <a:srgbClr val="BF0000"/>
                </a:solidFill>
              </a:rPr>
              <a:t>1 врач-хирург, 2 врача-ординатора, 3 студента-медика</a:t>
            </a:r>
            <a:r>
              <a:rPr lang="ru-RU" sz="1600" dirty="0"/>
              <a:t>. Теоретически ожидаемый чек – </a:t>
            </a:r>
            <a:r>
              <a:rPr lang="ru-RU" sz="1600" dirty="0">
                <a:solidFill>
                  <a:srgbClr val="BF0000"/>
                </a:solidFill>
              </a:rPr>
              <a:t>6 000 рублей. </a:t>
            </a:r>
          </a:p>
          <a:p>
            <a:pPr marL="102044" indent="0">
              <a:buNone/>
            </a:pPr>
            <a:r>
              <a:rPr lang="ru-RU" sz="1600" i="1" dirty="0"/>
              <a:t>На 11.2022 население Земли -  </a:t>
            </a:r>
            <a:r>
              <a:rPr lang="ru-RU" sz="1600" i="1" dirty="0">
                <a:solidFill>
                  <a:srgbClr val="BF0000"/>
                </a:solidFill>
              </a:rPr>
              <a:t>7 837 000 000</a:t>
            </a:r>
            <a:r>
              <a:rPr lang="ru-RU" sz="1600" i="1" dirty="0"/>
              <a:t>, таким образом, врачей-хирургов – </a:t>
            </a:r>
            <a:r>
              <a:rPr lang="ru-RU" sz="1600" i="1" dirty="0">
                <a:solidFill>
                  <a:srgbClr val="BF0000"/>
                </a:solidFill>
              </a:rPr>
              <a:t>1 120 000</a:t>
            </a:r>
            <a:r>
              <a:rPr lang="ru-RU" sz="1600" i="1" dirty="0"/>
              <a:t>, врачей-ординаторов – </a:t>
            </a:r>
            <a:r>
              <a:rPr lang="ru-RU" sz="1600" i="1" dirty="0">
                <a:solidFill>
                  <a:srgbClr val="BF0000"/>
                </a:solidFill>
              </a:rPr>
              <a:t>2 240 000</a:t>
            </a:r>
            <a:r>
              <a:rPr lang="ru-RU" sz="1600" i="1" dirty="0"/>
              <a:t>, студентов-медиков – </a:t>
            </a:r>
            <a:r>
              <a:rPr lang="ru-RU" sz="1600" i="1" dirty="0">
                <a:solidFill>
                  <a:srgbClr val="BF0000"/>
                </a:solidFill>
              </a:rPr>
              <a:t>3 360 000</a:t>
            </a:r>
            <a:r>
              <a:rPr lang="ru-RU" sz="1600" i="1" dirty="0"/>
              <a:t>. Пусть в данном тренажере нуждаются </a:t>
            </a:r>
            <a:r>
              <a:rPr lang="ru-RU" sz="1600" i="1" dirty="0">
                <a:solidFill>
                  <a:srgbClr val="BF0000"/>
                </a:solidFill>
              </a:rPr>
              <a:t>50%, 80% </a:t>
            </a:r>
            <a:r>
              <a:rPr lang="ru-RU" sz="1600" i="1" dirty="0"/>
              <a:t>и</a:t>
            </a:r>
            <a:r>
              <a:rPr lang="ru-RU" sz="1600" i="1" dirty="0">
                <a:solidFill>
                  <a:srgbClr val="FF0000"/>
                </a:solidFill>
              </a:rPr>
              <a:t> </a:t>
            </a:r>
            <a:r>
              <a:rPr lang="ru-RU" sz="1600" i="1" dirty="0">
                <a:solidFill>
                  <a:srgbClr val="BF0000"/>
                </a:solidFill>
              </a:rPr>
              <a:t>90%</a:t>
            </a:r>
            <a:r>
              <a:rPr lang="ru-RU" sz="1600" i="1" dirty="0">
                <a:solidFill>
                  <a:srgbClr val="FF0000"/>
                </a:solidFill>
              </a:rPr>
              <a:t> </a:t>
            </a:r>
            <a:r>
              <a:rPr lang="ru-RU" sz="1600" i="1" dirty="0"/>
              <a:t>соответственно. </a:t>
            </a:r>
          </a:p>
          <a:p>
            <a:pPr marL="102044" indent="0">
              <a:buNone/>
            </a:pPr>
            <a:r>
              <a:rPr lang="ru-RU" sz="1600" i="1" dirty="0"/>
              <a:t>Тогда </a:t>
            </a:r>
            <a:r>
              <a:rPr lang="ru-RU" sz="1600" i="1" dirty="0">
                <a:solidFill>
                  <a:srgbClr val="BF0000"/>
                </a:solidFill>
              </a:rPr>
              <a:t>TAM</a:t>
            </a:r>
            <a:r>
              <a:rPr lang="ru-RU" sz="1600" i="1" dirty="0">
                <a:solidFill>
                  <a:srgbClr val="FF0000"/>
                </a:solidFill>
              </a:rPr>
              <a:t> </a:t>
            </a:r>
            <a:r>
              <a:rPr lang="ru-RU" sz="1600" i="1" dirty="0"/>
              <a:t>составляет </a:t>
            </a:r>
            <a:r>
              <a:rPr lang="ru-RU" sz="1600" i="1" dirty="0">
                <a:solidFill>
                  <a:srgbClr val="BF0000"/>
                </a:solidFill>
              </a:rPr>
              <a:t>5 376 000 </a:t>
            </a:r>
            <a:r>
              <a:rPr lang="ru-RU" sz="1600" i="1" dirty="0"/>
              <a:t>человек, или </a:t>
            </a:r>
            <a:r>
              <a:rPr lang="ru-RU" sz="1600" i="1" dirty="0">
                <a:solidFill>
                  <a:srgbClr val="BF0000"/>
                </a:solidFill>
              </a:rPr>
              <a:t>32,256 млрд. рублей. </a:t>
            </a:r>
          </a:p>
          <a:p>
            <a:pPr marL="102044" indent="0">
              <a:buNone/>
            </a:pPr>
            <a:r>
              <a:rPr lang="ru-RU" sz="1600" i="1" dirty="0"/>
              <a:t>Так как продукт имеет новизну, то товар купят </a:t>
            </a:r>
            <a:r>
              <a:rPr lang="ru-RU" sz="1600" i="1" dirty="0">
                <a:solidFill>
                  <a:srgbClr val="BF0000"/>
                </a:solidFill>
              </a:rPr>
              <a:t>новаторы 2,5% и ранние последователи 13,5%.</a:t>
            </a:r>
            <a:r>
              <a:rPr lang="ru-RU" sz="1600" i="1" dirty="0"/>
              <a:t>Тогда </a:t>
            </a:r>
            <a:r>
              <a:rPr lang="ru-RU" sz="1600" i="1" dirty="0">
                <a:solidFill>
                  <a:srgbClr val="BF0000"/>
                </a:solidFill>
              </a:rPr>
              <a:t>SAM</a:t>
            </a:r>
            <a:r>
              <a:rPr lang="ru-RU" sz="1600" i="1" dirty="0"/>
              <a:t> в денежном эквиваленте составляет </a:t>
            </a:r>
            <a:r>
              <a:rPr lang="ru-RU" sz="1600" i="1" dirty="0">
                <a:solidFill>
                  <a:srgbClr val="BF0000"/>
                </a:solidFill>
              </a:rPr>
              <a:t>5,160 960 млрд. рублей. </a:t>
            </a:r>
          </a:p>
          <a:p>
            <a:pPr marL="102044" indent="0">
              <a:buNone/>
            </a:pPr>
            <a:r>
              <a:rPr lang="ru-RU" sz="1600" i="1" dirty="0"/>
              <a:t>Предполагаемый </a:t>
            </a:r>
            <a:r>
              <a:rPr lang="ru-RU" sz="1600" i="1" dirty="0">
                <a:solidFill>
                  <a:srgbClr val="BF0000"/>
                </a:solidFill>
              </a:rPr>
              <a:t>SOM</a:t>
            </a:r>
            <a:r>
              <a:rPr lang="ru-RU" sz="1600" i="1" dirty="0"/>
              <a:t> на начальных этапах развития в условиях мелкосерийного производства составит минимум </a:t>
            </a:r>
            <a:r>
              <a:rPr lang="ru-RU" sz="1600" i="1" dirty="0">
                <a:solidFill>
                  <a:srgbClr val="BF0000"/>
                </a:solidFill>
              </a:rPr>
              <a:t>1% - 51,6096 млн. рублей.</a:t>
            </a:r>
          </a:p>
          <a:p>
            <a:pPr marL="102044" indent="0">
              <a:buNone/>
            </a:pPr>
            <a:endParaRPr lang="ru-RU" sz="1600" i="1" dirty="0">
              <a:solidFill>
                <a:srgbClr val="BF0000"/>
              </a:solidFill>
            </a:endParaRPr>
          </a:p>
          <a:p>
            <a:pPr marL="102044" indent="0">
              <a:buNone/>
            </a:pPr>
            <a:r>
              <a:rPr lang="ru-RU" sz="1600" dirty="0">
                <a:solidFill>
                  <a:srgbClr val="BF0000"/>
                </a:solidFill>
              </a:rPr>
              <a:t>*Это лишь для первой категории потребительского сегмента</a:t>
            </a:r>
            <a:r>
              <a:rPr lang="ru-RU" sz="1600" b="1" i="1" dirty="0">
                <a:solidFill>
                  <a:srgbClr val="BF0000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ADA22C-714B-43BB-BD07-3AEC85DEF991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CC1C83-DC92-40C6-A72F-BF1069BC37FA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62CAF16-629E-4681-B42A-54EF60B839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6889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C00000"/>
                </a:solidFill>
              </a:rPr>
              <a:t>_объем рынка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879161E-6D0E-4B01-93E1-E57FD6060432}"/>
              </a:ext>
            </a:extLst>
          </p:cNvPr>
          <p:cNvSpPr/>
          <p:nvPr/>
        </p:nvSpPr>
        <p:spPr>
          <a:xfrm>
            <a:off x="1219200" y="2082800"/>
            <a:ext cx="3898901" cy="3898901"/>
          </a:xfrm>
          <a:prstGeom prst="ellips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311C342-2380-479C-8B95-27B5A0EAAE48}"/>
              </a:ext>
            </a:extLst>
          </p:cNvPr>
          <p:cNvSpPr/>
          <p:nvPr/>
        </p:nvSpPr>
        <p:spPr>
          <a:xfrm>
            <a:off x="1539874" y="3263900"/>
            <a:ext cx="2609851" cy="2609851"/>
          </a:xfrm>
          <a:prstGeom prst="ellips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9E5BC2D-A65F-466D-80B8-CF335C7E3253}"/>
              </a:ext>
            </a:extLst>
          </p:cNvPr>
          <p:cNvSpPr/>
          <p:nvPr/>
        </p:nvSpPr>
        <p:spPr>
          <a:xfrm>
            <a:off x="1809750" y="4305300"/>
            <a:ext cx="1473200" cy="1473200"/>
          </a:xfrm>
          <a:prstGeom prst="ellips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25;p20">
            <a:extLst>
              <a:ext uri="{FF2B5EF4-FFF2-40B4-BE49-F238E27FC236}">
                <a16:creationId xmlns:a16="http://schemas.microsoft.com/office/drawing/2014/main" id="{4497D75F-34F6-43D1-BA0A-89B32FBBCA25}"/>
              </a:ext>
            </a:extLst>
          </p:cNvPr>
          <p:cNvSpPr txBox="1">
            <a:spLocks/>
          </p:cNvSpPr>
          <p:nvPr/>
        </p:nvSpPr>
        <p:spPr>
          <a:xfrm>
            <a:off x="3516770" y="2890168"/>
            <a:ext cx="1220330" cy="40454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58300" tIns="58300" rIns="58300" bIns="583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2044" indent="0">
              <a:buFont typeface="Arial"/>
              <a:buNone/>
            </a:pP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+mn-lt"/>
              </a:rPr>
              <a:t>32,</a:t>
            </a:r>
            <a:r>
              <a:rPr lang="en-US" sz="1400" b="1" dirty="0">
                <a:solidFill>
                  <a:schemeClr val="bg1"/>
                </a:solidFill>
                <a:latin typeface="+mn-lt"/>
              </a:rPr>
              <a:t>2</a:t>
            </a:r>
            <a:r>
              <a:rPr lang="ru-RU" sz="1400" b="1" dirty="0">
                <a:solidFill>
                  <a:schemeClr val="bg1"/>
                </a:solidFill>
                <a:latin typeface="+mn-lt"/>
              </a:rPr>
              <a:t> млрд.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102044" indent="0">
              <a:buFont typeface="Arial"/>
              <a:buNone/>
            </a:pP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4" name="Google Shape;125;p20">
            <a:extLst>
              <a:ext uri="{FF2B5EF4-FFF2-40B4-BE49-F238E27FC236}">
                <a16:creationId xmlns:a16="http://schemas.microsoft.com/office/drawing/2014/main" id="{47ECC285-C9A7-4FB2-B9A0-3799EAE5A409}"/>
              </a:ext>
            </a:extLst>
          </p:cNvPr>
          <p:cNvSpPr txBox="1">
            <a:spLocks/>
          </p:cNvSpPr>
          <p:nvPr/>
        </p:nvSpPr>
        <p:spPr>
          <a:xfrm>
            <a:off x="2742917" y="3730061"/>
            <a:ext cx="1080065" cy="40454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58300" tIns="58300" rIns="58300" bIns="583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2044" indent="0">
              <a:buFont typeface="Arial"/>
              <a:buNone/>
            </a:pPr>
            <a:r>
              <a:rPr lang="ru-RU" sz="1400" b="1" dirty="0">
                <a:solidFill>
                  <a:schemeClr val="bg1"/>
                </a:solidFill>
                <a:latin typeface="+mn-lt"/>
              </a:rPr>
              <a:t>5,</a:t>
            </a:r>
            <a:r>
              <a:rPr lang="en-US" sz="1400" b="1" dirty="0">
                <a:solidFill>
                  <a:schemeClr val="bg1"/>
                </a:solidFill>
                <a:latin typeface="+mn-lt"/>
              </a:rPr>
              <a:t>2</a:t>
            </a:r>
            <a:r>
              <a:rPr lang="ru-RU" sz="1400" b="1" dirty="0">
                <a:solidFill>
                  <a:schemeClr val="bg1"/>
                </a:solidFill>
                <a:latin typeface="+mn-lt"/>
              </a:rPr>
              <a:t> млрд.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102044" indent="0">
              <a:buFont typeface="Arial"/>
              <a:buNone/>
            </a:pP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5" name="Google Shape;125;p20">
            <a:extLst>
              <a:ext uri="{FF2B5EF4-FFF2-40B4-BE49-F238E27FC236}">
                <a16:creationId xmlns:a16="http://schemas.microsoft.com/office/drawing/2014/main" id="{FBE01B7B-FC82-48C9-8D42-5C44A3102EDC}"/>
              </a:ext>
            </a:extLst>
          </p:cNvPr>
          <p:cNvSpPr txBox="1">
            <a:spLocks/>
          </p:cNvSpPr>
          <p:nvPr/>
        </p:nvSpPr>
        <p:spPr>
          <a:xfrm>
            <a:off x="2031858" y="4839629"/>
            <a:ext cx="1028983" cy="40454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58300" tIns="58300" rIns="58300" bIns="583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2044" indent="0">
              <a:buFont typeface="Arial"/>
              <a:buNone/>
            </a:pPr>
            <a:r>
              <a:rPr lang="ru-RU" sz="1400" b="1" dirty="0">
                <a:solidFill>
                  <a:schemeClr val="bg1"/>
                </a:solidFill>
                <a:latin typeface="+mn-lt"/>
              </a:rPr>
              <a:t>51,6 млн.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102044" indent="0">
              <a:buFont typeface="Arial"/>
              <a:buNone/>
            </a:pP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Google Shape;125;p20">
            <a:extLst>
              <a:ext uri="{FF2B5EF4-FFF2-40B4-BE49-F238E27FC236}">
                <a16:creationId xmlns:a16="http://schemas.microsoft.com/office/drawing/2014/main" id="{D0C4B933-A85B-4057-AEF5-C88D1E6DE901}"/>
              </a:ext>
            </a:extLst>
          </p:cNvPr>
          <p:cNvSpPr txBox="1">
            <a:spLocks/>
          </p:cNvSpPr>
          <p:nvPr/>
        </p:nvSpPr>
        <p:spPr>
          <a:xfrm>
            <a:off x="2625724" y="2164421"/>
            <a:ext cx="1085851" cy="5651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58300" tIns="58300" rIns="58300" bIns="583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2044" indent="0">
              <a:buFont typeface="Arial"/>
              <a:buNone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TAM</a:t>
            </a:r>
          </a:p>
          <a:p>
            <a:pPr marL="102044" indent="0">
              <a:buFont typeface="Arial"/>
              <a:buNone/>
            </a:pP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8" name="Google Shape;125;p20">
            <a:extLst>
              <a:ext uri="{FF2B5EF4-FFF2-40B4-BE49-F238E27FC236}">
                <a16:creationId xmlns:a16="http://schemas.microsoft.com/office/drawing/2014/main" id="{B11F5D68-FB43-4BFA-8BB1-38E7534B360A}"/>
              </a:ext>
            </a:extLst>
          </p:cNvPr>
          <p:cNvSpPr txBox="1">
            <a:spLocks/>
          </p:cNvSpPr>
          <p:nvPr/>
        </p:nvSpPr>
        <p:spPr>
          <a:xfrm>
            <a:off x="2472759" y="3333098"/>
            <a:ext cx="641916" cy="3585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58300" tIns="58300" rIns="58300" bIns="583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2044" indent="0">
              <a:buFont typeface="Arial"/>
              <a:buNone/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SAM</a:t>
            </a:r>
          </a:p>
          <a:p>
            <a:pPr marL="102044" indent="0">
              <a:buFont typeface="Arial"/>
              <a:buNone/>
            </a:pP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9" name="Google Shape;125;p20">
            <a:extLst>
              <a:ext uri="{FF2B5EF4-FFF2-40B4-BE49-F238E27FC236}">
                <a16:creationId xmlns:a16="http://schemas.microsoft.com/office/drawing/2014/main" id="{D526C385-847A-4701-B9DB-B376AD08F6CD}"/>
              </a:ext>
            </a:extLst>
          </p:cNvPr>
          <p:cNvSpPr txBox="1">
            <a:spLocks/>
          </p:cNvSpPr>
          <p:nvPr/>
        </p:nvSpPr>
        <p:spPr>
          <a:xfrm>
            <a:off x="2225391" y="4466314"/>
            <a:ext cx="641916" cy="3585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58300" tIns="58300" rIns="58300" bIns="583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2044" indent="0"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  <a:latin typeface="+mn-lt"/>
              </a:rPr>
              <a:t>SOM</a:t>
            </a:r>
          </a:p>
          <a:p>
            <a:pPr marL="102044" indent="0">
              <a:buFont typeface="Arial"/>
              <a:buNone/>
            </a:pPr>
            <a:endParaRPr lang="ru-RU" sz="1400" b="1" dirty="0">
              <a:solidFill>
                <a:schemeClr val="bg1"/>
              </a:solidFill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21529B1-4F72-41B4-9D13-14B9F4D6A6EB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21" name="Picture 2" descr="SIB MED">
              <a:extLst>
                <a:ext uri="{FF2B5EF4-FFF2-40B4-BE49-F238E27FC236}">
                  <a16:creationId xmlns:a16="http://schemas.microsoft.com/office/drawing/2014/main" id="{5173AA0B-548D-40F3-8A64-2E9282A9F7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83821E7B-2821-4891-A070-CFD786F18C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A57CEE64-AAA6-478C-AF44-1BCEA3EA86CA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156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476EF-142D-4206-8F29-49EA9DCDB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_рост мирового рынка медицинских тренажеров и симуляторов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8513B5E4-2EE1-4143-9E28-87265047A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2550" y="1866107"/>
            <a:ext cx="2381250" cy="44394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/>
              <a:t>Согласно новому отчету агентства </a:t>
            </a:r>
            <a:r>
              <a:rPr lang="en-US" sz="1600" i="1" dirty="0">
                <a:solidFill>
                  <a:srgbClr val="BF0000"/>
                </a:solidFill>
              </a:rPr>
              <a:t>Allied Market Research</a:t>
            </a:r>
            <a:r>
              <a:rPr lang="ru-RU" sz="1600" i="1" dirty="0">
                <a:solidFill>
                  <a:srgbClr val="BF0000"/>
                </a:solidFill>
              </a:rPr>
              <a:t>, </a:t>
            </a:r>
            <a:r>
              <a:rPr lang="ru-RU" sz="1600" dirty="0"/>
              <a:t>мировой рынок </a:t>
            </a:r>
            <a:r>
              <a:rPr lang="ru-RU" sz="1600" dirty="0">
                <a:solidFill>
                  <a:srgbClr val="C00000"/>
                </a:solidFill>
              </a:rPr>
              <a:t>медицинского моделирования </a:t>
            </a:r>
            <a:r>
              <a:rPr lang="ru-RU" sz="1600" dirty="0"/>
              <a:t>достигнет </a:t>
            </a:r>
            <a:r>
              <a:rPr lang="ru-RU" sz="1600" b="1" i="1" dirty="0">
                <a:solidFill>
                  <a:srgbClr val="BF0000"/>
                </a:solidFill>
              </a:rPr>
              <a:t>3,229</a:t>
            </a:r>
            <a:r>
              <a:rPr lang="ru-RU" sz="1600" dirty="0">
                <a:solidFill>
                  <a:srgbClr val="BF0000"/>
                </a:solidFill>
              </a:rPr>
              <a:t> млрд долларов</a:t>
            </a:r>
            <a:r>
              <a:rPr lang="ru-RU" sz="1600" dirty="0"/>
              <a:t> к </a:t>
            </a:r>
            <a:r>
              <a:rPr lang="ru-RU" sz="1600" b="1" i="1" dirty="0">
                <a:solidFill>
                  <a:srgbClr val="BF0000"/>
                </a:solidFill>
              </a:rPr>
              <a:t>2025</a:t>
            </a:r>
            <a:r>
              <a:rPr lang="ru-RU" sz="1600" dirty="0"/>
              <a:t> году, увеличившись в среднем на </a:t>
            </a:r>
            <a:r>
              <a:rPr lang="ru-RU" sz="1600" b="1" i="1" dirty="0">
                <a:solidFill>
                  <a:srgbClr val="BF0000"/>
                </a:solidFill>
              </a:rPr>
              <a:t>14,6%</a:t>
            </a:r>
            <a:r>
              <a:rPr lang="ru-RU" sz="1600" dirty="0"/>
              <a:t> в период с </a:t>
            </a:r>
            <a:r>
              <a:rPr lang="ru-RU" sz="1600" b="1" i="1" dirty="0">
                <a:solidFill>
                  <a:srgbClr val="BF0000"/>
                </a:solidFill>
              </a:rPr>
              <a:t>2020</a:t>
            </a:r>
            <a:r>
              <a:rPr lang="ru-RU" sz="1600" dirty="0">
                <a:solidFill>
                  <a:srgbClr val="BF0000"/>
                </a:solidFill>
              </a:rPr>
              <a:t> </a:t>
            </a:r>
            <a:r>
              <a:rPr lang="ru-RU" sz="1600" dirty="0"/>
              <a:t>по </a:t>
            </a:r>
            <a:r>
              <a:rPr lang="ru-RU" sz="1600" b="1" i="1" dirty="0">
                <a:solidFill>
                  <a:srgbClr val="BF0000"/>
                </a:solidFill>
              </a:rPr>
              <a:t>2025</a:t>
            </a:r>
            <a:r>
              <a:rPr lang="ru-RU" sz="1600" dirty="0">
                <a:solidFill>
                  <a:srgbClr val="BF0000"/>
                </a:solidFill>
              </a:rPr>
              <a:t> </a:t>
            </a:r>
            <a:r>
              <a:rPr lang="ru-RU" sz="1600" dirty="0"/>
              <a:t>год.</a:t>
            </a:r>
          </a:p>
          <a:p>
            <a:pPr marL="0" indent="0">
              <a:buNone/>
            </a:pPr>
            <a:r>
              <a:rPr lang="ru-RU" sz="1600" i="1" dirty="0">
                <a:solidFill>
                  <a:srgbClr val="BF0000"/>
                </a:solidFill>
              </a:rPr>
              <a:t>Источник: </a:t>
            </a:r>
            <a:r>
              <a:rPr lang="en-US" sz="1600" i="1" dirty="0">
                <a:solidFill>
                  <a:srgbClr val="BF0000"/>
                </a:solidFill>
              </a:rPr>
              <a:t>Allied</a:t>
            </a:r>
            <a:r>
              <a:rPr lang="en-US" sz="1600" dirty="0">
                <a:solidFill>
                  <a:srgbClr val="BF0000"/>
                </a:solidFill>
              </a:rPr>
              <a:t> </a:t>
            </a:r>
            <a:r>
              <a:rPr lang="en-US" sz="1600" i="1" dirty="0">
                <a:solidFill>
                  <a:srgbClr val="BF0000"/>
                </a:solidFill>
              </a:rPr>
              <a:t>Market</a:t>
            </a:r>
            <a:r>
              <a:rPr lang="en-US" sz="1600" dirty="0">
                <a:solidFill>
                  <a:srgbClr val="BF0000"/>
                </a:solidFill>
              </a:rPr>
              <a:t> </a:t>
            </a:r>
            <a:r>
              <a:rPr lang="en-US" sz="1600" i="1" dirty="0">
                <a:solidFill>
                  <a:srgbClr val="BF0000"/>
                </a:solidFill>
              </a:rPr>
              <a:t>Research</a:t>
            </a:r>
            <a:endParaRPr lang="en-US" sz="1600" dirty="0">
              <a:solidFill>
                <a:srgbClr val="BF0000"/>
              </a:solidFill>
              <a:latin typeface="Open Sans"/>
            </a:endParaRPr>
          </a:p>
        </p:txBody>
      </p:sp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F7B12284-22AC-48C5-A6BB-DB6F2EDD1E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1058202"/>
              </p:ext>
            </p:extLst>
          </p:nvPr>
        </p:nvGraphicFramePr>
        <p:xfrm>
          <a:off x="298450" y="1690689"/>
          <a:ext cx="8521700" cy="4802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B14CD2EE-66C7-4C62-8A20-B4D986095551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DD1F1B-2659-425F-BBFA-4A324DCB1B29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A8DF0ED-6C4B-4920-8FFF-DBE535B5BCF5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8" name="Picture 2" descr="SIB MED">
              <a:extLst>
                <a:ext uri="{FF2B5EF4-FFF2-40B4-BE49-F238E27FC236}">
                  <a16:creationId xmlns:a16="http://schemas.microsoft.com/office/drawing/2014/main" id="{967C93F2-FF77-467B-B3FF-9AF3DECEEF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8BC7E26A-F4BF-4664-BAA6-D29F184600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8121B0DB-437E-42F3-BD2B-A6D9C14ED121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1544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body" idx="4294967295"/>
          </p:nvPr>
        </p:nvSpPr>
        <p:spPr>
          <a:xfrm>
            <a:off x="838200" y="1106488"/>
            <a:ext cx="6805613" cy="53070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77733" tIns="77733" rIns="77733" bIns="77733" rtlCol="0" anchor="t" anchorCtr="0">
            <a:noAutofit/>
          </a:bodyPr>
          <a:lstStyle/>
          <a:p>
            <a:pPr marL="544225" indent="-255772">
              <a:buNone/>
            </a:pPr>
            <a:r>
              <a:rPr lang="ru-RU" sz="1600" dirty="0">
                <a:solidFill>
                  <a:srgbClr val="BF0000"/>
                </a:solidFill>
              </a:rPr>
              <a:t>На первых порах планируемая бизнес-модель - это </a:t>
            </a:r>
            <a:r>
              <a:rPr lang="en-US" sz="1600" dirty="0">
                <a:solidFill>
                  <a:srgbClr val="BF0000"/>
                </a:solidFill>
              </a:rPr>
              <a:t>B2C</a:t>
            </a:r>
            <a:r>
              <a:rPr lang="ru-RU" sz="1600" dirty="0">
                <a:solidFill>
                  <a:srgbClr val="BF0000"/>
                </a:solidFill>
              </a:rPr>
              <a:t>:</a:t>
            </a:r>
          </a:p>
          <a:p>
            <a:pPr marL="1219170" indent="-1219170">
              <a:buFont typeface="+mj-lt"/>
              <a:buAutoNum type="alphaLcPeriod"/>
            </a:pPr>
            <a:r>
              <a:rPr lang="ru-RU" sz="1600" dirty="0"/>
              <a:t>продажи продукта и комплектующих будут осуществляться через </a:t>
            </a:r>
            <a:r>
              <a:rPr lang="ru-RU" sz="1600" dirty="0">
                <a:solidFill>
                  <a:srgbClr val="A10B0B"/>
                </a:solidFill>
              </a:rPr>
              <a:t>сеть Интернет </a:t>
            </a:r>
            <a:r>
              <a:rPr lang="ru-RU" sz="1600" dirty="0"/>
              <a:t>(сайт, маркетплейсы, магазины в социальных сетях, блоги торговых агентов-амбассадоров); </a:t>
            </a:r>
          </a:p>
          <a:p>
            <a:pPr marL="1219170" indent="-1219170">
              <a:buFont typeface="+mj-lt"/>
              <a:buAutoNum type="alphaLcPeriod"/>
            </a:pPr>
            <a:r>
              <a:rPr lang="ru-RU" sz="1600" dirty="0">
                <a:solidFill>
                  <a:srgbClr val="A10B0B"/>
                </a:solidFill>
              </a:rPr>
              <a:t>партнерские магазины </a:t>
            </a:r>
            <a:r>
              <a:rPr lang="ru-RU" sz="1600" dirty="0"/>
              <a:t>медтехники, учебных пособий;</a:t>
            </a:r>
          </a:p>
          <a:p>
            <a:pPr marL="1219170" indent="-1219170">
              <a:buFont typeface="+mj-lt"/>
              <a:buAutoNum type="alphaLcPeriod"/>
            </a:pPr>
            <a:endParaRPr lang="ru-RU" sz="1600" dirty="0"/>
          </a:p>
          <a:p>
            <a:pPr marL="1219170" indent="-1219170">
              <a:buFont typeface="+mj-lt"/>
              <a:buAutoNum type="alphaLcPeriod"/>
            </a:pPr>
            <a:endParaRPr lang="ru-RU" sz="1600" dirty="0"/>
          </a:p>
          <a:p>
            <a:pPr marL="1219170" indent="-1219170">
              <a:buFont typeface="+mj-lt"/>
              <a:buAutoNum type="alphaLcPeriod"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600" dirty="0">
                <a:solidFill>
                  <a:srgbClr val="BF0000"/>
                </a:solidFill>
              </a:rPr>
              <a:t>      Затем планируются </a:t>
            </a:r>
            <a:r>
              <a:rPr lang="en-US" sz="1600" dirty="0">
                <a:solidFill>
                  <a:srgbClr val="BF0000"/>
                </a:solidFill>
              </a:rPr>
              <a:t>B2B </a:t>
            </a:r>
            <a:r>
              <a:rPr lang="ru-RU" sz="1600" dirty="0">
                <a:solidFill>
                  <a:srgbClr val="BF0000"/>
                </a:solidFill>
              </a:rPr>
              <a:t>и </a:t>
            </a:r>
            <a:r>
              <a:rPr lang="en-US" sz="1600" dirty="0">
                <a:solidFill>
                  <a:srgbClr val="BF0000"/>
                </a:solidFill>
              </a:rPr>
              <a:t>B2G </a:t>
            </a:r>
            <a:r>
              <a:rPr lang="ru-RU" sz="1600" dirty="0">
                <a:solidFill>
                  <a:srgbClr val="BF0000"/>
                </a:solidFill>
              </a:rPr>
              <a:t>продажи:</a:t>
            </a:r>
          </a:p>
          <a:p>
            <a:pPr marL="1219170" indent="-1219170">
              <a:buFont typeface="+mj-lt"/>
              <a:buAutoNum type="alphaLcPeriod"/>
            </a:pPr>
            <a:r>
              <a:rPr lang="ru-RU" sz="1600" dirty="0"/>
              <a:t>партнерские центры практических навыков;</a:t>
            </a:r>
          </a:p>
          <a:p>
            <a:pPr marL="1219170" indent="-1219170">
              <a:buFont typeface="+mj-lt"/>
              <a:buAutoNum type="alphaLcPeriod"/>
            </a:pPr>
            <a:r>
              <a:rPr lang="ru-RU" sz="1600" dirty="0"/>
              <a:t>оптовые каналы продаж государственному сектору.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BF0000"/>
                </a:solidFill>
              </a:rPr>
              <a:t>  </a:t>
            </a:r>
          </a:p>
          <a:p>
            <a:pPr marL="0" indent="0">
              <a:buNone/>
            </a:pPr>
            <a:endParaRPr lang="ru-RU" sz="1600" dirty="0">
              <a:solidFill>
                <a:srgbClr val="BF0000"/>
              </a:solidFill>
            </a:endParaRPr>
          </a:p>
          <a:p>
            <a:pPr marL="0" indent="0">
              <a:buNone/>
            </a:pPr>
            <a:r>
              <a:rPr lang="ru-RU" sz="1600" dirty="0">
                <a:solidFill>
                  <a:srgbClr val="BF0000"/>
                </a:solidFill>
              </a:rPr>
              <a:t>*Бизнес-модель будет ориентирована на издержки.</a:t>
            </a:r>
          </a:p>
          <a:p>
            <a:pPr marL="544225" indent="-255772">
              <a:buNone/>
            </a:pPr>
            <a:endParaRPr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0192B8-8943-48A0-BF54-1E57BFFC0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184" y="4685961"/>
            <a:ext cx="1572517" cy="1572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3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C82DEC-2425-4A58-A831-6BCDE7B5E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849" y="990836"/>
            <a:ext cx="1218203" cy="931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E91684-CF64-4776-9BB8-D1D83BDD8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8602" y="1481346"/>
            <a:ext cx="1240367" cy="1240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4967F4-CC2E-4435-9522-E34AED3DC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8255" y="3025961"/>
            <a:ext cx="2900724" cy="555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E44298B-A8A7-45E1-9E2C-49E5CC064C2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C00000"/>
                </a:solidFill>
              </a:rPr>
              <a:t>_бизнес-модель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05BBB21-8ACB-4137-BB97-F37E1392EBFB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12" name="Picture 2" descr="SIB MED">
              <a:extLst>
                <a:ext uri="{FF2B5EF4-FFF2-40B4-BE49-F238E27FC236}">
                  <a16:creationId xmlns:a16="http://schemas.microsoft.com/office/drawing/2014/main" id="{AAAE47FD-03F6-4C08-8141-CCDA595B4D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6D20B4B8-B5B4-4B67-981B-2D91C93FD6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240B4463-0E2A-4BB1-A9AF-44BB9CC50C56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ED7DEF3-9016-4108-A4BC-F2CB90A43EEC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D71BC3-C9AF-4970-81BC-BB0C929693CD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body" idx="4294967295"/>
          </p:nvPr>
        </p:nvSpPr>
        <p:spPr>
          <a:xfrm>
            <a:off x="8277821" y="1134064"/>
            <a:ext cx="3554412" cy="25384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77733" tIns="77733" rIns="77733" bIns="77733" rtlCol="0" anchor="t" anchorCtr="0">
            <a:noAutofit/>
          </a:bodyPr>
          <a:lstStyle/>
          <a:p>
            <a:pPr marL="136057" indent="0">
              <a:buNone/>
            </a:pPr>
            <a:r>
              <a:rPr lang="ru-RU" sz="1600" dirty="0"/>
              <a:t>выход продукта на </a:t>
            </a:r>
            <a:r>
              <a:rPr lang="ru-RU" sz="1600" dirty="0">
                <a:solidFill>
                  <a:srgbClr val="C00000"/>
                </a:solidFill>
              </a:rPr>
              <a:t>рынок,</a:t>
            </a:r>
            <a:r>
              <a:rPr lang="ru-RU" sz="1600" dirty="0"/>
              <a:t> заявка на программу </a:t>
            </a:r>
            <a:r>
              <a:rPr lang="ru-RU" sz="1600" dirty="0">
                <a:solidFill>
                  <a:srgbClr val="C00000"/>
                </a:solidFill>
              </a:rPr>
              <a:t>студенческий стартап, </a:t>
            </a:r>
            <a:r>
              <a:rPr lang="ru-RU" sz="1600" dirty="0"/>
              <a:t>привлечение </a:t>
            </a:r>
            <a:r>
              <a:rPr lang="ru-RU" sz="1600" dirty="0">
                <a:solidFill>
                  <a:srgbClr val="C00000"/>
                </a:solidFill>
              </a:rPr>
              <a:t>дополнительных инвестиций</a:t>
            </a:r>
            <a:endParaRPr lang="en-US" sz="1600" dirty="0">
              <a:solidFill>
                <a:srgbClr val="C00000"/>
              </a:solidFill>
            </a:endParaRPr>
          </a:p>
          <a:p>
            <a:pPr marL="544225" indent="-408168"/>
            <a:endParaRPr lang="ru-RU" sz="1867" dirty="0">
              <a:solidFill>
                <a:schemeClr val="bg2"/>
              </a:solidFill>
            </a:endParaRPr>
          </a:p>
          <a:p>
            <a:pPr marL="136057" indent="0">
              <a:buNone/>
            </a:pPr>
            <a:endParaRPr lang="ru-RU" sz="1867" dirty="0"/>
          </a:p>
          <a:p>
            <a:pPr marL="544225" indent="-408168"/>
            <a:endParaRPr sz="1867" dirty="0"/>
          </a:p>
          <a:p>
            <a:pPr marL="544225" indent="-255772">
              <a:buNone/>
            </a:pPr>
            <a:endParaRPr sz="1867" dirty="0"/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7F13F021-89C9-4DD4-96C4-B074F7D409ED}"/>
              </a:ext>
            </a:extLst>
          </p:cNvPr>
          <p:cNvCxnSpPr>
            <a:cxnSpLocks/>
          </p:cNvCxnSpPr>
          <p:nvPr/>
        </p:nvCxnSpPr>
        <p:spPr>
          <a:xfrm flipV="1">
            <a:off x="845360" y="413544"/>
            <a:ext cx="7911290" cy="459780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E9509B1-2BD7-46D0-B73D-2804BF657D6E}"/>
              </a:ext>
            </a:extLst>
          </p:cNvPr>
          <p:cNvSpPr txBox="1"/>
          <p:nvPr/>
        </p:nvSpPr>
        <p:spPr>
          <a:xfrm>
            <a:off x="411815" y="5226055"/>
            <a:ext cx="1413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подбор </a:t>
            </a:r>
            <a:r>
              <a:rPr lang="ru-RU" sz="1600" dirty="0">
                <a:solidFill>
                  <a:srgbClr val="C00000"/>
                </a:solidFill>
              </a:rPr>
              <a:t>материалов и технологии </a:t>
            </a:r>
            <a:r>
              <a:rPr lang="ru-RU" sz="1600" dirty="0"/>
              <a:t>производства</a:t>
            </a:r>
          </a:p>
        </p:txBody>
      </p:sp>
      <p:sp>
        <p:nvSpPr>
          <p:cNvPr id="10" name="Google Shape;160;p25">
            <a:extLst>
              <a:ext uri="{FF2B5EF4-FFF2-40B4-BE49-F238E27FC236}">
                <a16:creationId xmlns:a16="http://schemas.microsoft.com/office/drawing/2014/main" id="{9B69FE53-3DF4-4B8E-A00F-BD8BF8FC0190}"/>
              </a:ext>
            </a:extLst>
          </p:cNvPr>
          <p:cNvSpPr txBox="1">
            <a:spLocks/>
          </p:cNvSpPr>
          <p:nvPr/>
        </p:nvSpPr>
        <p:spPr>
          <a:xfrm>
            <a:off x="3371870" y="3363246"/>
            <a:ext cx="1987069" cy="12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733" tIns="77733" rIns="77733" bIns="777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6057" indent="0">
              <a:buNone/>
            </a:pPr>
            <a:r>
              <a:rPr lang="ru-RU" sz="1600" dirty="0">
                <a:solidFill>
                  <a:schemeClr val="tx1"/>
                </a:solidFill>
                <a:latin typeface="+mn-lt"/>
              </a:rPr>
              <a:t>изготовление </a:t>
            </a:r>
            <a:r>
              <a:rPr lang="ru-RU" sz="1600" dirty="0">
                <a:solidFill>
                  <a:srgbClr val="C00000"/>
                </a:solidFill>
                <a:latin typeface="+mn-lt"/>
              </a:rPr>
              <a:t>лабораторного образца, </a:t>
            </a:r>
            <a:r>
              <a:rPr lang="ru-RU" sz="1600" dirty="0">
                <a:solidFill>
                  <a:schemeClr val="tx1"/>
                </a:solidFill>
                <a:latin typeface="+mn-lt"/>
              </a:rPr>
              <a:t>пилотное </a:t>
            </a:r>
            <a:r>
              <a:rPr lang="ru-RU" sz="1600" dirty="0">
                <a:solidFill>
                  <a:srgbClr val="C00000"/>
                </a:solidFill>
                <a:latin typeface="+mn-lt"/>
              </a:rPr>
              <a:t>тестирование</a:t>
            </a:r>
          </a:p>
          <a:p>
            <a:pPr marL="136057" indent="0">
              <a:buNone/>
            </a:pPr>
            <a:endParaRPr lang="ru-RU" sz="1867" dirty="0"/>
          </a:p>
          <a:p>
            <a:pPr marL="544225" indent="-408168"/>
            <a:endParaRPr lang="ru-RU" sz="1867" dirty="0"/>
          </a:p>
          <a:p>
            <a:pPr marL="544225" indent="-255772">
              <a:buNone/>
            </a:pPr>
            <a:endParaRPr lang="ru-RU" sz="1867" dirty="0"/>
          </a:p>
        </p:txBody>
      </p:sp>
      <p:sp>
        <p:nvSpPr>
          <p:cNvPr id="11" name="Google Shape;160;p25">
            <a:extLst>
              <a:ext uri="{FF2B5EF4-FFF2-40B4-BE49-F238E27FC236}">
                <a16:creationId xmlns:a16="http://schemas.microsoft.com/office/drawing/2014/main" id="{DB4A61F3-EEB4-48BF-8DEC-414AA02C0DBB}"/>
              </a:ext>
            </a:extLst>
          </p:cNvPr>
          <p:cNvSpPr txBox="1">
            <a:spLocks/>
          </p:cNvSpPr>
          <p:nvPr/>
        </p:nvSpPr>
        <p:spPr>
          <a:xfrm>
            <a:off x="1684868" y="4326843"/>
            <a:ext cx="1817481" cy="141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733" tIns="77733" rIns="77733" bIns="777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6057" indent="0">
              <a:buNone/>
            </a:pPr>
            <a:r>
              <a:rPr lang="ru-RU" sz="1600" dirty="0">
                <a:solidFill>
                  <a:schemeClr val="tx1"/>
                </a:solidFill>
                <a:latin typeface="+mn-lt"/>
              </a:rPr>
              <a:t>разработка </a:t>
            </a:r>
            <a:r>
              <a:rPr lang="ru-RU" sz="1600" dirty="0">
                <a:solidFill>
                  <a:srgbClr val="C00000"/>
                </a:solidFill>
                <a:latin typeface="+mn-lt"/>
              </a:rPr>
              <a:t>3</a:t>
            </a:r>
            <a:r>
              <a:rPr lang="en-US" sz="1600" dirty="0">
                <a:solidFill>
                  <a:srgbClr val="C00000"/>
                </a:solidFill>
                <a:latin typeface="+mn-lt"/>
              </a:rPr>
              <a:t>d </a:t>
            </a:r>
            <a:r>
              <a:rPr lang="ru-RU" sz="1600" dirty="0">
                <a:solidFill>
                  <a:srgbClr val="C00000"/>
                </a:solidFill>
                <a:latin typeface="+mn-lt"/>
              </a:rPr>
              <a:t>модели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+mn-lt"/>
              </a:rPr>
              <a:t>продукта и средств производства</a:t>
            </a:r>
            <a:endParaRPr lang="ru-RU" sz="1600" dirty="0">
              <a:solidFill>
                <a:schemeClr val="bg2"/>
              </a:solidFill>
              <a:latin typeface="+mn-lt"/>
            </a:endParaRPr>
          </a:p>
          <a:p>
            <a:pPr marL="136057" indent="0">
              <a:buNone/>
            </a:pPr>
            <a:endParaRPr lang="ru-RU" sz="1867" dirty="0"/>
          </a:p>
          <a:p>
            <a:pPr marL="544225" indent="-408168"/>
            <a:endParaRPr lang="ru-RU" sz="1867" dirty="0"/>
          </a:p>
          <a:p>
            <a:pPr marL="544225" indent="-255772">
              <a:buNone/>
            </a:pPr>
            <a:endParaRPr lang="ru-RU" sz="1867" dirty="0"/>
          </a:p>
        </p:txBody>
      </p:sp>
      <p:sp>
        <p:nvSpPr>
          <p:cNvPr id="12" name="Google Shape;160;p25">
            <a:extLst>
              <a:ext uri="{FF2B5EF4-FFF2-40B4-BE49-F238E27FC236}">
                <a16:creationId xmlns:a16="http://schemas.microsoft.com/office/drawing/2014/main" id="{80921BF5-AE79-46D4-97C6-1B13BE83FF31}"/>
              </a:ext>
            </a:extLst>
          </p:cNvPr>
          <p:cNvSpPr txBox="1">
            <a:spLocks/>
          </p:cNvSpPr>
          <p:nvPr/>
        </p:nvSpPr>
        <p:spPr>
          <a:xfrm>
            <a:off x="5270039" y="2758735"/>
            <a:ext cx="3437467" cy="1235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733" tIns="77733" rIns="77733" bIns="777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6057" indent="0">
              <a:buNone/>
            </a:pPr>
            <a:r>
              <a:rPr lang="ru-RU" sz="1600" dirty="0">
                <a:solidFill>
                  <a:schemeClr val="tx1"/>
                </a:solidFill>
                <a:latin typeface="+mn-lt"/>
              </a:rPr>
              <a:t>изготовление средств </a:t>
            </a:r>
            <a:r>
              <a:rPr lang="ru-RU" sz="1600" dirty="0">
                <a:solidFill>
                  <a:srgbClr val="C00000"/>
                </a:solidFill>
                <a:latin typeface="+mn-lt"/>
              </a:rPr>
              <a:t>мелкосерийного производства,</a:t>
            </a:r>
            <a:r>
              <a:rPr lang="ru-RU" sz="1600" dirty="0">
                <a:solidFill>
                  <a:schemeClr val="tx1"/>
                </a:solidFill>
                <a:latin typeface="+mn-lt"/>
              </a:rPr>
              <a:t> поиск рычагов </a:t>
            </a:r>
            <a:r>
              <a:rPr lang="ru-RU" sz="1600" dirty="0">
                <a:solidFill>
                  <a:srgbClr val="C00000"/>
                </a:solidFill>
                <a:latin typeface="+mn-lt"/>
              </a:rPr>
              <a:t>оптимизации</a:t>
            </a:r>
          </a:p>
          <a:p>
            <a:pPr marL="136057" indent="0">
              <a:buNone/>
            </a:pPr>
            <a:endParaRPr lang="ru-RU" sz="1600" dirty="0">
              <a:latin typeface="+mn-lt"/>
            </a:endParaRPr>
          </a:p>
          <a:p>
            <a:pPr marL="544225" indent="-408168"/>
            <a:endParaRPr lang="ru-RU" sz="1867" dirty="0"/>
          </a:p>
          <a:p>
            <a:pPr marL="544225" indent="-255772">
              <a:buNone/>
            </a:pPr>
            <a:endParaRPr lang="ru-RU" sz="1867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C6B74750-0AA8-404F-8FF5-09CC83374BA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63182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>
                <a:solidFill>
                  <a:srgbClr val="C00000"/>
                </a:solidFill>
              </a:rPr>
              <a:t>_план реализации</a:t>
            </a:r>
            <a:endParaRPr lang="ru-RU" sz="3200" dirty="0">
              <a:solidFill>
                <a:srgbClr val="C00000"/>
              </a:solidFill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32F62E7D-7DAA-43BA-8580-C8714CCB4BB8}"/>
              </a:ext>
            </a:extLst>
          </p:cNvPr>
          <p:cNvCxnSpPr>
            <a:cxnSpLocks/>
          </p:cNvCxnSpPr>
          <p:nvPr/>
        </p:nvCxnSpPr>
        <p:spPr>
          <a:xfrm>
            <a:off x="845360" y="6579802"/>
            <a:ext cx="1050844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авая круглая скобка 4">
            <a:extLst>
              <a:ext uri="{FF2B5EF4-FFF2-40B4-BE49-F238E27FC236}">
                <a16:creationId xmlns:a16="http://schemas.microsoft.com/office/drawing/2014/main" id="{B34C638B-E629-4578-952D-13FBEBAFB3F1}"/>
              </a:ext>
            </a:extLst>
          </p:cNvPr>
          <p:cNvSpPr/>
          <p:nvPr/>
        </p:nvSpPr>
        <p:spPr>
          <a:xfrm>
            <a:off x="5130800" y="2622551"/>
            <a:ext cx="139239" cy="3870258"/>
          </a:xfrm>
          <a:prstGeom prst="rightBracket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авая круглая скобка 24">
            <a:extLst>
              <a:ext uri="{FF2B5EF4-FFF2-40B4-BE49-F238E27FC236}">
                <a16:creationId xmlns:a16="http://schemas.microsoft.com/office/drawing/2014/main" id="{227DA20C-114A-43CE-8BA6-F8281880EF58}"/>
              </a:ext>
            </a:extLst>
          </p:cNvPr>
          <p:cNvSpPr/>
          <p:nvPr/>
        </p:nvSpPr>
        <p:spPr>
          <a:xfrm>
            <a:off x="11762613" y="413544"/>
            <a:ext cx="139239" cy="6079265"/>
          </a:xfrm>
          <a:prstGeom prst="rightBracket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365720-53D9-4FDD-AA80-EFBFAF2345C9}"/>
              </a:ext>
            </a:extLst>
          </p:cNvPr>
          <p:cNvSpPr txBox="1"/>
          <p:nvPr/>
        </p:nvSpPr>
        <p:spPr>
          <a:xfrm>
            <a:off x="4031789" y="6101839"/>
            <a:ext cx="1099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</a:t>
            </a:r>
            <a:r>
              <a:rPr lang="ru-RU" dirty="0"/>
              <a:t>квартал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D71AD8-C2F8-468F-9488-2FD10A4782D6}"/>
              </a:ext>
            </a:extLst>
          </p:cNvPr>
          <p:cNvSpPr txBox="1"/>
          <p:nvPr/>
        </p:nvSpPr>
        <p:spPr>
          <a:xfrm>
            <a:off x="9959777" y="6115050"/>
            <a:ext cx="139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II-IV </a:t>
            </a:r>
            <a:r>
              <a:rPr lang="ru-RU" dirty="0"/>
              <a:t>квартал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3DFFB4-91F1-4CDD-96AA-39EBCA61F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032" y="900279"/>
            <a:ext cx="1580623" cy="1853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2A493A3-2B23-4118-8507-E40CB18D1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60" y="2056645"/>
            <a:ext cx="1580623" cy="18967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84B15FF-322A-4683-AED6-E716F34DF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5105" y="3904276"/>
            <a:ext cx="1564817" cy="2190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71E0295-5C2F-442A-A7EF-5F09E4A4D63A}"/>
              </a:ext>
            </a:extLst>
          </p:cNvPr>
          <p:cNvSpPr txBox="1"/>
          <p:nvPr/>
        </p:nvSpPr>
        <p:spPr>
          <a:xfrm>
            <a:off x="2272859" y="6101839"/>
            <a:ext cx="1099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</a:rPr>
              <a:t>до 300 тыс. рублей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BF8511-FFEC-4651-82FB-08EC9BC3B224}"/>
              </a:ext>
            </a:extLst>
          </p:cNvPr>
          <p:cNvSpPr txBox="1"/>
          <p:nvPr/>
        </p:nvSpPr>
        <p:spPr>
          <a:xfrm>
            <a:off x="8207144" y="6101839"/>
            <a:ext cx="1099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</a:rPr>
              <a:t>от 200 тыс. рублей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E2969E4-7D7C-4E7E-90F8-43BA7B66E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59" y="2401092"/>
            <a:ext cx="3035285" cy="1707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F2BE9C2-C5A6-40A8-B868-F3AA4C5AF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166" y="4326843"/>
            <a:ext cx="2973870" cy="1066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4972AAC-D469-40E2-BB62-D4656EEBD0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218" y="4711959"/>
            <a:ext cx="1152550" cy="13830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74B54F93-12DD-4C7E-93A7-C0047098F6C3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37" name="Picture 2" descr="SIB MED">
              <a:extLst>
                <a:ext uri="{FF2B5EF4-FFF2-40B4-BE49-F238E27FC236}">
                  <a16:creationId xmlns:a16="http://schemas.microsoft.com/office/drawing/2014/main" id="{F6A14446-A582-483A-BA1D-8C44FB261E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9684CF9A-69EB-495F-9B32-B66D739D83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DC354DA1-9E41-4D45-ACA3-8DB2757A5464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5EFDA55-4CA1-4D5E-A851-6F80BA0CB8B1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941D2E-C6F7-4FA4-9DEF-6CA0EDDFD031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255534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body" idx="4294967295"/>
          </p:nvPr>
        </p:nvSpPr>
        <p:spPr>
          <a:xfrm>
            <a:off x="8277821" y="1134064"/>
            <a:ext cx="3554412" cy="25384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77733" tIns="77733" rIns="77733" bIns="77733" rtlCol="0" anchor="t" anchorCtr="0">
            <a:noAutofit/>
          </a:bodyPr>
          <a:lstStyle/>
          <a:p>
            <a:pPr marL="136057" indent="0">
              <a:buNone/>
            </a:pPr>
            <a:r>
              <a:rPr lang="ru-RU" sz="1600" dirty="0"/>
              <a:t>создание других модулей, ведь </a:t>
            </a:r>
            <a:r>
              <a:rPr lang="ru-RU" sz="1600" b="1" dirty="0">
                <a:solidFill>
                  <a:srgbClr val="C00000"/>
                </a:solidFill>
              </a:rPr>
              <a:t>_</a:t>
            </a:r>
            <a:r>
              <a:rPr lang="en-US" sz="1600" b="1" dirty="0">
                <a:solidFill>
                  <a:srgbClr val="C00000"/>
                </a:solidFill>
              </a:rPr>
              <a:t>fossa cubitalis+</a:t>
            </a:r>
            <a:r>
              <a:rPr lang="ru-RU" sz="1600" b="1" dirty="0">
                <a:solidFill>
                  <a:srgbClr val="C00000"/>
                </a:solidFill>
              </a:rPr>
              <a:t> </a:t>
            </a:r>
            <a:r>
              <a:rPr lang="ru-RU" sz="1600" dirty="0"/>
              <a:t>это не про локтевую ямку, а про </a:t>
            </a:r>
            <a:r>
              <a:rPr lang="ru-RU" sz="1600" dirty="0">
                <a:solidFill>
                  <a:srgbClr val="C00000"/>
                </a:solidFill>
              </a:rPr>
              <a:t>подход к симуляции </a:t>
            </a:r>
            <a:r>
              <a:rPr lang="ru-RU" sz="1600" dirty="0"/>
              <a:t>человеческого организма и обучению теории и практики в естественных науках</a:t>
            </a:r>
            <a:endParaRPr lang="en-US" sz="1600" dirty="0"/>
          </a:p>
          <a:p>
            <a:pPr marL="544225" indent="-408168"/>
            <a:endParaRPr lang="ru-RU" sz="1867" dirty="0">
              <a:solidFill>
                <a:schemeClr val="bg2"/>
              </a:solidFill>
            </a:endParaRPr>
          </a:p>
          <a:p>
            <a:pPr marL="136057" indent="0">
              <a:buNone/>
            </a:pPr>
            <a:endParaRPr lang="ru-RU" sz="1867" dirty="0"/>
          </a:p>
          <a:p>
            <a:pPr marL="544225" indent="-408168"/>
            <a:endParaRPr sz="1867" dirty="0"/>
          </a:p>
          <a:p>
            <a:pPr marL="544225" indent="-255772">
              <a:buNone/>
            </a:pPr>
            <a:endParaRPr sz="1867" dirty="0"/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7F13F021-89C9-4DD4-96C4-B074F7D409ED}"/>
              </a:ext>
            </a:extLst>
          </p:cNvPr>
          <p:cNvCxnSpPr>
            <a:cxnSpLocks/>
          </p:cNvCxnSpPr>
          <p:nvPr/>
        </p:nvCxnSpPr>
        <p:spPr>
          <a:xfrm flipV="1">
            <a:off x="845360" y="413544"/>
            <a:ext cx="7911290" cy="459780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E9509B1-2BD7-46D0-B73D-2804BF657D6E}"/>
              </a:ext>
            </a:extLst>
          </p:cNvPr>
          <p:cNvSpPr txBox="1"/>
          <p:nvPr/>
        </p:nvSpPr>
        <p:spPr>
          <a:xfrm>
            <a:off x="411815" y="5226055"/>
            <a:ext cx="1413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переход к </a:t>
            </a:r>
            <a:r>
              <a:rPr lang="ru-RU" sz="1600" dirty="0">
                <a:solidFill>
                  <a:srgbClr val="C00000"/>
                </a:solidFill>
              </a:rPr>
              <a:t>B2B, B2G </a:t>
            </a:r>
            <a:r>
              <a:rPr lang="ru-RU" sz="1600" dirty="0"/>
              <a:t>продажам</a:t>
            </a:r>
          </a:p>
        </p:txBody>
      </p:sp>
      <p:sp>
        <p:nvSpPr>
          <p:cNvPr id="10" name="Google Shape;160;p25">
            <a:extLst>
              <a:ext uri="{FF2B5EF4-FFF2-40B4-BE49-F238E27FC236}">
                <a16:creationId xmlns:a16="http://schemas.microsoft.com/office/drawing/2014/main" id="{9B69FE53-3DF4-4B8E-A00F-BD8BF8FC0190}"/>
              </a:ext>
            </a:extLst>
          </p:cNvPr>
          <p:cNvSpPr txBox="1">
            <a:spLocks/>
          </p:cNvSpPr>
          <p:nvPr/>
        </p:nvSpPr>
        <p:spPr>
          <a:xfrm>
            <a:off x="3282970" y="3763296"/>
            <a:ext cx="2203666" cy="12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733" tIns="77733" rIns="77733" bIns="777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6057" indent="0">
              <a:buNone/>
            </a:pPr>
            <a:r>
              <a:rPr lang="ru-RU" sz="1600" dirty="0">
                <a:solidFill>
                  <a:srgbClr val="C00000"/>
                </a:solidFill>
                <a:latin typeface="+mn-lt"/>
              </a:rPr>
              <a:t>автоматизация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+mn-lt"/>
              </a:rPr>
              <a:t>для имитации физиологии</a:t>
            </a:r>
          </a:p>
          <a:p>
            <a:pPr marL="544225" indent="-408168"/>
            <a:endParaRPr lang="ru-RU" sz="1867" dirty="0">
              <a:solidFill>
                <a:schemeClr val="bg2"/>
              </a:solidFill>
              <a:latin typeface="+mn-lt"/>
            </a:endParaRPr>
          </a:p>
          <a:p>
            <a:pPr marL="136057" indent="0">
              <a:buNone/>
            </a:pPr>
            <a:endParaRPr lang="ru-RU" sz="1867" dirty="0"/>
          </a:p>
          <a:p>
            <a:pPr marL="544225" indent="-408168"/>
            <a:endParaRPr lang="ru-RU" sz="1867" dirty="0"/>
          </a:p>
          <a:p>
            <a:pPr marL="544225" indent="-255772">
              <a:buNone/>
            </a:pPr>
            <a:endParaRPr lang="ru-RU" sz="1867" dirty="0"/>
          </a:p>
        </p:txBody>
      </p:sp>
      <p:sp>
        <p:nvSpPr>
          <p:cNvPr id="11" name="Google Shape;160;p25">
            <a:extLst>
              <a:ext uri="{FF2B5EF4-FFF2-40B4-BE49-F238E27FC236}">
                <a16:creationId xmlns:a16="http://schemas.microsoft.com/office/drawing/2014/main" id="{DB4A61F3-EEB4-48BF-8DEC-414AA02C0DBB}"/>
              </a:ext>
            </a:extLst>
          </p:cNvPr>
          <p:cNvSpPr txBox="1">
            <a:spLocks/>
          </p:cNvSpPr>
          <p:nvPr/>
        </p:nvSpPr>
        <p:spPr>
          <a:xfrm>
            <a:off x="1684868" y="4326843"/>
            <a:ext cx="1817481" cy="141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733" tIns="77733" rIns="77733" bIns="777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6057" indent="0">
              <a:buNone/>
            </a:pPr>
            <a:r>
              <a:rPr lang="ru-RU" sz="1600" dirty="0">
                <a:solidFill>
                  <a:schemeClr val="tx1"/>
                </a:solidFill>
                <a:latin typeface="+mn-lt"/>
              </a:rPr>
              <a:t>создание </a:t>
            </a:r>
            <a:r>
              <a:rPr lang="ru-RU" sz="1600" dirty="0" err="1">
                <a:solidFill>
                  <a:srgbClr val="C00000"/>
                </a:solidFill>
                <a:latin typeface="+mn-lt"/>
              </a:rPr>
              <a:t>YouTube</a:t>
            </a:r>
            <a:r>
              <a:rPr lang="ru-RU" sz="1600" dirty="0">
                <a:solidFill>
                  <a:schemeClr val="bg2"/>
                </a:solidFill>
                <a:latin typeface="+mn-lt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+mn-lt"/>
              </a:rPr>
              <a:t>канала с обучающим контентом</a:t>
            </a:r>
          </a:p>
          <a:p>
            <a:pPr marL="544225" indent="-408168"/>
            <a:endParaRPr lang="ru-RU" sz="1867" dirty="0">
              <a:solidFill>
                <a:schemeClr val="bg2"/>
              </a:solidFill>
              <a:latin typeface="+mn-lt"/>
            </a:endParaRPr>
          </a:p>
          <a:p>
            <a:pPr marL="136057" indent="0">
              <a:buNone/>
            </a:pPr>
            <a:endParaRPr lang="ru-RU" sz="1867" dirty="0"/>
          </a:p>
          <a:p>
            <a:pPr marL="544225" indent="-408168"/>
            <a:endParaRPr lang="ru-RU" sz="1867" dirty="0"/>
          </a:p>
          <a:p>
            <a:pPr marL="544225" indent="-255772">
              <a:buNone/>
            </a:pPr>
            <a:endParaRPr lang="ru-RU" sz="1867" dirty="0"/>
          </a:p>
        </p:txBody>
      </p:sp>
      <p:sp>
        <p:nvSpPr>
          <p:cNvPr id="12" name="Google Shape;160;p25">
            <a:extLst>
              <a:ext uri="{FF2B5EF4-FFF2-40B4-BE49-F238E27FC236}">
                <a16:creationId xmlns:a16="http://schemas.microsoft.com/office/drawing/2014/main" id="{80921BF5-AE79-46D4-97C6-1B13BE83FF31}"/>
              </a:ext>
            </a:extLst>
          </p:cNvPr>
          <p:cNvSpPr txBox="1">
            <a:spLocks/>
          </p:cNvSpPr>
          <p:nvPr/>
        </p:nvSpPr>
        <p:spPr>
          <a:xfrm>
            <a:off x="5270039" y="2758735"/>
            <a:ext cx="3258011" cy="1235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733" tIns="77733" rIns="77733" bIns="777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6057" indent="0">
              <a:buNone/>
            </a:pPr>
            <a:r>
              <a:rPr lang="ru-RU" sz="1600" dirty="0">
                <a:solidFill>
                  <a:srgbClr val="C00000"/>
                </a:solidFill>
                <a:latin typeface="+mn-lt"/>
              </a:rPr>
              <a:t>обучающее </a:t>
            </a:r>
            <a:r>
              <a:rPr lang="ru-RU" sz="1600" dirty="0">
                <a:solidFill>
                  <a:schemeClr val="tx1"/>
                </a:solidFill>
                <a:latin typeface="+mn-lt"/>
              </a:rPr>
              <a:t>анатомии, физиологии и практическим навыкам </a:t>
            </a:r>
            <a:r>
              <a:rPr lang="ru-RU" sz="1600" dirty="0">
                <a:solidFill>
                  <a:srgbClr val="C00000"/>
                </a:solidFill>
                <a:latin typeface="+mn-lt"/>
              </a:rPr>
              <a:t>AR-приложение</a:t>
            </a:r>
          </a:p>
          <a:p>
            <a:pPr marL="544225" indent="-408168"/>
            <a:endParaRPr lang="ru-RU" sz="1867" dirty="0">
              <a:solidFill>
                <a:schemeClr val="bg2"/>
              </a:solidFill>
              <a:latin typeface="+mn-lt"/>
            </a:endParaRPr>
          </a:p>
          <a:p>
            <a:pPr marL="136057" indent="0">
              <a:buNone/>
            </a:pPr>
            <a:endParaRPr lang="ru-RU" sz="1867" dirty="0"/>
          </a:p>
          <a:p>
            <a:pPr marL="544225" indent="-408168"/>
            <a:endParaRPr lang="ru-RU" sz="1867" dirty="0"/>
          </a:p>
          <a:p>
            <a:pPr marL="544225" indent="-255772">
              <a:buNone/>
            </a:pPr>
            <a:endParaRPr lang="ru-RU" sz="1867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7065C04-3C48-454A-9F01-AA76C99D3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31630" y1="48438" x2="31630" y2="48438"/>
                        <a14:foregroundMark x1="29457" y1="44141" x2="29457" y2="44141"/>
                        <a14:foregroundMark x1="37283" y1="50977" x2="37283" y2="50977"/>
                        <a14:foregroundMark x1="41087" y1="48047" x2="41087" y2="48047"/>
                        <a14:foregroundMark x1="66413" y1="76758" x2="66413" y2="76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995" y="4758034"/>
            <a:ext cx="2054555" cy="1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42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82AB650-3061-4560-A3D8-1E0B52103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60" y="1258952"/>
            <a:ext cx="2288635" cy="2288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31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DC879B7-42D5-4306-8665-748AB73DDF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10" b="89317" l="71000" r="95125">
                        <a14:foregroundMark x1="82938" y1="49212" x2="82938" y2="49212"/>
                        <a14:foregroundMark x1="86813" y1="45009" x2="86813" y2="45009"/>
                        <a14:foregroundMark x1="86438" y1="56392" x2="87438" y2="56567"/>
                        <a14:foregroundMark x1="84313" y1="38004" x2="85563" y2="52189"/>
                        <a14:foregroundMark x1="86875" y1="44308" x2="80688" y2="57618"/>
                        <a14:foregroundMark x1="79125" y1="44483" x2="84813" y2="60245"/>
                        <a14:foregroundMark x1="85375" y1="42557" x2="75250" y2="49387"/>
                        <a14:foregroundMark x1="79563" y1="40280" x2="86000" y2="56743"/>
                        <a14:foregroundMark x1="82563" y1="40455" x2="81688" y2="57443"/>
                        <a14:foregroundMark x1="80625" y1="40455" x2="84250" y2="61296"/>
                        <a14:foregroundMark x1="77438" y1="46760" x2="81000" y2="61646"/>
                        <a14:foregroundMark x1="76625" y1="48511" x2="81875" y2="61121"/>
                        <a14:foregroundMark x1="77563" y1="55517" x2="81875" y2="64974"/>
                        <a14:foregroundMark x1="77563" y1="57443" x2="82438" y2="63398"/>
                        <a14:foregroundMark x1="85625" y1="61471" x2="89563" y2="59194"/>
                        <a14:foregroundMark x1="88125" y1="56743" x2="88813" y2="47285"/>
                        <a14:foregroundMark x1="88500" y1="47986" x2="88375" y2="43783"/>
                      </a14:backgroundRemoval>
                    </a14:imgEffect>
                  </a14:imgLayer>
                </a14:imgProps>
              </a:ext>
            </a:extLst>
          </a:blip>
          <a:srcRect l="70941" t="16141" r="6736" b="18142"/>
          <a:stretch/>
        </p:blipFill>
        <p:spPr>
          <a:xfrm>
            <a:off x="2045166" y="5583738"/>
            <a:ext cx="604765" cy="635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53C943D-D27A-449A-A3F1-A35025B0FB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727" l="1615" r="96522">
                        <a14:foregroundMark x1="12795" y1="51515" x2="12795" y2="51515"/>
                        <a14:foregroundMark x1="16894" y1="46061" x2="16894" y2="46061"/>
                        <a14:foregroundMark x1="12422" y1="38788" x2="12422" y2="38788"/>
                        <a14:foregroundMark x1="12422" y1="42424" x2="12422" y2="42424"/>
                        <a14:foregroundMark x1="12050" y1="35152" x2="14286" y2="40000"/>
                        <a14:foregroundMark x1="16149" y1="47576" x2="16522" y2="62727"/>
                        <a14:foregroundMark x1="8199" y1="46970" x2="11304" y2="62727"/>
                        <a14:foregroundMark x1="48820" y1="40909" x2="46957" y2="61818"/>
                        <a14:foregroundMark x1="50186" y1="44848" x2="52919" y2="64242"/>
                        <a14:foregroundMark x1="40124" y1="43030" x2="40124" y2="43030"/>
                        <a14:foregroundMark x1="40248" y1="62727" x2="40248" y2="62727"/>
                        <a14:foregroundMark x1="48944" y1="77879" x2="48944" y2="77879"/>
                        <a14:foregroundMark x1="57764" y1="66364" x2="57764" y2="66364"/>
                        <a14:foregroundMark x1="57764" y1="43939" x2="57764" y2="43939"/>
                        <a14:foregroundMark x1="49193" y1="30303" x2="49193" y2="30303"/>
                        <a14:foregroundMark x1="50062" y1="36061" x2="57143" y2="63333"/>
                        <a14:foregroundMark x1="45963" y1="42424" x2="42236" y2="59091"/>
                        <a14:foregroundMark x1="87826" y1="45152" x2="80870" y2="56364"/>
                        <a14:foregroundMark x1="82360" y1="42424" x2="91677" y2="590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0533" y="3621580"/>
            <a:ext cx="2821996" cy="1156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36D66D0-A669-4ECD-99B3-2AA563B4FF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0" b="94000" l="6500" r="91500">
                        <a14:foregroundMark x1="49500" y1="67500" x2="49500" y2="67500"/>
                        <a14:foregroundMark x1="28500" y1="71500" x2="28500" y2="71500"/>
                        <a14:foregroundMark x1="73500" y1="21000" x2="73500" y2="21000"/>
                        <a14:foregroundMark x1="65500" y1="26000" x2="65500" y2="2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2702" y="616937"/>
            <a:ext cx="1409985" cy="14099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30000"/>
              </a:srgb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FC38016-B485-4203-B55E-844FF6A252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1901" y="6017538"/>
            <a:ext cx="426918" cy="426918"/>
          </a:xfrm>
          <a:prstGeom prst="rect">
            <a:avLst/>
          </a:prstGeom>
        </p:spPr>
      </p:pic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C6B74750-0AA8-404F-8FF5-09CC83374BA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63182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C00000"/>
                </a:solidFill>
              </a:rPr>
              <a:t>_план развития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EE9D9A2-F94B-4405-A2F2-7224C8894A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535" y="2813217"/>
            <a:ext cx="2828336" cy="2828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E580DDD8-C81F-4B3E-A62E-84F2CBE8C21E}"/>
              </a:ext>
            </a:extLst>
          </p:cNvPr>
          <p:cNvCxnSpPr>
            <a:cxnSpLocks/>
          </p:cNvCxnSpPr>
          <p:nvPr/>
        </p:nvCxnSpPr>
        <p:spPr>
          <a:xfrm>
            <a:off x="845360" y="6579802"/>
            <a:ext cx="1050844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авая круглая скобка 29">
            <a:extLst>
              <a:ext uri="{FF2B5EF4-FFF2-40B4-BE49-F238E27FC236}">
                <a16:creationId xmlns:a16="http://schemas.microsoft.com/office/drawing/2014/main" id="{815B6B95-47CB-4BEB-BDA1-A01802D8347A}"/>
              </a:ext>
            </a:extLst>
          </p:cNvPr>
          <p:cNvSpPr/>
          <p:nvPr/>
        </p:nvSpPr>
        <p:spPr>
          <a:xfrm>
            <a:off x="11762613" y="413544"/>
            <a:ext cx="139239" cy="6079265"/>
          </a:xfrm>
          <a:prstGeom prst="rightBracket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1DD941-E287-495C-B9D7-534FEB10D3DF}"/>
              </a:ext>
            </a:extLst>
          </p:cNvPr>
          <p:cNvSpPr txBox="1"/>
          <p:nvPr/>
        </p:nvSpPr>
        <p:spPr>
          <a:xfrm>
            <a:off x="10433050" y="5981700"/>
            <a:ext cx="92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I-II </a:t>
            </a:r>
            <a:r>
              <a:rPr lang="ru-RU" dirty="0"/>
              <a:t>года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39E955E-DD0D-425B-B42E-BF86879D1196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34" name="Picture 2" descr="SIB MED">
              <a:extLst>
                <a:ext uri="{FF2B5EF4-FFF2-40B4-BE49-F238E27FC236}">
                  <a16:creationId xmlns:a16="http://schemas.microsoft.com/office/drawing/2014/main" id="{A92661DF-CF4F-41C1-A901-87E849CB7B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EEC5BCBF-35FF-4DD3-AE6E-ACB0B3DC4A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6CDF9CCC-29AF-4E2E-9128-F3125191DEB1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4E4979E-658C-4117-A6F3-211DFF58BCC1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57B820-2BAC-4BE3-B045-6DA06D5A6814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FE5C99-2830-427D-AC07-B907B20A5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_данные о проекте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3646DB-F8DA-41D8-A0F0-6CA9BE697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84850" cy="4663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rgbClr val="C00000"/>
                </a:solidFill>
              </a:rPr>
              <a:t>Направление заявки: </a:t>
            </a:r>
            <a:r>
              <a:rPr lang="ru-RU" sz="1600" dirty="0"/>
              <a:t>Н2. Медицина и технологии </a:t>
            </a:r>
            <a:r>
              <a:rPr lang="ru-RU" sz="1600" dirty="0" err="1"/>
              <a:t>здоровьесбережения</a:t>
            </a:r>
            <a:endParaRPr lang="ru-RU" sz="1600" dirty="0"/>
          </a:p>
          <a:p>
            <a:pPr marL="0" indent="0">
              <a:buNone/>
            </a:pPr>
            <a:r>
              <a:rPr lang="ru-RU" sz="1600" dirty="0">
                <a:solidFill>
                  <a:srgbClr val="C00000"/>
                </a:solidFill>
              </a:rPr>
              <a:t>Область техники: </a:t>
            </a:r>
            <a:r>
              <a:rPr lang="ru-RU" sz="1600" dirty="0"/>
              <a:t>ОТ2.04. Хирургия, ортопедия и травматология. Медицинская техника, изделия и материалы. Диагностика и лечение.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C00000"/>
                </a:solidFill>
              </a:rPr>
              <a:t>Приоритетное направление: </a:t>
            </a:r>
            <a:r>
              <a:rPr lang="ru-RU" sz="1600" dirty="0"/>
              <a:t>Науки о жизни.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C00000"/>
                </a:solidFill>
              </a:rPr>
              <a:t>Критическая технология федерального уровня: </a:t>
            </a:r>
            <a:r>
              <a:rPr lang="ru-RU" sz="1600" dirty="0"/>
              <a:t>Биомедицинские и ветеринарные технологии.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C00000"/>
                </a:solidFill>
              </a:rPr>
              <a:t>Название проекта: </a:t>
            </a:r>
            <a:r>
              <a:rPr lang="ru-RU" sz="1600" dirty="0"/>
              <a:t>Разработка модульного биомедицинского обновляемого тренажера-имитатора человеческого тела с использованием аддитивных технологий для применения в образовательных и научно-исследовательских целях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22A58C-15CF-4E28-8591-99AE2DF4BFE1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757D36-D888-4204-8F82-1AC9B25E3427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318B48-581E-4A53-94C0-759F2425536E}"/>
              </a:ext>
            </a:extLst>
          </p:cNvPr>
          <p:cNvSpPr txBox="1"/>
          <p:nvPr/>
        </p:nvSpPr>
        <p:spPr>
          <a:xfrm>
            <a:off x="8372609" y="2890391"/>
            <a:ext cx="3077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</a:t>
            </a:r>
            <a:r>
              <a:rPr lang="en-US" sz="3200" dirty="0">
                <a:solidFill>
                  <a:srgbClr val="C00000"/>
                </a:solidFill>
                <a:latin typeface="Bauhaus" pitchFamily="2" charset="0"/>
              </a:rPr>
              <a:t>fossa </a:t>
            </a:r>
            <a:r>
              <a:rPr lang="en-US" sz="3200" dirty="0" err="1">
                <a:solidFill>
                  <a:srgbClr val="C00000"/>
                </a:solidFill>
                <a:latin typeface="Bauhaus" pitchFamily="2" charset="0"/>
              </a:rPr>
              <a:t>cubitalis</a:t>
            </a:r>
            <a:r>
              <a:rPr lang="en-US" sz="3200" dirty="0">
                <a:solidFill>
                  <a:srgbClr val="C00000"/>
                </a:solidFill>
                <a:latin typeface="Bauhaus" pitchFamily="2" charset="0"/>
              </a:rPr>
              <a:t>+</a:t>
            </a:r>
            <a:endParaRPr lang="ru-RU" sz="3200" dirty="0">
              <a:solidFill>
                <a:srgbClr val="C00000"/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E982E7D-88E0-4CD4-BFEE-43B60E2416D4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8" name="Picture 2" descr="SIB MED">
              <a:extLst>
                <a:ext uri="{FF2B5EF4-FFF2-40B4-BE49-F238E27FC236}">
                  <a16:creationId xmlns:a16="http://schemas.microsoft.com/office/drawing/2014/main" id="{F8F8FB3D-66FE-412C-B42D-18846FDCDB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F1370920-DFBC-4E5B-B487-A063292E15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D05B165A-106F-48CA-9ADA-F91EB41A591A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983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F68ED-0422-4D3F-A55B-0809791F0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_оформление прав на РИД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F05CE4-AC2D-4B25-A83B-D0840F65B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31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rgbClr val="C00000"/>
                </a:solidFill>
              </a:rPr>
              <a:t>Оформление исключительных прав на РИД - </a:t>
            </a:r>
            <a:r>
              <a:rPr lang="en-US" sz="1600" dirty="0">
                <a:solidFill>
                  <a:srgbClr val="C00000"/>
                </a:solidFill>
              </a:rPr>
              <a:t>I-II </a:t>
            </a:r>
            <a:r>
              <a:rPr lang="ru-RU" sz="1600" dirty="0">
                <a:solidFill>
                  <a:srgbClr val="C00000"/>
                </a:solidFill>
              </a:rPr>
              <a:t>квартал 2023 года, уже проводятся консультации с экспертами.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C00000"/>
                </a:solidFill>
              </a:rPr>
              <a:t>Предполагаемое название патента на полезную модель: </a:t>
            </a:r>
            <a:r>
              <a:rPr lang="ru-RU" sz="1600" dirty="0"/>
              <a:t>"Модульный биомедицинский обновляемый тренажер-имитатор человеческого тела".</a:t>
            </a:r>
          </a:p>
          <a:p>
            <a:pPr marL="0" indent="0">
              <a:buNone/>
            </a:pPr>
            <a:endParaRPr lang="ru-RU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4FAB0F-DBB2-469F-9686-D1F83A1571F4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132E2A-2AC0-48CF-BD8E-38C9E7B35EA5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F70426-59D1-42A6-B100-D348B0101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" y="2857500"/>
            <a:ext cx="3115931" cy="37391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EB0F40-55AF-4893-9ABA-880C35213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420" y="2868849"/>
            <a:ext cx="3115931" cy="37277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6D1034F-2DEC-4279-9555-5BE426882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490" y="2868849"/>
            <a:ext cx="3115932" cy="37391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A41B6D6-3871-44D9-991F-B0A8A5F9CAF6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15" name="Picture 2" descr="SIB MED">
              <a:extLst>
                <a:ext uri="{FF2B5EF4-FFF2-40B4-BE49-F238E27FC236}">
                  <a16:creationId xmlns:a16="http://schemas.microsoft.com/office/drawing/2014/main" id="{4D413A7B-39C6-4F47-A1AA-B3E106489D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C92F0669-52D4-4319-89B0-0E89938EE6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8B671400-E768-4809-9117-790050D904D1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2093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12E721-FAB8-432E-9C90-18E14E67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04350" cy="1325563"/>
          </a:xfrm>
        </p:spPr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_кому потенциально интересен проект с точки зрения партнерства?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9E0A4C-6A8C-4826-A86F-3B19F7714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35600" cy="38957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dirty="0"/>
              <a:t>Заявитель получил </a:t>
            </a:r>
            <a:r>
              <a:rPr lang="ru-RU" sz="1600" dirty="0">
                <a:solidFill>
                  <a:srgbClr val="C00000"/>
                </a:solidFill>
              </a:rPr>
              <a:t>положительную оценку </a:t>
            </a:r>
            <a:r>
              <a:rPr lang="ru-RU" sz="1600" dirty="0"/>
              <a:t>проекта от  </a:t>
            </a:r>
            <a:r>
              <a:rPr lang="ru-RU" sz="1600" dirty="0">
                <a:solidFill>
                  <a:srgbClr val="C00000"/>
                </a:solidFill>
              </a:rPr>
              <a:t>экспертов</a:t>
            </a:r>
            <a:r>
              <a:rPr lang="ru-RU" sz="1600" dirty="0"/>
              <a:t> в рамках программы </a:t>
            </a:r>
            <a:r>
              <a:rPr lang="en-US" sz="1600" dirty="0">
                <a:solidFill>
                  <a:srgbClr val="C00000"/>
                </a:solidFill>
              </a:rPr>
              <a:t>SIBMED</a:t>
            </a:r>
            <a:r>
              <a:rPr lang="ru-RU" sz="1600" dirty="0">
                <a:solidFill>
                  <a:srgbClr val="C00000"/>
                </a:solidFill>
              </a:rPr>
              <a:t>-акселератора, </a:t>
            </a:r>
            <a:r>
              <a:rPr lang="ru-RU" sz="1600" dirty="0"/>
              <a:t>ожидается привлечение инвестиций и партнеров, таких как:</a:t>
            </a:r>
          </a:p>
          <a:p>
            <a:pPr marL="514350" indent="-514350">
              <a:buFont typeface="+mj-lt"/>
              <a:buAutoNum type="alphaLcPeriod"/>
            </a:pPr>
            <a:r>
              <a:rPr lang="ru-RU" sz="1600" dirty="0"/>
              <a:t>научно-исследовательские центры и университеты, </a:t>
            </a:r>
          </a:p>
          <a:p>
            <a:pPr marL="514350" indent="-514350">
              <a:buFont typeface="+mj-lt"/>
              <a:buAutoNum type="alphaLcPeriod"/>
            </a:pPr>
            <a:r>
              <a:rPr lang="ru-RU" sz="1600" dirty="0"/>
              <a:t>центры практических навыков, </a:t>
            </a:r>
          </a:p>
          <a:p>
            <a:pPr marL="514350" indent="-514350">
              <a:buFont typeface="+mj-lt"/>
              <a:buAutoNum type="alphaLcPeriod"/>
            </a:pPr>
            <a:r>
              <a:rPr lang="ru-RU" sz="1600" dirty="0"/>
              <a:t>торговые сети, специализирующиеся на торговле медицинским оборудованием,</a:t>
            </a:r>
            <a:endParaRPr lang="en-US" sz="1600" dirty="0"/>
          </a:p>
          <a:p>
            <a:pPr marL="514350" indent="-514350">
              <a:buFont typeface="+mj-lt"/>
              <a:buAutoNum type="alphaLcPeriod"/>
            </a:pPr>
            <a:r>
              <a:rPr lang="ru-RU" sz="1600" dirty="0"/>
              <a:t>инвестиционные фонды,</a:t>
            </a:r>
          </a:p>
          <a:p>
            <a:pPr marL="514350" indent="-514350">
              <a:buFont typeface="+mj-lt"/>
              <a:buAutoNum type="alphaLcPeriod"/>
            </a:pPr>
            <a:r>
              <a:rPr lang="ru-RU" sz="1600" dirty="0"/>
              <a:t>частные инвесторы.</a:t>
            </a:r>
          </a:p>
          <a:p>
            <a:pPr marL="0" indent="0">
              <a:buNone/>
            </a:pPr>
            <a:r>
              <a:rPr lang="ru-RU" sz="1600" i="1" dirty="0"/>
              <a:t>По мере осуществления проекта планируется привлечение дополнительных инвестиций в рамках </a:t>
            </a:r>
            <a:r>
              <a:rPr lang="ru-RU" sz="1600" i="1" dirty="0">
                <a:solidFill>
                  <a:srgbClr val="C00000"/>
                </a:solidFill>
              </a:rPr>
              <a:t>всех возможных конкурсов,</a:t>
            </a:r>
            <a:r>
              <a:rPr lang="ru-RU" sz="1600" i="1" dirty="0"/>
              <a:t> а также поиск дополнительных партнеров, позволяющих протестировать и прорекламировать данный продукт.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F7EF8C-C345-47A0-B483-EED5468A7A70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34A600-3C22-4FF8-A832-ADC25CFDCD49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0DF7CA-B15F-4771-B2D5-D1C8E82A8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799" y="3046278"/>
            <a:ext cx="5168901" cy="3283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B7A106F-6427-4E9F-9183-AB93D3F2A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799" y="1804672"/>
            <a:ext cx="2909888" cy="969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BE38072-4B7B-46F0-A2A4-E1F49FB1B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573" y="1786813"/>
            <a:ext cx="1756127" cy="987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F532732-C217-44F7-BC50-D5F3393CCE5A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22" name="Picture 2" descr="SIB MED">
              <a:extLst>
                <a:ext uri="{FF2B5EF4-FFF2-40B4-BE49-F238E27FC236}">
                  <a16:creationId xmlns:a16="http://schemas.microsoft.com/office/drawing/2014/main" id="{90F3DE3C-FDE2-48D5-B24F-4570E013FD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31D0FBF5-ACB8-42E8-B9C2-CF11FFB159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435613D8-CD17-4B07-8B1F-AEB1E5E8A1F2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6574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CACFA-183E-4593-8E2E-AB88387E4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_контактная информация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83E42C-D4C3-414F-8B50-816E72D61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27950" cy="32543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1600" dirty="0">
                <a:solidFill>
                  <a:srgbClr val="C00000"/>
                </a:solidFill>
              </a:rPr>
              <a:t>Заявитель: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/>
              <a:t>студент 2 курса </a:t>
            </a:r>
            <a:r>
              <a:rPr lang="ru-RU" sz="1600" dirty="0" err="1"/>
              <a:t>СибГМУ</a:t>
            </a:r>
            <a:r>
              <a:rPr lang="ru-RU" sz="1600" dirty="0"/>
              <a:t>, Медико-биологического факультета, направления </a:t>
            </a:r>
            <a:r>
              <a:rPr lang="ru-RU" sz="1600" dirty="0">
                <a:solidFill>
                  <a:srgbClr val="C00000"/>
                </a:solidFill>
              </a:rPr>
              <a:t>"Медицинская биофизика"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/>
              <a:t>был переведен с 4-го курса лечебного факультета, поэтому обладает академическим уровнем фундаментальных знаний в области медицины и органики - нормальная и патологическая макро\</a:t>
            </a:r>
            <a:r>
              <a:rPr lang="ru-RU" sz="1600" dirty="0" err="1"/>
              <a:t>микроанатомия</a:t>
            </a:r>
            <a:r>
              <a:rPr lang="ru-RU" sz="1600" dirty="0"/>
              <a:t> и физиология (6288 часов в </a:t>
            </a:r>
            <a:r>
              <a:rPr lang="ru-RU" sz="1600" dirty="0" err="1"/>
              <a:t>СибГМУ</a:t>
            </a:r>
            <a:r>
              <a:rPr lang="ru-RU" sz="1600" dirty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C00000"/>
                </a:solidFill>
              </a:rPr>
              <a:t>3D-дизайнер,</a:t>
            </a:r>
            <a:r>
              <a:rPr lang="ru-RU" sz="1600" dirty="0"/>
              <a:t> со специализацией в области аддитивных технологий и мелкосерийного производства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/>
              <a:t>бывший </a:t>
            </a:r>
            <a:r>
              <a:rPr lang="ru-RU" sz="1600" dirty="0">
                <a:solidFill>
                  <a:srgbClr val="C00000"/>
                </a:solidFill>
              </a:rPr>
              <a:t>инженер-технолог</a:t>
            </a:r>
            <a:r>
              <a:rPr lang="ru-RU" sz="1600" dirty="0"/>
              <a:t> в компании </a:t>
            </a:r>
            <a:r>
              <a:rPr lang="ru-RU" sz="1600" dirty="0" err="1"/>
              <a:t>Cyber</a:t>
            </a:r>
            <a:r>
              <a:rPr lang="ru-RU" sz="1600" dirty="0"/>
              <a:t> </a:t>
            </a:r>
            <a:r>
              <a:rPr lang="ru-RU" sz="1600" dirty="0" err="1"/>
              <a:t>Craft</a:t>
            </a:r>
            <a:r>
              <a:rPr lang="ru-RU" sz="1600" dirty="0"/>
              <a:t> с общим опытом работы в аддитивных технологиях и мелкосерийном производстве около 3 лет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C00000"/>
                </a:solidFill>
              </a:rPr>
              <a:t>самозанятый индивидуальный предприниматель </a:t>
            </a:r>
            <a:r>
              <a:rPr lang="ru-RU" sz="1600" dirty="0"/>
              <a:t>с опытом сотрудничества с организациями, поиска заказов, рекламы, продвижения, делового общения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2F5138-EAB2-458D-B4F8-467FC69D041A}"/>
              </a:ext>
            </a:extLst>
          </p:cNvPr>
          <p:cNvSpPr txBox="1"/>
          <p:nvPr/>
        </p:nvSpPr>
        <p:spPr>
          <a:xfrm>
            <a:off x="7557406" y="5152254"/>
            <a:ext cx="37963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Сахаров Александр Александрович</a:t>
            </a:r>
            <a:endParaRPr lang="en-US" dirty="0"/>
          </a:p>
          <a:p>
            <a:pPr algn="r"/>
            <a:r>
              <a:rPr lang="en-US" dirty="0"/>
              <a:t>nfin8i.i8nifn@gmail.com</a:t>
            </a:r>
            <a:endParaRPr lang="ru-RU" dirty="0"/>
          </a:p>
          <a:p>
            <a:pPr algn="r"/>
            <a:r>
              <a:rPr lang="ru-RU" dirty="0"/>
              <a:t>8 (924) 536-35-94</a:t>
            </a:r>
          </a:p>
          <a:p>
            <a:pPr algn="r"/>
            <a:r>
              <a:rPr lang="en-US" dirty="0">
                <a:solidFill>
                  <a:srgbClr val="C00000"/>
                </a:solidFill>
                <a:latin typeface="Bauhaus" pitchFamily="2" charset="0"/>
              </a:rPr>
              <a:t>from _</a:t>
            </a:r>
            <a:r>
              <a:rPr lang="en-US" dirty="0" err="1">
                <a:solidFill>
                  <a:srgbClr val="C00000"/>
                </a:solidFill>
                <a:latin typeface="Bauhaus" pitchFamily="2" charset="0"/>
              </a:rPr>
              <a:t>skullpill</a:t>
            </a:r>
            <a:r>
              <a:rPr lang="en-US" dirty="0">
                <a:solidFill>
                  <a:srgbClr val="C00000"/>
                </a:solidFill>
                <a:latin typeface="Bauhaus" pitchFamily="2" charset="0"/>
              </a:rPr>
              <a:t>+</a:t>
            </a:r>
          </a:p>
          <a:p>
            <a:pPr algn="r"/>
            <a:r>
              <a:rPr lang="en-US" dirty="0">
                <a:solidFill>
                  <a:srgbClr val="C00000"/>
                </a:solidFill>
                <a:latin typeface="Bauhaus" pitchFamily="2" charset="0"/>
              </a:rPr>
              <a:t>by _nfin8i</a:t>
            </a:r>
            <a:endParaRPr lang="ru-RU" dirty="0">
              <a:solidFill>
                <a:srgbClr val="C0000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3C0C1D-32D9-47D4-A4EA-FDDF1ED1EB0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100000" l="5000" r="94375">
                        <a14:foregroundMark x1="54375" y1="41444" x2="54375" y2="41444"/>
                        <a14:foregroundMark x1="75625" y1="20667" x2="75625" y2="20667"/>
                        <a14:foregroundMark x1="26125" y1="17222" x2="26125" y2="17222"/>
                        <a14:foregroundMark x1="18000" y1="12556" x2="18000" y2="12556"/>
                        <a14:foregroundMark x1="81250" y1="12667" x2="81250" y2="12667"/>
                        <a14:foregroundMark x1="35125" y1="34111" x2="35125" y2="34111"/>
                        <a14:foregroundMark x1="30250" y1="28444" x2="30250" y2="28444"/>
                        <a14:foregroundMark x1="24125" y1="27667" x2="24125" y2="27667"/>
                        <a14:foregroundMark x1="15375" y1="25778" x2="15375" y2="25778"/>
                        <a14:foregroundMark x1="9750" y1="29556" x2="9750" y2="29556"/>
                        <a14:foregroundMark x1="14875" y1="45444" x2="14875" y2="45444"/>
                        <a14:foregroundMark x1="15000" y1="48222" x2="15000" y2="48222"/>
                        <a14:foregroundMark x1="8875" y1="47000" x2="8875" y2="47000"/>
                        <a14:foregroundMark x1="12000" y1="56556" x2="12000" y2="56556"/>
                        <a14:foregroundMark x1="18000" y1="69889" x2="18000" y2="69889"/>
                        <a14:foregroundMark x1="24500" y1="62889" x2="24500" y2="62889"/>
                        <a14:foregroundMark x1="32500" y1="72444" x2="32500" y2="72444"/>
                        <a14:foregroundMark x1="39000" y1="74000" x2="39000" y2="74000"/>
                        <a14:foregroundMark x1="44000" y1="69889" x2="44000" y2="69889"/>
                        <a14:foregroundMark x1="46875" y1="72222" x2="46875" y2="72222"/>
                        <a14:foregroundMark x1="53000" y1="61778" x2="53000" y2="61778"/>
                        <a14:foregroundMark x1="55500" y1="69333" x2="55500" y2="69333"/>
                        <a14:foregroundMark x1="67125" y1="76556" x2="67125" y2="76556"/>
                        <a14:foregroundMark x1="72875" y1="76222" x2="72875" y2="76222"/>
                        <a14:foregroundMark x1="78750" y1="77556" x2="78750" y2="77556"/>
                        <a14:foregroundMark x1="81750" y1="75444" x2="81750" y2="75444"/>
                        <a14:foregroundMark x1="90875" y1="77889" x2="90875" y2="77889"/>
                        <a14:foregroundMark x1="35625" y1="95778" x2="35625" y2="95778"/>
                        <a14:foregroundMark x1="40625" y1="92000" x2="40625" y2="92000"/>
                        <a14:foregroundMark x1="48250" y1="93444" x2="48250" y2="93444"/>
                        <a14:foregroundMark x1="54250" y1="93222" x2="54250" y2="93222"/>
                        <a14:foregroundMark x1="44375" y1="95667" x2="44375" y2="95667"/>
                        <a14:foregroundMark x1="41500" y1="93222" x2="41500" y2="93222"/>
                        <a14:foregroundMark x1="57750" y1="92556" x2="57750" y2="92556"/>
                        <a14:foregroundMark x1="67750" y1="93444" x2="67750" y2="93444"/>
                        <a14:foregroundMark x1="72250" y1="93778" x2="72250" y2="93778"/>
                        <a14:foregroundMark x1="75875" y1="35222" x2="75875" y2="35222"/>
                        <a14:foregroundMark x1="67000" y1="15889" x2="67000" y2="15889"/>
                        <a14:foregroundMark x1="55375" y1="16444" x2="55375" y2="16444"/>
                        <a14:foregroundMark x1="53375" y1="6333" x2="53375" y2="6333"/>
                        <a14:foregroundMark x1="63000" y1="6000" x2="63000" y2="6000"/>
                        <a14:foregroundMark x1="58625" y1="11111" x2="58625" y2="11111"/>
                        <a14:foregroundMark x1="47375" y1="11444" x2="47375" y2="11444"/>
                        <a14:foregroundMark x1="43875" y1="13444" x2="43875" y2="13444"/>
                        <a14:foregroundMark x1="41250" y1="16111" x2="41250" y2="16111"/>
                        <a14:foregroundMark x1="39875" y1="10556" x2="39875" y2="10556"/>
                        <a14:foregroundMark x1="32500" y1="20444" x2="32500" y2="20444"/>
                        <a14:foregroundMark x1="39875" y1="23667" x2="39875" y2="23667"/>
                        <a14:foregroundMark x1="50500" y1="18778" x2="50500" y2="18778"/>
                        <a14:foregroundMark x1="24750" y1="42111" x2="24750" y2="42111"/>
                        <a14:foregroundMark x1="38875" y1="49111" x2="38875" y2="49111"/>
                        <a14:foregroundMark x1="33500" y1="51000" x2="33500" y2="51000"/>
                        <a14:foregroundMark x1="29750" y1="54222" x2="29750" y2="54222"/>
                        <a14:foregroundMark x1="24125" y1="51111" x2="24125" y2="51111"/>
                        <a14:foregroundMark x1="37875" y1="54667" x2="37875" y2="54667"/>
                        <a14:foregroundMark x1="72750" y1="62222" x2="72750" y2="62222"/>
                        <a14:foregroundMark x1="64625" y1="42111" x2="64625" y2="42111"/>
                        <a14:foregroundMark x1="49250" y1="42111" x2="49250" y2="42111"/>
                        <a14:foregroundMark x1="88750" y1="49444" x2="88750" y2="49444"/>
                        <a14:foregroundMark x1="82500" y1="52444" x2="82500" y2="52444"/>
                        <a14:foregroundMark x1="87375" y1="56778" x2="87375" y2="56778"/>
                        <a14:foregroundMark x1="90625" y1="39111" x2="90625" y2="39111"/>
                        <a14:foregroundMark x1="89750" y1="28444" x2="89750" y2="28444"/>
                        <a14:foregroundMark x1="82625" y1="31444" x2="82625" y2="31444"/>
                        <a14:foregroundMark x1="85500" y1="25889" x2="85500" y2="25889"/>
                        <a14:foregroundMark x1="75875" y1="26000" x2="75875" y2="26000"/>
                        <a14:foregroundMark x1="73250" y1="28667" x2="73250" y2="28667"/>
                        <a14:backgroundMark x1="35875" y1="39111" x2="35875" y2="39111"/>
                        <a14:backgroundMark x1="32375" y1="94111" x2="32375" y2="94111"/>
                        <a14:backgroundMark x1="67125" y1="95444" x2="67125" y2="95444"/>
                        <a14:backgroundMark x1="67375" y1="92000" x2="67375" y2="9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52254"/>
            <a:ext cx="1191663" cy="1340621"/>
          </a:xfrm>
          <a:prstGeom prst="rect">
            <a:avLst/>
          </a:prstGeom>
          <a:noFill/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  <a:softEdge rad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DF4B82-5382-4EDD-B9CA-0DF4ADE43357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0841C5-4DD4-4158-9A25-A9F98CC0A90A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E2D21C-56F3-403E-9EF6-CE5C04D62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50" y="2153852"/>
            <a:ext cx="2631674" cy="2459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BCD46DC-C2C4-45DB-BEE9-1853252F172A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11" name="Picture 2" descr="SIB MED">
              <a:extLst>
                <a:ext uri="{FF2B5EF4-FFF2-40B4-BE49-F238E27FC236}">
                  <a16:creationId xmlns:a16="http://schemas.microsoft.com/office/drawing/2014/main" id="{B21C8AF4-E28C-4120-8EBE-04285F3F23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5BC42D66-F672-495E-8FE9-71610DFEF8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08B2E171-A3CA-4263-A187-C3228BD319BE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6326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73B1C9-A65B-471F-8C51-C8EC52690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2766218"/>
            <a:ext cx="11137900" cy="13255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_далее следует информация для ответов на вопросы экспертов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2F1604-7FB5-4A46-AFC3-CC8394059D62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E4B2A-EF6A-4BC2-AE69-02AB1305A6E6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2594026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11E4B-3728-48AF-8824-C7663ABDA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_</a:t>
            </a:r>
            <a:r>
              <a:rPr lang="ru-RU" sz="3200" dirty="0">
                <a:solidFill>
                  <a:srgbClr val="C00000"/>
                </a:solidFill>
              </a:rPr>
              <a:t>конструктивные характеристики основного продукта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F97A58-CB8E-404D-82CC-701B34D5B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2578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dirty="0">
                <a:solidFill>
                  <a:srgbClr val="C00000"/>
                </a:solidFill>
              </a:rPr>
              <a:t>Размеры: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/>
              <a:t>15*10*10 см; </a:t>
            </a:r>
            <a:r>
              <a:rPr lang="ru-RU" sz="1600" dirty="0">
                <a:solidFill>
                  <a:srgbClr val="C00000"/>
                </a:solidFill>
              </a:rPr>
              <a:t>Объем</a:t>
            </a:r>
            <a:r>
              <a:rPr lang="ru-RU" sz="1600" dirty="0"/>
              <a:t>&lt;1500 см³; </a:t>
            </a:r>
            <a:r>
              <a:rPr lang="ru-RU" sz="1600" dirty="0">
                <a:solidFill>
                  <a:srgbClr val="C00000"/>
                </a:solidFill>
              </a:rPr>
              <a:t>Вес</a:t>
            </a:r>
            <a:r>
              <a:rPr lang="ru-RU" sz="1600" dirty="0"/>
              <a:t>&lt;1.5 кг;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C00000"/>
                </a:solidFill>
              </a:rPr>
              <a:t>Предмет сложной конусной формы: </a:t>
            </a:r>
            <a:r>
              <a:rPr lang="ru-RU" sz="1600" dirty="0"/>
              <a:t>абсолютно тождественный по внешнему виду части правой верхней конечности в области немного больше локтевой ямки - включает дистальную треть плечевой кости и проксимальную треть локтевой/лучевой костей. Имеет мягко-эластическую консистенцию в основном объеме ("мышцы", "сосуды", "нервы"), упруго-эластическую поверхность ("кожа") и твердый, жесткий стержень в середине всего объема продукта ("кость"). Поверхность ("кожа") подвижна, рельефна. </a:t>
            </a:r>
            <a:r>
              <a:rPr lang="ru-RU" sz="1600" dirty="0">
                <a:solidFill>
                  <a:srgbClr val="C00000"/>
                </a:solidFill>
              </a:rPr>
              <a:t>Цвет: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/>
              <a:t>возможны вариации от светлого до темного различных оттенков. </a:t>
            </a:r>
            <a:r>
              <a:rPr lang="ru-RU" sz="1600" dirty="0">
                <a:solidFill>
                  <a:srgbClr val="C00000"/>
                </a:solidFill>
              </a:rPr>
              <a:t>Органолептические характеристики: </a:t>
            </a:r>
            <a:r>
              <a:rPr lang="ru-RU" sz="1600" dirty="0"/>
              <a:t>без запаха, без вкуса.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C00000"/>
                </a:solidFill>
              </a:rPr>
              <a:t>Упаковка: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/>
              <a:t>картонная коробка подходящего размера. 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C00000"/>
                </a:solidFill>
              </a:rPr>
              <a:t>Маркировка: </a:t>
            </a:r>
          </a:p>
          <a:p>
            <a:pPr marL="0" indent="0">
              <a:buNone/>
            </a:pPr>
            <a:r>
              <a:rPr lang="ru-RU" sz="1600" dirty="0"/>
              <a:t>"Тренажер-имитатор _</a:t>
            </a:r>
            <a:r>
              <a:rPr lang="ru-RU" sz="1600" dirty="0" err="1"/>
              <a:t>fossa</a:t>
            </a:r>
            <a:r>
              <a:rPr lang="ru-RU" sz="1600" dirty="0"/>
              <a:t> </a:t>
            </a:r>
            <a:r>
              <a:rPr lang="ru-RU" sz="1600" dirty="0" err="1"/>
              <a:t>cubitalis</a:t>
            </a:r>
            <a:r>
              <a:rPr lang="ru-RU" sz="1600" dirty="0"/>
              <a:t>+ </a:t>
            </a:r>
            <a:r>
              <a:rPr lang="ru-RU" sz="1600" dirty="0" err="1"/>
              <a:t>by</a:t>
            </a:r>
            <a:r>
              <a:rPr lang="ru-RU" sz="1600" dirty="0"/>
              <a:t> _</a:t>
            </a:r>
            <a:r>
              <a:rPr lang="ru-RU" sz="1600" dirty="0" err="1"/>
              <a:t>skullpill</a:t>
            </a:r>
            <a:r>
              <a:rPr lang="ru-RU" sz="1600" dirty="0"/>
              <a:t>". 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C00000"/>
                </a:solidFill>
              </a:rPr>
              <a:t>Транспортировка </a:t>
            </a:r>
            <a:r>
              <a:rPr lang="ru-RU" sz="1600" dirty="0"/>
              <a:t>будет осуществляться всеми доступными способами.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A4FFE8-CDB1-45DD-AE08-95997A326A68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D37B32-3EB8-4F1A-B17F-C549F1AC8C57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1587C3-698C-42D5-9A8B-8C86A590D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8" y="1690688"/>
            <a:ext cx="3738562" cy="448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DEF319-0482-4069-8FDA-2355050DC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7" y="1696592"/>
            <a:ext cx="1864361" cy="2237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0A5199-639B-447B-8F90-6CA5EE3AA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8" y="3927920"/>
            <a:ext cx="1864361" cy="223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A7F8ADF-5D33-451F-BAC3-A87261BB7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79" y="2977165"/>
            <a:ext cx="1706881" cy="2048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D07A5A2-DF9E-4AA9-8C90-C636D2D8593F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12" name="Picture 2" descr="SIB MED">
              <a:extLst>
                <a:ext uri="{FF2B5EF4-FFF2-40B4-BE49-F238E27FC236}">
                  <a16:creationId xmlns:a16="http://schemas.microsoft.com/office/drawing/2014/main" id="{2F1E0608-AAB8-450C-B250-582E30FFA2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0651EB90-037A-4714-8FFF-69E45E2762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1427B764-3A9B-4D43-BDEE-DF7CB1272BEF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4268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27FD11-530F-4364-B6A1-9C5F2BB3D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63150" cy="1325563"/>
          </a:xfrm>
        </p:spPr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_вариант поставки продукта с мышцами из полимерного компаунда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5B6554-6F34-45B6-A8AC-BF5C90220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07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/>
              <a:t>Продукт включает в себя:</a:t>
            </a:r>
          </a:p>
          <a:p>
            <a:r>
              <a:rPr lang="ru-RU" sz="1600" dirty="0">
                <a:solidFill>
                  <a:srgbClr val="C00000"/>
                </a:solidFill>
              </a:rPr>
              <a:t>"Костный модуль"</a:t>
            </a:r>
          </a:p>
          <a:p>
            <a:r>
              <a:rPr lang="ru-RU" sz="1600" dirty="0">
                <a:solidFill>
                  <a:srgbClr val="C00000"/>
                </a:solidFill>
              </a:rPr>
              <a:t>"Мышечный модуль"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/>
              <a:t>на основе композиции из полимерного компаунда</a:t>
            </a:r>
          </a:p>
          <a:p>
            <a:r>
              <a:rPr lang="ru-RU" sz="1600" dirty="0">
                <a:solidFill>
                  <a:srgbClr val="C00000"/>
                </a:solidFill>
              </a:rPr>
              <a:t>"Нервно-сосудистый модуль", </a:t>
            </a:r>
            <a:r>
              <a:rPr lang="ru-RU" sz="1600" dirty="0"/>
              <a:t>встроенный на этапе производства</a:t>
            </a:r>
          </a:p>
          <a:p>
            <a:r>
              <a:rPr lang="ru-RU" sz="1600" dirty="0">
                <a:solidFill>
                  <a:srgbClr val="C00000"/>
                </a:solidFill>
              </a:rPr>
              <a:t>"Кожный модуль" </a:t>
            </a:r>
          </a:p>
          <a:p>
            <a:r>
              <a:rPr lang="ru-RU" sz="1600" dirty="0">
                <a:solidFill>
                  <a:srgbClr val="C00000"/>
                </a:solidFill>
              </a:rPr>
              <a:t>"Клей для мышц" </a:t>
            </a:r>
            <a:r>
              <a:rPr lang="ru-RU" sz="1600" dirty="0"/>
              <a:t>на основе полимерного компаунда </a:t>
            </a:r>
          </a:p>
          <a:p>
            <a:pPr marL="0" indent="0">
              <a:buNone/>
            </a:pPr>
            <a:r>
              <a:rPr lang="ru-RU" sz="1600" dirty="0"/>
              <a:t>Преимуществом является возможность ремонта </a:t>
            </a:r>
            <a:r>
              <a:rPr lang="ru-RU" sz="1600" dirty="0">
                <a:solidFill>
                  <a:srgbClr val="C00000"/>
                </a:solidFill>
              </a:rPr>
              <a:t>"Мышечного модуля"  </a:t>
            </a:r>
            <a:r>
              <a:rPr lang="ru-RU" sz="1600" dirty="0"/>
              <a:t>с помощью </a:t>
            </a:r>
            <a:r>
              <a:rPr lang="ru-RU" sz="1600" dirty="0">
                <a:solidFill>
                  <a:srgbClr val="C00000"/>
                </a:solidFill>
              </a:rPr>
              <a:t>"Клея для мышц" </a:t>
            </a:r>
            <a:r>
              <a:rPr lang="ru-RU" sz="1600" dirty="0"/>
              <a:t>в бытовых условиях без дополнительного оборудования.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51861-FE4C-4238-B685-5603BAC6F745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DAC68-6FFF-42D8-A646-14E5861965BF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E2167E-5000-4259-BB1C-711EF3F1B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83" y="1690688"/>
            <a:ext cx="1640418" cy="1968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A747B6-DF23-493E-9C68-29BF70795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233" y="1690688"/>
            <a:ext cx="1640417" cy="1968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12CBE0-658A-4D7A-97BE-D11E279D4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83" y="3713957"/>
            <a:ext cx="1640416" cy="196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FD8421-BC09-4854-AD95-95427FD0C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382" y="3713957"/>
            <a:ext cx="1640418" cy="1968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E84A48-EE76-43DD-92FE-2E065056FB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232" y="3713957"/>
            <a:ext cx="1640417" cy="1968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2878540-54FD-46F8-95F8-CCAD2A59E4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382" y="1690688"/>
            <a:ext cx="1640416" cy="196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C06F434-DE2D-456A-B306-1E74A08A72F7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20" name="Picture 2" descr="SIB MED">
              <a:extLst>
                <a:ext uri="{FF2B5EF4-FFF2-40B4-BE49-F238E27FC236}">
                  <a16:creationId xmlns:a16="http://schemas.microsoft.com/office/drawing/2014/main" id="{949A4E3E-7157-41BA-BE26-2C14A07753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6F6BA896-2EBF-4AFD-AC77-85F85293FE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814075F4-D49A-4945-B893-FFF4644AA58D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49167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2B1F3-AADB-4502-91C7-632CA4F40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_вариант поставки продукта с мышцами на основе термопластичного материала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4B082-A51A-40E2-A1CF-29DA8950A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713514" cy="47212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dirty="0"/>
              <a:t>Продукт включает в себя:</a:t>
            </a:r>
          </a:p>
          <a:p>
            <a:r>
              <a:rPr lang="ru-RU" sz="1600" dirty="0">
                <a:solidFill>
                  <a:srgbClr val="C00000"/>
                </a:solidFill>
              </a:rPr>
              <a:t>"Костный модуль"</a:t>
            </a:r>
          </a:p>
          <a:p>
            <a:r>
              <a:rPr lang="ru-RU" sz="1600" dirty="0">
                <a:solidFill>
                  <a:srgbClr val="C00000"/>
                </a:solidFill>
              </a:rPr>
              <a:t>"Мышечный модуль" </a:t>
            </a:r>
            <a:r>
              <a:rPr lang="ru-RU" sz="1600" dirty="0"/>
              <a:t>на основе композиции из термопластичного материала</a:t>
            </a:r>
          </a:p>
          <a:p>
            <a:r>
              <a:rPr lang="ru-RU" sz="1600" dirty="0">
                <a:solidFill>
                  <a:srgbClr val="C00000"/>
                </a:solidFill>
              </a:rPr>
              <a:t>"Нервно-сосудистый модуль", </a:t>
            </a:r>
            <a:r>
              <a:rPr lang="ru-RU" sz="1600" dirty="0"/>
              <a:t>встроенный на этапе производства</a:t>
            </a:r>
          </a:p>
          <a:p>
            <a:r>
              <a:rPr lang="ru-RU" sz="1600" dirty="0">
                <a:solidFill>
                  <a:srgbClr val="C00000"/>
                </a:solidFill>
              </a:rPr>
              <a:t>"Кожный модуль" </a:t>
            </a:r>
          </a:p>
          <a:p>
            <a:r>
              <a:rPr lang="ru-RU" sz="1600" dirty="0">
                <a:solidFill>
                  <a:srgbClr val="C00000"/>
                </a:solidFill>
              </a:rPr>
              <a:t>"Негативная форма" </a:t>
            </a:r>
            <a:r>
              <a:rPr lang="ru-RU" sz="1600" dirty="0"/>
              <a:t>для обновления </a:t>
            </a:r>
            <a:r>
              <a:rPr lang="ru-RU" sz="1600" dirty="0">
                <a:solidFill>
                  <a:srgbClr val="C00000"/>
                </a:solidFill>
              </a:rPr>
              <a:t>"Мышечного модуля" </a:t>
            </a:r>
            <a:r>
              <a:rPr lang="ru-RU" sz="1600" dirty="0"/>
              <a:t>путем расплавления и заливки</a:t>
            </a:r>
          </a:p>
          <a:p>
            <a:pPr marL="0" indent="0">
              <a:buNone/>
            </a:pPr>
            <a:r>
              <a:rPr lang="ru-RU" sz="1600" dirty="0"/>
              <a:t>Преимуществом является возможность размещения </a:t>
            </a:r>
            <a:r>
              <a:rPr lang="ru-RU" sz="1600" dirty="0">
                <a:solidFill>
                  <a:srgbClr val="C00000"/>
                </a:solidFill>
              </a:rPr>
              <a:t>"Нервно-сосудистого модуля" </a:t>
            </a:r>
            <a:r>
              <a:rPr lang="ru-RU" sz="1600" dirty="0"/>
              <a:t>перед заливкой, что позволяет добиться анатомической достоверности, а также заменять </a:t>
            </a:r>
            <a:r>
              <a:rPr lang="ru-RU" sz="1600" dirty="0">
                <a:solidFill>
                  <a:srgbClr val="C00000"/>
                </a:solidFill>
              </a:rPr>
              <a:t>"Нервно-сосудистый модуль"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/>
              <a:t>по мере износа.</a:t>
            </a:r>
          </a:p>
          <a:p>
            <a:pPr marL="0" indent="0">
              <a:buNone/>
            </a:pPr>
            <a:r>
              <a:rPr lang="ru-RU" sz="1600" dirty="0"/>
              <a:t>Помимо этого, можно использовать сторонние приборы для "локального" ремонта мышц - от паяльника до технического паяльного фена.</a:t>
            </a:r>
            <a:endParaRPr lang="ru-RU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977CC-D3B2-4607-AD7E-F6C1C4532C7B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3B5FB-E6B8-4300-8F04-3552D8AC7225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1B99DE-D184-4EC5-B7C7-8EE8B98588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8"/>
          <a:stretch/>
        </p:blipFill>
        <p:spPr>
          <a:xfrm>
            <a:off x="5551714" y="3468371"/>
            <a:ext cx="5798516" cy="3115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0F14D8-36C1-4F64-8CDE-1D242B3C57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7" b="13204"/>
          <a:stretch/>
        </p:blipFill>
        <p:spPr>
          <a:xfrm>
            <a:off x="5551714" y="1690688"/>
            <a:ext cx="5798516" cy="214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A3164FF-998D-4ECB-930D-FA5E3512100D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9" name="Picture 2" descr="SIB MED">
              <a:extLst>
                <a:ext uri="{FF2B5EF4-FFF2-40B4-BE49-F238E27FC236}">
                  <a16:creationId xmlns:a16="http://schemas.microsoft.com/office/drawing/2014/main" id="{EC52549C-EE26-4BD6-84BC-4A66ACD38A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3C167158-F199-4D1A-AD93-184E9F96A6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AD78BC81-6ED1-411F-AFFE-2F2F9BD53FB3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8619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B498A-C4F5-4B6D-870B-6EEDBD8C9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_вспомогательные продукты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EC7F3E-5BE7-464F-AAE4-0F4131436439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499CB7-40C9-46BC-9DF1-297BEF9E5386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3CCA32A-45B5-4036-BEC4-4A1699405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" y="1350327"/>
            <a:ext cx="4373245" cy="5247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F09648-4E07-472C-9CE9-59C66C52C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960" y="1350328"/>
            <a:ext cx="6290945" cy="5242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8304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37CF3-091C-424D-8E48-731C49574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_вспомогательные продукты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6916072-0578-433B-8F5D-2F20AE221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5" y="1417320"/>
            <a:ext cx="4456210" cy="534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DA6454-9789-4AD8-96FF-7C0CE87F5CE6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DAD997-5CD4-4D4B-8201-16F6907B0CF5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13CA11-180A-44CC-B741-439C9D1C1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3" y="5020290"/>
            <a:ext cx="1453737" cy="1744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A0FA30-92F4-45DC-9B61-45EBE11C0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69" y="1417320"/>
            <a:ext cx="1285446" cy="1542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5D3954-743E-4C15-8A4E-E3A3075B0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59" y="1417321"/>
            <a:ext cx="1710268" cy="2052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C37D382-B0BB-45B0-994B-68C6DABF19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090" y="1417322"/>
            <a:ext cx="1710267" cy="2052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FE8147-BCA4-4586-B05B-8D6474AA18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61" y="4719181"/>
            <a:ext cx="1710266" cy="2052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038D1C5-5B3E-4ED4-B708-72DC84CE9C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091" y="4719181"/>
            <a:ext cx="1710266" cy="2052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E7E20DC-BFC1-4874-AADF-AD060B0AB1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1" b="7446"/>
          <a:stretch/>
        </p:blipFill>
        <p:spPr>
          <a:xfrm>
            <a:off x="4584961" y="3190240"/>
            <a:ext cx="1710266" cy="1672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215714-EC3D-43C6-8786-AEE9C09F1E5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" t="9258" r="-118" b="9258"/>
          <a:stretch/>
        </p:blipFill>
        <p:spPr>
          <a:xfrm>
            <a:off x="5878090" y="3190240"/>
            <a:ext cx="1710266" cy="1672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F50D8A3-11DD-4B14-B679-33DD9E5843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38" y="1417316"/>
            <a:ext cx="4456210" cy="534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D462167-9ADE-4771-9DDA-0789746DDF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39" y="5020290"/>
            <a:ext cx="1453733" cy="174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CC4B848-CAF3-4E28-814B-B28FDDD9CF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005" y="1417323"/>
            <a:ext cx="1285443" cy="1542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7833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BB73E-9F39-4F4A-BE1C-1F681317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_дополнительные продукты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D0187F-5EB3-4E6A-B910-C65D558E0D02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8D010A-4DA8-43B0-9DA5-C6406628986C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8D0CD7-117B-4C0F-AB05-8A1663596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50" y="2501900"/>
            <a:ext cx="28575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E545CA-465F-4190-AF37-B564A2011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01900"/>
            <a:ext cx="28575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B49265-1111-43FD-9448-637CA9B5D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150" y="2501900"/>
            <a:ext cx="28575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D6E772-1619-4EE0-8C3C-8B72D022A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2501900"/>
            <a:ext cx="28575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2074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95CE91-D2BA-456C-B735-EA1FEC00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_актуальность идеи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A94C7F-A2B5-4547-AE7F-88865920A436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F6A3C-737C-4A96-B7B8-89C9E0C4FCD4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782CF67-1F7B-43D0-9FF1-1152C2AE30CE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7" name="Picture 2" descr="SIB MED">
              <a:extLst>
                <a:ext uri="{FF2B5EF4-FFF2-40B4-BE49-F238E27FC236}">
                  <a16:creationId xmlns:a16="http://schemas.microsoft.com/office/drawing/2014/main" id="{84AAE1F8-7008-4CA4-8FD2-06AF08228D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F351FF59-8E20-4C54-B821-2CE8D15704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C429B2E6-7589-4E3E-A4CE-688FA433A6AC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Google Shape;96;p16">
            <a:extLst>
              <a:ext uri="{FF2B5EF4-FFF2-40B4-BE49-F238E27FC236}">
                <a16:creationId xmlns:a16="http://schemas.microsoft.com/office/drawing/2014/main" id="{FBA4BFB7-5719-4E46-81B9-A2640FE2BD1F}"/>
              </a:ext>
            </a:extLst>
          </p:cNvPr>
          <p:cNvSpPr txBox="1">
            <a:spLocks/>
          </p:cNvSpPr>
          <p:nvPr/>
        </p:nvSpPr>
        <p:spPr>
          <a:xfrm>
            <a:off x="838200" y="1388518"/>
            <a:ext cx="5320750" cy="52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Первоклассный специалист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– это на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BF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99% практика,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 базирующаяся на теории.</a:t>
            </a: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endParaRPr lang="ru-RU" sz="1600" kern="0" dirty="0">
              <a:solidFill>
                <a:srgbClr val="595959"/>
              </a:solidFill>
              <a:latin typeface="+mn-lt"/>
            </a:endParaRP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endParaRPr lang="ru-RU" sz="1600" kern="0" dirty="0">
              <a:solidFill>
                <a:srgbClr val="595959"/>
              </a:solidFill>
              <a:latin typeface="+mn-lt"/>
            </a:endParaRP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Но как им стать, если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ни один из представленных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на мировом рынке биомедицинских тренажеров в полной мере не является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высокореалистичным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, универсальным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и при этом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доступным?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43F7411-6BFD-4684-A2A4-DF9C53CA1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3529649"/>
            <a:ext cx="1592730" cy="1592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32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F786866-5EA8-4D68-B554-AE38CDF98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9" b="100000" l="1067" r="100000">
                        <a14:foregroundMark x1="42400" y1="48118" x2="42400" y2="48118"/>
                        <a14:foregroundMark x1="60267" y1="75000" x2="60267" y2="75000"/>
                        <a14:foregroundMark x1="34400" y1="77957" x2="34400" y2="77957"/>
                        <a14:foregroundMark x1="19733" y1="68548" x2="19733" y2="685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1664" y="3529648"/>
            <a:ext cx="1605573" cy="1592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41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82C5F2-DB5E-48F1-B867-5AC97E85D0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" b="97869" l="1748" r="98127">
                        <a14:foregroundMark x1="28589" y1="21137" x2="28589" y2="21137"/>
                        <a14:foregroundMark x1="24844" y1="59503" x2="24844" y2="59503"/>
                        <a14:foregroundMark x1="24719" y1="51332" x2="24719" y2="51332"/>
                        <a14:foregroundMark x1="19975" y1="50089" x2="19975" y2="50089"/>
                        <a14:foregroundMark x1="20599" y1="52575" x2="21473" y2="55240"/>
                        <a14:foregroundMark x1="21099" y1="46181" x2="18102" y2="47957"/>
                        <a14:foregroundMark x1="22222" y1="44583" x2="18352" y2="47957"/>
                        <a14:foregroundMark x1="16604" y1="43872" x2="12484" y2="56483"/>
                        <a14:foregroundMark x1="39201" y1="64298" x2="50187" y2="21137"/>
                        <a14:foregroundMark x1="35705" y1="42629" x2="50562" y2="16341"/>
                        <a14:foregroundMark x1="46567" y1="19183" x2="55056" y2="11545"/>
                        <a14:foregroundMark x1="65418" y1="28242" x2="67915" y2="40675"/>
                        <a14:foregroundMark x1="70787" y1="27176" x2="82522" y2="56838"/>
                        <a14:foregroundMark x1="79276" y1="36057" x2="86517" y2="63410"/>
                        <a14:foregroundMark x1="85144" y1="42096" x2="86517" y2="57371"/>
                        <a14:foregroundMark x1="74532" y1="30906" x2="81398" y2="43162"/>
                        <a14:foregroundMark x1="72659" y1="15275" x2="75780" y2="20249"/>
                        <a14:foregroundMark x1="76404" y1="20604" x2="79775" y2="25755"/>
                        <a14:foregroundMark x1="49189" y1="10657" x2="55056" y2="8348"/>
                        <a14:foregroundMark x1="57179" y1="8348" x2="61548" y2="9591"/>
                        <a14:foregroundMark x1="62921" y1="9769" x2="67041" y2="12256"/>
                        <a14:foregroundMark x1="52434" y1="53286" x2="55181" y2="75133"/>
                        <a14:foregroundMark x1="49813" y1="54174" x2="52934" y2="781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5671" y="1365669"/>
            <a:ext cx="6052405" cy="4254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0"/>
              </a:srgbClr>
            </a:outerShdw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918381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CD233B-F27B-469B-A962-A105FA0C3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_отечественный рынок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C1CCE9C-F62F-44A5-BBE4-71AA6B4CF0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7491456"/>
              </p:ext>
            </p:extLst>
          </p:nvPr>
        </p:nvGraphicFramePr>
        <p:xfrm>
          <a:off x="838200" y="1825625"/>
          <a:ext cx="5022850" cy="4667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Объект 3">
                <a:extLst>
                  <a:ext uri="{FF2B5EF4-FFF2-40B4-BE49-F238E27FC236}">
                    <a16:creationId xmlns:a16="http://schemas.microsoft.com/office/drawing/2014/main" id="{7011F41C-BAEF-4CDD-8B22-DBA3D4C3006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800190095"/>
                  </p:ext>
                </p:extLst>
              </p:nvPr>
            </p:nvGraphicFramePr>
            <p:xfrm>
              <a:off x="6359525" y="1845137"/>
              <a:ext cx="5022850" cy="466725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7" name="Объект 3">
                <a:extLst>
                  <a:ext uri="{FF2B5EF4-FFF2-40B4-BE49-F238E27FC236}">
                    <a16:creationId xmlns:a16="http://schemas.microsoft.com/office/drawing/2014/main" id="{7011F41C-BAEF-4CDD-8B22-DBA3D4C300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59525" y="1845137"/>
                <a:ext cx="5022850" cy="466725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96DE9CC-88B2-4840-A0A2-EE3241894DC6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F97BBA-3400-4239-92DD-273E0FC24E14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41047A6-8EF6-4168-9E0F-3C9F485A96EF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11" name="Picture 2" descr="SIB MED">
              <a:extLst>
                <a:ext uri="{FF2B5EF4-FFF2-40B4-BE49-F238E27FC236}">
                  <a16:creationId xmlns:a16="http://schemas.microsoft.com/office/drawing/2014/main" id="{4DCC369A-2F88-4625-94BC-FD2990E16A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BA4BBC79-A3B2-402E-A18C-753853F5C7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35EBE4BE-1A0E-470E-B316-C92311785523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3405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BF48E1-D072-4BF2-B561-976D0BEBC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_сравнительный анализ продукта с существующими аналогичными способами решения проблемы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75D7B21A-C87D-48DD-815F-A6FE8384C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429226"/>
              </p:ext>
            </p:extLst>
          </p:nvPr>
        </p:nvGraphicFramePr>
        <p:xfrm>
          <a:off x="35441" y="1882074"/>
          <a:ext cx="12121117" cy="46329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09823">
                  <a:extLst>
                    <a:ext uri="{9D8B030D-6E8A-4147-A177-3AD203B41FA5}">
                      <a16:colId xmlns:a16="http://schemas.microsoft.com/office/drawing/2014/main" val="2055822011"/>
                    </a:ext>
                  </a:extLst>
                </a:gridCol>
                <a:gridCol w="1520456">
                  <a:extLst>
                    <a:ext uri="{9D8B030D-6E8A-4147-A177-3AD203B41FA5}">
                      <a16:colId xmlns:a16="http://schemas.microsoft.com/office/drawing/2014/main" val="2522148931"/>
                    </a:ext>
                  </a:extLst>
                </a:gridCol>
                <a:gridCol w="1711842">
                  <a:extLst>
                    <a:ext uri="{9D8B030D-6E8A-4147-A177-3AD203B41FA5}">
                      <a16:colId xmlns:a16="http://schemas.microsoft.com/office/drawing/2014/main" val="3563100580"/>
                    </a:ext>
                  </a:extLst>
                </a:gridCol>
                <a:gridCol w="2169042">
                  <a:extLst>
                    <a:ext uri="{9D8B030D-6E8A-4147-A177-3AD203B41FA5}">
                      <a16:colId xmlns:a16="http://schemas.microsoft.com/office/drawing/2014/main" val="2863268762"/>
                    </a:ext>
                  </a:extLst>
                </a:gridCol>
                <a:gridCol w="1509823">
                  <a:extLst>
                    <a:ext uri="{9D8B030D-6E8A-4147-A177-3AD203B41FA5}">
                      <a16:colId xmlns:a16="http://schemas.microsoft.com/office/drawing/2014/main" val="4183103294"/>
                    </a:ext>
                  </a:extLst>
                </a:gridCol>
                <a:gridCol w="2041451">
                  <a:extLst>
                    <a:ext uri="{9D8B030D-6E8A-4147-A177-3AD203B41FA5}">
                      <a16:colId xmlns:a16="http://schemas.microsoft.com/office/drawing/2014/main" val="1118312094"/>
                    </a:ext>
                  </a:extLst>
                </a:gridCol>
                <a:gridCol w="1658680">
                  <a:extLst>
                    <a:ext uri="{9D8B030D-6E8A-4147-A177-3AD203B41FA5}">
                      <a16:colId xmlns:a16="http://schemas.microsoft.com/office/drawing/2014/main" val="241809487"/>
                    </a:ext>
                  </a:extLst>
                </a:gridCol>
              </a:tblGrid>
              <a:tr h="200596">
                <a:tc>
                  <a:txBody>
                    <a:bodyPr/>
                    <a:lstStyle/>
                    <a:p>
                      <a:r>
                        <a:rPr lang="ru-RU" sz="1100" i="1" dirty="0"/>
                        <a:t>Компании, решающие проблему аналогичными способами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i="1" dirty="0" err="1"/>
                        <a:t>Scalpelmed</a:t>
                      </a:r>
                      <a:r>
                        <a:rPr lang="ru-RU" sz="1100" i="1" dirty="0"/>
                        <a:t>, Россия.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i="1" dirty="0" err="1"/>
                        <a:t>Simmed</a:t>
                      </a:r>
                      <a:r>
                        <a:rPr lang="ru-RU" sz="1100" i="1" dirty="0"/>
                        <a:t>, Россия.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i="1" dirty="0"/>
                        <a:t>ГЭОТАР-Мед, Россия.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i="1" dirty="0" err="1"/>
                        <a:t>Erler</a:t>
                      </a:r>
                      <a:r>
                        <a:rPr lang="ru-RU" sz="1100" i="1" dirty="0"/>
                        <a:t> </a:t>
                      </a:r>
                      <a:r>
                        <a:rPr lang="ru-RU" sz="1100" i="1" dirty="0" err="1"/>
                        <a:t>Zimmer</a:t>
                      </a:r>
                      <a:r>
                        <a:rPr lang="ru-RU" sz="1100" i="1" dirty="0"/>
                        <a:t>, Германия; </a:t>
                      </a:r>
                      <a:r>
                        <a:rPr lang="ru-RU" sz="1100" i="1" dirty="0" err="1"/>
                        <a:t>Shanghai</a:t>
                      </a:r>
                      <a:r>
                        <a:rPr lang="ru-RU" sz="1100" i="1" dirty="0"/>
                        <a:t> </a:t>
                      </a:r>
                      <a:r>
                        <a:rPr lang="ru-RU" sz="1100" i="1" dirty="0" err="1"/>
                        <a:t>Chinon</a:t>
                      </a:r>
                      <a:r>
                        <a:rPr lang="ru-RU" sz="1100" i="1" dirty="0"/>
                        <a:t> </a:t>
                      </a:r>
                      <a:r>
                        <a:rPr lang="ru-RU" sz="1100" i="1" dirty="0" err="1"/>
                        <a:t>Medical&amp;Equipment</a:t>
                      </a:r>
                      <a:r>
                        <a:rPr lang="ru-RU" sz="1100" i="1" dirty="0"/>
                        <a:t> </a:t>
                      </a:r>
                      <a:r>
                        <a:rPr lang="ru-RU" sz="1100" i="1" dirty="0" err="1"/>
                        <a:t>Manufacturing</a:t>
                      </a:r>
                      <a:r>
                        <a:rPr lang="ru-RU" sz="1100" i="1" dirty="0"/>
                        <a:t> </a:t>
                      </a:r>
                      <a:r>
                        <a:rPr lang="ru-RU" sz="1100" i="1" dirty="0" err="1"/>
                        <a:t>Co</a:t>
                      </a:r>
                      <a:r>
                        <a:rPr lang="ru-RU" sz="1100" i="1" dirty="0"/>
                        <a:t>, Китай.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i="1" dirty="0" err="1"/>
                        <a:t>Humimic</a:t>
                      </a:r>
                      <a:r>
                        <a:rPr lang="ru-RU" sz="1100" i="1" dirty="0"/>
                        <a:t> </a:t>
                      </a:r>
                      <a:r>
                        <a:rPr lang="ru-RU" sz="1100" i="1" dirty="0" err="1"/>
                        <a:t>Medical</a:t>
                      </a:r>
                      <a:r>
                        <a:rPr lang="ru-RU" sz="1100" i="1" dirty="0"/>
                        <a:t>, США.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i="0" dirty="0">
                          <a:solidFill>
                            <a:srgbClr val="C00000"/>
                          </a:solidFill>
                        </a:rPr>
                        <a:t>_</a:t>
                      </a:r>
                      <a:r>
                        <a:rPr lang="en-US" sz="1100" i="0" dirty="0" err="1">
                          <a:solidFill>
                            <a:srgbClr val="C00000"/>
                          </a:solidFill>
                          <a:latin typeface="Bauhaus" pitchFamily="2" charset="0"/>
                        </a:rPr>
                        <a:t>skullpill</a:t>
                      </a:r>
                      <a:r>
                        <a:rPr lang="en-US" sz="1100" i="0" dirty="0">
                          <a:solidFill>
                            <a:srgbClr val="C00000"/>
                          </a:solidFill>
                          <a:latin typeface="Bauhaus" pitchFamily="2" charset="0"/>
                        </a:rPr>
                        <a:t>+</a:t>
                      </a:r>
                      <a:endParaRPr lang="ru-RU" sz="1100" i="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8051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i="1" u="none" dirty="0"/>
                        <a:t>ассортимент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симуляторы сосудов, уха, носа, челюсти, хирургические коврики из силикона</a:t>
                      </a:r>
                    </a:p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симуляторы сосудов, хирургические коврики, </a:t>
                      </a:r>
                    </a:p>
                    <a:p>
                      <a:r>
                        <a:rPr lang="ru-RU" sz="1100" dirty="0"/>
                        <a:t>симуляторы инъекций, имитирующие проколы в соответствующие ткани из силикона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тренажеры и фантомы из различных материалов, симуляторы инъекций,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хирургические коврики </a:t>
                      </a:r>
                    </a:p>
                    <a:p>
                      <a:r>
                        <a:rPr lang="ru-RU" sz="1100" dirty="0"/>
                        <a:t>из силикона</a:t>
                      </a:r>
                    </a:p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тренажеры, фантомы, хирургические коврики </a:t>
                      </a:r>
                    </a:p>
                    <a:p>
                      <a:r>
                        <a:rPr lang="ru-RU" sz="1100" dirty="0"/>
                        <a:t>из силикона, полиуретановых компаундов, поливинилхлоридных компаундов</a:t>
                      </a:r>
                    </a:p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тренажеры в виде хирургических ковриков, симуляторы рук, например "</a:t>
                      </a:r>
                      <a:r>
                        <a:rPr lang="ru-RU" sz="1100" dirty="0" err="1"/>
                        <a:t>Tourniquet</a:t>
                      </a:r>
                      <a:r>
                        <a:rPr lang="ru-RU" sz="1100" dirty="0"/>
                        <a:t> </a:t>
                      </a:r>
                      <a:r>
                        <a:rPr lang="ru-RU" sz="1100" dirty="0" err="1"/>
                        <a:t>Arm</a:t>
                      </a:r>
                      <a:r>
                        <a:rPr lang="ru-RU" sz="1100" dirty="0"/>
                        <a:t> </a:t>
                      </a:r>
                      <a:r>
                        <a:rPr lang="ru-RU" sz="1100" dirty="0" err="1"/>
                        <a:t>Trainer</a:t>
                      </a:r>
                      <a:r>
                        <a:rPr lang="ru-RU" sz="1100" dirty="0"/>
                        <a:t>".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C00000"/>
                          </a:solidFill>
                        </a:rPr>
                        <a:t>_</a:t>
                      </a:r>
                      <a:r>
                        <a:rPr lang="en-US" sz="1100" b="1" dirty="0">
                          <a:solidFill>
                            <a:srgbClr val="C00000"/>
                          </a:solidFill>
                          <a:latin typeface="Bauhaus" pitchFamily="2" charset="0"/>
                        </a:rPr>
                        <a:t>fossa </a:t>
                      </a:r>
                      <a:r>
                        <a:rPr lang="en-US" sz="1100" b="1" dirty="0" err="1">
                          <a:solidFill>
                            <a:srgbClr val="C00000"/>
                          </a:solidFill>
                          <a:latin typeface="Bauhaus" pitchFamily="2" charset="0"/>
                        </a:rPr>
                        <a:t>cubitalis</a:t>
                      </a:r>
                      <a:r>
                        <a:rPr lang="en-US" sz="1100" b="1" dirty="0">
                          <a:solidFill>
                            <a:srgbClr val="C00000"/>
                          </a:solidFill>
                          <a:latin typeface="Bauhaus" pitchFamily="2" charset="0"/>
                        </a:rPr>
                        <a:t>+</a:t>
                      </a:r>
                      <a:endParaRPr lang="ru-RU" sz="11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969958"/>
                  </a:ext>
                </a:extLst>
              </a:tr>
              <a:tr h="999678">
                <a:tc>
                  <a:txBody>
                    <a:bodyPr/>
                    <a:lstStyle/>
                    <a:p>
                      <a:r>
                        <a:rPr lang="ru-RU" sz="1100" b="1" i="1" dirty="0"/>
                        <a:t>имитация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посредственная имитация физико-механических свойств биологических тканей; компромиссное качество, не реалистичные формы и цвета; не сложная структура продуктов; 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нет имитации механических характеристик тканей; отсутствует полное анатомическое сходство; тренажеры имеют сложное устройство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не имеют высокого уровня анатомического соответствия; тренажеры имеют сложное устройство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не имеют высокого уровня анатомического соответствия; тренажеры имеют сложное устройство</a:t>
                      </a:r>
                    </a:p>
                    <a:p>
                      <a:endParaRPr lang="ru-RU" sz="1100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некоторые продукты имеют сложную структуру - "кости", "мягкие ткани", полости в виде сосудов; имитация не полная: либо отсутствует </a:t>
                      </a:r>
                      <a:r>
                        <a:rPr lang="ru-RU" sz="1100" dirty="0" err="1"/>
                        <a:t>анатомичность</a:t>
                      </a:r>
                      <a:r>
                        <a:rPr lang="ru-RU" sz="1100" dirty="0"/>
                        <a:t> формы, либо отсутствует сложная структура; отсутствует имитация сосудов и нервов; поверхность тренажера не имитирует кожу человека, ее подвижность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C00000"/>
                          </a:solidFill>
                        </a:rPr>
                        <a:t>полная имитация физико-механических и анатомо-физиологических характеристик тканей и органов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23380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B8FE953-C973-420A-9711-96A8FCC80714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EEFC45-D4E7-4F56-BA6E-9A6CE4B3A775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467758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533F230A-C51C-43EA-88CF-7C82F887CE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98045"/>
              </p:ext>
            </p:extLst>
          </p:nvPr>
        </p:nvGraphicFramePr>
        <p:xfrm>
          <a:off x="35441" y="71562"/>
          <a:ext cx="12121117" cy="67513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09823">
                  <a:extLst>
                    <a:ext uri="{9D8B030D-6E8A-4147-A177-3AD203B41FA5}">
                      <a16:colId xmlns:a16="http://schemas.microsoft.com/office/drawing/2014/main" val="2055822011"/>
                    </a:ext>
                  </a:extLst>
                </a:gridCol>
                <a:gridCol w="1520456">
                  <a:extLst>
                    <a:ext uri="{9D8B030D-6E8A-4147-A177-3AD203B41FA5}">
                      <a16:colId xmlns:a16="http://schemas.microsoft.com/office/drawing/2014/main" val="2522148931"/>
                    </a:ext>
                  </a:extLst>
                </a:gridCol>
                <a:gridCol w="1711842">
                  <a:extLst>
                    <a:ext uri="{9D8B030D-6E8A-4147-A177-3AD203B41FA5}">
                      <a16:colId xmlns:a16="http://schemas.microsoft.com/office/drawing/2014/main" val="3563100580"/>
                    </a:ext>
                  </a:extLst>
                </a:gridCol>
                <a:gridCol w="2169042">
                  <a:extLst>
                    <a:ext uri="{9D8B030D-6E8A-4147-A177-3AD203B41FA5}">
                      <a16:colId xmlns:a16="http://schemas.microsoft.com/office/drawing/2014/main" val="2863268762"/>
                    </a:ext>
                  </a:extLst>
                </a:gridCol>
                <a:gridCol w="1509823">
                  <a:extLst>
                    <a:ext uri="{9D8B030D-6E8A-4147-A177-3AD203B41FA5}">
                      <a16:colId xmlns:a16="http://schemas.microsoft.com/office/drawing/2014/main" val="4183103294"/>
                    </a:ext>
                  </a:extLst>
                </a:gridCol>
                <a:gridCol w="2041451">
                  <a:extLst>
                    <a:ext uri="{9D8B030D-6E8A-4147-A177-3AD203B41FA5}">
                      <a16:colId xmlns:a16="http://schemas.microsoft.com/office/drawing/2014/main" val="1118312094"/>
                    </a:ext>
                  </a:extLst>
                </a:gridCol>
                <a:gridCol w="1658680">
                  <a:extLst>
                    <a:ext uri="{9D8B030D-6E8A-4147-A177-3AD203B41FA5}">
                      <a16:colId xmlns:a16="http://schemas.microsoft.com/office/drawing/2014/main" val="241809487"/>
                    </a:ext>
                  </a:extLst>
                </a:gridCol>
              </a:tblGrid>
              <a:tr h="421642">
                <a:tc>
                  <a:txBody>
                    <a:bodyPr/>
                    <a:lstStyle/>
                    <a:p>
                      <a:r>
                        <a:rPr lang="ru-RU" sz="1100" b="1" i="1" dirty="0"/>
                        <a:t>Компании, решающие проблему аналогичными способами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1" dirty="0" err="1"/>
                        <a:t>Scalpelmed</a:t>
                      </a:r>
                      <a:r>
                        <a:rPr lang="ru-RU" sz="1100" b="1" i="1" dirty="0"/>
                        <a:t>, Россия.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1" dirty="0" err="1"/>
                        <a:t>Simmed</a:t>
                      </a:r>
                      <a:r>
                        <a:rPr lang="ru-RU" sz="1100" b="1" i="1" dirty="0"/>
                        <a:t>, Россия.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1" dirty="0"/>
                        <a:t>ГЭОТАР-Мед, Россия.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1" dirty="0" err="1"/>
                        <a:t>Erler</a:t>
                      </a:r>
                      <a:r>
                        <a:rPr lang="ru-RU" sz="1100" b="1" i="1" dirty="0"/>
                        <a:t> </a:t>
                      </a:r>
                      <a:r>
                        <a:rPr lang="ru-RU" sz="1100" b="1" i="1" dirty="0" err="1"/>
                        <a:t>Zimmer</a:t>
                      </a:r>
                      <a:r>
                        <a:rPr lang="ru-RU" sz="1100" b="1" i="1" dirty="0"/>
                        <a:t>, Германия; </a:t>
                      </a:r>
                      <a:r>
                        <a:rPr lang="ru-RU" sz="1100" b="1" i="1" dirty="0" err="1"/>
                        <a:t>Shanghai</a:t>
                      </a:r>
                      <a:r>
                        <a:rPr lang="ru-RU" sz="1100" b="1" i="1" dirty="0"/>
                        <a:t> </a:t>
                      </a:r>
                      <a:r>
                        <a:rPr lang="ru-RU" sz="1100" b="1" i="1" dirty="0" err="1"/>
                        <a:t>Chinon</a:t>
                      </a:r>
                      <a:r>
                        <a:rPr lang="ru-RU" sz="1100" b="1" i="1" dirty="0"/>
                        <a:t> </a:t>
                      </a:r>
                      <a:r>
                        <a:rPr lang="ru-RU" sz="1100" b="1" i="1" dirty="0" err="1"/>
                        <a:t>Medical&amp;Equipment</a:t>
                      </a:r>
                      <a:r>
                        <a:rPr lang="ru-RU" sz="1100" b="1" i="1" dirty="0"/>
                        <a:t> </a:t>
                      </a:r>
                      <a:r>
                        <a:rPr lang="ru-RU" sz="1100" b="1" i="1" dirty="0" err="1"/>
                        <a:t>Manufacturing</a:t>
                      </a:r>
                      <a:r>
                        <a:rPr lang="ru-RU" sz="1100" b="1" i="1" dirty="0"/>
                        <a:t> </a:t>
                      </a:r>
                      <a:r>
                        <a:rPr lang="ru-RU" sz="1100" b="1" i="1" dirty="0" err="1"/>
                        <a:t>Co</a:t>
                      </a:r>
                      <a:r>
                        <a:rPr lang="ru-RU" sz="1100" b="1" i="1" dirty="0"/>
                        <a:t>, Китай.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1" dirty="0" err="1"/>
                        <a:t>Humimic</a:t>
                      </a:r>
                      <a:r>
                        <a:rPr lang="ru-RU" sz="1100" b="1" i="1" dirty="0"/>
                        <a:t> </a:t>
                      </a:r>
                      <a:r>
                        <a:rPr lang="ru-RU" sz="1100" b="1" i="1" dirty="0" err="1"/>
                        <a:t>Medical</a:t>
                      </a:r>
                      <a:r>
                        <a:rPr lang="ru-RU" sz="1100" b="1" i="1" dirty="0"/>
                        <a:t>, США.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rgbClr val="C00000"/>
                          </a:solidFill>
                        </a:rPr>
                        <a:t>_</a:t>
                      </a:r>
                      <a:r>
                        <a:rPr lang="en-US" sz="1100" b="1" i="0" dirty="0" err="1">
                          <a:solidFill>
                            <a:srgbClr val="C00000"/>
                          </a:solidFill>
                          <a:latin typeface="Bauhaus" pitchFamily="2" charset="0"/>
                        </a:rPr>
                        <a:t>skullpill</a:t>
                      </a:r>
                      <a:r>
                        <a:rPr lang="en-US" sz="1100" b="1" i="0" dirty="0">
                          <a:solidFill>
                            <a:srgbClr val="C00000"/>
                          </a:solidFill>
                          <a:latin typeface="Bauhaus" pitchFamily="2" charset="0"/>
                        </a:rPr>
                        <a:t>+</a:t>
                      </a:r>
                      <a:endParaRPr lang="ru-RU" sz="1100" b="1" i="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8051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/>
                        <a:t>модульность, </a:t>
                      </a:r>
                      <a:r>
                        <a:rPr lang="ru-RU" sz="1100" b="1" i="1" dirty="0" err="1"/>
                        <a:t>обновляемость</a:t>
                      </a:r>
                      <a:r>
                        <a:rPr lang="ru-RU" sz="1100" b="1" i="1" dirty="0"/>
                        <a:t>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/>
                        <a:t>ресурс</a:t>
                      </a:r>
                    </a:p>
                    <a:p>
                      <a:endParaRPr lang="ru-RU" sz="11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не </a:t>
                      </a:r>
                      <a:r>
                        <a:rPr lang="ru-RU" sz="1100" dirty="0" err="1"/>
                        <a:t>модульны</a:t>
                      </a:r>
                      <a:r>
                        <a:rPr lang="ru-RU" sz="1100" dirty="0"/>
                        <a:t>;</a:t>
                      </a:r>
                    </a:p>
                    <a:p>
                      <a:r>
                        <a:rPr lang="ru-RU" sz="1100" dirty="0"/>
                        <a:t>не обновляемы; имеют ограниченный ресурс использования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отсутствует модульность и </a:t>
                      </a:r>
                      <a:r>
                        <a:rPr lang="ru-RU" sz="1100" dirty="0" err="1"/>
                        <a:t>обновляемость</a:t>
                      </a:r>
                      <a:r>
                        <a:rPr lang="ru-RU" sz="1100" dirty="0"/>
                        <a:t>; ограниченный ресурс;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полностью не обновляемы, хоть некоторые тренажеры и имеют сменные части; сменные части также имеют маленький ресурс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не обновляемы, некоторые тренажеры имеют дорогостоящие сменные части; сменные части также имеют маленький ресурс</a:t>
                      </a:r>
                    </a:p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нет модульности, </a:t>
                      </a:r>
                      <a:r>
                        <a:rPr lang="ru-RU" sz="1100" dirty="0" err="1"/>
                        <a:t>заменямые</a:t>
                      </a:r>
                      <a:r>
                        <a:rPr lang="ru-RU" sz="1100" dirty="0"/>
                        <a:t> части не поставляются отдельно, нет полноценного обновления, не смотря на использование термопластичного материала в основе тренажера; </a:t>
                      </a:r>
                    </a:p>
                    <a:p>
                      <a:r>
                        <a:rPr lang="ru-RU" sz="1100" dirty="0"/>
                        <a:t>подразумевается возможность ремонта с помощью клея;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C00000"/>
                          </a:solidFill>
                        </a:rPr>
                        <a:t>модульность,</a:t>
                      </a:r>
                    </a:p>
                    <a:p>
                      <a:r>
                        <a:rPr lang="ru-RU" sz="1100" b="1" dirty="0" err="1">
                          <a:solidFill>
                            <a:srgbClr val="C00000"/>
                          </a:solidFill>
                        </a:rPr>
                        <a:t>обновляемость</a:t>
                      </a:r>
                      <a:r>
                        <a:rPr lang="ru-RU" sz="1100" b="1" dirty="0">
                          <a:solidFill>
                            <a:srgbClr val="C00000"/>
                          </a:solidFill>
                        </a:rPr>
                        <a:t>, неограниченный ресурс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96995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i="1" dirty="0"/>
                        <a:t>безопасность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используются безопасные материалы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используются безопасные материалы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используются безопасные и малоопасные  материалы (хлорид-содержащие полимеры)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используются безопасные и малоопасные  материалы (хлорид-содержащие полимеры)</a:t>
                      </a:r>
                    </a:p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используются безопасные материалы</a:t>
                      </a:r>
                    </a:p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</a:rPr>
                        <a:t>используются безопасные материалы</a:t>
                      </a:r>
                    </a:p>
                    <a:p>
                      <a:endParaRPr lang="ru-RU" sz="11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6136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/>
                        <a:t>универсальность</a:t>
                      </a:r>
                    </a:p>
                    <a:p>
                      <a:endParaRPr lang="ru-RU" sz="11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тренажеры узконаправлены;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тренажеры узконаправлены;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тренажеры ограниченно направлены;</a:t>
                      </a:r>
                    </a:p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тренажеры ограниченно направлены;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тренажеры ограниченно направлены;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C00000"/>
                          </a:solidFill>
                        </a:rPr>
                        <a:t>тренажер универсален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7584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/>
                        <a:t>интерактивность</a:t>
                      </a:r>
                    </a:p>
                    <a:p>
                      <a:endParaRPr lang="ru-RU" sz="11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отсутствует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AR-</a:t>
                      </a:r>
                      <a:r>
                        <a:rPr lang="ru-RU" sz="1100" dirty="0"/>
                        <a:t>приложение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AR-</a:t>
                      </a:r>
                      <a:r>
                        <a:rPr lang="ru-RU" sz="1100" dirty="0"/>
                        <a:t>приложение, имитация физиологии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имитация физиологии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имитация физиологии</a:t>
                      </a:r>
                    </a:p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</a:rPr>
                        <a:t>задел под </a:t>
                      </a:r>
                      <a:r>
                        <a:rPr lang="en-US" sz="1100" b="1" dirty="0">
                          <a:solidFill>
                            <a:srgbClr val="C00000"/>
                          </a:solidFill>
                        </a:rPr>
                        <a:t>AR-</a:t>
                      </a:r>
                      <a:r>
                        <a:rPr lang="ru-RU" sz="1100" b="1" dirty="0">
                          <a:solidFill>
                            <a:srgbClr val="C00000"/>
                          </a:solidFill>
                        </a:rPr>
                        <a:t>приложение, имитацию физиологии и автоматизацию</a:t>
                      </a:r>
                    </a:p>
                    <a:p>
                      <a:endParaRPr lang="ru-RU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174186"/>
                  </a:ext>
                </a:extLst>
              </a:tr>
              <a:tr h="999678">
                <a:tc>
                  <a:txBody>
                    <a:bodyPr/>
                    <a:lstStyle/>
                    <a:p>
                      <a:r>
                        <a:rPr lang="ru-RU" sz="1100" b="1" i="1" dirty="0"/>
                        <a:t>стоимость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варьирует от 290 рублей до 3200 рублей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начинается от 10000 рублей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начинается от 12000 рублей и достигает - сотен тысяч, сменные части – 50% от стоимости тренажера</a:t>
                      </a:r>
                    </a:p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начинается от 60000 рублей и достигает - сотен тысяч, сменные части – 50% от стоимости тренажера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/>
                    </a:p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начинается от 45000 рублей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</a:rPr>
                        <a:t>4000 рублей, остальные модули - 500 рублей за штуку, "Клей для мышц" </a:t>
                      </a:r>
                      <a:r>
                        <a:rPr lang="en-US" sz="1100" b="1" dirty="0">
                          <a:solidFill>
                            <a:srgbClr val="C00000"/>
                          </a:solidFill>
                        </a:rPr>
                        <a:t>– 500 </a:t>
                      </a:r>
                      <a:r>
                        <a:rPr lang="ru-RU" sz="1100" b="1" dirty="0">
                          <a:solidFill>
                            <a:srgbClr val="C00000"/>
                          </a:solidFill>
                        </a:rPr>
                        <a:t>рублей, негативная форма - 2000 рублей</a:t>
                      </a:r>
                    </a:p>
                    <a:p>
                      <a:endParaRPr lang="ru-RU" sz="11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24066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8B13EB-B1F0-442A-8C6E-A6C39FBA46DF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21367-205B-451F-A3E5-F08CDBA33A4B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2741503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51F78F-0FDC-4FD8-99D7-3B3072D40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_краткий технический обзор продукции конкурентов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3AE096-F3B7-424B-930C-E6960266D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1784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400" dirty="0"/>
              <a:t>Прямых аналогов нет, по крайней мере, они не реализованы в подобной форме, но есть </a:t>
            </a:r>
            <a:r>
              <a:rPr lang="ru-RU" sz="1400" dirty="0">
                <a:solidFill>
                  <a:srgbClr val="C00000"/>
                </a:solidFill>
              </a:rPr>
              <a:t>отечественные и зарубежные неполные аналоги </a:t>
            </a:r>
            <a:r>
              <a:rPr lang="ru-RU" sz="1400" dirty="0"/>
              <a:t>данного продукта, решающие схожие задачи. </a:t>
            </a:r>
          </a:p>
          <a:p>
            <a:pPr>
              <a:buFont typeface="+mj-lt"/>
              <a:buAutoNum type="arabicPeriod"/>
            </a:pPr>
            <a:r>
              <a:rPr lang="ru-RU" sz="1400" dirty="0"/>
              <a:t>Так, компания </a:t>
            </a:r>
            <a:r>
              <a:rPr lang="ru-RU" sz="1400" i="1" dirty="0">
                <a:solidFill>
                  <a:srgbClr val="C00000"/>
                </a:solidFill>
              </a:rPr>
              <a:t>ГЭОТАР-Мед</a:t>
            </a:r>
            <a:r>
              <a:rPr lang="ru-RU" sz="1400" dirty="0"/>
              <a:t> изготавливает подобные модели </a:t>
            </a:r>
            <a:r>
              <a:rPr lang="ru-RU" sz="1400" i="1" dirty="0"/>
              <a:t>рук для наложения швов; перевязок; отработки внутривенного доступа, внутривенных инъекций и забора крови; внутримышечных инъекций; внутрикостных инъекций; регионарной анестезии и сосудистого доступа; для отработки периферического венозного доступа под УЗ-контролем и т.п. </a:t>
            </a:r>
            <a:r>
              <a:rPr lang="ru-RU" sz="1400" dirty="0"/>
              <a:t>Каждый из данных продуктов имеет один способ использования, для отработки ограниченного числа манипуляций, изнашивается с течением времени, при этом не является обновляемым, например, даже инновационный материал </a:t>
            </a:r>
            <a:r>
              <a:rPr lang="ru-RU" sz="1400" i="1" dirty="0" err="1">
                <a:solidFill>
                  <a:srgbClr val="C00000"/>
                </a:solidFill>
              </a:rPr>
              <a:t>ТруУльтра</a:t>
            </a:r>
            <a:r>
              <a:rPr lang="ru-RU" sz="1400" dirty="0">
                <a:solidFill>
                  <a:srgbClr val="C00000"/>
                </a:solidFill>
              </a:rPr>
              <a:t>, </a:t>
            </a:r>
            <a:r>
              <a:rPr lang="ru-RU" sz="1400" dirty="0"/>
              <a:t>из которого изготовлен лишь один тренажер - </a:t>
            </a:r>
            <a:r>
              <a:rPr lang="ru-RU" sz="1400" i="1" dirty="0" err="1">
                <a:solidFill>
                  <a:srgbClr val="C00000"/>
                </a:solidFill>
              </a:rPr>
              <a:t>ТруНервБлок</a:t>
            </a:r>
            <a:r>
              <a:rPr lang="ru-RU" sz="1400" i="1" dirty="0">
                <a:solidFill>
                  <a:srgbClr val="C00000"/>
                </a:solidFill>
              </a:rPr>
              <a:t>,</a:t>
            </a:r>
            <a:r>
              <a:rPr lang="ru-RU" sz="1400" dirty="0"/>
              <a:t> выдерживает лишь около </a:t>
            </a:r>
            <a:r>
              <a:rPr lang="ru-RU" sz="1400" b="1" i="1" dirty="0">
                <a:solidFill>
                  <a:srgbClr val="C00000"/>
                </a:solidFill>
              </a:rPr>
              <a:t>1000</a:t>
            </a:r>
            <a:r>
              <a:rPr lang="ru-RU" sz="1400" dirty="0"/>
              <a:t> проколов, и с каждым проколом тренажер теряет свои качества безвозвратно, а другие тренажеры и вовсе сделаны из винила, который не выдержит и </a:t>
            </a:r>
            <a:r>
              <a:rPr lang="ru-RU" sz="1400" b="1" i="1" dirty="0">
                <a:solidFill>
                  <a:srgbClr val="C00000"/>
                </a:solidFill>
              </a:rPr>
              <a:t>100</a:t>
            </a:r>
            <a:r>
              <a:rPr lang="ru-RU" sz="1400" dirty="0"/>
              <a:t> проколов. Все тренажеры имитируют лишь какую-то анатомическую часть тела человека, не во всех случаях успешно, узко направлены, не универсальны, дорогостоящи (каждый тренажер стоит от </a:t>
            </a:r>
            <a:r>
              <a:rPr lang="ru-RU" sz="1400" b="1" i="1" dirty="0">
                <a:solidFill>
                  <a:srgbClr val="C00000"/>
                </a:solidFill>
              </a:rPr>
              <a:t>12 000 </a:t>
            </a:r>
            <a:r>
              <a:rPr lang="ru-RU" sz="1400" dirty="0"/>
              <a:t>рублей и до </a:t>
            </a:r>
            <a:r>
              <a:rPr lang="ru-RU" sz="1400" b="1" i="1" dirty="0">
                <a:solidFill>
                  <a:srgbClr val="C00000"/>
                </a:solidFill>
              </a:rPr>
              <a:t>100 000 </a:t>
            </a:r>
            <a:r>
              <a:rPr lang="ru-RU" sz="1400" dirty="0"/>
              <a:t>рублей), что делает их недоступными для большинства целевой аудитории в силу деструктивного характера их использования. Далеко не каждый ученик может позволить себе приобрести по тренажеру для отработки конкретного навыка, этого не могут в полной мере сделать даже учреждения с серьезным бюджетом. </a:t>
            </a:r>
          </a:p>
          <a:p>
            <a:pPr>
              <a:buFont typeface="+mj-lt"/>
              <a:buAutoNum type="arabicPeriod"/>
            </a:pPr>
            <a:r>
              <a:rPr lang="ru-RU" sz="1400" dirty="0"/>
              <a:t>Подобные продукты изготавливают малоизвестные китайские компании, например, </a:t>
            </a:r>
            <a:r>
              <a:rPr lang="ru-RU" sz="1400" i="1" dirty="0" err="1">
                <a:solidFill>
                  <a:srgbClr val="C00000"/>
                </a:solidFill>
              </a:rPr>
              <a:t>Surgiskill</a:t>
            </a:r>
            <a:r>
              <a:rPr lang="ru-RU" sz="1400" i="1" dirty="0">
                <a:solidFill>
                  <a:srgbClr val="C00000"/>
                </a:solidFill>
              </a:rPr>
              <a:t>,</a:t>
            </a:r>
            <a:r>
              <a:rPr lang="ru-RU" sz="1400" dirty="0"/>
              <a:t> стоят они от </a:t>
            </a:r>
            <a:r>
              <a:rPr lang="ru-RU" sz="1400" b="1" i="1" dirty="0">
                <a:solidFill>
                  <a:srgbClr val="C00000"/>
                </a:solidFill>
              </a:rPr>
              <a:t>8000</a:t>
            </a:r>
            <a:r>
              <a:rPr lang="ru-RU" sz="1400" dirty="0"/>
              <a:t> рублей и выше, при существенной потере в качестве, и тех же недостатках в совокупности. </a:t>
            </a:r>
          </a:p>
          <a:p>
            <a:pPr>
              <a:buFont typeface="+mj-lt"/>
              <a:buAutoNum type="arabicPeriod"/>
            </a:pPr>
            <a:r>
              <a:rPr lang="ru-RU" sz="1400" dirty="0"/>
              <a:t>Также подобные продукты изготавливает американская компания </a:t>
            </a:r>
            <a:r>
              <a:rPr lang="ru-RU" sz="1400" i="1" dirty="0" err="1">
                <a:solidFill>
                  <a:srgbClr val="C00000"/>
                </a:solidFill>
              </a:rPr>
              <a:t>Humimic</a:t>
            </a:r>
            <a:r>
              <a:rPr lang="ru-RU" sz="1400" i="1" dirty="0">
                <a:solidFill>
                  <a:srgbClr val="C00000"/>
                </a:solidFill>
              </a:rPr>
              <a:t> </a:t>
            </a:r>
            <a:r>
              <a:rPr lang="ru-RU" sz="1400" i="1" dirty="0" err="1">
                <a:solidFill>
                  <a:srgbClr val="C00000"/>
                </a:solidFill>
              </a:rPr>
              <a:t>Medical</a:t>
            </a:r>
            <a:r>
              <a:rPr lang="ru-RU" sz="1400" i="1" dirty="0">
                <a:solidFill>
                  <a:srgbClr val="C00000"/>
                </a:solidFill>
              </a:rPr>
              <a:t> </a:t>
            </a:r>
            <a:r>
              <a:rPr lang="ru-RU" sz="1400" dirty="0"/>
              <a:t>дочернее подразделение компании </a:t>
            </a:r>
            <a:r>
              <a:rPr lang="ru-RU" sz="1400" i="1" dirty="0" err="1">
                <a:solidFill>
                  <a:srgbClr val="C00000"/>
                </a:solidFill>
              </a:rPr>
              <a:t>Clear</a:t>
            </a:r>
            <a:r>
              <a:rPr lang="ru-RU" sz="1400" i="1" dirty="0">
                <a:solidFill>
                  <a:srgbClr val="C00000"/>
                </a:solidFill>
              </a:rPr>
              <a:t> </a:t>
            </a:r>
            <a:r>
              <a:rPr lang="ru-RU" sz="1400" i="1" dirty="0" err="1">
                <a:solidFill>
                  <a:srgbClr val="C00000"/>
                </a:solidFill>
              </a:rPr>
              <a:t>Bali</a:t>
            </a:r>
            <a:r>
              <a:rPr lang="en-US" sz="1400" i="1" dirty="0">
                <a:solidFill>
                  <a:srgbClr val="C00000"/>
                </a:solidFill>
              </a:rPr>
              <a:t>s</a:t>
            </a:r>
            <a:r>
              <a:rPr lang="ru-RU" sz="1400" i="1" dirty="0" err="1">
                <a:solidFill>
                  <a:srgbClr val="C00000"/>
                </a:solidFill>
              </a:rPr>
              <a:t>tics</a:t>
            </a:r>
            <a:r>
              <a:rPr lang="ru-RU" sz="1400" i="1" dirty="0">
                <a:solidFill>
                  <a:srgbClr val="C00000"/>
                </a:solidFill>
              </a:rPr>
              <a:t>,</a:t>
            </a:r>
            <a:r>
              <a:rPr lang="ru-RU" sz="1400" i="1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в некоторых продуктах используется идея "обновления" продукта путем переплавки термопластичного материала, но эти продукты в полной мере не являются имитаторами биологических тканей, не имитируют анатомо-физиологические и эстетические особенности тела человека, поэтому не могут обеспечить необходимое качество взаимодействия с продуктом, к тому же являются очень дорогостоящими - от </a:t>
            </a:r>
            <a:r>
              <a:rPr lang="ru-RU" sz="1400" b="1" i="1" dirty="0">
                <a:solidFill>
                  <a:srgbClr val="C00000"/>
                </a:solidFill>
              </a:rPr>
              <a:t>20 000 </a:t>
            </a:r>
            <a:r>
              <a:rPr lang="ru-RU" sz="1400" dirty="0"/>
              <a:t>рублей (при курсе - 60 рублей за 1 доллар), не считая логистических затрат для доставки в СНГ. </a:t>
            </a:r>
          </a:p>
          <a:p>
            <a:pPr>
              <a:buFont typeface="+mj-lt"/>
              <a:buAutoNum type="arabicPeriod"/>
            </a:pPr>
            <a:r>
              <a:rPr lang="ru-RU" sz="1400" dirty="0"/>
              <a:t>Совсем неполные аналоги - это хирургические коврики от отечественных производителей (например, </a:t>
            </a:r>
            <a:r>
              <a:rPr lang="ru-RU" sz="1400" i="1" dirty="0" err="1">
                <a:solidFill>
                  <a:srgbClr val="C00000"/>
                </a:solidFill>
              </a:rPr>
              <a:t>Scalpel</a:t>
            </a:r>
            <a:r>
              <a:rPr lang="ru-RU" sz="1400" i="1" dirty="0">
                <a:solidFill>
                  <a:srgbClr val="C00000"/>
                </a:solidFill>
              </a:rPr>
              <a:t> </a:t>
            </a:r>
            <a:r>
              <a:rPr lang="ru-RU" sz="1400" i="1" dirty="0" err="1">
                <a:solidFill>
                  <a:srgbClr val="C00000"/>
                </a:solidFill>
              </a:rPr>
              <a:t>Med</a:t>
            </a:r>
            <a:r>
              <a:rPr lang="ru-RU" sz="1400" dirty="0"/>
              <a:t>) - по цене от </a:t>
            </a:r>
            <a:r>
              <a:rPr lang="ru-RU" sz="1400" b="1" i="1" dirty="0">
                <a:solidFill>
                  <a:srgbClr val="C00000"/>
                </a:solidFill>
              </a:rPr>
              <a:t>2500</a:t>
            </a:r>
            <a:r>
              <a:rPr lang="ru-RU" sz="1400" dirty="0"/>
              <a:t> рублей, и от китайских производителей - по цене от </a:t>
            </a:r>
            <a:r>
              <a:rPr lang="ru-RU" sz="1400" b="1" i="1" dirty="0">
                <a:solidFill>
                  <a:srgbClr val="C00000"/>
                </a:solidFill>
              </a:rPr>
              <a:t>1200</a:t>
            </a:r>
            <a:r>
              <a:rPr lang="ru-RU" sz="1400" dirty="0"/>
              <a:t> рублей. Данные тренажеры позволяют тренировать лишь навык хирургического шитья тканей, очень спорно имитируют биологические ткани, не являются обновляемыми, быстро изнашиваются, не восстанавливаются, а значит являются дорогостоящими. Например, компаунды на основе силикона или полиуретана выдерживают не более </a:t>
            </a:r>
            <a:r>
              <a:rPr lang="ru-RU" sz="1400" b="1" i="1" dirty="0">
                <a:solidFill>
                  <a:srgbClr val="C00000"/>
                </a:solidFill>
              </a:rPr>
              <a:t>20</a:t>
            </a:r>
            <a:r>
              <a:rPr lang="ru-RU" sz="1400" dirty="0"/>
              <a:t> проколов в малом объеме.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43A86E-1DF1-4E5B-9888-A30D1D9A31A6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EEC091-594C-4910-A9B7-FD1E59A306E7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6DAF1F6-59CB-4D0F-AC54-AF13456F0B99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7" name="Picture 2" descr="SIB MED">
              <a:extLst>
                <a:ext uri="{FF2B5EF4-FFF2-40B4-BE49-F238E27FC236}">
                  <a16:creationId xmlns:a16="http://schemas.microsoft.com/office/drawing/2014/main" id="{F132374D-B010-4DE2-95EA-647063E29E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42EE4B09-D235-4A7A-B2AA-B97FA8C802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0ABC9C78-1E03-4702-AB87-D6939CE1870C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98302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D0BB80-FD9A-4B61-80AC-3C1E3DFCA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_вывод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AB18B-5E8C-475B-B969-81B557490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rgbClr val="C00000"/>
                </a:solidFill>
              </a:rPr>
              <a:t>Данный продукт не имеет этих недостатков: </a:t>
            </a:r>
          </a:p>
          <a:p>
            <a:r>
              <a:rPr lang="ru-RU" sz="1600" dirty="0"/>
              <a:t>является </a:t>
            </a:r>
            <a:r>
              <a:rPr lang="ru-RU" sz="1600" dirty="0">
                <a:solidFill>
                  <a:srgbClr val="C00000"/>
                </a:solidFill>
              </a:rPr>
              <a:t>универсальным</a:t>
            </a:r>
            <a:r>
              <a:rPr lang="ru-RU" sz="1600" dirty="0"/>
              <a:t> и позволяет отрабатывать различные медицинские манипуляции: </a:t>
            </a:r>
            <a:r>
              <a:rPr lang="ru-RU" sz="1600" i="1" dirty="0"/>
              <a:t>от катетеризации до хирургического шитья, от наложения повязок до проведения полноценных операций</a:t>
            </a:r>
          </a:p>
          <a:p>
            <a:r>
              <a:rPr lang="ru-RU" sz="1600" dirty="0"/>
              <a:t>максимально </a:t>
            </a:r>
            <a:r>
              <a:rPr lang="ru-RU" sz="1600" dirty="0">
                <a:solidFill>
                  <a:srgbClr val="C00000"/>
                </a:solidFill>
              </a:rPr>
              <a:t>реалистично имитирует </a:t>
            </a:r>
            <a:r>
              <a:rPr lang="ru-RU" sz="1600" dirty="0"/>
              <a:t>биологические ткани, с течением времени по мере изнашивания - каждый из модулей можно заменить на новый - либо купив дополнительные наборы </a:t>
            </a:r>
            <a:r>
              <a:rPr lang="ru-RU" sz="1600" dirty="0">
                <a:solidFill>
                  <a:srgbClr val="C00000"/>
                </a:solidFill>
              </a:rPr>
              <a:t>"Кожных модулей", "Нервно-сосудистых модулей", </a:t>
            </a:r>
            <a:r>
              <a:rPr lang="ru-RU" sz="1600" dirty="0"/>
              <a:t>термопластичный материал </a:t>
            </a:r>
            <a:r>
              <a:rPr lang="ru-RU" sz="1600" dirty="0">
                <a:solidFill>
                  <a:srgbClr val="C00000"/>
                </a:solidFill>
              </a:rPr>
              <a:t>"Мышечный модуль" </a:t>
            </a:r>
            <a:r>
              <a:rPr lang="ru-RU" sz="1600" dirty="0"/>
              <a:t>или </a:t>
            </a:r>
            <a:r>
              <a:rPr lang="ru-RU" sz="1600" dirty="0">
                <a:solidFill>
                  <a:srgbClr val="C00000"/>
                </a:solidFill>
              </a:rPr>
              <a:t>"Клей для мышц" </a:t>
            </a:r>
            <a:r>
              <a:rPr lang="ru-RU" sz="1600" dirty="0"/>
              <a:t>для обновления </a:t>
            </a:r>
            <a:r>
              <a:rPr lang="ru-RU" sz="1600" dirty="0">
                <a:solidFill>
                  <a:srgbClr val="C00000"/>
                </a:solidFill>
              </a:rPr>
              <a:t>"Мышечного модуля" </a:t>
            </a:r>
            <a:r>
              <a:rPr lang="ru-RU" sz="1600" dirty="0"/>
              <a:t>или вовсе </a:t>
            </a:r>
            <a:r>
              <a:rPr lang="ru-RU" sz="1600" dirty="0">
                <a:solidFill>
                  <a:srgbClr val="C00000"/>
                </a:solidFill>
              </a:rPr>
              <a:t>"Костный модуль", </a:t>
            </a:r>
            <a:r>
              <a:rPr lang="ru-RU" sz="1600" dirty="0"/>
              <a:t>если была </a:t>
            </a:r>
            <a:r>
              <a:rPr lang="ru-RU" sz="1600" i="1" dirty="0"/>
              <a:t>тренировка ампутации и формирования культи, </a:t>
            </a:r>
            <a:r>
              <a:rPr lang="ru-RU" sz="1600" dirty="0"/>
              <a:t>например. </a:t>
            </a:r>
          </a:p>
          <a:p>
            <a:r>
              <a:rPr lang="ru-RU" sz="1600" dirty="0"/>
              <a:t>данный продукт дает </a:t>
            </a:r>
            <a:r>
              <a:rPr lang="ru-RU" sz="1600" dirty="0">
                <a:solidFill>
                  <a:srgbClr val="C00000"/>
                </a:solidFill>
              </a:rPr>
              <a:t>уникальный опыт </a:t>
            </a:r>
            <a:r>
              <a:rPr lang="ru-RU" sz="1600" dirty="0"/>
              <a:t>работы с максимально реалистичным, "живым" объектом, например, отрабатывать </a:t>
            </a:r>
            <a:r>
              <a:rPr lang="ru-RU" sz="1600" i="1" dirty="0"/>
              <a:t>шитье периферических нервов рядом с сосудами в глубине тканей, </a:t>
            </a:r>
            <a:r>
              <a:rPr lang="ru-RU" sz="1600" dirty="0"/>
              <a:t>шить мышцы, а затем кожу, причем кожа будет подвижна, и делать это многократно, просто </a:t>
            </a:r>
            <a:r>
              <a:rPr lang="ru-RU" sz="1600" dirty="0">
                <a:solidFill>
                  <a:srgbClr val="C00000"/>
                </a:solidFill>
              </a:rPr>
              <a:t>обновляя </a:t>
            </a:r>
            <a:r>
              <a:rPr lang="ru-RU" sz="1600" dirty="0"/>
              <a:t>соответствующие модули. </a:t>
            </a:r>
          </a:p>
          <a:p>
            <a:r>
              <a:rPr lang="ru-RU" sz="1600" dirty="0"/>
              <a:t>у данного продукта есть </a:t>
            </a:r>
            <a:r>
              <a:rPr lang="ru-RU" sz="1600" dirty="0">
                <a:solidFill>
                  <a:srgbClr val="C00000"/>
                </a:solidFill>
              </a:rPr>
              <a:t>перспективы</a:t>
            </a:r>
            <a:r>
              <a:rPr lang="ru-RU" sz="1600" dirty="0"/>
              <a:t> для развития - соединение с имитаторами других частей тела, AR-приложение, автоматизация.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836145-E55D-4C04-81C6-64F51765C9EC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80C36E-24B5-4A65-B3B9-737CD4E7D57E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4224015-FF9C-4716-ADDB-1C9E8C387436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7" name="Picture 2" descr="SIB MED">
              <a:extLst>
                <a:ext uri="{FF2B5EF4-FFF2-40B4-BE49-F238E27FC236}">
                  <a16:creationId xmlns:a16="http://schemas.microsoft.com/office/drawing/2014/main" id="{AE81BBB3-4039-4096-8444-7370E8FCFE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3C0FA2F5-FDD5-4FE7-BABB-FE96B6170D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844820AE-3DE5-406A-805E-F874FF7260AA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7190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138F1-8FB5-45C9-B5E0-667EB08FD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8850" cy="1325563"/>
          </a:xfrm>
        </p:spPr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_ожидаемый способ коммерциализации предлагаемого к разработке продукта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D38914-3691-4E63-B6D3-93C73ED05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81282"/>
            <a:ext cx="10515600" cy="186083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600" dirty="0"/>
              <a:t>Для коммерциализации данного продукта необходимо создание </a:t>
            </a:r>
            <a:r>
              <a:rPr lang="ru-RU" sz="1600" dirty="0">
                <a:solidFill>
                  <a:srgbClr val="C00000"/>
                </a:solidFill>
              </a:rPr>
              <a:t>предприятия по мелкосерийному производству.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600" dirty="0"/>
              <a:t>Основными средствами производства будут выступать </a:t>
            </a:r>
            <a:r>
              <a:rPr lang="ru-RU" sz="1600" dirty="0">
                <a:solidFill>
                  <a:srgbClr val="C00000"/>
                </a:solidFill>
              </a:rPr>
              <a:t>мастер-модели, негативные и позитивные односторонние и двусторонние матрицы.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600" dirty="0"/>
              <a:t>Будут использоваться следующие технологии и методы: </a:t>
            </a:r>
            <a:r>
              <a:rPr lang="ru-RU" sz="1600" dirty="0">
                <a:solidFill>
                  <a:srgbClr val="C00000"/>
                </a:solidFill>
              </a:rPr>
              <a:t>аддитивные технологии; литье двухкомпонентных полимеров и компаундов с комнатной температурой отверждения под разным давлением; </a:t>
            </a:r>
            <a:r>
              <a:rPr lang="ru-RU" sz="1600" dirty="0" err="1">
                <a:solidFill>
                  <a:srgbClr val="C00000"/>
                </a:solidFill>
              </a:rPr>
              <a:t>шликерное</a:t>
            </a:r>
            <a:r>
              <a:rPr lang="ru-RU" sz="1600" dirty="0">
                <a:solidFill>
                  <a:srgbClr val="C00000"/>
                </a:solidFill>
              </a:rPr>
              <a:t> литье; изготовление методом напыления, ротационного литья и заливки.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97CA86-7055-44B2-97A3-C28B0135C824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8035D6-E00F-478A-803A-3C3A8E21D332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1BB126-A6FF-43D7-9DAD-7669FD79A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502" y="1876871"/>
            <a:ext cx="2603195" cy="2603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3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9F320B-A976-4CBA-951B-2AEC2C0F0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31630" y1="48438" x2="31630" y2="48438"/>
                        <a14:foregroundMark x1="29457" y1="44141" x2="29457" y2="44141"/>
                        <a14:foregroundMark x1="37283" y1="50977" x2="37283" y2="50977"/>
                        <a14:foregroundMark x1="41087" y1="48047" x2="41087" y2="48047"/>
                        <a14:foregroundMark x1="66413" y1="76758" x2="66413" y2="76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51" y="2812059"/>
            <a:ext cx="2997199" cy="1668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42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C54A72-98CF-4F77-BAF9-9A99BD9A97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555" y="2698461"/>
            <a:ext cx="1781605" cy="1781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37000"/>
              </a:srgbClr>
            </a:outerShdw>
          </a:effec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701B2A0D-9F9C-4117-8FBF-077E3E45A344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12" name="Picture 2" descr="SIB MED">
              <a:extLst>
                <a:ext uri="{FF2B5EF4-FFF2-40B4-BE49-F238E27FC236}">
                  <a16:creationId xmlns:a16="http://schemas.microsoft.com/office/drawing/2014/main" id="{22F35D16-7836-4764-8396-06A1FD9105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073C0FAD-2F56-4359-B69A-5D2D4ADCA2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96606E47-F172-436B-BAFD-353B8081C7A4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8419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AFB54-699D-4485-887E-136AFBD9D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_ключевые риски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ru-RU" sz="3200" dirty="0">
                <a:solidFill>
                  <a:srgbClr val="C00000"/>
                </a:solidFill>
              </a:rPr>
              <a:t>коммерциализации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713A90-74E0-40CF-AE0C-17C9ECBAD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4360"/>
            <a:ext cx="7104530" cy="62404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ru-RU" sz="1600" i="1" dirty="0"/>
              <a:t>Требования по наличию мануальных и практических навыков со стороны пользователя для полноценного использования данного продукта.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solidFill>
                  <a:srgbClr val="C00000"/>
                </a:solidFill>
              </a:rPr>
              <a:t>Меры снижения риска: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1600" dirty="0"/>
              <a:t>создание учебных пособий и доступного аудиовизуального контента,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1600" dirty="0"/>
              <a:t>формирование культуры </a:t>
            </a:r>
            <a:r>
              <a:rPr lang="en-US" sz="1600" dirty="0"/>
              <a:t>homo universalis</a:t>
            </a:r>
            <a:r>
              <a:rPr lang="ru-RU" sz="1600" dirty="0"/>
              <a:t>.</a:t>
            </a:r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ru-RU" sz="1600" i="1" dirty="0"/>
              <a:t>Непредвиденные затраты на усовершенствование продукта.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solidFill>
                  <a:srgbClr val="C00000"/>
                </a:solidFill>
              </a:rPr>
              <a:t>Меры снижения риска: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1600" dirty="0"/>
              <a:t>финансовое планирование,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1600" dirty="0"/>
              <a:t>создание материального резерва.</a:t>
            </a:r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ru-RU" sz="1600" i="1" dirty="0"/>
              <a:t>Низкий спрос на продукт.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solidFill>
                  <a:srgbClr val="C00000"/>
                </a:solidFill>
              </a:rPr>
              <a:t>Меры снижения риска: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1600" dirty="0"/>
              <a:t>конкурентная итерационная разработка продукта,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1600" dirty="0"/>
              <a:t>поддержка обратной связи с потребителем,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1600" dirty="0"/>
              <a:t>обширная рекламная кампания, развитие партнерской сети.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38FF14-4715-4F89-9D57-684783AC6B26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566EB0-0B66-440F-8A4C-7E3ADA8EE57A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80A910-BC03-4E60-8F21-477F56E68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650" y="1752294"/>
            <a:ext cx="4273550" cy="427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31000"/>
              </a:srgbClr>
            </a:outerShdw>
          </a:effec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F3C1B1F-7191-4265-A26E-BAF17CE3C1B4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9" name="Picture 2" descr="SIB MED">
              <a:extLst>
                <a:ext uri="{FF2B5EF4-FFF2-40B4-BE49-F238E27FC236}">
                  <a16:creationId xmlns:a16="http://schemas.microsoft.com/office/drawing/2014/main" id="{ABA10BEB-2A3A-40F1-92ED-58A2A361DD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3998BBCD-7A9C-44D4-AD47-0496B4A68D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82F20612-F1BE-453B-8DD0-EBB995760F37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43318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28D770-FB4D-4D44-8E09-E9C0661E5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_бизнес-модель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683092-911B-4DEF-9D62-96175002B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100"/>
            <a:ext cx="10515600" cy="5232400"/>
          </a:xfrm>
        </p:spPr>
        <p:txBody>
          <a:bodyPr>
            <a:normAutofit fontScale="25000" lnSpcReduction="20000"/>
          </a:bodyPr>
          <a:lstStyle/>
          <a:p>
            <a:r>
              <a:rPr lang="ru-RU" sz="6400" dirty="0">
                <a:solidFill>
                  <a:srgbClr val="C00000"/>
                </a:solidFill>
              </a:rPr>
              <a:t>Основные преимущества продукта:</a:t>
            </a:r>
          </a:p>
          <a:p>
            <a:pPr marL="914400" indent="-914400">
              <a:buFont typeface="+mj-lt"/>
              <a:buAutoNum type="alphaLcPeriod"/>
            </a:pPr>
            <a:r>
              <a:rPr lang="ru-RU" sz="6400" dirty="0"/>
              <a:t>универсальность, реалистичность, дизайн, новизна и уникальность использования - данный продукт подходит для исследований и разнообразных тренировок на качественно ином уровне, является частью большой системы тренажеров; </a:t>
            </a:r>
          </a:p>
          <a:p>
            <a:pPr marL="914400" indent="-914400">
              <a:buFont typeface="+mj-lt"/>
              <a:buAutoNum type="alphaLcPeriod"/>
            </a:pPr>
            <a:r>
              <a:rPr lang="ru-RU" sz="6400" dirty="0"/>
              <a:t>цена, доступность, уменьшение расходов обслуживания - данный продукт за счет своей конструкции и используемых материалов имеет неограниченный ресурс.</a:t>
            </a:r>
          </a:p>
          <a:p>
            <a:r>
              <a:rPr lang="ru-RU" sz="6400" dirty="0">
                <a:solidFill>
                  <a:srgbClr val="C00000"/>
                </a:solidFill>
              </a:rPr>
              <a:t>Каналы сбыта: </a:t>
            </a:r>
          </a:p>
          <a:p>
            <a:pPr marL="914400" indent="-914400">
              <a:buFont typeface="+mj-lt"/>
              <a:buAutoNum type="alphaLcPeriod"/>
            </a:pPr>
            <a:r>
              <a:rPr lang="ru-RU" sz="6400" dirty="0"/>
              <a:t>продажи будут осуществляться через сеть Интернет (сайт, маркетплейсы, магазины в социальных сетях, блоги торговых агентов-амбассадоров); </a:t>
            </a:r>
          </a:p>
          <a:p>
            <a:pPr marL="914400" indent="-914400">
              <a:buFont typeface="+mj-lt"/>
              <a:buAutoNum type="alphaLcPeriod"/>
            </a:pPr>
            <a:r>
              <a:rPr lang="ru-RU" sz="6400" dirty="0"/>
              <a:t>партнерские магазины медтехники, учебных пособий; </a:t>
            </a:r>
          </a:p>
          <a:p>
            <a:pPr marL="914400" indent="-914400">
              <a:buFont typeface="+mj-lt"/>
              <a:buAutoNum type="alphaLcPeriod"/>
            </a:pPr>
            <a:r>
              <a:rPr lang="ru-RU" sz="6400" dirty="0"/>
              <a:t>партнерские центры практических навыков; оптовые каналы продаж государственному сектору.</a:t>
            </a:r>
          </a:p>
          <a:p>
            <a:r>
              <a:rPr lang="ru-RU" sz="6400" dirty="0">
                <a:solidFill>
                  <a:srgbClr val="C00000"/>
                </a:solidFill>
              </a:rPr>
              <a:t>Основные потоки поступления доходов: </a:t>
            </a:r>
          </a:p>
          <a:p>
            <a:pPr marL="914400" indent="-914400">
              <a:buFont typeface="+mj-lt"/>
              <a:buAutoNum type="alphaLcPeriod"/>
            </a:pPr>
            <a:r>
              <a:rPr lang="ru-RU" sz="6400" dirty="0"/>
              <a:t>продажа прав собственности на материальный продукт и его комплектующие (дополнительные модули, ремкомплекты); </a:t>
            </a:r>
          </a:p>
          <a:p>
            <a:pPr marL="914400" indent="-914400">
              <a:buFont typeface="+mj-lt"/>
              <a:buAutoNum type="alphaLcPeriod"/>
            </a:pPr>
            <a:r>
              <a:rPr lang="ru-RU" sz="6400" dirty="0"/>
              <a:t>передача клиенту временных прав на пользование продуктом с подпиской на обслуживание в виде "обновления" со стороны сервисного центра компании в течение определенного периода времени за фиксированную плату (актуально, для неоснащенных центров практических навыков). </a:t>
            </a:r>
          </a:p>
          <a:p>
            <a:r>
              <a:rPr lang="ru-RU" sz="6400" dirty="0">
                <a:solidFill>
                  <a:srgbClr val="C00000"/>
                </a:solidFill>
              </a:rPr>
              <a:t>Цена будет зависеть:</a:t>
            </a:r>
          </a:p>
          <a:p>
            <a:pPr marL="914400" indent="-914400">
              <a:buFont typeface="+mj-lt"/>
              <a:buAutoNum type="alphaLcPeriod"/>
            </a:pPr>
            <a:r>
              <a:rPr lang="ru-RU" sz="6400" dirty="0"/>
              <a:t>от серии и комплектации продукта - с термопластичными/не термопластичными мышцами в базовой/расширенной комплектации, включающей дополнительные модули, ремкомплект (негативная форма/клей для мышц)</a:t>
            </a:r>
          </a:p>
          <a:p>
            <a:pPr marL="914400" indent="-914400">
              <a:buFont typeface="+mj-lt"/>
              <a:buAutoNum type="alphaLcPeriod"/>
            </a:pPr>
            <a:r>
              <a:rPr lang="ru-RU" sz="6400" dirty="0"/>
              <a:t>от объема закупки/продолжительности подписки-аренды.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667876-73DD-4664-A13B-27C38D75100E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7C5032-D6D0-47B8-B75E-5A22AA26AE85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86D6825-E6AE-475D-A3CB-B6CC79882B09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7" name="Picture 2" descr="SIB MED">
              <a:extLst>
                <a:ext uri="{FF2B5EF4-FFF2-40B4-BE49-F238E27FC236}">
                  <a16:creationId xmlns:a16="http://schemas.microsoft.com/office/drawing/2014/main" id="{95B53FFF-63D5-4FE4-BF89-38A33D9F7C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87A7B04A-EC90-4643-B1B9-126B0EF94E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82A77B2A-B3F5-456C-B45C-023F7D340F49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18057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4CF788-152B-4E24-ABC6-D832A7343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_бизнес-модель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2C02D6-D4D3-4C0E-A920-900083C31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2600"/>
            <a:ext cx="5495365" cy="5442977"/>
          </a:xfrm>
        </p:spPr>
        <p:txBody>
          <a:bodyPr>
            <a:normAutofit fontScale="47500" lnSpcReduction="20000"/>
          </a:bodyPr>
          <a:lstStyle/>
          <a:p>
            <a:r>
              <a:rPr lang="ru-RU" sz="3400" dirty="0">
                <a:solidFill>
                  <a:srgbClr val="C00000"/>
                </a:solidFill>
              </a:rPr>
              <a:t>Взаимоотношения с клиентами </a:t>
            </a:r>
            <a:r>
              <a:rPr lang="ru-RU" sz="3400" dirty="0"/>
              <a:t>будут осуществляться </a:t>
            </a:r>
            <a:r>
              <a:rPr lang="ru-RU" sz="3400" i="1" dirty="0"/>
              <a:t>по типу автоматизированного персонализированного самообслуживания</a:t>
            </a:r>
            <a:r>
              <a:rPr lang="ru-RU" sz="3400" dirty="0"/>
              <a:t>, компания будет играть роль авторитетного научно-исследовательского менторского центра, предоставляющего </a:t>
            </a:r>
            <a:r>
              <a:rPr lang="ru-RU" sz="3400" dirty="0">
                <a:solidFill>
                  <a:srgbClr val="C00000"/>
                </a:solidFill>
              </a:rPr>
              <a:t>данный продукт и эксклюзивные учебные пособия </a:t>
            </a:r>
            <a:r>
              <a:rPr lang="ru-RU" sz="3400" dirty="0"/>
              <a:t>к нему во всех возможных формах, в том числе интерактивной, чтобы пользователь </a:t>
            </a:r>
            <a:r>
              <a:rPr lang="ru-RU" sz="3400" dirty="0">
                <a:solidFill>
                  <a:srgbClr val="C00000"/>
                </a:solidFill>
              </a:rPr>
              <a:t>самообучался, </a:t>
            </a:r>
            <a:r>
              <a:rPr lang="ru-RU" sz="3400" dirty="0"/>
              <a:t>нуждаясь в информационных материалах компании, и попутно генерировал полезную для бизнеса информацию, собираемую и анализируемую компанией путем анализа данных.</a:t>
            </a:r>
          </a:p>
          <a:p>
            <a:r>
              <a:rPr lang="ru-RU" sz="3400" dirty="0">
                <a:solidFill>
                  <a:srgbClr val="C00000"/>
                </a:solidFill>
              </a:rPr>
              <a:t>Ключевые ресурсы: </a:t>
            </a:r>
          </a:p>
          <a:p>
            <a:pPr marL="514350" indent="-514350">
              <a:buFont typeface="+mj-lt"/>
              <a:buAutoNum type="alphaLcPeriod"/>
            </a:pPr>
            <a:r>
              <a:rPr lang="ru-RU" sz="3400" dirty="0"/>
              <a:t>материальные - производственное помещение, склад, материалы, оборудование, средства производства;</a:t>
            </a:r>
          </a:p>
          <a:p>
            <a:pPr marL="514350" indent="-514350">
              <a:buFont typeface="+mj-lt"/>
              <a:buAutoNum type="alphaLcPeriod"/>
            </a:pPr>
            <a:r>
              <a:rPr lang="ru-RU" sz="3400" dirty="0"/>
              <a:t>интеллектуальные - патенты на продукт, технологию производства, авторские права на учебные пособия.</a:t>
            </a:r>
          </a:p>
          <a:p>
            <a:r>
              <a:rPr lang="ru-RU" sz="3400" dirty="0">
                <a:solidFill>
                  <a:srgbClr val="C00000"/>
                </a:solidFill>
              </a:rPr>
              <a:t>Ключевые виды деятельности: </a:t>
            </a:r>
          </a:p>
          <a:p>
            <a:pPr marL="514350" indent="-514350">
              <a:buFont typeface="+mj-lt"/>
              <a:buAutoNum type="alphaLcPeriod"/>
            </a:pPr>
            <a:r>
              <a:rPr lang="ru-RU" sz="3400" dirty="0"/>
              <a:t>производство, </a:t>
            </a:r>
          </a:p>
          <a:p>
            <a:pPr marL="514350" indent="-514350">
              <a:buFont typeface="+mj-lt"/>
              <a:buAutoNum type="alphaLcPeriod"/>
            </a:pPr>
            <a:r>
              <a:rPr lang="ru-RU" sz="3400" dirty="0"/>
              <a:t>НИР, </a:t>
            </a:r>
          </a:p>
          <a:p>
            <a:pPr marL="514350" indent="-514350">
              <a:buFont typeface="+mj-lt"/>
              <a:buAutoNum type="alphaLcPeriod"/>
            </a:pPr>
            <a:r>
              <a:rPr lang="ru-RU" sz="3400" dirty="0"/>
              <a:t>создание образовательного контента,</a:t>
            </a:r>
          </a:p>
          <a:p>
            <a:pPr marL="514350" indent="-514350">
              <a:buFont typeface="+mj-lt"/>
              <a:buAutoNum type="alphaLcPeriod"/>
            </a:pPr>
            <a:r>
              <a:rPr lang="ru-RU" sz="3400" dirty="0"/>
              <a:t>продажа вспомогательных и дополнительных продуктов;</a:t>
            </a:r>
          </a:p>
          <a:p>
            <a:pPr marL="514350" indent="-514350">
              <a:buFont typeface="+mj-lt"/>
              <a:buAutoNum type="alphaLcPeriod"/>
            </a:pPr>
            <a:r>
              <a:rPr lang="ru-RU" sz="3400" dirty="0"/>
              <a:t>сервисное обслуживание.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78B74D-7438-468F-8173-BEBA0EDA837D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D783FB-FE95-48BC-8184-8EF63758AAD2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ECEC0F-1735-49D8-AAE4-1183B0ECD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3587" y1="35978" x2="63587" y2="35978"/>
                        <a14:foregroundMark x1="57391" y1="21957" x2="57391" y2="21957"/>
                        <a14:foregroundMark x1="70326" y1="15543" x2="70326" y2="15543"/>
                        <a14:foregroundMark x1="86522" y1="22826" x2="86522" y2="22826"/>
                        <a14:backgroundMark x1="71304" y1="51196" x2="71304" y2="51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807" y="4244088"/>
            <a:ext cx="2082800" cy="208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27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54569F-E333-4B47-9987-43340885E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844" l="0" r="94222">
                        <a14:foregroundMark x1="28667" y1="26367" x2="28667" y2="26367"/>
                        <a14:foregroundMark x1="29889" y1="69336" x2="29889" y2="69336"/>
                        <a14:foregroundMark x1="67444" y1="28320" x2="67444" y2="28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198" y="1522600"/>
            <a:ext cx="4241602" cy="241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44000"/>
              </a:srgbClr>
            </a:outerShdw>
            <a:softEdge rad="12700"/>
          </a:effec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D5FDD99-72F2-4A9B-8631-B926B132E3CB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10" name="Picture 2" descr="SIB MED">
              <a:extLst>
                <a:ext uri="{FF2B5EF4-FFF2-40B4-BE49-F238E27FC236}">
                  <a16:creationId xmlns:a16="http://schemas.microsoft.com/office/drawing/2014/main" id="{FB6A9E50-0F7C-4A73-AD46-5BEB4ED1BF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1E1CF316-7EA4-43EF-AC89-EE05EE15A9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00602C93-7C68-4632-89B9-5F0C3A64DA8D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38211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4EF5C-8BD3-46C1-962F-FF908E50D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_бизнес-модель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706AD5-BA96-430B-9138-B37EDEB97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206875"/>
          </a:xfrm>
        </p:spPr>
        <p:txBody>
          <a:bodyPr>
            <a:normAutofit fontScale="55000" lnSpcReduction="20000"/>
          </a:bodyPr>
          <a:lstStyle/>
          <a:p>
            <a:r>
              <a:rPr lang="ru-RU" sz="2900" dirty="0">
                <a:solidFill>
                  <a:srgbClr val="C00000"/>
                </a:solidFill>
              </a:rPr>
              <a:t>Ключевые партнеры: </a:t>
            </a:r>
          </a:p>
          <a:p>
            <a:pPr marL="514350" indent="-514350">
              <a:buFont typeface="+mj-lt"/>
              <a:buAutoNum type="alphaLcPeriod"/>
            </a:pPr>
            <a:r>
              <a:rPr lang="ru-RU" sz="2900" dirty="0"/>
              <a:t>научно-исследовательские центры и университеты, </a:t>
            </a:r>
          </a:p>
          <a:p>
            <a:pPr marL="514350" indent="-514350">
              <a:buFont typeface="+mj-lt"/>
              <a:buAutoNum type="alphaLcPeriod"/>
            </a:pPr>
            <a:r>
              <a:rPr lang="ru-RU" sz="2900" dirty="0"/>
              <a:t>центры практических навыков, </a:t>
            </a:r>
          </a:p>
          <a:p>
            <a:pPr marL="514350" indent="-514350">
              <a:buFont typeface="+mj-lt"/>
              <a:buAutoNum type="alphaLcPeriod"/>
            </a:pPr>
            <a:r>
              <a:rPr lang="ru-RU" sz="2900" dirty="0"/>
              <a:t>торговые сети, </a:t>
            </a:r>
          </a:p>
          <a:p>
            <a:pPr marL="514350" indent="-514350">
              <a:buFont typeface="+mj-lt"/>
              <a:buAutoNum type="alphaLcPeriod"/>
            </a:pPr>
            <a:r>
              <a:rPr lang="ru-RU" sz="2900" dirty="0"/>
              <a:t>производители и поставщики материалов, химикатов, чулочно-носочных изделий, упаковки.</a:t>
            </a:r>
          </a:p>
          <a:p>
            <a:r>
              <a:rPr lang="ru-RU" sz="2900" dirty="0">
                <a:solidFill>
                  <a:srgbClr val="C00000"/>
                </a:solidFill>
              </a:rPr>
              <a:t>Структура издержек: </a:t>
            </a:r>
          </a:p>
          <a:p>
            <a:pPr marL="514350" indent="-514350">
              <a:buFont typeface="+mj-lt"/>
              <a:buAutoNum type="alphaLcPeriod"/>
            </a:pPr>
            <a:r>
              <a:rPr lang="ru-RU" sz="2900" dirty="0"/>
              <a:t>арендная плата и обязательные платежи по подпискам; </a:t>
            </a:r>
          </a:p>
          <a:p>
            <a:pPr marL="514350" indent="-514350">
              <a:buFont typeface="+mj-lt"/>
              <a:buAutoNum type="alphaLcPeriod"/>
            </a:pPr>
            <a:r>
              <a:rPr lang="ru-RU" sz="2900" dirty="0"/>
              <a:t>заработная плата сотрудников, траты на НИР; </a:t>
            </a:r>
          </a:p>
          <a:p>
            <a:pPr marL="514350" indent="-514350">
              <a:buFont typeface="+mj-lt"/>
              <a:buAutoNum type="alphaLcPeriod"/>
            </a:pPr>
            <a:r>
              <a:rPr lang="ru-RU" sz="2900" dirty="0"/>
              <a:t>затраты на материальные ресурсы и обслуживание средств производства;</a:t>
            </a:r>
          </a:p>
          <a:p>
            <a:pPr marL="514350" indent="-514350">
              <a:buFont typeface="+mj-lt"/>
              <a:buAutoNum type="alphaLcPeriod"/>
            </a:pPr>
            <a:r>
              <a:rPr lang="ru-RU" sz="2900" dirty="0"/>
              <a:t> траты на поддержание интеллектуальной собственности, рекламу, производство контента. </a:t>
            </a:r>
          </a:p>
          <a:p>
            <a:pPr marL="0" indent="0">
              <a:buNone/>
            </a:pPr>
            <a:r>
              <a:rPr lang="ru-RU" sz="2900" dirty="0">
                <a:solidFill>
                  <a:srgbClr val="C00000"/>
                </a:solidFill>
              </a:rPr>
              <a:t>Бизнес-модель ориентирована на издержки.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5AEF53-CDFC-45F8-9B08-442A428D549C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6A9D4-F7CD-4EF1-A48B-8F9D6C8FDCB2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EC8474-C407-41DE-BC53-438EFC7CC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448" y1="43103" x2="28448" y2="43103"/>
                        <a14:foregroundMark x1="61207" y1="63506" x2="61207" y2="63506"/>
                        <a14:foregroundMark x1="66954" y1="59195" x2="66954" y2="59195"/>
                        <a14:foregroundMark x1="71264" y1="57471" x2="71264" y2="57471"/>
                        <a14:foregroundMark x1="56897" y1="68678" x2="56897" y2="68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00" y="1187449"/>
            <a:ext cx="2746375" cy="274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31000"/>
              </a:srgbClr>
            </a:outerShdw>
            <a:softEdge rad="1905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F5826C-39C3-47EB-BDBA-8E177DF2F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foregroundMark x1="47283" y1="34375" x2="47283" y2="34375"/>
                        <a14:foregroundMark x1="63152" y1="64258" x2="63152" y2="64258"/>
                        <a14:foregroundMark x1="62391" y1="73242" x2="62391" y2="73242"/>
                        <a14:foregroundMark x1="62065" y1="79688" x2="62065" y2="79688"/>
                        <a14:foregroundMark x1="57065" y1="94727" x2="57065" y2="94727"/>
                        <a14:foregroundMark x1="56196" y1="86523" x2="56196" y2="86523"/>
                        <a14:foregroundMark x1="55109" y1="77148" x2="55109" y2="77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1" y="4050528"/>
            <a:ext cx="3196232" cy="1778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34000"/>
              </a:srgbClr>
            </a:outerShdw>
          </a:effec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165A4D7-1F82-47FA-B73F-0A822A725AC8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10" name="Picture 2" descr="SIB MED">
              <a:extLst>
                <a:ext uri="{FF2B5EF4-FFF2-40B4-BE49-F238E27FC236}">
                  <a16:creationId xmlns:a16="http://schemas.microsoft.com/office/drawing/2014/main" id="{64B5AC9A-AAF0-414F-8188-97E09448F7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11DD48C2-11CA-42FA-A203-6CA5188E51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A7A2DEC4-0ED2-4A66-BB87-0099EC3D0B7B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8212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95CE91-D2BA-456C-B735-EA1FEC00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_актуальность идеи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A94C7F-A2B5-4547-AE7F-88865920A436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F6A3C-737C-4A96-B7B8-89C9E0C4FCD4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782CF67-1F7B-43D0-9FF1-1152C2AE30CE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7" name="Picture 2" descr="SIB MED">
              <a:extLst>
                <a:ext uri="{FF2B5EF4-FFF2-40B4-BE49-F238E27FC236}">
                  <a16:creationId xmlns:a16="http://schemas.microsoft.com/office/drawing/2014/main" id="{84AAE1F8-7008-4CA4-8FD2-06AF08228D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F351FF59-8E20-4C54-B821-2CE8D15704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C429B2E6-7589-4E3E-A4CE-688FA433A6AC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Google Shape;96;p16">
            <a:extLst>
              <a:ext uri="{FF2B5EF4-FFF2-40B4-BE49-F238E27FC236}">
                <a16:creationId xmlns:a16="http://schemas.microsoft.com/office/drawing/2014/main" id="{FBA4BFB7-5719-4E46-81B9-A2640FE2BD1F}"/>
              </a:ext>
            </a:extLst>
          </p:cNvPr>
          <p:cNvSpPr txBox="1">
            <a:spLocks/>
          </p:cNvSpPr>
          <p:nvPr/>
        </p:nvSpPr>
        <p:spPr>
          <a:xfrm>
            <a:off x="838200" y="1394965"/>
            <a:ext cx="5320750" cy="184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rgbClr val="C00000"/>
                </a:solidFill>
                <a:latin typeface="+mn-lt"/>
              </a:rPr>
              <a:t>Потребитель</a:t>
            </a:r>
            <a:r>
              <a:rPr lang="ru-RU" sz="1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1600" dirty="0">
                <a:latin typeface="+mn-lt"/>
              </a:rPr>
              <a:t>нуждается в регулярной </a:t>
            </a:r>
            <a:r>
              <a:rPr lang="ru-RU" sz="1600" dirty="0">
                <a:solidFill>
                  <a:srgbClr val="C00000"/>
                </a:solidFill>
                <a:latin typeface="+mn-lt"/>
              </a:rPr>
              <a:t>максимально приближенной к реальности </a:t>
            </a:r>
            <a:r>
              <a:rPr lang="ru-RU" sz="1600" dirty="0">
                <a:latin typeface="+mn-lt"/>
              </a:rPr>
              <a:t>тренировке широкого спектра своих хирургических и мануальных навыков в бытовых условиях, и при этом </a:t>
            </a:r>
            <a:r>
              <a:rPr lang="ru-RU" sz="1600" dirty="0">
                <a:solidFill>
                  <a:srgbClr val="C00000"/>
                </a:solidFill>
                <a:latin typeface="+mn-lt"/>
              </a:rPr>
              <a:t>теряет время и силы на поиски альтернативных способов,</a:t>
            </a:r>
            <a:r>
              <a:rPr lang="ru-RU" sz="1600" dirty="0">
                <a:latin typeface="+mn-lt"/>
              </a:rPr>
              <a:t> упускает возможность быть </a:t>
            </a:r>
            <a:r>
              <a:rPr lang="ru-RU" sz="1600" dirty="0">
                <a:solidFill>
                  <a:srgbClr val="C00000"/>
                </a:solidFill>
                <a:latin typeface="+mn-lt"/>
              </a:rPr>
              <a:t>лучшим здесь и сейчас.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06F1C2F-8B66-49F3-88C0-D4669B1A0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2" b="98558" l="1683" r="96635">
                        <a14:foregroundMark x1="38462" y1="42548" x2="38462" y2="425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8376" y="3807332"/>
            <a:ext cx="2244217" cy="224421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5157EF-9325-4F2D-B35F-30042A4801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26" b="97423" l="5832" r="95464">
                        <a14:backgroundMark x1="47300" y1="36942" x2="47300" y2="36942"/>
                        <a14:backgroundMark x1="48380" y1="55498" x2="48380" y2="55498"/>
                        <a14:backgroundMark x1="46652" y1="42784" x2="46652" y2="42784"/>
                        <a14:backgroundMark x1="47732" y1="38316" x2="45572" y2="46220"/>
                        <a14:backgroundMark x1="46004" y1="47079" x2="49676" y2="640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967" y="1394965"/>
            <a:ext cx="3539866" cy="4449681"/>
          </a:xfrm>
          <a:prstGeom prst="rect">
            <a:avLst/>
          </a:prstGeom>
          <a:effectLst>
            <a:softEdge rad="19050"/>
          </a:effectLst>
        </p:spPr>
      </p:pic>
    </p:spTree>
    <p:extLst>
      <p:ext uri="{BB962C8B-B14F-4D97-AF65-F5344CB8AC3E}">
        <p14:creationId xmlns:p14="http://schemas.microsoft.com/office/powerpoint/2010/main" val="1751771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6E900-63DF-4989-8967-146482F1A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_предлагаемое решение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B87CF2-DB42-4F86-B849-2E7E031F1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11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dirty="0"/>
              <a:t>Модульный биомедицинский обновляемый тренажер-имитатор человеческого тела </a:t>
            </a:r>
            <a:r>
              <a:rPr lang="ru-RU" sz="1600" dirty="0">
                <a:solidFill>
                  <a:srgbClr val="C00000"/>
                </a:solidFill>
              </a:rPr>
              <a:t>_</a:t>
            </a:r>
            <a:r>
              <a:rPr lang="en-US" sz="1600" dirty="0">
                <a:solidFill>
                  <a:srgbClr val="C00000"/>
                </a:solidFill>
              </a:rPr>
              <a:t>fossa </a:t>
            </a:r>
            <a:r>
              <a:rPr lang="en-US" sz="1600" dirty="0" err="1">
                <a:solidFill>
                  <a:srgbClr val="C00000"/>
                </a:solidFill>
              </a:rPr>
              <a:t>cubitalis</a:t>
            </a:r>
            <a:r>
              <a:rPr lang="en-US" sz="1600" dirty="0">
                <a:solidFill>
                  <a:srgbClr val="C00000"/>
                </a:solidFill>
              </a:rPr>
              <a:t>+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43EAB-F979-4045-B1E0-06C6B3F40A3A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AE1B93-D5FD-4444-A176-6F34E99135F2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C4FF3C-5E9A-4E46-A914-EC17C1B2E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51182"/>
            <a:ext cx="105156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1818FA8-F575-452E-9F13-EB700503BB83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8" name="Picture 2" descr="SIB MED">
              <a:extLst>
                <a:ext uri="{FF2B5EF4-FFF2-40B4-BE49-F238E27FC236}">
                  <a16:creationId xmlns:a16="http://schemas.microsoft.com/office/drawing/2014/main" id="{4AA2269F-3A7B-4559-A86A-7BB885CDCC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932FE9FB-B703-4BCB-A2F7-637538FADB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3950069E-A6AA-4299-AF76-F999D6C9FB5C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9159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CDF372-D5C2-4271-8179-B6C3AC63B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A469E5B-884D-44EF-AA0C-A7AD967DC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93" y="119856"/>
            <a:ext cx="2618052" cy="3141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2A8CB2-6186-47F6-9A2F-40E4FF987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93" y="119856"/>
            <a:ext cx="2618053" cy="3141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C8C192-2947-4E1E-A6A4-66274D10C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93" y="3351212"/>
            <a:ext cx="2618052" cy="3141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16CADA-0990-4B95-B46F-22BAFE9D8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94" y="3351211"/>
            <a:ext cx="2618052" cy="3141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456E552-126C-410E-84E2-58BE6908D6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656" y="119856"/>
            <a:ext cx="5310847" cy="6373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961D60F-04A2-422D-9E5E-A59415EE38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45" y="3351211"/>
            <a:ext cx="2618052" cy="3141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200C1B-FA87-44D5-B1E8-84B95ABF47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44" y="119856"/>
            <a:ext cx="2618052" cy="3141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0175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13A43-0661-4552-B1D8-20C454A7A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_в чем инновационность данного продукта?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8C3B3D-1711-404D-B48A-2D6BB595A716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476901-7CF9-4792-B4C3-FBFF6D9A392B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AEE9967-F476-4FF8-837D-FB9EE96F4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476750" cy="472757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BF0000"/>
                </a:solidFill>
              </a:rPr>
              <a:t>Модульность и реалистичность: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/>
              <a:t>тренажер состоит из </a:t>
            </a:r>
            <a:r>
              <a:rPr lang="ru-RU" sz="1600" dirty="0">
                <a:solidFill>
                  <a:srgbClr val="BF0000"/>
                </a:solidFill>
              </a:rPr>
              <a:t>отдельных модулей,</a:t>
            </a:r>
            <a:r>
              <a:rPr lang="ru-RU" sz="1600" dirty="0"/>
              <a:t> каждый из которых представляет из себя имитацию конкретной ткани и органа.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sz="16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ru-RU" sz="16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BF0000"/>
                </a:solidFill>
              </a:rPr>
              <a:t>Универсальность и уникальный опыт: </a:t>
            </a:r>
            <a:r>
              <a:rPr lang="ru-RU" sz="1600" dirty="0"/>
              <a:t>данный продукт – это полностью </a:t>
            </a:r>
            <a:r>
              <a:rPr lang="ru-RU" sz="1600" dirty="0">
                <a:solidFill>
                  <a:srgbClr val="BF0000"/>
                </a:solidFill>
              </a:rPr>
              <a:t>имитирующее часть тела </a:t>
            </a:r>
            <a:r>
              <a:rPr lang="ru-RU" sz="1600" dirty="0"/>
              <a:t>человека изделие. Кожа скользит по фасции, сосуд можно шить рядом с нервом в глубине тканей, а сустав подвижен, </a:t>
            </a:r>
            <a:r>
              <a:rPr lang="ru-RU" sz="1600" dirty="0">
                <a:solidFill>
                  <a:srgbClr val="BF0000"/>
                </a:solidFill>
              </a:rPr>
              <a:t>что еще нужно?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37784D-5B4F-4BE1-BE39-09A61C13D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481" y="1825624"/>
            <a:ext cx="3992319" cy="4790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6481CA-2A23-4CD6-9988-030319DC5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49" y="1690688"/>
            <a:ext cx="1419664" cy="1703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8D3DB1-3778-4281-95E5-011C6BBE3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50" y="5047746"/>
            <a:ext cx="1419663" cy="1703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C31EC1E-3DED-473A-874F-FCBB01C1CA41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12" name="Picture 2" descr="SIB MED">
              <a:extLst>
                <a:ext uri="{FF2B5EF4-FFF2-40B4-BE49-F238E27FC236}">
                  <a16:creationId xmlns:a16="http://schemas.microsoft.com/office/drawing/2014/main" id="{2FD16774-5736-4D97-AA4E-9FBF5C60CC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3F0B1F5C-F158-40CB-85D1-728A07B57B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13D051DB-02C8-4282-9E08-2A93DFF9A1DE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247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EEAD90-8F16-404D-9520-A561CEB47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480" y="1825623"/>
            <a:ext cx="3992319" cy="4790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13A43-0661-4552-B1D8-20C454A7A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_в чем инновационность данного продукта?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8C3B3D-1711-404D-B48A-2D6BB595A716}"/>
              </a:ext>
            </a:extLst>
          </p:cNvPr>
          <p:cNvSpPr txBox="1"/>
          <p:nvPr/>
        </p:nvSpPr>
        <p:spPr>
          <a:xfrm>
            <a:off x="11880850" y="6488668"/>
            <a:ext cx="3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476901-7CF9-4792-B4C3-FBFF6D9A392B}"/>
              </a:ext>
            </a:extLst>
          </p:cNvPr>
          <p:cNvSpPr txBox="1"/>
          <p:nvPr/>
        </p:nvSpPr>
        <p:spPr>
          <a:xfrm>
            <a:off x="0" y="0"/>
            <a:ext cx="2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_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AEE9967-F476-4FF8-837D-FB9EE96F4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476750" cy="472757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600" dirty="0" err="1">
                <a:solidFill>
                  <a:srgbClr val="BF0000"/>
                </a:solidFill>
              </a:rPr>
              <a:t>Обновляемость</a:t>
            </a:r>
            <a:r>
              <a:rPr lang="ru-RU" sz="1600" dirty="0">
                <a:solidFill>
                  <a:srgbClr val="BF0000"/>
                </a:solidFill>
              </a:rPr>
              <a:t> и неограниченный ресурс: </a:t>
            </a:r>
            <a:r>
              <a:rPr lang="ru-RU" sz="1600" dirty="0"/>
              <a:t>каждый модуль </a:t>
            </a:r>
            <a:r>
              <a:rPr lang="ru-RU" sz="1600" dirty="0">
                <a:solidFill>
                  <a:srgbClr val="BF0000"/>
                </a:solidFill>
              </a:rPr>
              <a:t>- "Костный модуль", "Мышечный модуль", "Нервно-сосудистый модуль", "Кожный модуль" - </a:t>
            </a:r>
            <a:r>
              <a:rPr lang="ru-RU" sz="1600" dirty="0"/>
              <a:t>является заменяемым в системе и поставляется отдельно. Мышцы либо склеиваются, либо переплавляются и восстанавливаются.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sz="16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ru-RU" sz="16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BF0000"/>
                </a:solidFill>
              </a:rPr>
              <a:t>Стоимость и доступность: 4000 рублей </a:t>
            </a:r>
            <a:r>
              <a:rPr lang="ru-RU" sz="1600" dirty="0"/>
              <a:t>за продукт, остальные модули - </a:t>
            </a:r>
            <a:r>
              <a:rPr lang="ru-RU" sz="1600" dirty="0">
                <a:solidFill>
                  <a:srgbClr val="BF0000"/>
                </a:solidFill>
              </a:rPr>
              <a:t>500 рублей </a:t>
            </a:r>
            <a:r>
              <a:rPr lang="ru-RU" sz="1600" dirty="0"/>
              <a:t>за штуку, "Клей для мышц" – </a:t>
            </a:r>
            <a:r>
              <a:rPr lang="ru-RU" sz="1600" dirty="0">
                <a:solidFill>
                  <a:srgbClr val="BF0000"/>
                </a:solidFill>
              </a:rPr>
              <a:t>500 рублей, </a:t>
            </a:r>
            <a:r>
              <a:rPr lang="ru-RU" sz="1600" dirty="0"/>
              <a:t>негативная форма - </a:t>
            </a:r>
            <a:r>
              <a:rPr lang="ru-RU" sz="1600" dirty="0">
                <a:solidFill>
                  <a:srgbClr val="BF0000"/>
                </a:solidFill>
              </a:rPr>
              <a:t>2000 рублей.</a:t>
            </a:r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7D0EEC-BC97-433D-B242-C9A92DC51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851" y="4888253"/>
            <a:ext cx="1552574" cy="186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EEA4141-CA95-4C10-9F3B-07624BA81AB6}"/>
              </a:ext>
            </a:extLst>
          </p:cNvPr>
          <p:cNvGrpSpPr/>
          <p:nvPr/>
        </p:nvGrpSpPr>
        <p:grpSpPr>
          <a:xfrm>
            <a:off x="10352398" y="461335"/>
            <a:ext cx="1431044" cy="372766"/>
            <a:chOff x="10252415" y="262775"/>
            <a:chExt cx="1431044" cy="372766"/>
          </a:xfrm>
        </p:grpSpPr>
        <p:pic>
          <p:nvPicPr>
            <p:cNvPr id="14" name="Picture 2" descr="SIB MED">
              <a:extLst>
                <a:ext uri="{FF2B5EF4-FFF2-40B4-BE49-F238E27FC236}">
                  <a16:creationId xmlns:a16="http://schemas.microsoft.com/office/drawing/2014/main" id="{3EA8CF2C-1BDE-402A-BE49-D4E388F502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1" b="29630"/>
            <a:stretch/>
          </p:blipFill>
          <p:spPr bwMode="auto">
            <a:xfrm>
              <a:off x="10538550" y="262775"/>
              <a:ext cx="1144909" cy="37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 descr="D:\Документы Дмитриев\Логотипы\_1.png">
              <a:extLst>
                <a:ext uri="{FF2B5EF4-FFF2-40B4-BE49-F238E27FC236}">
                  <a16:creationId xmlns:a16="http://schemas.microsoft.com/office/drawing/2014/main" id="{42E61BF1-9FBC-46A2-BA3D-635081BD38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20941" t="9299" r="23245" b="23385"/>
            <a:stretch/>
          </p:blipFill>
          <p:spPr bwMode="auto">
            <a:xfrm>
              <a:off x="10252415" y="278193"/>
              <a:ext cx="268205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190ED05B-8FD6-4AD0-B0E5-DBE3DCA15212}"/>
                </a:ext>
              </a:extLst>
            </p:cNvPr>
            <p:cNvCxnSpPr/>
            <p:nvPr/>
          </p:nvCxnSpPr>
          <p:spPr>
            <a:xfrm>
              <a:off x="10570995" y="312154"/>
              <a:ext cx="0" cy="270000"/>
            </a:xfrm>
            <a:prstGeom prst="line">
              <a:avLst/>
            </a:prstGeom>
            <a:ln w="9525">
              <a:solidFill>
                <a:srgbClr val="7C22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9231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C1F105-CA49-4195-9E73-58927F4F48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2" r="19271"/>
          <a:stretch/>
        </p:blipFill>
        <p:spPr>
          <a:xfrm>
            <a:off x="133350" y="3556000"/>
            <a:ext cx="5892800" cy="3175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1CB48F-0348-43C8-AE5C-868AD1F69B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8" r="19535"/>
          <a:stretch/>
        </p:blipFill>
        <p:spPr>
          <a:xfrm>
            <a:off x="6153150" y="127000"/>
            <a:ext cx="5905500" cy="317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E94328B-CDD2-4486-97B0-C55E9FD429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8" r="16335"/>
          <a:stretch/>
        </p:blipFill>
        <p:spPr>
          <a:xfrm>
            <a:off x="133350" y="126999"/>
            <a:ext cx="5905500" cy="317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9768C03-F3E3-490C-8057-96021B9667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9" r="18535"/>
          <a:stretch/>
        </p:blipFill>
        <p:spPr>
          <a:xfrm>
            <a:off x="6153150" y="3556001"/>
            <a:ext cx="5905500" cy="317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60844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3083</TotalTime>
  <Words>3500</Words>
  <Application>Microsoft Office PowerPoint</Application>
  <PresentationFormat>Широкоэкранный</PresentationFormat>
  <Paragraphs>428</Paragraphs>
  <Slides>39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8" baseType="lpstr">
      <vt:lpstr>Arial</vt:lpstr>
      <vt:lpstr>Bauhaus</vt:lpstr>
      <vt:lpstr>Calibri</vt:lpstr>
      <vt:lpstr>Calibri Light</vt:lpstr>
      <vt:lpstr>Courier New</vt:lpstr>
      <vt:lpstr>Open Sans</vt:lpstr>
      <vt:lpstr>Verdana</vt:lpstr>
      <vt:lpstr>Wingdings</vt:lpstr>
      <vt:lpstr>Тема Office</vt:lpstr>
      <vt:lpstr>Разработка модульного биомедицинского обновляемого тренажера-имитатора человеческого тела с использованием аддитивных технологий для применения в образовательных и научно-исследовательских целях</vt:lpstr>
      <vt:lpstr>_данные о проекте</vt:lpstr>
      <vt:lpstr>_актуальность идеи</vt:lpstr>
      <vt:lpstr>_актуальность идеи</vt:lpstr>
      <vt:lpstr>_предлагаемое решение</vt:lpstr>
      <vt:lpstr>Презентация PowerPoint</vt:lpstr>
      <vt:lpstr>_в чем инновационность данного продукта?</vt:lpstr>
      <vt:lpstr>_в чем инновационность данного продукта?</vt:lpstr>
      <vt:lpstr>Презентация PowerPoint</vt:lpstr>
      <vt:lpstr>_обоснование необходимости проведения НИР</vt:lpstr>
      <vt:lpstr>_текущий научно-технический и практический задел</vt:lpstr>
      <vt:lpstr>_техническая значимость проекта</vt:lpstr>
      <vt:lpstr>Презентация PowerPoint</vt:lpstr>
      <vt:lpstr>Презентация PowerPoint</vt:lpstr>
      <vt:lpstr>Презентация PowerPoint</vt:lpstr>
      <vt:lpstr>_рост мирового рынка медицинских тренажеров и симуляторов</vt:lpstr>
      <vt:lpstr>Презентация PowerPoint</vt:lpstr>
      <vt:lpstr>Презентация PowerPoint</vt:lpstr>
      <vt:lpstr>Презентация PowerPoint</vt:lpstr>
      <vt:lpstr>_оформление прав на РИД</vt:lpstr>
      <vt:lpstr>_кому потенциально интересен проект с точки зрения партнерства?</vt:lpstr>
      <vt:lpstr>_контактная информация</vt:lpstr>
      <vt:lpstr>_далее следует информация для ответов на вопросы экспертов</vt:lpstr>
      <vt:lpstr>_конструктивные характеристики основного продукта</vt:lpstr>
      <vt:lpstr>_вариант поставки продукта с мышцами из полимерного компаунда </vt:lpstr>
      <vt:lpstr>_вариант поставки продукта с мышцами на основе термопластичного материала</vt:lpstr>
      <vt:lpstr>_вспомогательные продукты</vt:lpstr>
      <vt:lpstr>_вспомогательные продукты</vt:lpstr>
      <vt:lpstr>_дополнительные продукты</vt:lpstr>
      <vt:lpstr>_отечественный рынок</vt:lpstr>
      <vt:lpstr>_сравнительный анализ продукта с существующими аналогичными способами решения проблемы</vt:lpstr>
      <vt:lpstr>Презентация PowerPoint</vt:lpstr>
      <vt:lpstr>_краткий технический обзор продукции конкурентов</vt:lpstr>
      <vt:lpstr>_вывод</vt:lpstr>
      <vt:lpstr>_ожидаемый способ коммерциализации предлагаемого к разработке продукта</vt:lpstr>
      <vt:lpstr>_ключевые риски коммерциализации</vt:lpstr>
      <vt:lpstr>_бизнес-модель</vt:lpstr>
      <vt:lpstr>_бизнес-модель</vt:lpstr>
      <vt:lpstr>_бизнес-модель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модульного биомедицинского обновляемого тренажера-имитатора человеческого тела с использованием аддитивных технологий для применения в образовательных и научно-исследовательских целях</dc:title>
  <dc:creator>Александр Сахаров</dc:creator>
  <cp:lastModifiedBy>Александр Сахаров</cp:lastModifiedBy>
  <cp:revision>429</cp:revision>
  <dcterms:created xsi:type="dcterms:W3CDTF">2022-10-11T11:15:46Z</dcterms:created>
  <dcterms:modified xsi:type="dcterms:W3CDTF">2022-12-20T16:59:40Z</dcterms:modified>
</cp:coreProperties>
</file>