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0" r:id="rId8"/>
    <p:sldId id="271" r:id="rId9"/>
    <p:sldId id="262" r:id="rId10"/>
    <p:sldId id="263" r:id="rId11"/>
    <p:sldId id="264" r:id="rId12"/>
    <p:sldId id="265" r:id="rId13"/>
    <p:sldId id="268" r:id="rId14"/>
    <p:sldId id="269" r:id="rId15"/>
    <p:sldId id="266" r:id="rId16"/>
    <p:sldId id="26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4660"/>
  </p:normalViewPr>
  <p:slideViewPr>
    <p:cSldViewPr snapToGrid="0">
      <p:cViewPr varScale="1">
        <p:scale>
          <a:sx n="44" d="100"/>
          <a:sy n="44" d="100"/>
        </p:scale>
        <p:origin x="72"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93B7876-3DE0-4ED8-B122-C00609F09A71}" type="datetimeFigureOut">
              <a:rPr lang="ru-RU" smtClean="0"/>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154975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B7876-3DE0-4ED8-B122-C00609F09A71}" type="datetimeFigureOut">
              <a:rPr lang="ru-RU" smtClean="0"/>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85752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B7876-3DE0-4ED8-B122-C00609F09A71}" type="datetimeFigureOut">
              <a:rPr lang="ru-RU" smtClean="0"/>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19674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93B7876-3DE0-4ED8-B122-C00609F09A71}" type="datetimeFigureOut">
              <a:rPr lang="ru-RU" smtClean="0"/>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169990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93B7876-3DE0-4ED8-B122-C00609F09A71}" type="datetimeFigureOut">
              <a:rPr lang="ru-RU" smtClean="0"/>
              <a:t>03.11.2022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273921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93B7876-3DE0-4ED8-B122-C00609F09A71}" type="datetimeFigureOut">
              <a:rPr lang="ru-RU" smtClean="0"/>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109722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93B7876-3DE0-4ED8-B122-C00609F09A71}" type="datetimeFigureOut">
              <a:rPr lang="ru-RU" smtClean="0"/>
              <a:t>03.11.2022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953176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93B7876-3DE0-4ED8-B122-C00609F09A71}" type="datetimeFigureOut">
              <a:rPr lang="ru-RU" smtClean="0"/>
              <a:t>03.11.2022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254095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B7876-3DE0-4ED8-B122-C00609F09A71}" type="datetimeFigureOut">
              <a:rPr lang="ru-RU" smtClean="0"/>
              <a:t>03.11.2022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160836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3B7876-3DE0-4ED8-B122-C00609F09A71}" type="datetimeFigureOut">
              <a:rPr lang="ru-RU" smtClean="0"/>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93680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93B7876-3DE0-4ED8-B122-C00609F09A71}" type="datetimeFigureOut">
              <a:rPr lang="ru-RU" smtClean="0"/>
              <a:t>03.11.2022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D02C7AF-6369-4D8D-BCD5-83F8D1FD55E5}" type="slidenum">
              <a:rPr lang="ru-RU" smtClean="0"/>
              <a:t>‹#›</a:t>
            </a:fld>
            <a:endParaRPr lang="ru-RU"/>
          </a:p>
        </p:txBody>
      </p:sp>
    </p:spTree>
    <p:extLst>
      <p:ext uri="{BB962C8B-B14F-4D97-AF65-F5344CB8AC3E}">
        <p14:creationId xmlns:p14="http://schemas.microsoft.com/office/powerpoint/2010/main" val="391657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B7876-3DE0-4ED8-B122-C00609F09A71}" type="datetimeFigureOut">
              <a:rPr lang="ru-RU" smtClean="0"/>
              <a:t>03.11.2022</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2C7AF-6369-4D8D-BCD5-83F8D1FD55E5}" type="slidenum">
              <a:rPr lang="ru-RU" smtClean="0"/>
              <a:t>‹#›</a:t>
            </a:fld>
            <a:endParaRPr lang="ru-RU"/>
          </a:p>
        </p:txBody>
      </p:sp>
    </p:spTree>
    <p:extLst>
      <p:ext uri="{BB962C8B-B14F-4D97-AF65-F5344CB8AC3E}">
        <p14:creationId xmlns:p14="http://schemas.microsoft.com/office/powerpoint/2010/main" val="40938695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s://phonoteka.org/uploads/posts/2021-04/1618921327_17-phonoteka_org-p-fon-dlya-proekta-po-khimii-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556659" y="2466960"/>
            <a:ext cx="9238170" cy="2123658"/>
          </a:xfrm>
          <a:prstGeom prst="rect">
            <a:avLst/>
          </a:prstGeom>
        </p:spPr>
        <p:txBody>
          <a:bodyPr wrap="none">
            <a:spAutoFit/>
          </a:bodyPr>
          <a:lstStyle/>
          <a:p>
            <a:pPr algn="ctr"/>
            <a:r>
              <a:rPr lang="ru-RU" sz="4400" b="1" dirty="0" smtClean="0">
                <a:latin typeface="Times New Roman" panose="02020603050405020304" pitchFamily="18" charset="0"/>
                <a:cs typeface="Times New Roman" panose="02020603050405020304" pitchFamily="18" charset="0"/>
              </a:rPr>
              <a:t>Методы очистки газовых выбросов</a:t>
            </a:r>
          </a:p>
          <a:p>
            <a:pPr algn="ctr"/>
            <a:r>
              <a:rPr lang="ru-RU" sz="4400" b="1" dirty="0" smtClean="0">
                <a:latin typeface="Times New Roman" panose="02020603050405020304" pitchFamily="18" charset="0"/>
                <a:cs typeface="Times New Roman" panose="02020603050405020304" pitchFamily="18" charset="0"/>
              </a:rPr>
              <a:t> «Казаньоргсинтез».</a:t>
            </a:r>
          </a:p>
          <a:p>
            <a:pPr algn="ctr"/>
            <a:r>
              <a:rPr lang="ru-RU" sz="4400" b="1" dirty="0" smtClean="0">
                <a:latin typeface="Times New Roman" panose="02020603050405020304" pitchFamily="18" charset="0"/>
                <a:cs typeface="Times New Roman" panose="02020603050405020304" pitchFamily="18" charset="0"/>
              </a:rPr>
              <a:t>Углеводород</a:t>
            </a:r>
            <a:r>
              <a:rPr lang="en-US" sz="4400" b="1" dirty="0" smtClean="0">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953109" y="569668"/>
            <a:ext cx="6096000" cy="646331"/>
          </a:xfrm>
          <a:prstGeom prst="rect">
            <a:avLst/>
          </a:prstGeom>
        </p:spPr>
        <p:txBody>
          <a:bodyPr>
            <a:spAutoFit/>
          </a:bodyPr>
          <a:lstStyle/>
          <a:p>
            <a:pPr algn="ctr"/>
            <a:r>
              <a:rPr lang="ru-RU" b="1" i="0" dirty="0" smtClean="0">
                <a:effectLst/>
                <a:latin typeface="Times New Roman" panose="02020603050405020304" pitchFamily="18" charset="0"/>
                <a:cs typeface="Times New Roman" panose="02020603050405020304" pitchFamily="18" charset="0"/>
              </a:rPr>
              <a:t>Казанский инновационный университет имени В. Г. Тимирясова</a:t>
            </a:r>
            <a:endParaRPr lang="ru-RU" b="1" i="0" dirty="0">
              <a:effectLst/>
              <a:latin typeface="Times New Roman" panose="02020603050405020304" pitchFamily="18" charset="0"/>
              <a:cs typeface="Times New Roman" panose="02020603050405020304" pitchFamily="18" charset="0"/>
            </a:endParaRPr>
          </a:p>
        </p:txBody>
      </p:sp>
      <p:pic>
        <p:nvPicPr>
          <p:cNvPr id="15" name="Рисунок 14"/>
          <p:cNvPicPr>
            <a:picLocks noChangeAspect="1"/>
          </p:cNvPicPr>
          <p:nvPr/>
        </p:nvPicPr>
        <p:blipFill>
          <a:blip r:embed="rId3"/>
          <a:stretch>
            <a:fillRect/>
          </a:stretch>
        </p:blipFill>
        <p:spPr>
          <a:xfrm>
            <a:off x="9773728" y="114967"/>
            <a:ext cx="2280822" cy="1731085"/>
          </a:xfrm>
          <a:prstGeom prst="rect">
            <a:avLst/>
          </a:prstGeom>
        </p:spPr>
      </p:pic>
      <p:sp>
        <p:nvSpPr>
          <p:cNvPr id="16" name="Прямоугольник 15"/>
          <p:cNvSpPr/>
          <p:nvPr/>
        </p:nvSpPr>
        <p:spPr>
          <a:xfrm>
            <a:off x="5766080" y="6323965"/>
            <a:ext cx="1141403" cy="400110"/>
          </a:xfrm>
          <a:prstGeom prst="rect">
            <a:avLst/>
          </a:prstGeom>
        </p:spPr>
        <p:txBody>
          <a:bodyPr wrap="none">
            <a:spAutoFit/>
          </a:bodyPr>
          <a:lstStyle/>
          <a:p>
            <a:r>
              <a:rPr lang="ru-RU" sz="2000" dirty="0" smtClean="0">
                <a:latin typeface="Times New Roman" panose="02020603050405020304" pitchFamily="18" charset="0"/>
                <a:cs typeface="Times New Roman" panose="02020603050405020304" pitchFamily="18" charset="0"/>
              </a:rPr>
              <a:t>г. Казань</a:t>
            </a:r>
            <a:endParaRPr lang="ru-RU" sz="2000"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rotWithShape="1">
          <a:blip r:embed="rId4"/>
          <a:srcRect l="38981" t="704" r="828" b="-938"/>
          <a:stretch/>
        </p:blipFill>
        <p:spPr>
          <a:xfrm>
            <a:off x="-77638" y="3380725"/>
            <a:ext cx="3190626" cy="3563539"/>
          </a:xfrm>
          <a:prstGeom prst="rect">
            <a:avLst/>
          </a:prstGeom>
          <a:effectLst>
            <a:softEdge rad="317500"/>
          </a:effectLst>
        </p:spPr>
      </p:pic>
    </p:spTree>
    <p:extLst>
      <p:ext uri="{BB962C8B-B14F-4D97-AF65-F5344CB8AC3E}">
        <p14:creationId xmlns:p14="http://schemas.microsoft.com/office/powerpoint/2010/main" val="634812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576204" y="3131389"/>
            <a:ext cx="5615796" cy="372661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0" y="-1"/>
            <a:ext cx="8108830" cy="358859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2096785" y="207835"/>
            <a:ext cx="5962594" cy="400110"/>
          </a:xfrm>
          <a:prstGeom prst="rect">
            <a:avLst/>
          </a:prstGeom>
        </p:spPr>
        <p:txBody>
          <a:bodyPr wrap="none">
            <a:spAutoFit/>
          </a:bodyPr>
          <a:lstStyle/>
          <a:p>
            <a:pPr algn="just"/>
            <a:r>
              <a:rPr lang="ru-RU" altLang="ru-RU" sz="2000" b="1" dirty="0">
                <a:solidFill>
                  <a:schemeClr val="bg1"/>
                </a:solidFill>
                <a:latin typeface="Times New Roman" panose="02020603050405020304" pitchFamily="18" charset="0"/>
                <a:cs typeface="Times New Roman" panose="02020603050405020304" pitchFamily="18" charset="0"/>
              </a:rPr>
              <a:t>Установка предназначенных баков для сбора </a:t>
            </a:r>
            <a:r>
              <a:rPr lang="ru-RU" altLang="ru-RU" sz="2000" b="1" dirty="0" smtClean="0">
                <a:solidFill>
                  <a:schemeClr val="bg1"/>
                </a:solidFill>
                <a:latin typeface="Times New Roman" panose="02020603050405020304" pitchFamily="18" charset="0"/>
                <a:cs typeface="Times New Roman" panose="02020603050405020304" pitchFamily="18" charset="0"/>
              </a:rPr>
              <a:t>газа</a:t>
            </a:r>
            <a:endParaRPr lang="ru-RU" altLang="ru-RU" sz="2000" b="1" dirty="0">
              <a:solidFill>
                <a:schemeClr val="bg1"/>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8530" y="69813"/>
            <a:ext cx="1934569" cy="584775"/>
          </a:xfrm>
          <a:prstGeom prst="rect">
            <a:avLst/>
          </a:prstGeom>
        </p:spPr>
        <p:txBody>
          <a:bodyPr wrap="none">
            <a:spAutoFit/>
          </a:bodyPr>
          <a:lstStyle/>
          <a:p>
            <a:pPr algn="just"/>
            <a:r>
              <a:rPr lang="ru-RU" altLang="ru-RU" sz="3200" b="1" dirty="0" smtClean="0">
                <a:solidFill>
                  <a:schemeClr val="bg1"/>
                </a:solidFill>
                <a:latin typeface="Times New Roman" panose="02020603050405020304" pitchFamily="18" charset="0"/>
                <a:cs typeface="Times New Roman" panose="02020603050405020304" pitchFamily="18" charset="0"/>
              </a:rPr>
              <a:t>Решение</a:t>
            </a:r>
            <a:r>
              <a:rPr lang="en-US" altLang="ru-RU" sz="3200" b="1" dirty="0" smtClean="0">
                <a:solidFill>
                  <a:schemeClr val="bg1"/>
                </a:solidFill>
                <a:latin typeface="Times New Roman" panose="02020603050405020304" pitchFamily="18" charset="0"/>
                <a:cs typeface="Times New Roman" panose="02020603050405020304" pitchFamily="18" charset="0"/>
              </a:rPr>
              <a:t>:</a:t>
            </a:r>
            <a:endParaRPr lang="ru-RU" altLang="ru-RU" b="1" dirty="0">
              <a:solidFill>
                <a:schemeClr val="bg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6829246" y="3948362"/>
            <a:ext cx="5170098" cy="2585323"/>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Используемые виды емкостей классифицируют по разным признакам:</a:t>
            </a:r>
          </a:p>
          <a:p>
            <a:pPr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 месту установки/размещения;</a:t>
            </a:r>
          </a:p>
          <a:p>
            <a:pPr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 объему резервуара — характеристика важна, в том числе, для определения класса емкости по опасности;</a:t>
            </a:r>
          </a:p>
          <a:p>
            <a:pPr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 конструктивному решению основных и дополнительных элементов;</a:t>
            </a:r>
          </a:p>
          <a:p>
            <a:pPr algn="just">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 материалу основной емкости.</a:t>
            </a:r>
            <a:endParaRPr lang="ru-RU" b="0" i="0" dirty="0">
              <a:effectLst/>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03207" y="789188"/>
            <a:ext cx="6579080" cy="2862322"/>
          </a:xfrm>
          <a:prstGeom prst="rect">
            <a:avLst/>
          </a:prstGeom>
        </p:spPr>
        <p:txBody>
          <a:bodyPr wrap="square">
            <a:spAutoFit/>
          </a:bodyPr>
          <a:lstStyle/>
          <a:p>
            <a:pPr algn="just"/>
            <a:r>
              <a:rPr lang="ru-RU" dirty="0">
                <a:solidFill>
                  <a:schemeClr val="bg1"/>
                </a:solidFill>
                <a:latin typeface="Times New Roman" panose="02020603050405020304" pitchFamily="18" charset="0"/>
                <a:cs typeface="Times New Roman" panose="02020603050405020304" pitchFamily="18" charset="0"/>
              </a:rPr>
              <a:t>Ключевая характеристика </a:t>
            </a:r>
            <a:r>
              <a:rPr lang="ru-RU" dirty="0" smtClean="0">
                <a:solidFill>
                  <a:schemeClr val="bg1"/>
                </a:solidFill>
                <a:latin typeface="Times New Roman" panose="02020603050405020304" pitchFamily="18" charset="0"/>
                <a:cs typeface="Times New Roman" panose="02020603050405020304" pitchFamily="18" charset="0"/>
              </a:rPr>
              <a:t>цистерн— </a:t>
            </a:r>
            <a:r>
              <a:rPr lang="ru-RU" dirty="0">
                <a:solidFill>
                  <a:schemeClr val="bg1"/>
                </a:solidFill>
                <a:latin typeface="Times New Roman" panose="02020603050405020304" pitchFamily="18" charset="0"/>
                <a:cs typeface="Times New Roman" panose="02020603050405020304" pitchFamily="18" charset="0"/>
              </a:rPr>
              <a:t>материал. Он определяет конструктивный принцип изготовления корпуса — каркасный или бескаркасный. К первому виду относят:</a:t>
            </a:r>
          </a:p>
          <a:p>
            <a:pPr algn="just">
              <a:buFont typeface="Arial" panose="020B0604020202020204" pitchFamily="34" charset="0"/>
              <a:buChar char="•"/>
            </a:pPr>
            <a:r>
              <a:rPr lang="ru-RU" dirty="0">
                <a:solidFill>
                  <a:schemeClr val="bg1"/>
                </a:solidFill>
                <a:latin typeface="Times New Roman" panose="02020603050405020304" pitchFamily="18" charset="0"/>
                <a:cs typeface="Times New Roman" panose="02020603050405020304" pitchFamily="18" charset="0"/>
              </a:rPr>
              <a:t>железобетонные емкости — надежные, устойчивые к разрушениям, но сложные в транспортировке и очень тяжелые, они подходят для мазута, битума и подобных смесей;</a:t>
            </a:r>
          </a:p>
          <a:p>
            <a:pPr algn="just">
              <a:buFont typeface="Arial" panose="020B0604020202020204" pitchFamily="34" charset="0"/>
              <a:buChar char="•"/>
            </a:pPr>
            <a:r>
              <a:rPr lang="ru-RU" dirty="0">
                <a:solidFill>
                  <a:schemeClr val="bg1"/>
                </a:solidFill>
                <a:latin typeface="Times New Roman" panose="02020603050405020304" pitchFamily="18" charset="0"/>
                <a:cs typeface="Times New Roman" panose="02020603050405020304" pitchFamily="18" charset="0"/>
              </a:rPr>
              <a:t>металлические цистерны из сплавов, мало восприимчивых к воздействию нефтяных соединений;</a:t>
            </a:r>
          </a:p>
          <a:p>
            <a:pPr algn="just">
              <a:buFont typeface="Arial" panose="020B0604020202020204" pitchFamily="34" charset="0"/>
              <a:buChar char="•"/>
            </a:pPr>
            <a:r>
              <a:rPr lang="ru-RU" dirty="0">
                <a:solidFill>
                  <a:schemeClr val="bg1"/>
                </a:solidFill>
                <a:latin typeface="Times New Roman" panose="02020603050405020304" pitchFamily="18" charset="0"/>
                <a:cs typeface="Times New Roman" panose="02020603050405020304" pitchFamily="18" charset="0"/>
              </a:rPr>
              <a:t>емкости из неметаллических материалов — пластика, стеклопластика.</a:t>
            </a:r>
            <a:endParaRPr lang="ru-RU" b="0" i="0" dirty="0">
              <a:solidFill>
                <a:schemeClr val="bg1"/>
              </a:solidFill>
              <a:effectLst/>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a:stretch>
            <a:fillRect/>
          </a:stretch>
        </p:blipFill>
        <p:spPr>
          <a:xfrm>
            <a:off x="690113" y="3727069"/>
            <a:ext cx="5676180" cy="3130931"/>
          </a:xfrm>
          <a:prstGeom prst="rect">
            <a:avLst/>
          </a:prstGeom>
        </p:spPr>
      </p:pic>
    </p:spTree>
    <p:extLst>
      <p:ext uri="{BB962C8B-B14F-4D97-AF65-F5344CB8AC3E}">
        <p14:creationId xmlns:p14="http://schemas.microsoft.com/office/powerpoint/2010/main" val="313960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11901" y="302250"/>
            <a:ext cx="7441721" cy="707886"/>
          </a:xfrm>
          <a:prstGeom prst="rect">
            <a:avLst/>
          </a:prstGeom>
        </p:spPr>
        <p:txBody>
          <a:bodyPr wrap="square">
            <a:spAutoFit/>
          </a:bodyPr>
          <a:lstStyle/>
          <a:p>
            <a:pPr algn="just"/>
            <a:r>
              <a:rPr lang="ru-RU" altLang="ru-RU" sz="2000" b="1" dirty="0">
                <a:latin typeface="Times New Roman" panose="02020603050405020304" pitchFamily="18" charset="0"/>
                <a:cs typeface="Times New Roman" panose="02020603050405020304" pitchFamily="18" charset="0"/>
              </a:rPr>
              <a:t>Использование технологии спутниковой навигации и дронов для введения отчётности работы</a:t>
            </a:r>
            <a:r>
              <a:rPr lang="en-US" altLang="ru-RU" sz="2000" b="1" dirty="0">
                <a:latin typeface="Times New Roman" panose="02020603050405020304" pitchFamily="18" charset="0"/>
                <a:cs typeface="Times New Roman" panose="02020603050405020304" pitchFamily="18" charset="0"/>
              </a:rPr>
              <a:t>.</a:t>
            </a:r>
            <a:endParaRPr lang="ru-RU" alt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92799" y="406243"/>
            <a:ext cx="1934569" cy="584775"/>
          </a:xfrm>
          <a:prstGeom prst="rect">
            <a:avLst/>
          </a:prstGeom>
        </p:spPr>
        <p:txBody>
          <a:bodyPr wrap="none">
            <a:spAutoFit/>
          </a:bodyPr>
          <a:lstStyle/>
          <a:p>
            <a:r>
              <a:rPr lang="ru-RU" sz="3200" b="1" dirty="0">
                <a:solidFill>
                  <a:schemeClr val="accent4"/>
                </a:solidFill>
                <a:latin typeface="Times New Roman" panose="02020603050405020304" pitchFamily="18" charset="0"/>
                <a:cs typeface="Times New Roman" panose="02020603050405020304" pitchFamily="18" charset="0"/>
              </a:rPr>
              <a:t>Решение</a:t>
            </a:r>
            <a:r>
              <a:rPr lang="en-US" sz="3200" b="1" dirty="0">
                <a:solidFill>
                  <a:schemeClr val="accent4"/>
                </a:solidFill>
                <a:latin typeface="Times New Roman" panose="02020603050405020304" pitchFamily="18" charset="0"/>
                <a:cs typeface="Times New Roman" panose="02020603050405020304" pitchFamily="18" charset="0"/>
              </a:rPr>
              <a:t>:</a:t>
            </a:r>
            <a:endParaRPr lang="ru-RU" sz="3200" b="1" dirty="0">
              <a:solidFill>
                <a:schemeClr val="accent4"/>
              </a:solidFill>
            </a:endParaRPr>
          </a:p>
        </p:txBody>
      </p:sp>
      <p:sp>
        <p:nvSpPr>
          <p:cNvPr id="5" name="Прямоугольник 4"/>
          <p:cNvSpPr/>
          <p:nvPr/>
        </p:nvSpPr>
        <p:spPr>
          <a:xfrm>
            <a:off x="244415" y="1462047"/>
            <a:ext cx="7372710" cy="4062651"/>
          </a:xfrm>
          <a:prstGeom prst="rect">
            <a:avLst/>
          </a:prstGeom>
        </p:spPr>
        <p:txBody>
          <a:bodyPr wrap="square">
            <a:spAutoFit/>
          </a:bodyPr>
          <a:lstStyle/>
          <a:p>
            <a:pPr algn="just">
              <a:buClr>
                <a:srgbClr val="0166B3"/>
              </a:buClr>
              <a:defRPr/>
            </a:pPr>
            <a:r>
              <a:rPr lang="ru-RU" altLang="ru-RU" sz="1600" dirty="0" smtClean="0">
                <a:latin typeface="Times New Roman" panose="02020603050405020304" pitchFamily="18" charset="0"/>
                <a:cs typeface="Times New Roman" panose="02020603050405020304" pitchFamily="18" charset="0"/>
              </a:rPr>
              <a:t>     Виды </a:t>
            </a:r>
            <a:r>
              <a:rPr lang="ru-RU" altLang="ru-RU" sz="1600" dirty="0">
                <a:latin typeface="Times New Roman" panose="02020603050405020304" pitchFamily="18" charset="0"/>
                <a:cs typeface="Times New Roman" panose="02020603050405020304" pitchFamily="18" charset="0"/>
              </a:rPr>
              <a:t>работ с использованием </a:t>
            </a:r>
            <a:r>
              <a:rPr lang="ru-RU" altLang="ru-RU" sz="1600" dirty="0" err="1">
                <a:latin typeface="Times New Roman" panose="02020603050405020304" pitchFamily="18" charset="0"/>
                <a:cs typeface="Times New Roman" panose="02020603050405020304" pitchFamily="18" charset="0"/>
              </a:rPr>
              <a:t>беспилотников</a:t>
            </a:r>
            <a:r>
              <a:rPr lang="ru-RU" altLang="ru-RU" sz="1600" dirty="0">
                <a:latin typeface="Times New Roman" panose="02020603050405020304" pitchFamily="18" charset="0"/>
                <a:cs typeface="Times New Roman" panose="02020603050405020304" pitchFamily="18" charset="0"/>
              </a:rPr>
              <a:t>:</a:t>
            </a:r>
          </a:p>
          <a:p>
            <a:pPr marL="285750" indent="-285750" algn="just">
              <a:buClr>
                <a:srgbClr val="0166B3"/>
              </a:buClr>
              <a:buFont typeface="Arial" panose="020B0604020202020204" pitchFamily="34" charset="0"/>
              <a:buChar char="•"/>
              <a:defRPr/>
            </a:pPr>
            <a:r>
              <a:rPr lang="ru-RU" altLang="ru-RU" sz="1600" dirty="0">
                <a:latin typeface="Times New Roman" panose="02020603050405020304" pitchFamily="18" charset="0"/>
                <a:cs typeface="Times New Roman" panose="02020603050405020304" pitchFamily="18" charset="0"/>
              </a:rPr>
              <a:t>Предварительная геологическая разведка местности. Оборудованные высококачественной фото- и видеотехникой аппараты позволяют получить полную и качественную информацию об интересующем участке с дальнейшим составлением </a:t>
            </a:r>
            <a:r>
              <a:rPr lang="ru-RU" altLang="ru-RU" sz="1600" dirty="0" err="1">
                <a:latin typeface="Times New Roman" panose="02020603050405020304" pitchFamily="18" charset="0"/>
                <a:cs typeface="Times New Roman" panose="02020603050405020304" pitchFamily="18" charset="0"/>
              </a:rPr>
              <a:t>ортофотопланов</a:t>
            </a:r>
            <a:r>
              <a:rPr lang="ru-RU" altLang="ru-RU" sz="1600" dirty="0">
                <a:latin typeface="Times New Roman" panose="02020603050405020304" pitchFamily="18" charset="0"/>
                <a:cs typeface="Times New Roman" panose="02020603050405020304" pitchFamily="18" charset="0"/>
              </a:rPr>
              <a:t>, 3D-моделей местности и пр.</a:t>
            </a:r>
          </a:p>
          <a:p>
            <a:pPr marL="285750" indent="-285750" algn="just">
              <a:buClr>
                <a:srgbClr val="0166B3"/>
              </a:buClr>
              <a:buFont typeface="Arial" panose="020B0604020202020204" pitchFamily="34" charset="0"/>
              <a:buChar char="•"/>
              <a:defRPr/>
            </a:pPr>
            <a:r>
              <a:rPr lang="ru-RU" altLang="ru-RU" sz="1600" dirty="0">
                <a:latin typeface="Times New Roman" panose="02020603050405020304" pitchFamily="18" charset="0"/>
                <a:cs typeface="Times New Roman" panose="02020603050405020304" pitchFamily="18" charset="0"/>
              </a:rPr>
              <a:t>Управление строительными и ремонтными работами. </a:t>
            </a:r>
            <a:r>
              <a:rPr lang="ru-RU" altLang="ru-RU" sz="1600" dirty="0" err="1">
                <a:latin typeface="Times New Roman" panose="02020603050405020304" pitchFamily="18" charset="0"/>
                <a:cs typeface="Times New Roman" panose="02020603050405020304" pitchFamily="18" charset="0"/>
              </a:rPr>
              <a:t>Беспилотники</a:t>
            </a:r>
            <a:r>
              <a:rPr lang="ru-RU" altLang="ru-RU" sz="1600" dirty="0">
                <a:latin typeface="Times New Roman" panose="02020603050405020304" pitchFamily="18" charset="0"/>
                <a:cs typeface="Times New Roman" panose="02020603050405020304" pitchFamily="18" charset="0"/>
              </a:rPr>
              <a:t> повышают эффективность мониторинга строительных работ на месторождениях. Благодаря высоким техническим характеристикам аппаратов надзор можно автоматизировать. </a:t>
            </a:r>
          </a:p>
          <a:p>
            <a:pPr marL="285750" indent="-285750" algn="just">
              <a:buClr>
                <a:srgbClr val="0166B3"/>
              </a:buClr>
              <a:buFont typeface="Arial" panose="020B0604020202020204" pitchFamily="34" charset="0"/>
              <a:buChar char="•"/>
              <a:defRPr/>
            </a:pPr>
            <a:r>
              <a:rPr lang="ru-RU" altLang="ru-RU" sz="1600" dirty="0">
                <a:latin typeface="Times New Roman" panose="02020603050405020304" pitchFamily="18" charset="0"/>
                <a:cs typeface="Times New Roman" panose="02020603050405020304" pitchFamily="18" charset="0"/>
              </a:rPr>
              <a:t>Контроль процесса </a:t>
            </a:r>
            <a:r>
              <a:rPr lang="ru-RU" altLang="ru-RU" sz="1600" dirty="0" smtClean="0">
                <a:latin typeface="Times New Roman" panose="02020603050405020304" pitchFamily="18" charset="0"/>
                <a:cs typeface="Times New Roman" panose="02020603050405020304" pitchFamily="18" charset="0"/>
              </a:rPr>
              <a:t>очистки газа</a:t>
            </a:r>
          </a:p>
          <a:p>
            <a:pPr marL="285750" indent="-285750" algn="just">
              <a:buClr>
                <a:srgbClr val="0166B3"/>
              </a:buClr>
              <a:buFont typeface="Arial" panose="020B0604020202020204" pitchFamily="34" charset="0"/>
              <a:buChar char="•"/>
              <a:defRPr/>
            </a:pPr>
            <a:r>
              <a:rPr lang="ru-RU" altLang="ru-RU" sz="1600" dirty="0">
                <a:latin typeface="Times New Roman" panose="02020603050405020304" pitchFamily="18" charset="0"/>
                <a:cs typeface="Times New Roman" panose="02020603050405020304" pitchFamily="18" charset="0"/>
              </a:rPr>
              <a:t>Охрана территории. Регулярные полёты </a:t>
            </a:r>
            <a:r>
              <a:rPr lang="ru-RU" altLang="ru-RU" sz="1600" dirty="0" err="1">
                <a:latin typeface="Times New Roman" panose="02020603050405020304" pitchFamily="18" charset="0"/>
                <a:cs typeface="Times New Roman" panose="02020603050405020304" pitchFamily="18" charset="0"/>
              </a:rPr>
              <a:t>беспилотников</a:t>
            </a:r>
            <a:r>
              <a:rPr lang="ru-RU" altLang="ru-RU" sz="1600" dirty="0">
                <a:latin typeface="Times New Roman" panose="02020603050405020304" pitchFamily="18" charset="0"/>
                <a:cs typeface="Times New Roman" panose="02020603050405020304" pitchFamily="18" charset="0"/>
              </a:rPr>
              <a:t> гарантируют защиту от проникновения на территорию объекта посторонних лиц. </a:t>
            </a:r>
          </a:p>
          <a:p>
            <a:pPr marL="285750" indent="-285750" algn="just">
              <a:buClr>
                <a:srgbClr val="0166B3"/>
              </a:buClr>
              <a:buFont typeface="Arial" panose="020B0604020202020204" pitchFamily="34" charset="0"/>
              <a:buChar char="•"/>
              <a:defRPr/>
            </a:pPr>
            <a:r>
              <a:rPr lang="ru-RU" altLang="ru-RU" sz="1600" dirty="0">
                <a:latin typeface="Times New Roman" panose="02020603050405020304" pitchFamily="18" charset="0"/>
                <a:cs typeface="Times New Roman" panose="02020603050405020304" pitchFamily="18" charset="0"/>
              </a:rPr>
              <a:t>Возможность быстрого реагирования в условиях внештатных ситуаций. </a:t>
            </a:r>
            <a:r>
              <a:rPr lang="ru-RU" altLang="ru-RU" sz="1600" dirty="0" err="1">
                <a:latin typeface="Times New Roman" panose="02020603050405020304" pitchFamily="18" charset="0"/>
                <a:cs typeface="Times New Roman" panose="02020603050405020304" pitchFamily="18" charset="0"/>
              </a:rPr>
              <a:t>Дроны</a:t>
            </a:r>
            <a:r>
              <a:rPr lang="ru-RU" altLang="ru-RU" sz="1600" dirty="0">
                <a:latin typeface="Times New Roman" panose="02020603050405020304" pitchFamily="18" charset="0"/>
                <a:cs typeface="Times New Roman" panose="02020603050405020304" pitchFamily="18" charset="0"/>
              </a:rPr>
              <a:t> собирают и передают информацию в кратчайшие сроки, что позволяет принимать оперативные решения по устранению проблем.</a:t>
            </a:r>
          </a:p>
          <a:p>
            <a:pPr marL="285750" indent="-285750" algn="just">
              <a:buClr>
                <a:srgbClr val="0166B3"/>
              </a:buClr>
              <a:buFont typeface="Arial" panose="020B0604020202020204" pitchFamily="34" charset="0"/>
              <a:buChar char="•"/>
              <a:defRPr/>
            </a:pP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0166" y="5270739"/>
            <a:ext cx="11516264" cy="1466491"/>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p:cNvPicPr>
            <a:picLocks noChangeAspect="1"/>
          </p:cNvPicPr>
          <p:nvPr/>
        </p:nvPicPr>
        <p:blipFill rotWithShape="1">
          <a:blip r:embed="rId2"/>
          <a:srcRect t="315" r="-896"/>
          <a:stretch/>
        </p:blipFill>
        <p:spPr>
          <a:xfrm>
            <a:off x="7331460" y="1664898"/>
            <a:ext cx="4860540" cy="2730439"/>
          </a:xfrm>
          <a:prstGeom prst="rect">
            <a:avLst/>
          </a:prstGeom>
        </p:spPr>
      </p:pic>
    </p:spTree>
    <p:extLst>
      <p:ext uri="{BB962C8B-B14F-4D97-AF65-F5344CB8AC3E}">
        <p14:creationId xmlns:p14="http://schemas.microsoft.com/office/powerpoint/2010/main" val="455006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322498" y="1380226"/>
            <a:ext cx="6331789" cy="510683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771954" y="336279"/>
            <a:ext cx="8183592" cy="1015663"/>
          </a:xfrm>
          <a:prstGeom prst="rect">
            <a:avLst/>
          </a:prstGeom>
        </p:spPr>
        <p:txBody>
          <a:bodyPr wrap="square">
            <a:spAutoFit/>
          </a:bodyPr>
          <a:lstStyle/>
          <a:p>
            <a:pPr algn="just"/>
            <a:r>
              <a:rPr lang="ru-RU" altLang="ru-RU" sz="2000" b="1" dirty="0">
                <a:latin typeface="Times New Roman" panose="02020603050405020304" pitchFamily="18" charset="0"/>
                <a:cs typeface="Times New Roman" panose="02020603050405020304" pitchFamily="18" charset="0"/>
              </a:rPr>
              <a:t>Использование виртуальной реальности для подготовки персонала и дистанционного управления процессов, связанных со строительством</a:t>
            </a:r>
            <a:r>
              <a:rPr lang="en-US" altLang="ru-RU" sz="2000" b="1" dirty="0">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90875" y="518388"/>
            <a:ext cx="1934569" cy="584775"/>
          </a:xfrm>
          <a:prstGeom prst="rect">
            <a:avLst/>
          </a:prstGeom>
        </p:spPr>
        <p:txBody>
          <a:bodyPr wrap="none">
            <a:spAutoFit/>
          </a:bodyPr>
          <a:lstStyle/>
          <a:p>
            <a:r>
              <a:rPr lang="ru-RU" sz="3200" b="1" dirty="0">
                <a:solidFill>
                  <a:schemeClr val="accent4"/>
                </a:solidFill>
                <a:latin typeface="Times New Roman" panose="02020603050405020304" pitchFamily="18" charset="0"/>
                <a:cs typeface="Times New Roman" panose="02020603050405020304" pitchFamily="18" charset="0"/>
              </a:rPr>
              <a:t>Решение</a:t>
            </a:r>
            <a:r>
              <a:rPr lang="en-US" sz="3200" b="1" dirty="0">
                <a:solidFill>
                  <a:schemeClr val="accent4"/>
                </a:solidFill>
                <a:latin typeface="Times New Roman" panose="02020603050405020304" pitchFamily="18" charset="0"/>
                <a:cs typeface="Times New Roman" panose="02020603050405020304" pitchFamily="18" charset="0"/>
              </a:rPr>
              <a:t>:</a:t>
            </a:r>
            <a:endParaRPr lang="ru-RU" sz="3200" b="1" dirty="0">
              <a:solidFill>
                <a:schemeClr val="accent4"/>
              </a:solidFill>
            </a:endParaRPr>
          </a:p>
        </p:txBody>
      </p:sp>
      <p:sp>
        <p:nvSpPr>
          <p:cNvPr id="4" name="Прямоугольник 3"/>
          <p:cNvSpPr/>
          <p:nvPr/>
        </p:nvSpPr>
        <p:spPr>
          <a:xfrm>
            <a:off x="5385759" y="1622223"/>
            <a:ext cx="6096000" cy="4579715"/>
          </a:xfrm>
          <a:prstGeom prst="rect">
            <a:avLst/>
          </a:prstGeom>
        </p:spPr>
        <p:txBody>
          <a:bodyPr>
            <a:spAutoFit/>
          </a:bodyPr>
          <a:lstStyle/>
          <a:p>
            <a:pPr algn="just">
              <a:spcBef>
                <a:spcPct val="20000"/>
              </a:spcBef>
              <a:buClr>
                <a:srgbClr val="0166B3"/>
              </a:buClr>
              <a:buFont typeface="Arial" panose="020B0604020202020204" pitchFamily="34" charset="0"/>
              <a:buNone/>
            </a:pPr>
            <a:r>
              <a:rPr lang="ru-RU" altLang="ru-RU" dirty="0">
                <a:solidFill>
                  <a:schemeClr val="bg1"/>
                </a:solidFill>
                <a:latin typeface="Times New Roman" panose="02020603050405020304" pitchFamily="18" charset="0"/>
                <a:cs typeface="Times New Roman" panose="02020603050405020304" pitchFamily="18" charset="0"/>
              </a:rPr>
              <a:t>Обучение персонала починке и обслуживанию автоматизированных установок, при помощи VR-шлемов и датчиков считывания движения с созданием </a:t>
            </a:r>
            <a:r>
              <a:rPr lang="ru-RU" altLang="ru-RU" dirty="0" err="1">
                <a:solidFill>
                  <a:schemeClr val="bg1"/>
                </a:solidFill>
                <a:latin typeface="Times New Roman" panose="02020603050405020304" pitchFamily="18" charset="0"/>
                <a:cs typeface="Times New Roman" panose="02020603050405020304" pitchFamily="18" charset="0"/>
              </a:rPr>
              <a:t>симуляторных</a:t>
            </a:r>
            <a:r>
              <a:rPr lang="ru-RU" altLang="ru-RU" dirty="0">
                <a:solidFill>
                  <a:schemeClr val="bg1"/>
                </a:solidFill>
                <a:latin typeface="Times New Roman" panose="02020603050405020304" pitchFamily="18" charset="0"/>
                <a:cs typeface="Times New Roman" panose="02020603050405020304" pitchFamily="18" charset="0"/>
              </a:rPr>
              <a:t> программ.</a:t>
            </a:r>
          </a:p>
          <a:p>
            <a:pPr algn="just">
              <a:spcBef>
                <a:spcPct val="20000"/>
              </a:spcBef>
              <a:buClr>
                <a:srgbClr val="0166B3"/>
              </a:buClr>
              <a:buFont typeface="Arial" panose="020B0604020202020204" pitchFamily="34" charset="0"/>
              <a:buNone/>
            </a:pPr>
            <a:r>
              <a:rPr lang="ru-RU" altLang="ru-RU" dirty="0">
                <a:solidFill>
                  <a:schemeClr val="bg1"/>
                </a:solidFill>
                <a:latin typeface="Times New Roman" panose="02020603050405020304" pitchFamily="18" charset="0"/>
                <a:cs typeface="Times New Roman" panose="02020603050405020304" pitchFamily="18" charset="0"/>
              </a:rPr>
              <a:t/>
            </a:r>
            <a:br>
              <a:rPr lang="ru-RU" altLang="ru-RU" dirty="0">
                <a:solidFill>
                  <a:schemeClr val="bg1"/>
                </a:solidFill>
                <a:latin typeface="Times New Roman" panose="02020603050405020304" pitchFamily="18" charset="0"/>
                <a:cs typeface="Times New Roman" panose="02020603050405020304" pitchFamily="18" charset="0"/>
              </a:rPr>
            </a:br>
            <a:r>
              <a:rPr lang="ru-RU" altLang="ru-RU" dirty="0">
                <a:solidFill>
                  <a:schemeClr val="bg1"/>
                </a:solidFill>
                <a:latin typeface="Times New Roman" panose="02020603050405020304" pitchFamily="18" charset="0"/>
                <a:cs typeface="Times New Roman" panose="02020603050405020304" pitchFamily="18" charset="0"/>
              </a:rPr>
              <a:t>Промышленные компании по всему миру инвестируют в </a:t>
            </a:r>
            <a:r>
              <a:rPr lang="ru-RU" altLang="ru-RU" dirty="0" err="1">
                <a:solidFill>
                  <a:schemeClr val="bg1"/>
                </a:solidFill>
                <a:latin typeface="Times New Roman" panose="02020603050405020304" pitchFamily="18" charset="0"/>
                <a:cs typeface="Times New Roman" panose="02020603050405020304" pitchFamily="18" charset="0"/>
              </a:rPr>
              <a:t>иммерсивные</a:t>
            </a:r>
            <a:r>
              <a:rPr lang="ru-RU" altLang="ru-RU" dirty="0">
                <a:solidFill>
                  <a:schemeClr val="bg1"/>
                </a:solidFill>
                <a:latin typeface="Times New Roman" panose="02020603050405020304" pitchFamily="18" charset="0"/>
                <a:cs typeface="Times New Roman" panose="02020603050405020304" pitchFamily="18" charset="0"/>
              </a:rPr>
              <a:t> технологии, потому что они помогают лучше обучать сотрудников, снижать издержки и обеспечивать бесперебойность производственного процесса.</a:t>
            </a:r>
            <a:br>
              <a:rPr lang="ru-RU" altLang="ru-RU" dirty="0">
                <a:solidFill>
                  <a:schemeClr val="bg1"/>
                </a:solidFill>
                <a:latin typeface="Times New Roman" panose="02020603050405020304" pitchFamily="18" charset="0"/>
                <a:cs typeface="Times New Roman" panose="02020603050405020304" pitchFamily="18" charset="0"/>
              </a:rPr>
            </a:br>
            <a:r>
              <a:rPr lang="ru-RU" altLang="ru-RU" dirty="0">
                <a:solidFill>
                  <a:schemeClr val="bg1"/>
                </a:solidFill>
                <a:latin typeface="Times New Roman" panose="02020603050405020304" pitchFamily="18" charset="0"/>
                <a:cs typeface="Times New Roman" panose="02020603050405020304" pitchFamily="18" charset="0"/>
              </a:rPr>
              <a:t>VR-тренажеры на основе симуляции эффективно передают навыки и знания персоналу, сокращая срок достижения ими высокого уровня компетентности.</a:t>
            </a:r>
            <a:br>
              <a:rPr lang="ru-RU" altLang="ru-RU" dirty="0">
                <a:solidFill>
                  <a:schemeClr val="bg1"/>
                </a:solidFill>
                <a:latin typeface="Times New Roman" panose="02020603050405020304" pitchFamily="18" charset="0"/>
                <a:cs typeface="Times New Roman" panose="02020603050405020304" pitchFamily="18" charset="0"/>
              </a:rPr>
            </a:br>
            <a:r>
              <a:rPr lang="ru-RU" altLang="ru-RU" dirty="0">
                <a:solidFill>
                  <a:schemeClr val="bg1"/>
                </a:solidFill>
                <a:latin typeface="Times New Roman" panose="02020603050405020304" pitchFamily="18" charset="0"/>
                <a:cs typeface="Times New Roman" panose="02020603050405020304" pitchFamily="18" charset="0"/>
              </a:rPr>
              <a:t>В безопасной VR-среде специалисты приобретают и отрабатывают основные навыки эксплуатации и обслуживания техники, изучают проверенный алгоритм действий в разных ситуациях.</a:t>
            </a:r>
            <a:endParaRPr lang="ru-RU"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626315" y="2344948"/>
            <a:ext cx="4400550" cy="3048000"/>
          </a:xfrm>
          <a:prstGeom prst="rect">
            <a:avLst/>
          </a:prstGeom>
        </p:spPr>
      </p:pic>
    </p:spTree>
    <p:extLst>
      <p:ext uri="{BB962C8B-B14F-4D97-AF65-F5344CB8AC3E}">
        <p14:creationId xmlns:p14="http://schemas.microsoft.com/office/powerpoint/2010/main" val="312506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355907478"/>
              </p:ext>
            </p:extLst>
          </p:nvPr>
        </p:nvGraphicFramePr>
        <p:xfrm>
          <a:off x="1880756" y="384465"/>
          <a:ext cx="8216901" cy="3315084"/>
        </p:xfrm>
        <a:graphic>
          <a:graphicData uri="http://schemas.openxmlformats.org/drawingml/2006/table">
            <a:tbl>
              <a:tblPr firstRow="1" bandRow="1">
                <a:tableStyleId>{073A0DAA-6AF3-43AB-8588-CEC1D06C72B9}</a:tableStyleId>
              </a:tblPr>
              <a:tblGrid>
                <a:gridCol w="1443566"/>
                <a:gridCol w="2501054"/>
                <a:gridCol w="887153"/>
                <a:gridCol w="675794"/>
                <a:gridCol w="1354667"/>
                <a:gridCol w="1354667"/>
              </a:tblGrid>
              <a:tr h="653164">
                <a:tc>
                  <a:txBody>
                    <a:bodyPr/>
                    <a:lstStyle/>
                    <a:p>
                      <a:r>
                        <a:rPr lang="ru-RU" dirty="0" smtClean="0"/>
                        <a:t>№</a:t>
                      </a:r>
                      <a:endParaRPr lang="ru-RU" dirty="0"/>
                    </a:p>
                  </a:txBody>
                  <a:tcPr/>
                </a:tc>
                <a:tc>
                  <a:txBody>
                    <a:bodyPr/>
                    <a:lstStyle/>
                    <a:p>
                      <a:r>
                        <a:rPr lang="ru-RU" dirty="0" smtClean="0"/>
                        <a:t>Наименования оборудования</a:t>
                      </a:r>
                      <a:endParaRPr lang="ru-RU" dirty="0"/>
                    </a:p>
                  </a:txBody>
                  <a:tcPr/>
                </a:tc>
                <a:tc>
                  <a:txBody>
                    <a:bodyPr/>
                    <a:lstStyle/>
                    <a:p>
                      <a:r>
                        <a:rPr lang="ru-RU" dirty="0" err="1" smtClean="0"/>
                        <a:t>Ед</a:t>
                      </a:r>
                      <a:r>
                        <a:rPr lang="en-US" dirty="0" smtClean="0"/>
                        <a:t>.</a:t>
                      </a:r>
                      <a:r>
                        <a:rPr lang="ru-RU" dirty="0" err="1" smtClean="0"/>
                        <a:t>изм</a:t>
                      </a:r>
                      <a:endParaRPr lang="ru-RU" dirty="0"/>
                    </a:p>
                  </a:txBody>
                  <a:tcPr/>
                </a:tc>
                <a:tc>
                  <a:txBody>
                    <a:bodyPr/>
                    <a:lstStyle/>
                    <a:p>
                      <a:r>
                        <a:rPr lang="ru-RU" dirty="0" smtClean="0"/>
                        <a:t>Кол-во</a:t>
                      </a:r>
                      <a:endParaRPr lang="ru-RU" dirty="0"/>
                    </a:p>
                  </a:txBody>
                  <a:tcPr/>
                </a:tc>
                <a:tc>
                  <a:txBody>
                    <a:bodyPr/>
                    <a:lstStyle/>
                    <a:p>
                      <a:r>
                        <a:rPr lang="ru-RU" dirty="0" smtClean="0"/>
                        <a:t>Цена с НДС</a:t>
                      </a:r>
                      <a:r>
                        <a:rPr lang="en-US" dirty="0" smtClean="0"/>
                        <a:t>,</a:t>
                      </a:r>
                      <a:r>
                        <a:rPr lang="ru-RU" dirty="0" smtClean="0"/>
                        <a:t> </a:t>
                      </a:r>
                      <a:r>
                        <a:rPr lang="ru-RU" dirty="0" err="1" smtClean="0"/>
                        <a:t>руб</a:t>
                      </a:r>
                      <a:endParaRPr lang="ru-RU" dirty="0"/>
                    </a:p>
                  </a:txBody>
                  <a:tcPr/>
                </a:tc>
                <a:tc>
                  <a:txBody>
                    <a:bodyPr/>
                    <a:lstStyle/>
                    <a:p>
                      <a:r>
                        <a:rPr lang="ru-RU" dirty="0" smtClean="0"/>
                        <a:t>Сумма с НДС</a:t>
                      </a:r>
                      <a:r>
                        <a:rPr lang="en-US" dirty="0" smtClean="0"/>
                        <a:t>,</a:t>
                      </a:r>
                      <a:r>
                        <a:rPr lang="ru-RU" dirty="0" smtClean="0"/>
                        <a:t> </a:t>
                      </a:r>
                      <a:r>
                        <a:rPr lang="ru-RU" dirty="0" err="1" smtClean="0"/>
                        <a:t>руб</a:t>
                      </a:r>
                      <a:endParaRPr lang="ru-RU" dirty="0"/>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1</a:t>
                      </a:r>
                      <a:endParaRPr lang="ru-RU"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altLang="ru-RU" sz="1800" b="0" dirty="0" smtClean="0">
                          <a:solidFill>
                            <a:schemeClr val="tx1"/>
                          </a:solidFill>
                          <a:latin typeface="Times New Roman" panose="02020603050405020304" pitchFamily="18" charset="0"/>
                          <a:cs typeface="Times New Roman" panose="02020603050405020304" pitchFamily="18" charset="0"/>
                        </a:rPr>
                        <a:t>Бак для сбора газа</a:t>
                      </a:r>
                    </a:p>
                    <a:p>
                      <a:pPr algn="ct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err="1" smtClean="0">
                          <a:latin typeface="Times New Roman" panose="02020603050405020304" pitchFamily="18" charset="0"/>
                          <a:cs typeface="Times New Roman" panose="02020603050405020304" pitchFamily="18" charset="0"/>
                        </a:rPr>
                        <a:t>шт</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3</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600000</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1800000</a:t>
                      </a:r>
                      <a:endParaRPr lang="ru-RU" b="0" dirty="0">
                        <a:latin typeface="Times New Roman" panose="02020603050405020304" pitchFamily="18" charset="0"/>
                        <a:cs typeface="Times New Roman" panose="02020603050405020304" pitchFamily="18" charset="0"/>
                      </a:endParaRPr>
                    </a:p>
                  </a:txBody>
                  <a:tcPr/>
                </a:tc>
              </a:tr>
              <a:tr h="370840">
                <a:tc>
                  <a:txBody>
                    <a:bodyPr/>
                    <a:lstStyle/>
                    <a:p>
                      <a:pPr algn="ctr"/>
                      <a:r>
                        <a:rPr lang="ru-RU" dirty="0" smtClean="0"/>
                        <a:t>2</a:t>
                      </a:r>
                      <a:endParaRPr lang="ru-RU" dirty="0"/>
                    </a:p>
                  </a:txBody>
                  <a:tcPr/>
                </a:tc>
                <a:tc>
                  <a:txBody>
                    <a:bodyPr/>
                    <a:lstStyle/>
                    <a:p>
                      <a:pPr algn="ctr"/>
                      <a:r>
                        <a:rPr lang="ru-RU" dirty="0" smtClean="0"/>
                        <a:t>ГПЭ</a:t>
                      </a:r>
                      <a:endParaRPr lang="ru-RU" dirty="0"/>
                    </a:p>
                  </a:txBody>
                  <a:tcPr/>
                </a:tc>
                <a:tc>
                  <a:txBody>
                    <a:bodyPr/>
                    <a:lstStyle/>
                    <a:p>
                      <a:pPr algn="ctr"/>
                      <a:r>
                        <a:rPr lang="ru-RU" dirty="0" err="1" smtClean="0"/>
                        <a:t>шт</a:t>
                      </a:r>
                      <a:endParaRPr lang="ru-RU" dirty="0"/>
                    </a:p>
                  </a:txBody>
                  <a:tcPr/>
                </a:tc>
                <a:tc>
                  <a:txBody>
                    <a:bodyPr/>
                    <a:lstStyle/>
                    <a:p>
                      <a:pPr algn="ctr"/>
                      <a:r>
                        <a:rPr lang="ru-RU" dirty="0" smtClean="0"/>
                        <a:t>1</a:t>
                      </a:r>
                      <a:endParaRPr lang="ru-RU" dirty="0"/>
                    </a:p>
                  </a:txBody>
                  <a:tcPr/>
                </a:tc>
                <a:tc>
                  <a:txBody>
                    <a:bodyPr/>
                    <a:lstStyle/>
                    <a:p>
                      <a:pPr algn="ctr"/>
                      <a:r>
                        <a:rPr lang="ru-RU" dirty="0" smtClean="0"/>
                        <a:t>47000000</a:t>
                      </a:r>
                      <a:endParaRPr lang="ru-RU" dirty="0"/>
                    </a:p>
                  </a:txBody>
                  <a:tcPr/>
                </a:tc>
                <a:tc>
                  <a:txBody>
                    <a:bodyPr/>
                    <a:lstStyle/>
                    <a:p>
                      <a:pPr algn="ctr"/>
                      <a:r>
                        <a:rPr lang="ru-RU" dirty="0" smtClean="0"/>
                        <a:t>47000000</a:t>
                      </a:r>
                      <a:endParaRPr lang="ru-RU" dirty="0"/>
                    </a:p>
                  </a:txBody>
                  <a:tcPr/>
                </a:tc>
              </a:tr>
              <a:tr h="370840">
                <a:tc>
                  <a:txBody>
                    <a:bodyPr/>
                    <a:lstStyle/>
                    <a:p>
                      <a:pPr algn="ctr"/>
                      <a:r>
                        <a:rPr lang="ru-RU" dirty="0" smtClean="0"/>
                        <a:t>3</a:t>
                      </a:r>
                      <a:endParaRPr lang="ru-RU" dirty="0"/>
                    </a:p>
                  </a:txBody>
                  <a:tcPr/>
                </a:tc>
                <a:tc>
                  <a:txBody>
                    <a:bodyPr/>
                    <a:lstStyle/>
                    <a:p>
                      <a:pPr algn="ctr"/>
                      <a:r>
                        <a:rPr lang="ru-RU" dirty="0" smtClean="0"/>
                        <a:t>Трубы</a:t>
                      </a:r>
                      <a:r>
                        <a:rPr lang="en-US" dirty="0" smtClean="0"/>
                        <a:t>,</a:t>
                      </a:r>
                      <a:r>
                        <a:rPr lang="ru-RU" dirty="0" smtClean="0"/>
                        <a:t> соединение</a:t>
                      </a:r>
                      <a:endParaRPr lang="ru-RU" dirty="0"/>
                    </a:p>
                  </a:txBody>
                  <a:tcPr/>
                </a:tc>
                <a:tc>
                  <a:txBody>
                    <a:bodyPr/>
                    <a:lstStyle/>
                    <a:p>
                      <a:pPr algn="ctr"/>
                      <a:r>
                        <a:rPr lang="ru-RU" dirty="0" err="1" smtClean="0"/>
                        <a:t>шт</a:t>
                      </a:r>
                      <a:endParaRPr lang="ru-RU" dirty="0"/>
                    </a:p>
                  </a:txBody>
                  <a:tcPr/>
                </a:tc>
                <a:tc>
                  <a:txBody>
                    <a:bodyPr/>
                    <a:lstStyle/>
                    <a:p>
                      <a:pPr algn="ctr"/>
                      <a:r>
                        <a:rPr lang="ru-RU" dirty="0" smtClean="0"/>
                        <a:t>20-60</a:t>
                      </a:r>
                      <a:endParaRPr lang="ru-RU" dirty="0"/>
                    </a:p>
                  </a:txBody>
                  <a:tcPr/>
                </a:tc>
                <a:tc>
                  <a:txBody>
                    <a:bodyPr/>
                    <a:lstStyle/>
                    <a:p>
                      <a:pPr algn="ctr"/>
                      <a:r>
                        <a:rPr lang="ru-RU" dirty="0" smtClean="0"/>
                        <a:t>200000-400000</a:t>
                      </a:r>
                      <a:endParaRPr lang="ru-RU" dirty="0"/>
                    </a:p>
                  </a:txBody>
                  <a:tcPr/>
                </a:tc>
                <a:tc>
                  <a:txBody>
                    <a:bodyPr/>
                    <a:lstStyle/>
                    <a:p>
                      <a:pPr algn="ctr"/>
                      <a:r>
                        <a:rPr lang="ru-RU" dirty="0" smtClean="0"/>
                        <a:t>4000000-24000000</a:t>
                      </a:r>
                      <a:endParaRPr lang="ru-RU" dirty="0"/>
                    </a:p>
                  </a:txBody>
                  <a:tcPr/>
                </a:tc>
              </a:tr>
              <a:tr h="370840">
                <a:tc>
                  <a:txBody>
                    <a:bodyPr/>
                    <a:lstStyle/>
                    <a:p>
                      <a:pPr algn="ctr"/>
                      <a:r>
                        <a:rPr lang="ru-RU" dirty="0" smtClean="0"/>
                        <a:t>4</a:t>
                      </a:r>
                      <a:endParaRPr lang="ru-RU" dirty="0"/>
                    </a:p>
                  </a:txBody>
                  <a:tcPr/>
                </a:tc>
                <a:tc>
                  <a:txBody>
                    <a:bodyPr/>
                    <a:lstStyle/>
                    <a:p>
                      <a:pPr algn="ctr"/>
                      <a:r>
                        <a:rPr lang="ru-RU" dirty="0" err="1" smtClean="0"/>
                        <a:t>Дроны</a:t>
                      </a:r>
                      <a:r>
                        <a:rPr lang="en-US" dirty="0" smtClean="0"/>
                        <a:t>,</a:t>
                      </a:r>
                      <a:r>
                        <a:rPr lang="ru-RU" dirty="0" smtClean="0"/>
                        <a:t>безопасность</a:t>
                      </a:r>
                      <a:r>
                        <a:rPr lang="en-US" dirty="0" smtClean="0"/>
                        <a:t>, </a:t>
                      </a:r>
                      <a:r>
                        <a:rPr lang="ru-RU" dirty="0" smtClean="0"/>
                        <a:t>обучение</a:t>
                      </a:r>
                      <a:endParaRPr lang="ru-RU" dirty="0"/>
                    </a:p>
                  </a:txBody>
                  <a:tcPr/>
                </a:tc>
                <a:tc>
                  <a:txBody>
                    <a:bodyPr/>
                    <a:lstStyle/>
                    <a:p>
                      <a:pPr algn="ctr"/>
                      <a:r>
                        <a:rPr lang="ru-RU" dirty="0" err="1" smtClean="0"/>
                        <a:t>шт</a:t>
                      </a:r>
                      <a:endParaRPr lang="ru-RU" dirty="0"/>
                    </a:p>
                  </a:txBody>
                  <a:tcPr/>
                </a:tc>
                <a:tc>
                  <a:txBody>
                    <a:bodyPr/>
                    <a:lstStyle/>
                    <a:p>
                      <a:pPr algn="ctr"/>
                      <a:endParaRPr lang="ru-RU" dirty="0"/>
                    </a:p>
                  </a:txBody>
                  <a:tcPr/>
                </a:tc>
                <a:tc>
                  <a:txBody>
                    <a:bodyPr/>
                    <a:lstStyle/>
                    <a:p>
                      <a:pPr algn="ctr"/>
                      <a:r>
                        <a:rPr lang="ru-RU" dirty="0" smtClean="0"/>
                        <a:t>1200000</a:t>
                      </a:r>
                      <a:endParaRPr lang="ru-RU" dirty="0"/>
                    </a:p>
                  </a:txBody>
                  <a:tcPr/>
                </a:tc>
                <a:tc>
                  <a:txBody>
                    <a:bodyPr/>
                    <a:lstStyle/>
                    <a:p>
                      <a:pPr algn="ctr"/>
                      <a:r>
                        <a:rPr lang="ru-RU" dirty="0" smtClean="0"/>
                        <a:t>1200000</a:t>
                      </a:r>
                      <a:endParaRPr lang="ru-RU" dirty="0"/>
                    </a:p>
                  </a:txBody>
                  <a:tcPr/>
                </a:tc>
              </a:tr>
              <a:tr h="370840">
                <a:tc>
                  <a:txBody>
                    <a:bodyPr/>
                    <a:lstStyle/>
                    <a:p>
                      <a:pPr algn="ctr"/>
                      <a:r>
                        <a:rPr lang="ru-RU" dirty="0" smtClean="0"/>
                        <a:t>Итог</a:t>
                      </a:r>
                      <a:endParaRPr lang="ru-RU" dirty="0"/>
                    </a:p>
                  </a:txBody>
                  <a:tcPr/>
                </a:tc>
                <a:tc>
                  <a:txBody>
                    <a:bodyPr/>
                    <a:lstStyle/>
                    <a:p>
                      <a:pPr algn="ctr"/>
                      <a:endParaRPr lang="ru-RU" dirty="0"/>
                    </a:p>
                  </a:txBody>
                  <a:tcPr/>
                </a:tc>
                <a:tc>
                  <a:txBody>
                    <a:bodyPr/>
                    <a:lstStyle/>
                    <a:p>
                      <a:pPr algn="ctr"/>
                      <a:endParaRPr lang="ru-RU" dirty="0"/>
                    </a:p>
                  </a:txBody>
                  <a:tcPr/>
                </a:tc>
                <a:tc>
                  <a:txBody>
                    <a:bodyPr/>
                    <a:lstStyle/>
                    <a:p>
                      <a:pPr algn="ctr"/>
                      <a:endParaRPr lang="ru-RU" dirty="0"/>
                    </a:p>
                  </a:txBody>
                  <a:tcPr/>
                </a:tc>
                <a:tc>
                  <a:txBody>
                    <a:bodyPr/>
                    <a:lstStyle/>
                    <a:p>
                      <a:pPr algn="ctr"/>
                      <a:r>
                        <a:rPr lang="ru-RU" dirty="0" smtClean="0"/>
                        <a:t>49200000</a:t>
                      </a:r>
                      <a:endParaRPr lang="ru-RU" dirty="0"/>
                    </a:p>
                  </a:txBody>
                  <a:tcPr/>
                </a:tc>
                <a:tc>
                  <a:txBody>
                    <a:bodyPr/>
                    <a:lstStyle/>
                    <a:p>
                      <a:pPr algn="ctr"/>
                      <a:r>
                        <a:rPr lang="ru-RU" dirty="0" smtClean="0"/>
                        <a:t>74000000</a:t>
                      </a:r>
                      <a:endParaRPr lang="ru-RU"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820746619"/>
              </p:ext>
            </p:extLst>
          </p:nvPr>
        </p:nvGraphicFramePr>
        <p:xfrm>
          <a:off x="1887681" y="4083626"/>
          <a:ext cx="8128002" cy="2494280"/>
        </p:xfrm>
        <a:graphic>
          <a:graphicData uri="http://schemas.openxmlformats.org/drawingml/2006/table">
            <a:tbl>
              <a:tblPr firstRow="1" bandRow="1">
                <a:tableStyleId>{073A0DAA-6AF3-43AB-8588-CEC1D06C72B9}</a:tableStyleId>
              </a:tblPr>
              <a:tblGrid>
                <a:gridCol w="1354667"/>
                <a:gridCol w="2347961"/>
                <a:gridCol w="1153391"/>
                <a:gridCol w="562649"/>
                <a:gridCol w="1354667"/>
                <a:gridCol w="1354667"/>
              </a:tblGrid>
              <a:tr h="532996">
                <a:tc>
                  <a:txBody>
                    <a:bodyPr/>
                    <a:lstStyle/>
                    <a:p>
                      <a:r>
                        <a:rPr lang="ru-RU" dirty="0" smtClean="0"/>
                        <a:t>№</a:t>
                      </a:r>
                      <a:endParaRPr lang="ru-RU" dirty="0"/>
                    </a:p>
                  </a:txBody>
                  <a:tcPr/>
                </a:tc>
                <a:tc>
                  <a:txBody>
                    <a:bodyPr/>
                    <a:lstStyle/>
                    <a:p>
                      <a:r>
                        <a:rPr lang="ru-RU" dirty="0" smtClean="0"/>
                        <a:t>Наименования оборудования</a:t>
                      </a:r>
                      <a:endParaRPr lang="ru-RU" dirty="0"/>
                    </a:p>
                  </a:txBody>
                  <a:tcPr/>
                </a:tc>
                <a:tc>
                  <a:txBody>
                    <a:bodyPr/>
                    <a:lstStyle/>
                    <a:p>
                      <a:r>
                        <a:rPr lang="ru-RU" dirty="0" err="1" smtClean="0"/>
                        <a:t>Ед</a:t>
                      </a:r>
                      <a:r>
                        <a:rPr lang="en-US" dirty="0" smtClean="0"/>
                        <a:t>.</a:t>
                      </a:r>
                      <a:r>
                        <a:rPr lang="ru-RU" dirty="0" err="1" smtClean="0"/>
                        <a:t>изм</a:t>
                      </a:r>
                      <a:endParaRPr lang="ru-RU" dirty="0"/>
                    </a:p>
                  </a:txBody>
                  <a:tcPr/>
                </a:tc>
                <a:tc>
                  <a:txBody>
                    <a:bodyPr/>
                    <a:lstStyle/>
                    <a:p>
                      <a:r>
                        <a:rPr lang="ru-RU" dirty="0" smtClean="0"/>
                        <a:t>Кол-во</a:t>
                      </a:r>
                      <a:endParaRPr lang="ru-RU" dirty="0"/>
                    </a:p>
                  </a:txBody>
                  <a:tcPr/>
                </a:tc>
                <a:tc>
                  <a:txBody>
                    <a:bodyPr/>
                    <a:lstStyle/>
                    <a:p>
                      <a:r>
                        <a:rPr lang="ru-RU" dirty="0" smtClean="0"/>
                        <a:t>Цена с НДС</a:t>
                      </a:r>
                      <a:r>
                        <a:rPr lang="en-US" dirty="0" smtClean="0"/>
                        <a:t>,</a:t>
                      </a:r>
                      <a:r>
                        <a:rPr lang="ru-RU" dirty="0" smtClean="0"/>
                        <a:t> </a:t>
                      </a:r>
                      <a:r>
                        <a:rPr lang="ru-RU" dirty="0" err="1" smtClean="0"/>
                        <a:t>руб</a:t>
                      </a:r>
                      <a:endParaRPr lang="ru-RU" dirty="0"/>
                    </a:p>
                  </a:txBody>
                  <a:tcPr/>
                </a:tc>
                <a:tc>
                  <a:txBody>
                    <a:bodyPr/>
                    <a:lstStyle/>
                    <a:p>
                      <a:r>
                        <a:rPr lang="ru-RU" dirty="0" smtClean="0"/>
                        <a:t>Сумма с НДС</a:t>
                      </a:r>
                      <a:r>
                        <a:rPr lang="en-US" dirty="0" smtClean="0"/>
                        <a:t>,</a:t>
                      </a:r>
                      <a:r>
                        <a:rPr lang="ru-RU" dirty="0" smtClean="0"/>
                        <a:t> </a:t>
                      </a:r>
                      <a:r>
                        <a:rPr lang="ru-RU" dirty="0" err="1" smtClean="0"/>
                        <a:t>руб</a:t>
                      </a:r>
                      <a:endParaRPr lang="ru-RU" dirty="0"/>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1</a:t>
                      </a:r>
                      <a:endParaRPr lang="ru-RU" b="0" dirty="0">
                        <a:latin typeface="Times New Roman" panose="02020603050405020304" pitchFamily="18" charset="0"/>
                        <a:cs typeface="Times New Roman" panose="02020603050405020304" pitchFamily="18" charset="0"/>
                      </a:endParaRPr>
                    </a:p>
                  </a:txBody>
                  <a:tcPr/>
                </a:tc>
                <a:tc>
                  <a:txBody>
                    <a:bodyPr/>
                    <a:lstStyle/>
                    <a:p>
                      <a:r>
                        <a:rPr lang="ru-RU" dirty="0" smtClean="0"/>
                        <a:t>Установка</a:t>
                      </a:r>
                      <a:endParaRPr lang="ru-RU" dirty="0"/>
                    </a:p>
                  </a:txBody>
                  <a:tcPr/>
                </a:tc>
                <a:tc>
                  <a:txBody>
                    <a:bodyPr/>
                    <a:lstStyle/>
                    <a:p>
                      <a:r>
                        <a:rPr lang="ru-RU" dirty="0" smtClean="0"/>
                        <a:t>2 недели</a:t>
                      </a:r>
                      <a:endParaRPr lang="ru-RU" dirty="0"/>
                    </a:p>
                  </a:txBody>
                  <a:tcPr/>
                </a:tc>
                <a:tc>
                  <a:txBody>
                    <a:bodyPr/>
                    <a:lstStyle/>
                    <a:p>
                      <a:endParaRPr lang="ru-RU" dirty="0"/>
                    </a:p>
                  </a:txBody>
                  <a:tcPr/>
                </a:tc>
                <a:tc>
                  <a:txBody>
                    <a:bodyPr/>
                    <a:lstStyle/>
                    <a:p>
                      <a:r>
                        <a:rPr lang="ru-RU" dirty="0" smtClean="0"/>
                        <a:t>500000</a:t>
                      </a:r>
                      <a:endParaRPr lang="ru-RU" dirty="0"/>
                    </a:p>
                  </a:txBody>
                  <a:tcPr/>
                </a:tc>
                <a:tc>
                  <a:txBody>
                    <a:bodyPr/>
                    <a:lstStyle/>
                    <a:p>
                      <a:r>
                        <a:rPr lang="ru-RU" dirty="0" smtClean="0"/>
                        <a:t>500000</a:t>
                      </a:r>
                      <a:endParaRPr lang="ru-RU" dirty="0"/>
                    </a:p>
                  </a:txBody>
                  <a:tcPr/>
                </a:tc>
              </a:tr>
              <a:tr h="370840">
                <a:tc>
                  <a:txBody>
                    <a:bodyPr/>
                    <a:lstStyle/>
                    <a:p>
                      <a:pPr algn="ctr"/>
                      <a:r>
                        <a:rPr lang="ru-RU" dirty="0" smtClean="0"/>
                        <a:t>2</a:t>
                      </a:r>
                      <a:endParaRPr lang="ru-RU" dirty="0"/>
                    </a:p>
                  </a:txBody>
                  <a:tcPr/>
                </a:tc>
                <a:tc>
                  <a:txBody>
                    <a:bodyPr/>
                    <a:lstStyle/>
                    <a:p>
                      <a:r>
                        <a:rPr lang="ru-RU" dirty="0" smtClean="0"/>
                        <a:t>Рабочие</a:t>
                      </a:r>
                      <a:r>
                        <a:rPr lang="en-US" dirty="0" smtClean="0"/>
                        <a:t>,</a:t>
                      </a:r>
                      <a:r>
                        <a:rPr lang="ru-RU" baseline="0" dirty="0" smtClean="0"/>
                        <a:t> инженеры</a:t>
                      </a:r>
                      <a:endParaRPr lang="ru-RU" dirty="0"/>
                    </a:p>
                  </a:txBody>
                  <a:tcPr/>
                </a:tc>
                <a:tc>
                  <a:txBody>
                    <a:bodyPr/>
                    <a:lstStyle/>
                    <a:p>
                      <a:r>
                        <a:rPr lang="ru-RU" dirty="0" smtClean="0"/>
                        <a:t>2 недели</a:t>
                      </a:r>
                      <a:endParaRPr lang="ru-RU" dirty="0"/>
                    </a:p>
                  </a:txBody>
                  <a:tcPr/>
                </a:tc>
                <a:tc>
                  <a:txBody>
                    <a:bodyPr/>
                    <a:lstStyle/>
                    <a:p>
                      <a:r>
                        <a:rPr lang="ru-RU" dirty="0" smtClean="0"/>
                        <a:t>50</a:t>
                      </a:r>
                      <a:endParaRPr lang="ru-RU" dirty="0"/>
                    </a:p>
                  </a:txBody>
                  <a:tcPr/>
                </a:tc>
                <a:tc>
                  <a:txBody>
                    <a:bodyPr/>
                    <a:lstStyle/>
                    <a:p>
                      <a:r>
                        <a:rPr lang="ru-RU" dirty="0" smtClean="0"/>
                        <a:t>2000</a:t>
                      </a:r>
                      <a:endParaRPr lang="ru-RU" dirty="0"/>
                    </a:p>
                  </a:txBody>
                  <a:tcPr/>
                </a:tc>
                <a:tc>
                  <a:txBody>
                    <a:bodyPr/>
                    <a:lstStyle/>
                    <a:p>
                      <a:r>
                        <a:rPr lang="ru-RU" dirty="0" smtClean="0"/>
                        <a:t>1400000</a:t>
                      </a:r>
                      <a:endParaRPr lang="ru-RU" dirty="0"/>
                    </a:p>
                  </a:txBody>
                  <a:tcPr/>
                </a:tc>
              </a:tr>
              <a:tr h="370840">
                <a:tc>
                  <a:txBody>
                    <a:bodyPr/>
                    <a:lstStyle/>
                    <a:p>
                      <a:pPr algn="ctr"/>
                      <a:r>
                        <a:rPr lang="ru-RU" dirty="0" smtClean="0"/>
                        <a:t>3</a:t>
                      </a:r>
                      <a:endParaRPr lang="ru-RU" dirty="0"/>
                    </a:p>
                  </a:txBody>
                  <a:tcPr/>
                </a:tc>
                <a:tc>
                  <a:txBody>
                    <a:bodyPr/>
                    <a:lstStyle/>
                    <a:p>
                      <a:r>
                        <a:rPr lang="ru-RU" dirty="0" smtClean="0"/>
                        <a:t>Оборудование </a:t>
                      </a:r>
                    </a:p>
                  </a:txBody>
                  <a:tcPr/>
                </a:tc>
                <a:tc>
                  <a:txBody>
                    <a:bodyPr/>
                    <a:lstStyle/>
                    <a:p>
                      <a:r>
                        <a:rPr lang="ru-RU" dirty="0" smtClean="0"/>
                        <a:t>2</a:t>
                      </a:r>
                      <a:r>
                        <a:rPr lang="ru-RU" baseline="0" dirty="0" smtClean="0"/>
                        <a:t> недели</a:t>
                      </a:r>
                      <a:endParaRPr lang="ru-RU" dirty="0"/>
                    </a:p>
                  </a:txBody>
                  <a:tcPr/>
                </a:tc>
                <a:tc>
                  <a:txBody>
                    <a:bodyPr/>
                    <a:lstStyle/>
                    <a:p>
                      <a:endParaRPr lang="ru-RU" dirty="0"/>
                    </a:p>
                  </a:txBody>
                  <a:tcPr/>
                </a:tc>
                <a:tc>
                  <a:txBody>
                    <a:bodyPr/>
                    <a:lstStyle/>
                    <a:p>
                      <a:r>
                        <a:rPr lang="ru-RU" dirty="0" smtClean="0"/>
                        <a:t>1000000</a:t>
                      </a:r>
                      <a:endParaRPr lang="ru-RU" dirty="0"/>
                    </a:p>
                  </a:txBody>
                  <a:tcPr/>
                </a:tc>
                <a:tc>
                  <a:txBody>
                    <a:bodyPr/>
                    <a:lstStyle/>
                    <a:p>
                      <a:r>
                        <a:rPr lang="ru-RU" dirty="0" smtClean="0"/>
                        <a:t>1000000</a:t>
                      </a:r>
                      <a:endParaRPr lang="ru-RU" dirty="0"/>
                    </a:p>
                  </a:txBody>
                  <a:tcPr/>
                </a:tc>
              </a:tr>
              <a:tr h="370840">
                <a:tc>
                  <a:txBody>
                    <a:bodyPr/>
                    <a:lstStyle/>
                    <a:p>
                      <a:pPr algn="ctr"/>
                      <a:r>
                        <a:rPr lang="ru-RU" dirty="0" smtClean="0"/>
                        <a:t>4</a:t>
                      </a:r>
                      <a:endParaRPr lang="ru-RU" dirty="0"/>
                    </a:p>
                  </a:txBody>
                  <a:tcPr/>
                </a:tc>
                <a:tc>
                  <a:txBody>
                    <a:bodyPr/>
                    <a:lstStyle/>
                    <a:p>
                      <a:r>
                        <a:rPr lang="ru-RU" dirty="0" smtClean="0"/>
                        <a:t>Перевозка</a:t>
                      </a:r>
                    </a:p>
                  </a:txBody>
                  <a:tcPr/>
                </a:tc>
                <a:tc>
                  <a:txBody>
                    <a:bodyPr/>
                    <a:lstStyle/>
                    <a:p>
                      <a:r>
                        <a:rPr lang="ru-RU" dirty="0" smtClean="0"/>
                        <a:t>2 недели</a:t>
                      </a:r>
                      <a:endParaRPr lang="ru-RU" dirty="0"/>
                    </a:p>
                  </a:txBody>
                  <a:tcPr/>
                </a:tc>
                <a:tc>
                  <a:txBody>
                    <a:bodyPr/>
                    <a:lstStyle/>
                    <a:p>
                      <a:endParaRPr lang="ru-RU" dirty="0"/>
                    </a:p>
                  </a:txBody>
                  <a:tcPr/>
                </a:tc>
                <a:tc>
                  <a:txBody>
                    <a:bodyPr/>
                    <a:lstStyle/>
                    <a:p>
                      <a:r>
                        <a:rPr lang="ru-RU" dirty="0" smtClean="0"/>
                        <a:t>500000</a:t>
                      </a:r>
                      <a:endParaRPr lang="ru-RU" dirty="0"/>
                    </a:p>
                  </a:txBody>
                  <a:tcPr/>
                </a:tc>
                <a:tc>
                  <a:txBody>
                    <a:bodyPr/>
                    <a:lstStyle/>
                    <a:p>
                      <a:r>
                        <a:rPr lang="ru-RU" dirty="0" smtClean="0"/>
                        <a:t>500000</a:t>
                      </a:r>
                      <a:endParaRPr lang="ru-RU" dirty="0"/>
                    </a:p>
                  </a:txBody>
                  <a:tcPr/>
                </a:tc>
              </a:tr>
              <a:tr h="370840">
                <a:tc>
                  <a:txBody>
                    <a:bodyPr/>
                    <a:lstStyle/>
                    <a:p>
                      <a:pPr algn="ctr"/>
                      <a:r>
                        <a:rPr lang="ru-RU" dirty="0" smtClean="0"/>
                        <a:t>Итог</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c>
                  <a:txBody>
                    <a:bodyPr/>
                    <a:lstStyle/>
                    <a:p>
                      <a:r>
                        <a:rPr lang="ru-RU" dirty="0" smtClean="0"/>
                        <a:t>3400000</a:t>
                      </a:r>
                      <a:endParaRPr lang="ru-RU" dirty="0"/>
                    </a:p>
                  </a:txBody>
                  <a:tcPr/>
                </a:tc>
              </a:tr>
            </a:tbl>
          </a:graphicData>
        </a:graphic>
      </p:graphicFrame>
    </p:spTree>
    <p:extLst>
      <p:ext uri="{BB962C8B-B14F-4D97-AF65-F5344CB8AC3E}">
        <p14:creationId xmlns:p14="http://schemas.microsoft.com/office/powerpoint/2010/main" val="217580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57861164"/>
              </p:ext>
            </p:extLst>
          </p:nvPr>
        </p:nvGraphicFramePr>
        <p:xfrm>
          <a:off x="2344882" y="724189"/>
          <a:ext cx="7240848" cy="2392680"/>
        </p:xfrm>
        <a:graphic>
          <a:graphicData uri="http://schemas.openxmlformats.org/drawingml/2006/table">
            <a:tbl>
              <a:tblPr firstRow="1" bandRow="1">
                <a:tableStyleId>{073A0DAA-6AF3-43AB-8588-CEC1D06C72B9}</a:tableStyleId>
              </a:tblPr>
              <a:tblGrid>
                <a:gridCol w="1141169"/>
                <a:gridCol w="2106884"/>
                <a:gridCol w="569288"/>
                <a:gridCol w="1141169"/>
                <a:gridCol w="1141169"/>
                <a:gridCol w="1141169"/>
              </a:tblGrid>
              <a:tr h="370840">
                <a:tc>
                  <a:txBody>
                    <a:bodyPr/>
                    <a:lstStyle/>
                    <a:p>
                      <a:r>
                        <a:rPr lang="ru-RU" dirty="0" smtClean="0"/>
                        <a:t>№</a:t>
                      </a:r>
                      <a:endParaRPr lang="ru-RU" dirty="0"/>
                    </a:p>
                  </a:txBody>
                  <a:tcPr/>
                </a:tc>
                <a:tc>
                  <a:txBody>
                    <a:bodyPr/>
                    <a:lstStyle/>
                    <a:p>
                      <a:r>
                        <a:rPr lang="ru-RU" dirty="0" smtClean="0"/>
                        <a:t>Персонал</a:t>
                      </a:r>
                      <a:endParaRPr lang="ru-RU" dirty="0"/>
                    </a:p>
                  </a:txBody>
                  <a:tcPr/>
                </a:tc>
                <a:tc>
                  <a:txBody>
                    <a:bodyPr/>
                    <a:lstStyle/>
                    <a:p>
                      <a:r>
                        <a:rPr lang="ru-RU" dirty="0" smtClean="0"/>
                        <a:t>Кол-во</a:t>
                      </a:r>
                      <a:endParaRPr lang="ru-RU" dirty="0"/>
                    </a:p>
                  </a:txBody>
                  <a:tcPr/>
                </a:tc>
                <a:tc>
                  <a:txBody>
                    <a:bodyPr/>
                    <a:lstStyle/>
                    <a:p>
                      <a:r>
                        <a:rPr lang="ru-RU" dirty="0" smtClean="0"/>
                        <a:t>Оклад</a:t>
                      </a:r>
                      <a:endParaRPr lang="ru-RU" dirty="0"/>
                    </a:p>
                  </a:txBody>
                  <a:tcPr/>
                </a:tc>
                <a:tc>
                  <a:txBody>
                    <a:bodyPr/>
                    <a:lstStyle/>
                    <a:p>
                      <a:r>
                        <a:rPr lang="ru-RU" dirty="0" smtClean="0"/>
                        <a:t>Сумма в</a:t>
                      </a:r>
                      <a:r>
                        <a:rPr lang="ru-RU" baseline="0" dirty="0" smtClean="0"/>
                        <a:t> мес</a:t>
                      </a:r>
                      <a:r>
                        <a:rPr lang="en-US" baseline="0" dirty="0" smtClean="0"/>
                        <a:t>/</a:t>
                      </a:r>
                      <a:r>
                        <a:rPr lang="ru-RU" dirty="0" smtClean="0"/>
                        <a:t> </a:t>
                      </a:r>
                      <a:r>
                        <a:rPr lang="ru-RU" dirty="0" err="1" smtClean="0"/>
                        <a:t>руб</a:t>
                      </a:r>
                      <a:endParaRPr lang="ru-RU" dirty="0"/>
                    </a:p>
                  </a:txBody>
                  <a:tcPr/>
                </a:tc>
                <a:tc>
                  <a:txBody>
                    <a:bodyPr/>
                    <a:lstStyle/>
                    <a:p>
                      <a:r>
                        <a:rPr lang="ru-RU" dirty="0" smtClean="0"/>
                        <a:t>Итог</a:t>
                      </a:r>
                      <a:endParaRPr lang="ru-RU" dirty="0"/>
                    </a:p>
                  </a:txBody>
                  <a:tcPr/>
                </a:tc>
              </a:tr>
              <a:tr h="370840">
                <a:tc>
                  <a:txBody>
                    <a:bodyPr/>
                    <a:lstStyle/>
                    <a:p>
                      <a:pPr algn="ctr"/>
                      <a:r>
                        <a:rPr lang="ru-RU" b="0" dirty="0" smtClean="0">
                          <a:latin typeface="Times New Roman" panose="02020603050405020304" pitchFamily="18" charset="0"/>
                          <a:cs typeface="Times New Roman" panose="02020603050405020304" pitchFamily="18" charset="0"/>
                        </a:rPr>
                        <a:t>1</a:t>
                      </a:r>
                      <a:endParaRPr lang="ru-RU" b="0" dirty="0">
                        <a:latin typeface="Times New Roman" panose="02020603050405020304" pitchFamily="18" charset="0"/>
                        <a:cs typeface="Times New Roman" panose="02020603050405020304" pitchFamily="18" charset="0"/>
                      </a:endParaRPr>
                    </a:p>
                  </a:txBody>
                  <a:tcPr/>
                </a:tc>
                <a:tc>
                  <a:txBody>
                    <a:bodyPr/>
                    <a:lstStyle/>
                    <a:p>
                      <a:r>
                        <a:rPr lang="ru-RU" dirty="0" smtClean="0"/>
                        <a:t>Инженер</a:t>
                      </a:r>
                      <a:endParaRPr lang="ru-RU" dirty="0"/>
                    </a:p>
                  </a:txBody>
                  <a:tcPr/>
                </a:tc>
                <a:tc>
                  <a:txBody>
                    <a:bodyPr/>
                    <a:lstStyle/>
                    <a:p>
                      <a:r>
                        <a:rPr lang="ru-RU" dirty="0" smtClean="0"/>
                        <a:t>2</a:t>
                      </a:r>
                      <a:endParaRPr lang="ru-RU" dirty="0"/>
                    </a:p>
                  </a:txBody>
                  <a:tcPr/>
                </a:tc>
                <a:tc>
                  <a:txBody>
                    <a:bodyPr/>
                    <a:lstStyle/>
                    <a:p>
                      <a:r>
                        <a:rPr lang="ru-RU" dirty="0" smtClean="0"/>
                        <a:t>20000</a:t>
                      </a:r>
                      <a:endParaRPr lang="ru-RU" dirty="0"/>
                    </a:p>
                  </a:txBody>
                  <a:tcPr/>
                </a:tc>
                <a:tc>
                  <a:txBody>
                    <a:bodyPr/>
                    <a:lstStyle/>
                    <a:p>
                      <a:r>
                        <a:rPr lang="ru-RU" dirty="0" smtClean="0"/>
                        <a:t>50000</a:t>
                      </a:r>
                      <a:endParaRPr lang="ru-RU" dirty="0"/>
                    </a:p>
                  </a:txBody>
                  <a:tcPr/>
                </a:tc>
                <a:tc>
                  <a:txBody>
                    <a:bodyPr/>
                    <a:lstStyle/>
                    <a:p>
                      <a:r>
                        <a:rPr lang="ru-RU" dirty="0" smtClean="0"/>
                        <a:t>100000</a:t>
                      </a:r>
                      <a:endParaRPr lang="ru-RU" dirty="0"/>
                    </a:p>
                  </a:txBody>
                  <a:tcPr/>
                </a:tc>
              </a:tr>
              <a:tr h="370840">
                <a:tc>
                  <a:txBody>
                    <a:bodyPr/>
                    <a:lstStyle/>
                    <a:p>
                      <a:pPr algn="ctr"/>
                      <a:r>
                        <a:rPr lang="ru-RU" dirty="0" smtClean="0"/>
                        <a:t>2</a:t>
                      </a:r>
                      <a:endParaRPr lang="ru-RU" dirty="0"/>
                    </a:p>
                  </a:txBody>
                  <a:tcPr/>
                </a:tc>
                <a:tc>
                  <a:txBody>
                    <a:bodyPr/>
                    <a:lstStyle/>
                    <a:p>
                      <a:r>
                        <a:rPr lang="ru-RU" dirty="0" smtClean="0"/>
                        <a:t>Охрана</a:t>
                      </a:r>
                      <a:endParaRPr lang="ru-RU" dirty="0"/>
                    </a:p>
                  </a:txBody>
                  <a:tcPr/>
                </a:tc>
                <a:tc>
                  <a:txBody>
                    <a:bodyPr/>
                    <a:lstStyle/>
                    <a:p>
                      <a:r>
                        <a:rPr lang="ru-RU" dirty="0" smtClean="0"/>
                        <a:t>2</a:t>
                      </a:r>
                      <a:endParaRPr lang="ru-RU" dirty="0"/>
                    </a:p>
                  </a:txBody>
                  <a:tcPr/>
                </a:tc>
                <a:tc>
                  <a:txBody>
                    <a:bodyPr/>
                    <a:lstStyle/>
                    <a:p>
                      <a:r>
                        <a:rPr lang="ru-RU" dirty="0" smtClean="0"/>
                        <a:t>10000</a:t>
                      </a:r>
                      <a:endParaRPr lang="ru-RU" dirty="0"/>
                    </a:p>
                  </a:txBody>
                  <a:tcPr/>
                </a:tc>
                <a:tc>
                  <a:txBody>
                    <a:bodyPr/>
                    <a:lstStyle/>
                    <a:p>
                      <a:r>
                        <a:rPr lang="ru-RU" dirty="0" smtClean="0"/>
                        <a:t>25000</a:t>
                      </a:r>
                      <a:endParaRPr lang="ru-RU" dirty="0"/>
                    </a:p>
                  </a:txBody>
                  <a:tcPr/>
                </a:tc>
                <a:tc>
                  <a:txBody>
                    <a:bodyPr/>
                    <a:lstStyle/>
                    <a:p>
                      <a:r>
                        <a:rPr lang="ru-RU" dirty="0" smtClean="0"/>
                        <a:t>50000</a:t>
                      </a:r>
                      <a:endParaRPr lang="ru-RU" dirty="0"/>
                    </a:p>
                  </a:txBody>
                  <a:tcPr/>
                </a:tc>
              </a:tr>
              <a:tr h="370840">
                <a:tc>
                  <a:txBody>
                    <a:bodyPr/>
                    <a:lstStyle/>
                    <a:p>
                      <a:pPr algn="ctr"/>
                      <a:r>
                        <a:rPr lang="ru-RU" dirty="0" smtClean="0"/>
                        <a:t>3</a:t>
                      </a:r>
                      <a:endParaRPr lang="ru-RU" dirty="0"/>
                    </a:p>
                  </a:txBody>
                  <a:tcPr/>
                </a:tc>
                <a:tc>
                  <a:txBody>
                    <a:bodyPr/>
                    <a:lstStyle/>
                    <a:p>
                      <a:r>
                        <a:rPr lang="ru-RU" dirty="0" smtClean="0"/>
                        <a:t>Проверка</a:t>
                      </a:r>
                      <a:r>
                        <a:rPr lang="ru-RU" baseline="0" dirty="0" smtClean="0"/>
                        <a:t> оборудования</a:t>
                      </a:r>
                      <a:endParaRPr lang="ru-RU" dirty="0"/>
                    </a:p>
                  </a:txBody>
                  <a:tcPr/>
                </a:tc>
                <a:tc>
                  <a:txBody>
                    <a:bodyPr/>
                    <a:lstStyle/>
                    <a:p>
                      <a:r>
                        <a:rPr lang="ru-RU" dirty="0" smtClean="0"/>
                        <a:t>3</a:t>
                      </a:r>
                      <a:endParaRPr lang="ru-RU" dirty="0"/>
                    </a:p>
                  </a:txBody>
                  <a:tcPr/>
                </a:tc>
                <a:tc>
                  <a:txBody>
                    <a:bodyPr/>
                    <a:lstStyle/>
                    <a:p>
                      <a:r>
                        <a:rPr lang="ru-RU" dirty="0" smtClean="0"/>
                        <a:t>15000</a:t>
                      </a:r>
                      <a:endParaRPr lang="ru-RU" dirty="0"/>
                    </a:p>
                  </a:txBody>
                  <a:tcPr/>
                </a:tc>
                <a:tc>
                  <a:txBody>
                    <a:bodyPr/>
                    <a:lstStyle/>
                    <a:p>
                      <a:r>
                        <a:rPr lang="ru-RU" dirty="0" smtClean="0"/>
                        <a:t>35000</a:t>
                      </a:r>
                      <a:endParaRPr lang="ru-RU" dirty="0"/>
                    </a:p>
                  </a:txBody>
                  <a:tcPr/>
                </a:tc>
                <a:tc>
                  <a:txBody>
                    <a:bodyPr/>
                    <a:lstStyle/>
                    <a:p>
                      <a:r>
                        <a:rPr lang="ru-RU" dirty="0" smtClean="0"/>
                        <a:t>105000</a:t>
                      </a:r>
                      <a:endParaRPr lang="ru-RU" dirty="0"/>
                    </a:p>
                  </a:txBody>
                  <a:tcPr/>
                </a:tc>
              </a:tr>
              <a:tr h="370840">
                <a:tc>
                  <a:txBody>
                    <a:bodyPr/>
                    <a:lstStyle/>
                    <a:p>
                      <a:pPr algn="ctr"/>
                      <a:r>
                        <a:rPr lang="ru-RU" dirty="0" smtClean="0"/>
                        <a:t>Итог</a:t>
                      </a:r>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255000</a:t>
                      </a:r>
                      <a:endParaRPr lang="ru-RU" dirty="0"/>
                    </a:p>
                  </a:txBody>
                  <a:tcPr/>
                </a:tc>
              </a:tr>
            </a:tbl>
          </a:graphicData>
        </a:graphic>
      </p:graphicFrame>
    </p:spTree>
    <p:extLst>
      <p:ext uri="{BB962C8B-B14F-4D97-AF65-F5344CB8AC3E}">
        <p14:creationId xmlns:p14="http://schemas.microsoft.com/office/powerpoint/2010/main" val="10918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545" y="354485"/>
            <a:ext cx="5943102" cy="584775"/>
          </a:xfrm>
          <a:prstGeom prst="rect">
            <a:avLst/>
          </a:prstGeom>
        </p:spPr>
        <p:txBody>
          <a:bodyPr wrap="none">
            <a:spAutoFit/>
          </a:bodyPr>
          <a:lstStyle/>
          <a:p>
            <a:r>
              <a:rPr lang="ru-RU" altLang="ru-RU" sz="3200" b="1" dirty="0">
                <a:solidFill>
                  <a:srgbClr val="0166B3"/>
                </a:solidFill>
                <a:latin typeface="Times New Roman" panose="02020603050405020304" pitchFamily="18" charset="0"/>
                <a:cs typeface="Times New Roman" panose="02020603050405020304" pitchFamily="18" charset="0"/>
              </a:rPr>
              <a:t>Итоги и результаты внедрения</a:t>
            </a:r>
            <a:endParaRPr lang="ru-RU"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879731" y="2795762"/>
            <a:ext cx="4856835" cy="954107"/>
          </a:xfrm>
          <a:prstGeom prst="rect">
            <a:avLst/>
          </a:prstGeom>
        </p:spPr>
        <p:txBody>
          <a:bodyPr wrap="square">
            <a:spAutoFit/>
          </a:bodyPr>
          <a:lstStyle/>
          <a:p>
            <a:pPr>
              <a:buClr>
                <a:srgbClr val="0166B3"/>
              </a:buClr>
              <a:defRPr/>
            </a:pPr>
            <a:r>
              <a:rPr lang="ru-RU" altLang="ru-RU" sz="2800" b="1" spc="20" dirty="0">
                <a:latin typeface="Times New Roman" panose="02020603050405020304" pitchFamily="18" charset="0"/>
                <a:cs typeface="Times New Roman" panose="02020603050405020304" pitchFamily="18" charset="0"/>
              </a:rPr>
              <a:t>Принципы </a:t>
            </a:r>
            <a:r>
              <a:rPr lang="en-US" altLang="ru-RU" sz="2800" b="1" spc="20" dirty="0">
                <a:latin typeface="Times New Roman" panose="02020603050405020304" pitchFamily="18" charset="0"/>
                <a:cs typeface="Times New Roman" panose="02020603050405020304" pitchFamily="18" charset="0"/>
              </a:rPr>
              <a:t>ESG </a:t>
            </a:r>
            <a:r>
              <a:rPr lang="ru-RU" altLang="ru-RU" sz="2800" b="1" spc="20" dirty="0">
                <a:latin typeface="Times New Roman" panose="02020603050405020304" pitchFamily="18" charset="0"/>
                <a:cs typeface="Times New Roman" panose="02020603050405020304" pitchFamily="18" charset="0"/>
              </a:rPr>
              <a:t>–основа наших </a:t>
            </a:r>
            <a:r>
              <a:rPr lang="ru-RU" altLang="ru-RU" sz="2800" b="1" spc="20" dirty="0" smtClean="0">
                <a:latin typeface="Times New Roman" panose="02020603050405020304" pitchFamily="18" charset="0"/>
                <a:cs typeface="Times New Roman" panose="02020603050405020304" pitchFamily="18" charset="0"/>
              </a:rPr>
              <a:t>предложений</a:t>
            </a:r>
            <a:r>
              <a:rPr lang="en-US" altLang="ru-RU" sz="2800" b="1" spc="20" dirty="0" smtClean="0">
                <a:latin typeface="Times New Roman" panose="02020603050405020304" pitchFamily="18" charset="0"/>
                <a:cs typeface="Times New Roman" panose="02020603050405020304" pitchFamily="18" charset="0"/>
              </a:rPr>
              <a:t>:</a:t>
            </a:r>
            <a:endParaRPr lang="ru-RU" altLang="ru-RU" sz="2800" b="1" spc="2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6369170" y="1626903"/>
            <a:ext cx="5095336" cy="3477875"/>
          </a:xfrm>
          <a:prstGeom prst="rect">
            <a:avLst/>
          </a:prstGeom>
        </p:spPr>
        <p:txBody>
          <a:bodyPr wrap="square">
            <a:spAutoFit/>
          </a:bodyPr>
          <a:lstStyle/>
          <a:p>
            <a:pPr algn="just" eaLnBrk="0" hangingPunct="0">
              <a:buClr>
                <a:srgbClr val="0166B3"/>
              </a:buClr>
              <a:defRPr/>
            </a:pPr>
            <a:r>
              <a:rPr lang="ru-RU" altLang="ru-RU" sz="2000" dirty="0">
                <a:latin typeface="Times New Roman" panose="02020603050405020304" pitchFamily="18" charset="0"/>
                <a:cs typeface="Times New Roman" panose="02020603050405020304" pitchFamily="18" charset="0"/>
              </a:rPr>
              <a:t>1.Экологический принцип:</a:t>
            </a:r>
          </a:p>
          <a:p>
            <a:pPr marL="285750" indent="-285750" algn="just" eaLnBrk="0" hangingPunct="0">
              <a:buClr>
                <a:srgbClr val="0166B3"/>
              </a:buClr>
              <a:buFont typeface="Arial" panose="020B0604020202020204" pitchFamily="34" charset="0"/>
              <a:buChar char="•"/>
              <a:defRPr/>
            </a:pPr>
            <a:r>
              <a:rPr lang="ru-RU" altLang="ru-RU" sz="2000" dirty="0">
                <a:latin typeface="Times New Roman" panose="02020603050405020304" pitchFamily="18" charset="0"/>
                <a:cs typeface="Times New Roman" panose="02020603050405020304" pitchFamily="18" charset="0"/>
              </a:rPr>
              <a:t>Снижение выбросов газов в атмосферу;</a:t>
            </a:r>
          </a:p>
          <a:p>
            <a:pPr marL="285750" indent="-285750" algn="just" eaLnBrk="0" hangingPunct="0">
              <a:buClr>
                <a:srgbClr val="0166B3"/>
              </a:buClr>
              <a:buFont typeface="Arial" panose="020B0604020202020204" pitchFamily="34" charset="0"/>
              <a:buChar char="•"/>
              <a:defRPr/>
            </a:pPr>
            <a:r>
              <a:rPr lang="ru-RU" altLang="ru-RU" sz="2000" dirty="0">
                <a:latin typeface="Times New Roman" panose="02020603050405020304" pitchFamily="18" charset="0"/>
                <a:cs typeface="Times New Roman" panose="02020603050405020304" pitchFamily="18" charset="0"/>
              </a:rPr>
              <a:t>Вторичное использование сырья, используемого для производства дронов;</a:t>
            </a:r>
          </a:p>
          <a:p>
            <a:pPr algn="just" eaLnBrk="0" hangingPunct="0">
              <a:buClr>
                <a:srgbClr val="0166B3"/>
              </a:buClr>
              <a:defRPr/>
            </a:pPr>
            <a:r>
              <a:rPr lang="ru-RU" altLang="ru-RU" sz="2000" dirty="0">
                <a:latin typeface="Times New Roman" panose="02020603050405020304" pitchFamily="18" charset="0"/>
                <a:cs typeface="Times New Roman" panose="02020603050405020304" pitchFamily="18" charset="0"/>
              </a:rPr>
              <a:t> </a:t>
            </a:r>
          </a:p>
          <a:p>
            <a:pPr algn="just" eaLnBrk="0" hangingPunct="0">
              <a:buClr>
                <a:srgbClr val="0166B3"/>
              </a:buClr>
              <a:defRPr/>
            </a:pPr>
            <a:r>
              <a:rPr lang="ru-RU" altLang="ru-RU" sz="2000" dirty="0">
                <a:latin typeface="Times New Roman" panose="02020603050405020304" pitchFamily="18" charset="0"/>
                <a:cs typeface="Times New Roman" panose="02020603050405020304" pitchFamily="18" charset="0"/>
              </a:rPr>
              <a:t>2. Социальная ответственность:</a:t>
            </a:r>
          </a:p>
          <a:p>
            <a:pPr marL="285750" indent="-285750" algn="just" eaLnBrk="0" hangingPunct="0">
              <a:buClr>
                <a:srgbClr val="0166B3"/>
              </a:buClr>
              <a:buFont typeface="Arial" panose="020B0604020202020204" pitchFamily="34" charset="0"/>
              <a:buChar char="•"/>
              <a:defRPr/>
            </a:pPr>
            <a:r>
              <a:rPr lang="ru-RU" altLang="ru-RU" sz="2000" dirty="0">
                <a:latin typeface="Times New Roman" panose="02020603050405020304" pitchFamily="18" charset="0"/>
                <a:cs typeface="Times New Roman" panose="02020603050405020304" pitchFamily="18" charset="0"/>
              </a:rPr>
              <a:t>Повышение безопасности персонала;</a:t>
            </a:r>
          </a:p>
          <a:p>
            <a:pPr marL="285750" indent="-285750" algn="just" eaLnBrk="0" hangingPunct="0">
              <a:buClr>
                <a:srgbClr val="0166B3"/>
              </a:buClr>
              <a:buFont typeface="Arial" panose="020B0604020202020204" pitchFamily="34" charset="0"/>
              <a:buChar char="•"/>
              <a:defRPr/>
            </a:pPr>
            <a:r>
              <a:rPr lang="ru-RU" altLang="ru-RU" sz="2000" dirty="0">
                <a:latin typeface="Times New Roman" panose="02020603050405020304" pitchFamily="18" charset="0"/>
                <a:cs typeface="Times New Roman" panose="02020603050405020304" pitchFamily="18" charset="0"/>
              </a:rPr>
              <a:t>Повышение безопасности объекта;</a:t>
            </a:r>
          </a:p>
          <a:p>
            <a:pPr marL="285750" indent="-285750" algn="just" eaLnBrk="0" hangingPunct="0">
              <a:buClr>
                <a:srgbClr val="0166B3"/>
              </a:buClr>
              <a:buFont typeface="Arial" panose="020B0604020202020204" pitchFamily="34" charset="0"/>
              <a:buChar char="•"/>
              <a:defRPr/>
            </a:pPr>
            <a:r>
              <a:rPr lang="ru-RU" altLang="ru-RU" sz="2000" dirty="0">
                <a:latin typeface="Times New Roman" panose="02020603050405020304" pitchFamily="18" charset="0"/>
                <a:cs typeface="Times New Roman" panose="02020603050405020304" pitchFamily="18" charset="0"/>
              </a:rPr>
              <a:t>Удаленное обслуживание автоматизированных бурильных установок при помощи </a:t>
            </a:r>
            <a:r>
              <a:rPr lang="en-US" altLang="ru-RU" sz="2000" dirty="0">
                <a:latin typeface="Times New Roman" panose="02020603050405020304" pitchFamily="18" charset="0"/>
                <a:cs typeface="Times New Roman" panose="02020603050405020304" pitchFamily="18" charset="0"/>
              </a:rPr>
              <a:t>VR</a:t>
            </a:r>
            <a:r>
              <a:rPr lang="ru-RU" altLang="ru-RU" sz="2000" dirty="0">
                <a:latin typeface="Times New Roman" panose="02020603050405020304" pitchFamily="18" charset="0"/>
                <a:cs typeface="Times New Roman" panose="02020603050405020304" pitchFamily="18" charset="0"/>
              </a:rPr>
              <a:t>;</a:t>
            </a:r>
            <a:endParaRPr lang="en-US" alt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299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0"/>
            <a:ext cx="12192000" cy="6842093"/>
          </a:xfrm>
          <a:prstGeom prst="rect">
            <a:avLst/>
          </a:prstGeom>
        </p:spPr>
      </p:pic>
      <p:sp>
        <p:nvSpPr>
          <p:cNvPr id="2" name="Прямоугольник 1"/>
          <p:cNvSpPr/>
          <p:nvPr/>
        </p:nvSpPr>
        <p:spPr>
          <a:xfrm>
            <a:off x="7050657" y="4158258"/>
            <a:ext cx="4405720" cy="1077218"/>
          </a:xfrm>
          <a:prstGeom prst="rect">
            <a:avLst/>
          </a:prstGeom>
        </p:spPr>
        <p:txBody>
          <a:bodyPr wrap="square">
            <a:spAutoFit/>
          </a:bodyPr>
          <a:lstStyle/>
          <a:p>
            <a:r>
              <a:rPr lang="ru-RU" altLang="ru-RU" sz="3200" b="1" dirty="0">
                <a:solidFill>
                  <a:schemeClr val="bg1"/>
                </a:solidFill>
                <a:latin typeface="Times New Roman" panose="02020603050405020304" pitchFamily="18" charset="0"/>
                <a:cs typeface="Times New Roman" panose="02020603050405020304" pitchFamily="18" charset="0"/>
              </a:rPr>
              <a:t>С нами высокий </a:t>
            </a:r>
            <a:r>
              <a:rPr lang="en-US" altLang="ru-RU" sz="3200" b="1" dirty="0">
                <a:solidFill>
                  <a:schemeClr val="bg1"/>
                </a:solidFill>
                <a:latin typeface="Times New Roman" panose="02020603050405020304" pitchFamily="18" charset="0"/>
                <a:cs typeface="Times New Roman" panose="02020603050405020304" pitchFamily="18" charset="0"/>
              </a:rPr>
              <a:t>ESG</a:t>
            </a:r>
            <a:r>
              <a:rPr lang="ru-RU" altLang="ru-RU" sz="3200" b="1" dirty="0">
                <a:solidFill>
                  <a:schemeClr val="bg1"/>
                </a:solidFill>
                <a:latin typeface="Times New Roman" panose="02020603050405020304" pitchFamily="18" charset="0"/>
                <a:cs typeface="Times New Roman" panose="02020603050405020304" pitchFamily="18" charset="0"/>
              </a:rPr>
              <a:t/>
            </a:r>
            <a:br>
              <a:rPr lang="ru-RU" altLang="ru-RU" sz="3200" b="1" dirty="0">
                <a:solidFill>
                  <a:schemeClr val="bg1"/>
                </a:solidFill>
                <a:latin typeface="Times New Roman" panose="02020603050405020304" pitchFamily="18" charset="0"/>
                <a:cs typeface="Times New Roman" panose="02020603050405020304" pitchFamily="18" charset="0"/>
              </a:rPr>
            </a:br>
            <a:r>
              <a:rPr lang="ru-RU" altLang="ru-RU" sz="3200" b="1" dirty="0">
                <a:solidFill>
                  <a:schemeClr val="bg1"/>
                </a:solidFill>
                <a:latin typeface="Times New Roman" panose="02020603050405020304" pitchFamily="18" charset="0"/>
                <a:cs typeface="Times New Roman" panose="02020603050405020304" pitchFamily="18" charset="0"/>
              </a:rPr>
              <a:t>Спасибо за </a:t>
            </a:r>
            <a:r>
              <a:rPr lang="ru-RU" altLang="ru-RU" sz="3200" b="1" dirty="0" smtClean="0">
                <a:solidFill>
                  <a:schemeClr val="bg1"/>
                </a:solidFill>
                <a:latin typeface="Times New Roman" panose="02020603050405020304" pitchFamily="18" charset="0"/>
                <a:cs typeface="Times New Roman" panose="02020603050405020304" pitchFamily="18" charset="0"/>
              </a:rPr>
              <a:t>внимание</a:t>
            </a:r>
            <a:r>
              <a:rPr lang="en-US" altLang="ru-RU" sz="3200" b="1" dirty="0" smtClean="0">
                <a:solidFill>
                  <a:schemeClr val="bg1"/>
                </a:solidFill>
                <a:latin typeface="Times New Roman" panose="02020603050405020304" pitchFamily="18" charset="0"/>
                <a:cs typeface="Times New Roman" panose="02020603050405020304" pitchFamily="18" charset="0"/>
              </a:rPr>
              <a:t>!</a:t>
            </a:r>
            <a:endParaRPr lang="ru-RU" altLang="ru-RU" sz="3200" b="1" dirty="0">
              <a:solidFill>
                <a:schemeClr val="bg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38256" y="202196"/>
            <a:ext cx="2349682" cy="646331"/>
          </a:xfrm>
          <a:prstGeom prst="rect">
            <a:avLst/>
          </a:prstGeom>
        </p:spPr>
        <p:txBody>
          <a:bodyPr wrap="none">
            <a:spAutoFit/>
          </a:bodyPr>
          <a:lstStyle/>
          <a:p>
            <a:pPr>
              <a:buFont typeface="Arial" charset="0"/>
              <a:buNone/>
              <a:defRPr/>
            </a:pPr>
            <a:r>
              <a:rPr lang="ru-RU" altLang="ru-RU" spc="20" dirty="0">
                <a:solidFill>
                  <a:prstClr val="white"/>
                </a:solidFill>
                <a:latin typeface="Times New Roman" panose="02020603050405020304" pitchFamily="18" charset="0"/>
                <a:cs typeface="Times New Roman" panose="02020603050405020304" pitchFamily="18" charset="0"/>
              </a:rPr>
              <a:t>Контакты капитана</a:t>
            </a:r>
            <a:r>
              <a:rPr lang="ru-RU" altLang="ru-RU" spc="20" dirty="0" smtClean="0">
                <a:solidFill>
                  <a:prstClr val="white"/>
                </a:solidFill>
                <a:latin typeface="Times New Roman" panose="02020603050405020304" pitchFamily="18" charset="0"/>
                <a:cs typeface="Times New Roman" panose="02020603050405020304" pitchFamily="18" charset="0"/>
              </a:rPr>
              <a:t>:</a:t>
            </a:r>
          </a:p>
          <a:p>
            <a:pPr>
              <a:buFont typeface="Arial" charset="0"/>
              <a:buNone/>
              <a:defRPr/>
            </a:pPr>
            <a:r>
              <a:rPr lang="en-US" altLang="ru-RU" spc="20" dirty="0" smtClean="0">
                <a:solidFill>
                  <a:prstClr val="white"/>
                </a:solidFill>
                <a:latin typeface="Times New Roman" panose="02020603050405020304" pitchFamily="18" charset="0"/>
                <a:cs typeface="Times New Roman" panose="02020603050405020304" pitchFamily="18" charset="0"/>
              </a:rPr>
              <a:t>iri.sha4neva@gmail.ru</a:t>
            </a:r>
            <a:endParaRPr lang="ru-RU" altLang="ru-RU" spc="20" dirty="0">
              <a:solidFill>
                <a:prstClr val="white"/>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4632" y="887995"/>
            <a:ext cx="1901483" cy="646331"/>
          </a:xfrm>
          <a:prstGeom prst="rect">
            <a:avLst/>
          </a:prstGeom>
        </p:spPr>
        <p:txBody>
          <a:bodyPr wrap="none">
            <a:spAutoFit/>
          </a:bodyPr>
          <a:lstStyle/>
          <a:p>
            <a:pPr>
              <a:buFont typeface="Arial" charset="0"/>
              <a:buNone/>
              <a:defRPr/>
            </a:pPr>
            <a:r>
              <a:rPr lang="ru-RU" altLang="ru-RU" spc="20" dirty="0" smtClean="0">
                <a:solidFill>
                  <a:prstClr val="white"/>
                </a:solidFill>
                <a:latin typeface="Times New Roman" panose="02020603050405020304" pitchFamily="18" charset="0"/>
                <a:cs typeface="Times New Roman" panose="02020603050405020304" pitchFamily="18" charset="0"/>
              </a:rPr>
              <a:t>Номер телефона:</a:t>
            </a:r>
          </a:p>
          <a:p>
            <a:pPr>
              <a:buFont typeface="Arial" charset="0"/>
              <a:buNone/>
              <a:defRPr/>
            </a:pPr>
            <a:r>
              <a:rPr lang="ru-RU" altLang="ru-RU" spc="20" dirty="0" smtClean="0">
                <a:solidFill>
                  <a:prstClr val="white"/>
                </a:solidFill>
                <a:latin typeface="Times New Roman" panose="02020603050405020304" pitchFamily="18" charset="0"/>
                <a:cs typeface="Times New Roman" panose="02020603050405020304" pitchFamily="18" charset="0"/>
              </a:rPr>
              <a:t>89518996405</a:t>
            </a:r>
            <a:endParaRPr lang="ru-RU" altLang="ru-RU" spc="2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396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3115" y="449376"/>
            <a:ext cx="2191306" cy="707886"/>
          </a:xfrm>
          <a:prstGeom prst="rect">
            <a:avLst/>
          </a:prstGeom>
        </p:spPr>
        <p:txBody>
          <a:bodyPr wrap="none">
            <a:spAutoFit/>
          </a:bodyPr>
          <a:lstStyle/>
          <a:p>
            <a:r>
              <a:rPr lang="ru-RU" sz="4000" b="1" dirty="0" smtClean="0">
                <a:solidFill>
                  <a:schemeClr val="accent4"/>
                </a:solidFill>
                <a:latin typeface="Times New Roman" panose="02020603050405020304" pitchFamily="18" charset="0"/>
                <a:cs typeface="Times New Roman" panose="02020603050405020304" pitchFamily="18" charset="0"/>
              </a:rPr>
              <a:t>Команда</a:t>
            </a:r>
            <a:endParaRPr lang="ru-RU" b="1" dirty="0">
              <a:solidFill>
                <a:schemeClr val="accent4"/>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798" y="1820175"/>
            <a:ext cx="2166061" cy="26984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Прямоугольник 6"/>
          <p:cNvSpPr/>
          <p:nvPr/>
        </p:nvSpPr>
        <p:spPr>
          <a:xfrm>
            <a:off x="694591" y="4919008"/>
            <a:ext cx="2277207" cy="1661993"/>
          </a:xfrm>
          <a:prstGeom prst="rect">
            <a:avLst/>
          </a:prstGeom>
        </p:spPr>
        <p:txBody>
          <a:bodyPr wrap="square">
            <a:spAutoFit/>
          </a:bodyPr>
          <a:lstStyle/>
          <a:p>
            <a:pPr algn="ctr"/>
            <a:r>
              <a:rPr lang="ru-RU" sz="2400" dirty="0" smtClean="0">
                <a:solidFill>
                  <a:schemeClr val="accent4"/>
                </a:solidFill>
                <a:latin typeface="Times New Roman" panose="02020603050405020304" pitchFamily="18" charset="0"/>
                <a:cs typeface="Times New Roman" panose="02020603050405020304" pitchFamily="18" charset="0"/>
              </a:rPr>
              <a:t>Шачнева Ирина</a:t>
            </a:r>
          </a:p>
          <a:p>
            <a:r>
              <a:rPr lang="ru-RU" sz="1600" dirty="0" smtClean="0">
                <a:latin typeface="Times New Roman" panose="02020603050405020304" pitchFamily="18" charset="0"/>
                <a:cs typeface="Times New Roman" panose="02020603050405020304" pitchFamily="18" charset="0"/>
              </a:rPr>
              <a:t>     </a:t>
            </a:r>
            <a:r>
              <a:rPr lang="ru-RU" sz="1400" u="sng" dirty="0" smtClean="0">
                <a:latin typeface="Times New Roman" panose="02020603050405020304" pitchFamily="18" charset="0"/>
                <a:cs typeface="Times New Roman" panose="02020603050405020304" pitchFamily="18" charset="0"/>
              </a:rPr>
              <a:t>Капитан команды</a:t>
            </a:r>
          </a:p>
          <a:p>
            <a:pPr algn="just"/>
            <a:r>
              <a:rPr lang="ru-RU" sz="1200" dirty="0" smtClean="0">
                <a:latin typeface="Times New Roman" panose="02020603050405020304" pitchFamily="18" charset="0"/>
                <a:cs typeface="Times New Roman" panose="02020603050405020304" pitchFamily="18" charset="0"/>
              </a:rPr>
              <a:t>Коротко об участнике</a:t>
            </a:r>
            <a:r>
              <a:rPr lang="en-US" sz="1200" dirty="0" smtClean="0">
                <a:latin typeface="Times New Roman" panose="02020603050405020304" pitchFamily="18" charset="0"/>
                <a:cs typeface="Times New Roman" panose="02020603050405020304" pitchFamily="18" charset="0"/>
              </a:rPr>
              <a:t>:</a:t>
            </a:r>
            <a:r>
              <a:rPr lang="ru-RU" sz="1200" spc="20" dirty="0" smtClean="0">
                <a:latin typeface="Times New Roman" panose="02020603050405020304" pitchFamily="18" charset="0"/>
                <a:cs typeface="Times New Roman" panose="02020603050405020304" pitchFamily="18" charset="0"/>
              </a:rPr>
              <a:t> </a:t>
            </a:r>
          </a:p>
          <a:p>
            <a:pPr algn="just"/>
            <a:r>
              <a:rPr lang="ru-RU" sz="1200" spc="20" dirty="0" smtClean="0">
                <a:latin typeface="Times New Roman" panose="02020603050405020304" pitchFamily="18" charset="0"/>
                <a:cs typeface="Times New Roman" panose="02020603050405020304" pitchFamily="18" charset="0"/>
              </a:rPr>
              <a:t>принимала решения автоматизации процесса выброса углеводорода</a:t>
            </a:r>
            <a:r>
              <a:rPr lang="en-US" sz="1200" spc="20" dirty="0" smtClean="0">
                <a:latin typeface="Times New Roman" panose="02020603050405020304" pitchFamily="18" charset="0"/>
                <a:cs typeface="Times New Roman" panose="02020603050405020304" pitchFamily="18" charset="0"/>
              </a:rPr>
              <a:t>.</a:t>
            </a:r>
            <a:endParaRPr lang="ru-RU" sz="12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991099" y="4906108"/>
            <a:ext cx="2420816" cy="1815882"/>
          </a:xfrm>
          <a:prstGeom prst="rect">
            <a:avLst/>
          </a:prstGeom>
        </p:spPr>
        <p:txBody>
          <a:bodyPr wrap="square">
            <a:spAutoFit/>
          </a:bodyPr>
          <a:lstStyle/>
          <a:p>
            <a:pPr algn="ctr" eaLnBrk="0" hangingPunct="0">
              <a:defRPr/>
            </a:pPr>
            <a:r>
              <a:rPr lang="ru-RU" sz="2400" spc="20" dirty="0" smtClean="0">
                <a:solidFill>
                  <a:schemeClr val="accent4"/>
                </a:solidFill>
                <a:latin typeface="Times New Roman" panose="02020603050405020304" pitchFamily="18" charset="0"/>
                <a:cs typeface="Times New Roman" panose="02020603050405020304" pitchFamily="18" charset="0"/>
              </a:rPr>
              <a:t>Хомяков Данил</a:t>
            </a:r>
          </a:p>
          <a:p>
            <a:pPr eaLnBrk="0" hangingPunct="0">
              <a:defRPr/>
            </a:pPr>
            <a:r>
              <a:rPr lang="ru-RU" sz="1400" spc="20" dirty="0" smtClean="0">
                <a:latin typeface="Times New Roman" panose="02020603050405020304" pitchFamily="18" charset="0"/>
                <a:cs typeface="Times New Roman" panose="02020603050405020304" pitchFamily="18" charset="0"/>
              </a:rPr>
              <a:t>   </a:t>
            </a:r>
            <a:r>
              <a:rPr lang="ru-RU" sz="1400" u="sng" spc="20" dirty="0" smtClean="0">
                <a:latin typeface="Times New Roman" panose="02020603050405020304" pitchFamily="18" charset="0"/>
                <a:cs typeface="Times New Roman" panose="02020603050405020304" pitchFamily="18" charset="0"/>
              </a:rPr>
              <a:t>Специалист по </a:t>
            </a:r>
          </a:p>
          <a:p>
            <a:pPr eaLnBrk="0" hangingPunct="0">
              <a:defRPr/>
            </a:pPr>
            <a:r>
              <a:rPr lang="ru-RU" sz="1400" u="sng" spc="20" dirty="0" smtClean="0">
                <a:latin typeface="Times New Roman" panose="02020603050405020304" pitchFamily="18" charset="0"/>
                <a:cs typeface="Times New Roman" panose="02020603050405020304" pitchFamily="18" charset="0"/>
              </a:rPr>
              <a:t>   Безопасности</a:t>
            </a:r>
          </a:p>
          <a:p>
            <a:pPr algn="just" eaLnBrk="0" hangingPunct="0">
              <a:defRPr/>
            </a:pPr>
            <a:r>
              <a:rPr lang="ru-RU" sz="1200" spc="20" dirty="0" smtClean="0">
                <a:latin typeface="Times New Roman" panose="02020603050405020304" pitchFamily="18" charset="0"/>
                <a:cs typeface="Times New Roman" panose="02020603050405020304" pitchFamily="18" charset="0"/>
              </a:rPr>
              <a:t>Коротко </a:t>
            </a:r>
            <a:r>
              <a:rPr lang="ru-RU" sz="1200" spc="20" dirty="0">
                <a:latin typeface="Times New Roman" panose="02020603050405020304" pitchFamily="18" charset="0"/>
                <a:cs typeface="Times New Roman" panose="02020603050405020304" pitchFamily="18" charset="0"/>
              </a:rPr>
              <a:t>об участнике: занимался разработкой мероприятий по </a:t>
            </a:r>
            <a:r>
              <a:rPr lang="ru-RU" sz="1200" spc="20" dirty="0" smtClean="0">
                <a:latin typeface="Times New Roman" panose="02020603050405020304" pitchFamily="18" charset="0"/>
                <a:cs typeface="Times New Roman" panose="02020603050405020304" pitchFamily="18" charset="0"/>
              </a:rPr>
              <a:t>внедрению</a:t>
            </a:r>
            <a:r>
              <a:rPr lang="ru-RU" sz="1200" spc="20" dirty="0">
                <a:latin typeface="Times New Roman" panose="02020603050405020304" pitchFamily="18" charset="0"/>
                <a:cs typeface="Times New Roman" panose="02020603050405020304" pitchFamily="18" charset="0"/>
              </a:rPr>
              <a:t> </a:t>
            </a:r>
            <a:r>
              <a:rPr lang="en-US" sz="1200" spc="20" dirty="0">
                <a:latin typeface="Times New Roman" panose="02020603050405020304" pitchFamily="18" charset="0"/>
                <a:cs typeface="Times New Roman" panose="02020603050405020304" pitchFamily="18" charset="0"/>
              </a:rPr>
              <a:t>VR</a:t>
            </a:r>
            <a:r>
              <a:rPr lang="ru-RU" sz="1200" spc="20" dirty="0">
                <a:latin typeface="Times New Roman" panose="02020603050405020304" pitchFamily="18" charset="0"/>
                <a:cs typeface="Times New Roman" panose="02020603050405020304" pitchFamily="18" charset="0"/>
              </a:rPr>
              <a:t> в обучение </a:t>
            </a:r>
            <a:r>
              <a:rPr lang="ru-RU" sz="1200" spc="20" dirty="0" smtClean="0">
                <a:latin typeface="Times New Roman" panose="02020603050405020304" pitchFamily="18" charset="0"/>
                <a:cs typeface="Times New Roman" panose="02020603050405020304" pitchFamily="18" charset="0"/>
              </a:rPr>
              <a:t>специалистов</a:t>
            </a:r>
            <a:r>
              <a:rPr lang="en-US" sz="1200" spc="2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eaLnBrk="0" hangingPunct="0">
              <a:defRPr/>
            </a:pP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9290539" y="4862148"/>
            <a:ext cx="2121877" cy="1631216"/>
          </a:xfrm>
          <a:prstGeom prst="rect">
            <a:avLst/>
          </a:prstGeom>
        </p:spPr>
        <p:txBody>
          <a:bodyPr wrap="square">
            <a:spAutoFit/>
          </a:bodyPr>
          <a:lstStyle/>
          <a:p>
            <a:pPr eaLnBrk="0" hangingPunct="0">
              <a:defRPr/>
            </a:pPr>
            <a:r>
              <a:rPr lang="ru-RU" sz="2400" spc="20" dirty="0" smtClean="0">
                <a:solidFill>
                  <a:schemeClr val="accent4"/>
                </a:solidFill>
                <a:latin typeface="Arial Narrow" panose="020B0606020202030204" pitchFamily="34" charset="0"/>
                <a:cs typeface="Arial" charset="0"/>
              </a:rPr>
              <a:t>Кезин Максим</a:t>
            </a:r>
          </a:p>
          <a:p>
            <a:pPr eaLnBrk="0" hangingPunct="0">
              <a:defRPr/>
            </a:pPr>
            <a:r>
              <a:rPr lang="ru-RU" sz="1400" u="sng" spc="20" dirty="0" smtClean="0">
                <a:latin typeface="Arial Narrow" panose="020B0606020202030204" pitchFamily="34" charset="0"/>
                <a:cs typeface="Arial" charset="0"/>
              </a:rPr>
              <a:t>Специалист </a:t>
            </a:r>
            <a:r>
              <a:rPr lang="ru-RU" sz="1400" u="sng" spc="20" dirty="0">
                <a:latin typeface="Arial Narrow" panose="020B0606020202030204" pitchFamily="34" charset="0"/>
                <a:cs typeface="Arial" charset="0"/>
              </a:rPr>
              <a:t>по </a:t>
            </a:r>
          </a:p>
          <a:p>
            <a:pPr eaLnBrk="0" hangingPunct="0">
              <a:defRPr/>
            </a:pPr>
            <a:r>
              <a:rPr lang="ru-RU" sz="1400" u="sng" spc="20" dirty="0" smtClean="0">
                <a:latin typeface="Arial Narrow" panose="020B0606020202030204" pitchFamily="34" charset="0"/>
                <a:cs typeface="Arial" charset="0"/>
              </a:rPr>
              <a:t>Автоматизации</a:t>
            </a:r>
          </a:p>
          <a:p>
            <a:pPr algn="just" eaLnBrk="0" hangingPunct="0">
              <a:defRPr/>
            </a:pPr>
            <a:r>
              <a:rPr lang="ru-RU" sz="1200" spc="20" dirty="0">
                <a:latin typeface="Times New Roman" panose="02020603050405020304" pitchFamily="18" charset="0"/>
                <a:cs typeface="Times New Roman" panose="02020603050405020304" pitchFamily="18" charset="0"/>
              </a:rPr>
              <a:t>Коротко об участнике: решал задачи автоматизации </a:t>
            </a:r>
            <a:r>
              <a:rPr lang="ru-RU" sz="1200" spc="20" dirty="0" smtClean="0">
                <a:latin typeface="Times New Roman" panose="02020603050405020304" pitchFamily="18" charset="0"/>
                <a:cs typeface="Times New Roman" panose="02020603050405020304" pitchFamily="18" charset="0"/>
              </a:rPr>
              <a:t>процесса переработки углеводорода</a:t>
            </a:r>
            <a:r>
              <a:rPr lang="en-US" sz="1200" spc="20" dirty="0" smtClean="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a:stretch>
            <a:fillRect/>
          </a:stretch>
        </p:blipFill>
        <p:spPr>
          <a:xfrm>
            <a:off x="4994695" y="1802921"/>
            <a:ext cx="2148472" cy="27000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Рисунок 3"/>
          <p:cNvPicPr>
            <a:picLocks noChangeAspect="1"/>
          </p:cNvPicPr>
          <p:nvPr/>
        </p:nvPicPr>
        <p:blipFill>
          <a:blip r:embed="rId4"/>
          <a:stretch>
            <a:fillRect/>
          </a:stretch>
        </p:blipFill>
        <p:spPr>
          <a:xfrm>
            <a:off x="9143999" y="1811068"/>
            <a:ext cx="1999531" cy="26660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4442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quadro.kz/wp-content/uploads/2020/03/industry-3836153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090390" y="199643"/>
            <a:ext cx="8821389" cy="830997"/>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Перечень загрязняющих веществ от проектируемого объекта,</a:t>
            </a:r>
          </a:p>
          <a:p>
            <a:r>
              <a:rPr lang="ru-RU" sz="2400" b="1" dirty="0">
                <a:latin typeface="Times New Roman" panose="02020603050405020304" pitchFamily="18" charset="0"/>
                <a:cs typeface="Times New Roman" panose="02020603050405020304" pitchFamily="18" charset="0"/>
              </a:rPr>
              <a:t>выбрасываемых в атмосферу в период эксплуатации</a:t>
            </a:r>
          </a:p>
        </p:txBody>
      </p:sp>
      <p:sp>
        <p:nvSpPr>
          <p:cNvPr id="3" name="Прямоугольник 2"/>
          <p:cNvSpPr/>
          <p:nvPr/>
        </p:nvSpPr>
        <p:spPr>
          <a:xfrm>
            <a:off x="8856139" y="2720138"/>
            <a:ext cx="2881432" cy="2308324"/>
          </a:xfrm>
          <a:prstGeom prst="rect">
            <a:avLst/>
          </a:prstGeom>
        </p:spPr>
        <p:txBody>
          <a:bodyPr wrap="square">
            <a:spAutoFit/>
          </a:bodyPr>
          <a:lstStyle/>
          <a:p>
            <a:pPr algn="just"/>
            <a:r>
              <a:rPr lang="ru-RU" dirty="0">
                <a:latin typeface="Times New Roman" panose="02020603050405020304" pitchFamily="18" charset="0"/>
              </a:rPr>
              <a:t>В атмосферу выбрасывается смесь углеводородов предельных С1-С5, </a:t>
            </a:r>
            <a:r>
              <a:rPr lang="ru-RU" dirty="0" smtClean="0">
                <a:latin typeface="Times New Roman" panose="02020603050405020304" pitchFamily="18" charset="0"/>
              </a:rPr>
              <a:t>смесь углеводородов </a:t>
            </a:r>
            <a:r>
              <a:rPr lang="ru-RU" dirty="0">
                <a:latin typeface="Times New Roman" panose="02020603050405020304" pitchFamily="18" charset="0"/>
              </a:rPr>
              <a:t>предельных С6-С10, гексен, этилен, углеводороды предельные </a:t>
            </a:r>
            <a:r>
              <a:rPr lang="ru-RU" dirty="0" smtClean="0">
                <a:latin typeface="Times New Roman" panose="02020603050405020304" pitchFamily="18" charset="0"/>
              </a:rPr>
              <a:t>C12-</a:t>
            </a:r>
            <a:r>
              <a:rPr lang="en-US" dirty="0" smtClean="0">
                <a:latin typeface="Times New Roman" panose="02020603050405020304" pitchFamily="18" charset="0"/>
              </a:rPr>
              <a:t>C19</a:t>
            </a:r>
            <a:r>
              <a:rPr lang="en-US" dirty="0">
                <a:latin typeface="Times New Roman" panose="02020603050405020304" pitchFamily="18" charset="0"/>
              </a:rPr>
              <a:t>.</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2448052115"/>
              </p:ext>
            </p:extLst>
          </p:nvPr>
        </p:nvGraphicFramePr>
        <p:xfrm>
          <a:off x="402706" y="1330036"/>
          <a:ext cx="8128002" cy="4876800"/>
        </p:xfrm>
        <a:graphic>
          <a:graphicData uri="http://schemas.openxmlformats.org/drawingml/2006/table">
            <a:tbl>
              <a:tblPr firstRow="1" bandRow="1">
                <a:tableStyleId>{073A0DAA-6AF3-43AB-8588-CEC1D06C72B9}</a:tableStyleId>
              </a:tblPr>
              <a:tblGrid>
                <a:gridCol w="1354667"/>
                <a:gridCol w="2199486"/>
                <a:gridCol w="847898"/>
                <a:gridCol w="1016617"/>
                <a:gridCol w="1354667"/>
                <a:gridCol w="1354667"/>
              </a:tblGrid>
              <a:tr h="995605">
                <a:tc>
                  <a:txBody>
                    <a:bodyPr/>
                    <a:lstStyle/>
                    <a:p>
                      <a:pPr algn="ctr"/>
                      <a:r>
                        <a:rPr lang="ru-RU" sz="1600" b="1" dirty="0" smtClean="0">
                          <a:latin typeface="Times New Roman" panose="02020603050405020304" pitchFamily="18" charset="0"/>
                          <a:cs typeface="Times New Roman" panose="02020603050405020304" pitchFamily="18" charset="0"/>
                        </a:rPr>
                        <a:t>Код вещества</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latin typeface="Times New Roman" panose="02020603050405020304" pitchFamily="18" charset="0"/>
                          <a:cs typeface="Times New Roman" panose="02020603050405020304" pitchFamily="18" charset="0"/>
                        </a:rPr>
                        <a:t>Наименование</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ru-RU" sz="1600" b="1" dirty="0" smtClean="0">
                          <a:latin typeface="Times New Roman" panose="02020603050405020304" pitchFamily="18" charset="0"/>
                          <a:cs typeface="Times New Roman" panose="02020603050405020304" pitchFamily="18" charset="0"/>
                        </a:rPr>
                        <a:t>Класс опасности</a:t>
                      </a:r>
                      <a:endParaRPr lang="ru-RU" sz="1600" b="1" dirty="0">
                        <a:latin typeface="Times New Roman" panose="02020603050405020304" pitchFamily="18" charset="0"/>
                        <a:cs typeface="Times New Roman" panose="02020603050405020304" pitchFamily="18" charset="0"/>
                      </a:endParaRPr>
                    </a:p>
                  </a:txBody>
                  <a:tcPr/>
                </a:tc>
                <a:tc>
                  <a:txBody>
                    <a:bodyPr/>
                    <a:lstStyle/>
                    <a:p>
                      <a:pPr algn="ctr"/>
                      <a:r>
                        <a:rPr lang="ru-RU" sz="1600" b="1" i="0" u="none" strike="noStrike" kern="1200" baseline="0" dirty="0" err="1" smtClean="0">
                          <a:solidFill>
                            <a:schemeClr val="lt1"/>
                          </a:solidFill>
                          <a:latin typeface="Times New Roman" panose="02020603050405020304" pitchFamily="18" charset="0"/>
                          <a:ea typeface="+mn-ea"/>
                          <a:cs typeface="Times New Roman" panose="02020603050405020304" pitchFamily="18" charset="0"/>
                        </a:rPr>
                        <a:t>ПДКм.р</a:t>
                      </a:r>
                      <a:r>
                        <a:rPr lang="ru-RU" sz="16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./О</a:t>
                      </a:r>
                    </a:p>
                    <a:p>
                      <a:pPr algn="ctr"/>
                      <a:r>
                        <a:rPr lang="ru-RU" sz="16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БУВ, мг/м</a:t>
                      </a:r>
                      <a:endParaRPr lang="ru-RU" sz="1600" b="1" dirty="0">
                        <a:latin typeface="Times New Roman" panose="02020603050405020304" pitchFamily="18" charset="0"/>
                        <a:cs typeface="Times New Roman" panose="02020603050405020304" pitchFamily="18" charset="0"/>
                      </a:endParaRPr>
                    </a:p>
                  </a:txBody>
                  <a:tcPr/>
                </a:tc>
                <a:tc gridSpan="2">
                  <a:txBody>
                    <a:bodyPr/>
                    <a:lstStyle/>
                    <a:p>
                      <a:pPr algn="ctr"/>
                      <a:r>
                        <a:rPr lang="ru-RU" sz="16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Количество выброса</a:t>
                      </a:r>
                      <a:endParaRPr lang="ru-RU" sz="1600" b="1" dirty="0">
                        <a:latin typeface="Times New Roman" panose="02020603050405020304" pitchFamily="18" charset="0"/>
                        <a:cs typeface="Times New Roman" panose="02020603050405020304" pitchFamily="18" charset="0"/>
                      </a:endParaRPr>
                    </a:p>
                  </a:txBody>
                  <a:tcPr/>
                </a:tc>
                <a:tc hMerge="1">
                  <a:txBody>
                    <a:bodyPr/>
                    <a:lstStyle/>
                    <a:p>
                      <a:endParaRPr lang="ru-RU" dirty="0"/>
                    </a:p>
                  </a:txBody>
                  <a:tcPr/>
                </a:tc>
              </a:tr>
              <a:tr h="346091">
                <a:tc>
                  <a:txBody>
                    <a:bodyPr/>
                    <a:lstStyle/>
                    <a:p>
                      <a:pPr algn="ctr"/>
                      <a:r>
                        <a:rPr lang="ru-RU" dirty="0" smtClean="0">
                          <a:solidFill>
                            <a:schemeClr val="tx1"/>
                          </a:solidFill>
                        </a:rPr>
                        <a:t>1</a:t>
                      </a:r>
                      <a:endParaRPr lang="ru-RU" dirty="0">
                        <a:solidFill>
                          <a:schemeClr val="tx1"/>
                        </a:solidFill>
                      </a:endParaRPr>
                    </a:p>
                  </a:txBody>
                  <a:tcPr/>
                </a:tc>
                <a:tc>
                  <a:txBody>
                    <a:bodyPr/>
                    <a:lstStyle/>
                    <a:p>
                      <a:pPr algn="ctr"/>
                      <a:r>
                        <a:rPr lang="ru-RU" dirty="0" smtClean="0">
                          <a:solidFill>
                            <a:schemeClr val="tx1"/>
                          </a:solidFill>
                        </a:rPr>
                        <a:t>2</a:t>
                      </a:r>
                      <a:endParaRPr lang="ru-RU" dirty="0">
                        <a:solidFill>
                          <a:schemeClr val="tx1"/>
                        </a:solidFill>
                      </a:endParaRPr>
                    </a:p>
                  </a:txBody>
                  <a:tcPr/>
                </a:tc>
                <a:tc>
                  <a:txBody>
                    <a:bodyPr/>
                    <a:lstStyle/>
                    <a:p>
                      <a:pPr algn="ctr"/>
                      <a:r>
                        <a:rPr lang="ru-RU" dirty="0" smtClean="0">
                          <a:solidFill>
                            <a:schemeClr val="tx1"/>
                          </a:solidFill>
                        </a:rPr>
                        <a:t>3</a:t>
                      </a:r>
                      <a:endParaRPr lang="ru-RU" dirty="0">
                        <a:solidFill>
                          <a:schemeClr val="tx1"/>
                        </a:solidFill>
                      </a:endParaRPr>
                    </a:p>
                  </a:txBody>
                  <a:tcPr/>
                </a:tc>
                <a:tc>
                  <a:txBody>
                    <a:bodyPr/>
                    <a:lstStyle/>
                    <a:p>
                      <a:pPr algn="ctr"/>
                      <a:r>
                        <a:rPr lang="ru-RU" dirty="0" smtClean="0">
                          <a:solidFill>
                            <a:schemeClr val="tx1"/>
                          </a:solidFill>
                        </a:rPr>
                        <a:t>4</a:t>
                      </a:r>
                      <a:endParaRPr lang="ru-RU" dirty="0">
                        <a:solidFill>
                          <a:schemeClr val="tx1"/>
                        </a:solidFill>
                      </a:endParaRPr>
                    </a:p>
                  </a:txBody>
                  <a:tcPr/>
                </a:tc>
                <a:tc>
                  <a:txBody>
                    <a:bodyPr/>
                    <a:lstStyle/>
                    <a:p>
                      <a:pPr algn="ctr"/>
                      <a:r>
                        <a:rPr lang="ru-RU" dirty="0" err="1" smtClean="0">
                          <a:solidFill>
                            <a:schemeClr val="bg1"/>
                          </a:solidFill>
                        </a:rPr>
                        <a:t>Г.с</a:t>
                      </a:r>
                      <a:r>
                        <a:rPr lang="ru-RU" dirty="0" smtClean="0">
                          <a:solidFill>
                            <a:schemeClr val="bg1"/>
                          </a:solidFill>
                        </a:rPr>
                        <a:t> 5</a:t>
                      </a:r>
                      <a:endParaRPr lang="ru-RU" dirty="0">
                        <a:solidFill>
                          <a:schemeClr val="bg1"/>
                        </a:solidFill>
                      </a:endParaRPr>
                    </a:p>
                  </a:txBody>
                  <a:tcPr>
                    <a:solidFill>
                      <a:schemeClr val="tx1"/>
                    </a:solidFill>
                  </a:tcPr>
                </a:tc>
                <a:tc>
                  <a:txBody>
                    <a:bodyPr/>
                    <a:lstStyle/>
                    <a:p>
                      <a:pPr algn="ctr"/>
                      <a:r>
                        <a:rPr lang="ru-RU" dirty="0" err="1" smtClean="0">
                          <a:solidFill>
                            <a:schemeClr val="bg1"/>
                          </a:solidFill>
                        </a:rPr>
                        <a:t>Т.год</a:t>
                      </a:r>
                      <a:r>
                        <a:rPr lang="ru-RU" dirty="0" smtClean="0">
                          <a:solidFill>
                            <a:schemeClr val="bg1"/>
                          </a:solidFill>
                        </a:rPr>
                        <a:t> 6</a:t>
                      </a:r>
                      <a:endParaRPr lang="ru-RU" dirty="0">
                        <a:solidFill>
                          <a:schemeClr val="bg1"/>
                        </a:solidFill>
                      </a:endParaRPr>
                    </a:p>
                  </a:txBody>
                  <a:tcPr>
                    <a:solidFill>
                      <a:schemeClr val="tx1"/>
                    </a:solidFill>
                  </a:tcPr>
                </a:tc>
              </a:tr>
              <a:tr h="540471">
                <a:tc>
                  <a:txBody>
                    <a:bodyPr/>
                    <a:lstStyle/>
                    <a:p>
                      <a:r>
                        <a:rPr lang="ru-RU" sz="1600" dirty="0" smtClean="0">
                          <a:latin typeface="Times New Roman" panose="02020603050405020304" pitchFamily="18" charset="0"/>
                          <a:cs typeface="Times New Roman" panose="02020603050405020304" pitchFamily="18" charset="0"/>
                        </a:rPr>
                        <a:t>415</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Смесь углеводородов Предельных С1-С5</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4</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200,00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0,034598</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0,999096</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346091">
                <a:tc>
                  <a:txBody>
                    <a:bodyPr/>
                    <a:lstStyle/>
                    <a:p>
                      <a:r>
                        <a:rPr lang="ru-RU" sz="1600" dirty="0" smtClean="0">
                          <a:latin typeface="Times New Roman" panose="02020603050405020304" pitchFamily="18" charset="0"/>
                          <a:cs typeface="Times New Roman" panose="02020603050405020304" pitchFamily="18" charset="0"/>
                        </a:rPr>
                        <a:t>0416</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Смесь углеводородов</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3</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50,00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0,029935</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0,854634</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346091">
                <a:tc>
                  <a:txBody>
                    <a:bodyPr/>
                    <a:lstStyle/>
                    <a:p>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предельных С6-С10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endParaRPr lang="ru-RU" dirty="0"/>
                    </a:p>
                  </a:txBody>
                  <a:tcPr>
                    <a:solidFill>
                      <a:schemeClr val="tx2">
                        <a:lumMod val="40000"/>
                        <a:lumOff val="60000"/>
                      </a:schemeClr>
                    </a:solidFill>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346091">
                <a:tc>
                  <a:txBody>
                    <a:bodyPr/>
                    <a:lstStyle/>
                    <a:p>
                      <a:r>
                        <a:rPr lang="ru-RU" sz="1600" dirty="0" smtClean="0">
                          <a:latin typeface="Times New Roman" panose="02020603050405020304" pitchFamily="18" charset="0"/>
                          <a:cs typeface="Times New Roman" panose="02020603050405020304" pitchFamily="18" charset="0"/>
                        </a:rPr>
                        <a:t>0507</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Гексен</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3</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0,400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0,000940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0,029112</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346091">
                <a:tc>
                  <a:txBody>
                    <a:bodyPr/>
                    <a:lstStyle/>
                    <a:p>
                      <a:r>
                        <a:rPr lang="ru-RU" sz="1600" dirty="0" smtClean="0">
                          <a:latin typeface="Times New Roman" panose="02020603050405020304" pitchFamily="18" charset="0"/>
                          <a:cs typeface="Times New Roman" panose="02020603050405020304" pitchFamily="18" charset="0"/>
                        </a:rPr>
                        <a:t>0526</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Этилен</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3</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3,00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0,025637</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0,738400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540471">
                <a:tc>
                  <a:txBody>
                    <a:bodyPr/>
                    <a:lstStyle/>
                    <a:p>
                      <a:r>
                        <a:rPr lang="ru-RU" sz="1600" dirty="0" smtClean="0">
                          <a:latin typeface="Times New Roman" panose="02020603050405020304" pitchFamily="18" charset="0"/>
                          <a:cs typeface="Times New Roman" panose="02020603050405020304" pitchFamily="18" charset="0"/>
                        </a:rPr>
                        <a:t>2735</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Масло минеральное нефтяное</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0,05</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0,051000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1,468800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r h="768038">
                <a:tc>
                  <a:txBody>
                    <a:bodyPr/>
                    <a:lstStyle/>
                    <a:p>
                      <a:r>
                        <a:rPr lang="ru-RU" sz="1600" dirty="0" smtClean="0">
                          <a:latin typeface="Times New Roman" panose="02020603050405020304" pitchFamily="18" charset="0"/>
                          <a:cs typeface="Times New Roman" panose="02020603050405020304" pitchFamily="18" charset="0"/>
                        </a:rPr>
                        <a:t>2754</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ru-RU"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Углеводороды предельные </a:t>
                      </a:r>
                      <a:r>
                        <a:rPr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C12-</a:t>
                      </a:r>
                    </a:p>
                    <a:p>
                      <a:r>
                        <a:rPr lang="en-US" sz="1600" b="0" i="0" u="none" strike="noStrike" kern="1200" baseline="0" dirty="0" smtClean="0">
                          <a:solidFill>
                            <a:schemeClr val="dk1"/>
                          </a:solidFill>
                          <a:latin typeface="Times New Roman" panose="02020603050405020304" pitchFamily="18" charset="0"/>
                          <a:ea typeface="+mn-ea"/>
                          <a:cs typeface="Times New Roman" panose="02020603050405020304" pitchFamily="18" charset="0"/>
                        </a:rPr>
                        <a:t>C1</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dirty="0" smtClean="0"/>
                        <a:t>4</a:t>
                      </a:r>
                      <a:endParaRPr lang="ru-RU" dirty="0"/>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1,00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0,000224</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algn="ctr"/>
                      <a:r>
                        <a:rPr lang="ru-RU" sz="1600" dirty="0" smtClean="0">
                          <a:latin typeface="Times New Roman" panose="02020603050405020304" pitchFamily="18" charset="0"/>
                          <a:cs typeface="Times New Roman" panose="02020603050405020304" pitchFamily="18" charset="0"/>
                        </a:rPr>
                        <a:t>0,006800</a:t>
                      </a:r>
                      <a:endParaRPr lang="ru-RU" sz="1600"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r>
            </a:tbl>
          </a:graphicData>
        </a:graphic>
      </p:graphicFrame>
      <p:sp>
        <p:nvSpPr>
          <p:cNvPr id="7" name="Прямоугольник 6"/>
          <p:cNvSpPr/>
          <p:nvPr/>
        </p:nvSpPr>
        <p:spPr>
          <a:xfrm>
            <a:off x="6164773" y="6353294"/>
            <a:ext cx="6027227" cy="369332"/>
          </a:xfrm>
          <a:prstGeom prst="rect">
            <a:avLst/>
          </a:prstGeom>
        </p:spPr>
        <p:txBody>
          <a:bodyPr wrap="none">
            <a:spAutoFit/>
          </a:bodyPr>
          <a:lstStyle/>
          <a:p>
            <a:r>
              <a:rPr lang="ru-RU" dirty="0"/>
              <a:t>Модернизация </a:t>
            </a:r>
            <a:r>
              <a:rPr lang="ru-RU" dirty="0" smtClean="0"/>
              <a:t>реактора </a:t>
            </a:r>
            <a:r>
              <a:rPr lang="ru-RU" dirty="0"/>
              <a:t>B проектная документация ОВОС</a:t>
            </a:r>
          </a:p>
        </p:txBody>
      </p:sp>
    </p:spTree>
    <p:extLst>
      <p:ext uri="{BB962C8B-B14F-4D97-AF65-F5344CB8AC3E}">
        <p14:creationId xmlns:p14="http://schemas.microsoft.com/office/powerpoint/2010/main" val="404380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802" y="366430"/>
            <a:ext cx="8517140" cy="523220"/>
          </a:xfrm>
          <a:prstGeom prst="rect">
            <a:avLst/>
          </a:prstGeom>
        </p:spPr>
        <p:txBody>
          <a:bodyPr wrap="none">
            <a:spAutoFit/>
          </a:bodyPr>
          <a:lstStyle/>
          <a:p>
            <a:r>
              <a:rPr lang="ru-RU" sz="2800" b="1" dirty="0" smtClean="0">
                <a:solidFill>
                  <a:schemeClr val="accent4"/>
                </a:solidFill>
                <a:latin typeface="Times New Roman" panose="02020603050405020304" pitchFamily="18" charset="0"/>
                <a:cs typeface="Times New Roman" panose="02020603050405020304" pitchFamily="18" charset="0"/>
              </a:rPr>
              <a:t>Процессы получения углеводорода на предприятие</a:t>
            </a:r>
            <a:endParaRPr lang="ru-RU" sz="2800" b="1" dirty="0">
              <a:solidFill>
                <a:schemeClr val="accent4"/>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0646" y="4127920"/>
            <a:ext cx="6096000" cy="1015663"/>
          </a:xfrm>
          <a:prstGeom prst="rect">
            <a:avLst/>
          </a:prstGeom>
        </p:spPr>
        <p:txBody>
          <a:bodyPr>
            <a:spAutoFit/>
          </a:bodyPr>
          <a:lstStyle/>
          <a:p>
            <a:pPr marL="285750" indent="-285750">
              <a:buFont typeface="Arial" panose="020B0604020202020204" pitchFamily="34" charset="0"/>
              <a:buChar char="•"/>
            </a:pPr>
            <a:r>
              <a:rPr lang="ru-RU" sz="2000" dirty="0">
                <a:solidFill>
                  <a:srgbClr val="000000"/>
                </a:solidFill>
                <a:latin typeface="times new roman" panose="02020603050405020304" pitchFamily="18" charset="0"/>
              </a:rPr>
              <a:t>Быстрые оксиды получаются при горении углеводородов в результате взаимодействия углеводородных радикалов с азотом воздуха</a:t>
            </a:r>
            <a:r>
              <a:rPr lang="ru-RU" sz="2000" dirty="0" smtClean="0">
                <a:solidFill>
                  <a:srgbClr val="000000"/>
                </a:solidFill>
                <a:latin typeface="times new roman" panose="02020603050405020304" pitchFamily="18" charset="0"/>
              </a:rPr>
              <a:t>.</a:t>
            </a:r>
          </a:p>
        </p:txBody>
      </p:sp>
      <p:sp>
        <p:nvSpPr>
          <p:cNvPr id="4" name="Прямоугольник 3"/>
          <p:cNvSpPr/>
          <p:nvPr/>
        </p:nvSpPr>
        <p:spPr>
          <a:xfrm>
            <a:off x="423789" y="1142336"/>
            <a:ext cx="7830695" cy="707886"/>
          </a:xfrm>
          <a:prstGeom prst="rect">
            <a:avLst/>
          </a:prstGeom>
        </p:spPr>
        <p:txBody>
          <a:bodyPr wrap="square">
            <a:spAutoFit/>
          </a:bodyPr>
          <a:lstStyle/>
          <a:p>
            <a:r>
              <a:rPr lang="ru-RU" sz="2000" dirty="0" smtClean="0">
                <a:latin typeface="Times New Roman" panose="02020603050405020304" pitchFamily="18" charset="0"/>
                <a:cs typeface="Times New Roman" panose="02020603050405020304" pitchFamily="18" charset="0"/>
              </a:rPr>
              <a:t>Углеводороды разных классов (алканы</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алкены, алкины, алкадиены, арены</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нефть) можно получить различными способами</a:t>
            </a:r>
            <a:r>
              <a:rPr lang="en-US" sz="2000" dirty="0" smtClean="0">
                <a:latin typeface="Times New Roman" panose="02020603050405020304" pitchFamily="18" charset="0"/>
                <a:cs typeface="Times New Roman" panose="02020603050405020304" pitchFamily="18" charset="0"/>
              </a:rPr>
              <a:t>.</a:t>
            </a: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44028" y="2066166"/>
            <a:ext cx="6271012" cy="400110"/>
          </a:xfrm>
          <a:prstGeom prst="rect">
            <a:avLst/>
          </a:prstGeom>
        </p:spPr>
        <p:txBody>
          <a:bodyPr wrap="none">
            <a:spAutoFit/>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Крекинг алканов с изначально большей длиной цепи</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61613" y="2523365"/>
            <a:ext cx="3295967" cy="400110"/>
          </a:xfrm>
          <a:prstGeom prst="rect">
            <a:avLst/>
          </a:prstGeom>
        </p:spPr>
        <p:txBody>
          <a:bodyPr wrap="none">
            <a:spAutoFit/>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Процесс Фишера-</a:t>
            </a:r>
            <a:r>
              <a:rPr lang="ru-RU" sz="2000" dirty="0" err="1" smtClean="0">
                <a:latin typeface="Times New Roman" panose="02020603050405020304" pitchFamily="18" charset="0"/>
                <a:cs typeface="Times New Roman" panose="02020603050405020304" pitchFamily="18" charset="0"/>
              </a:rPr>
              <a:t>Тропша</a:t>
            </a:r>
            <a:endParaRPr lang="ru-RU" sz="20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61613" y="2998149"/>
            <a:ext cx="3630546" cy="400110"/>
          </a:xfrm>
          <a:prstGeom prst="rect">
            <a:avLst/>
          </a:prstGeom>
        </p:spPr>
        <p:txBody>
          <a:bodyPr wrap="none">
            <a:spAutoFit/>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Гидролиз карбида алюминия</a:t>
            </a:r>
            <a:endParaRPr lang="ru-RU" sz="20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61613" y="3543273"/>
            <a:ext cx="7182415" cy="400110"/>
          </a:xfrm>
          <a:prstGeom prst="rect">
            <a:avLst/>
          </a:prstGeom>
        </p:spPr>
        <p:txBody>
          <a:bodyPr wrap="none">
            <a:spAutoFit/>
          </a:bodyPr>
          <a:lstStyle/>
          <a:p>
            <a:pPr marL="285750" indent="-285750">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Гидролиз карбидов </a:t>
            </a:r>
            <a:r>
              <a:rPr lang="ru-RU" sz="2000" dirty="0" err="1" smtClean="0">
                <a:latin typeface="Times New Roman" panose="02020603050405020304" pitchFamily="18" charset="0"/>
                <a:cs typeface="Times New Roman" panose="02020603050405020304" pitchFamily="18" charset="0"/>
              </a:rPr>
              <a:t>целочных</a:t>
            </a:r>
            <a:r>
              <a:rPr lang="ru-RU" sz="2000" dirty="0" smtClean="0">
                <a:latin typeface="Times New Roman" panose="02020603050405020304" pitchFamily="18" charset="0"/>
                <a:cs typeface="Times New Roman" panose="02020603050405020304" pitchFamily="18" charset="0"/>
              </a:rPr>
              <a:t> и щелочноземельных металлов</a:t>
            </a:r>
            <a:endParaRPr lang="ru-RU" sz="20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38734" y="5248981"/>
            <a:ext cx="2170531" cy="400110"/>
          </a:xfrm>
          <a:prstGeom prst="rect">
            <a:avLst/>
          </a:prstGeom>
        </p:spPr>
        <p:txBody>
          <a:bodyPr wrap="none">
            <a:spAutoFit/>
          </a:bodyPr>
          <a:lstStyle/>
          <a:p>
            <a:pPr marL="285750" indent="-285750" algn="ct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Реакция </a:t>
            </a:r>
            <a:r>
              <a:rPr lang="ru-RU" sz="2000" dirty="0" err="1">
                <a:latin typeface="Times New Roman" panose="02020603050405020304" pitchFamily="18" charset="0"/>
                <a:cs typeface="Times New Roman" panose="02020603050405020304" pitchFamily="18" charset="0"/>
              </a:rPr>
              <a:t>Вюрца</a:t>
            </a:r>
            <a:endParaRPr lang="ru-RU"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69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929" y="544266"/>
            <a:ext cx="1798314" cy="584775"/>
          </a:xfrm>
          <a:prstGeom prst="rect">
            <a:avLst/>
          </a:prstGeom>
        </p:spPr>
        <p:txBody>
          <a:bodyPr wrap="none">
            <a:spAutoFit/>
          </a:bodyPr>
          <a:lstStyle/>
          <a:p>
            <a:pPr algn="ctr"/>
            <a:r>
              <a:rPr lang="ru-RU" sz="3200" b="1" dirty="0" smtClean="0">
                <a:solidFill>
                  <a:schemeClr val="accent4"/>
                </a:solidFill>
                <a:latin typeface="Times New Roman" panose="02020603050405020304" pitchFamily="18" charset="0"/>
                <a:cs typeface="Times New Roman" panose="02020603050405020304" pitchFamily="18" charset="0"/>
              </a:rPr>
              <a:t>Решение</a:t>
            </a:r>
            <a:endParaRPr lang="ru-RU" b="1" i="0" dirty="0">
              <a:solidFill>
                <a:schemeClr val="accent4"/>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88865" y="2830266"/>
            <a:ext cx="3117642" cy="954107"/>
          </a:xfrm>
          <a:prstGeom prst="rect">
            <a:avLst/>
          </a:prstGeom>
        </p:spPr>
        <p:txBody>
          <a:bodyPr wrap="square">
            <a:spAutoFit/>
          </a:bodyPr>
          <a:lstStyle/>
          <a:p>
            <a:pPr algn="ctr">
              <a:spcBef>
                <a:spcPts val="1200"/>
              </a:spcBef>
              <a:spcAft>
                <a:spcPts val="1200"/>
              </a:spcAft>
              <a:buClr>
                <a:srgbClr val="0166B3"/>
              </a:buClr>
              <a:defRPr/>
            </a:pPr>
            <a:r>
              <a:rPr lang="ru-RU" altLang="ru-RU" sz="2800" b="1" spc="20" dirty="0">
                <a:latin typeface="Times New Roman" panose="02020603050405020304" pitchFamily="18" charset="0"/>
                <a:cs typeface="Times New Roman" panose="02020603050405020304" pitchFamily="18" charset="0"/>
              </a:rPr>
              <a:t>Наша </a:t>
            </a:r>
            <a:r>
              <a:rPr lang="ru-RU" altLang="ru-RU" sz="2800" b="1" spc="20" dirty="0" smtClean="0">
                <a:latin typeface="Times New Roman" panose="02020603050405020304" pitchFamily="18" charset="0"/>
                <a:cs typeface="Times New Roman" panose="02020603050405020304" pitchFamily="18" charset="0"/>
              </a:rPr>
              <a:t>команда </a:t>
            </a:r>
            <a:r>
              <a:rPr lang="ru-RU" altLang="ru-RU" sz="2800" b="1" spc="20" dirty="0">
                <a:latin typeface="Times New Roman" panose="02020603050405020304" pitchFamily="18" charset="0"/>
                <a:cs typeface="Times New Roman" panose="02020603050405020304" pitchFamily="18" charset="0"/>
              </a:rPr>
              <a:t>предлагает:</a:t>
            </a:r>
          </a:p>
        </p:txBody>
      </p:sp>
      <p:sp>
        <p:nvSpPr>
          <p:cNvPr id="4" name="Прямоугольник 3"/>
          <p:cNvSpPr/>
          <p:nvPr/>
        </p:nvSpPr>
        <p:spPr>
          <a:xfrm>
            <a:off x="4829737" y="1802424"/>
            <a:ext cx="6764165" cy="3477875"/>
          </a:xfrm>
          <a:prstGeom prst="rect">
            <a:avLst/>
          </a:prstGeom>
        </p:spPr>
        <p:txBody>
          <a:bodyPr wrap="square">
            <a:spAutoFit/>
          </a:bodyPr>
          <a:lstStyle/>
          <a:p>
            <a:pPr marL="285750" indent="-285750" algn="just">
              <a:buFont typeface="Arial" panose="020B0604020202020204" pitchFamily="34" charset="0"/>
              <a:buChar char="•"/>
            </a:pPr>
            <a:r>
              <a:rPr lang="ru-RU" altLang="ru-RU" sz="2000" dirty="0" smtClean="0">
                <a:latin typeface="Times New Roman" panose="02020603050405020304" pitchFamily="18" charset="0"/>
                <a:cs typeface="Times New Roman" panose="02020603050405020304" pitchFamily="18" charset="0"/>
              </a:rPr>
              <a:t>Главной задачей нашего проект является минимальный выброс углеводорода</a:t>
            </a:r>
            <a:r>
              <a:rPr lang="en-US" altLang="ru-RU" sz="2000" dirty="0" smtClean="0">
                <a:latin typeface="Times New Roman" panose="02020603050405020304" pitchFamily="18" charset="0"/>
                <a:cs typeface="Times New Roman" panose="02020603050405020304" pitchFamily="18" charset="0"/>
              </a:rPr>
              <a:t>,</a:t>
            </a:r>
            <a:r>
              <a:rPr lang="ru-RU" altLang="ru-RU" sz="2000" dirty="0" smtClean="0">
                <a:latin typeface="Times New Roman" panose="02020603050405020304" pitchFamily="18" charset="0"/>
                <a:cs typeface="Times New Roman" panose="02020603050405020304" pitchFamily="18" charset="0"/>
              </a:rPr>
              <a:t> мы предлагаем установить на территории предприятия переработку углеводородов в энергию (Газопоршневая электростанция)</a:t>
            </a:r>
            <a:r>
              <a:rPr lang="en-US" altLang="ru-RU" sz="2000" dirty="0" smtClean="0">
                <a:latin typeface="Times New Roman" panose="02020603050405020304" pitchFamily="18" charset="0"/>
                <a:cs typeface="Times New Roman" panose="02020603050405020304" pitchFamily="18" charset="0"/>
              </a:rPr>
              <a:t>.</a:t>
            </a:r>
            <a:endParaRPr lang="ru-RU" altLang="ru-RU"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altLang="ru-RU" sz="2000" dirty="0" smtClean="0">
                <a:latin typeface="Times New Roman" panose="02020603050405020304" pitchFamily="18" charset="0"/>
                <a:cs typeface="Times New Roman" panose="02020603050405020304" pitchFamily="18" charset="0"/>
              </a:rPr>
              <a:t>Разделение и очистка газа</a:t>
            </a:r>
            <a:r>
              <a:rPr lang="en-US" altLang="ru-RU" sz="2000" dirty="0" smtClean="0">
                <a:latin typeface="Times New Roman" panose="02020603050405020304" pitchFamily="18" charset="0"/>
                <a:cs typeface="Times New Roman" panose="02020603050405020304" pitchFamily="18" charset="0"/>
              </a:rPr>
              <a:t>.</a:t>
            </a:r>
            <a:endParaRPr lang="ru-RU" altLang="ru-RU"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altLang="ru-RU" sz="2000" dirty="0" smtClean="0">
                <a:latin typeface="Times New Roman" panose="02020603050405020304" pitchFamily="18" charset="0"/>
                <a:cs typeface="Times New Roman" panose="02020603050405020304" pitchFamily="18" charset="0"/>
              </a:rPr>
              <a:t>Установка предназначенных баков для сбора газа</a:t>
            </a:r>
            <a:r>
              <a:rPr lang="en-US" altLang="ru-RU" sz="2000" dirty="0" smtClean="0">
                <a:latin typeface="Times New Roman" panose="02020603050405020304" pitchFamily="18" charset="0"/>
                <a:cs typeface="Times New Roman" panose="02020603050405020304" pitchFamily="18" charset="0"/>
              </a:rPr>
              <a:t>.</a:t>
            </a:r>
            <a:endParaRPr lang="ru-RU" altLang="ru-RU"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altLang="ru-RU" sz="2000" dirty="0" smtClean="0">
                <a:latin typeface="Times New Roman" panose="02020603050405020304" pitchFamily="18" charset="0"/>
                <a:cs typeface="Times New Roman" panose="02020603050405020304" pitchFamily="18" charset="0"/>
              </a:rPr>
              <a:t>Использование </a:t>
            </a:r>
            <a:r>
              <a:rPr lang="ru-RU" altLang="ru-RU" sz="2000" dirty="0">
                <a:latin typeface="Times New Roman" panose="02020603050405020304" pitchFamily="18" charset="0"/>
                <a:cs typeface="Times New Roman" panose="02020603050405020304" pitchFamily="18" charset="0"/>
              </a:rPr>
              <a:t>технологии спутниковой навигации и дронов </a:t>
            </a:r>
            <a:r>
              <a:rPr lang="ru-RU" altLang="ru-RU" sz="2000" dirty="0" smtClean="0">
                <a:latin typeface="Times New Roman" panose="02020603050405020304" pitchFamily="18" charset="0"/>
                <a:cs typeface="Times New Roman" panose="02020603050405020304" pitchFamily="18" charset="0"/>
              </a:rPr>
              <a:t>для введения отчётности работы</a:t>
            </a:r>
            <a:r>
              <a:rPr lang="en-US" altLang="ru-RU" sz="2000" dirty="0" smtClean="0">
                <a:latin typeface="Times New Roman" panose="02020603050405020304" pitchFamily="18" charset="0"/>
                <a:cs typeface="Times New Roman" panose="02020603050405020304" pitchFamily="18" charset="0"/>
              </a:rPr>
              <a:t>.</a:t>
            </a:r>
            <a:endParaRPr lang="ru-RU" altLang="ru-RU" sz="2000" dirty="0" smtClean="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altLang="ru-RU" sz="2000" dirty="0">
                <a:latin typeface="Times New Roman" panose="02020603050405020304" pitchFamily="18" charset="0"/>
                <a:cs typeface="Times New Roman" panose="02020603050405020304" pitchFamily="18" charset="0"/>
              </a:rPr>
              <a:t>Использование виртуальной реальности для подготовки персонала и дистанционного управления процессов, связанных со </a:t>
            </a:r>
            <a:r>
              <a:rPr lang="ru-RU" altLang="ru-RU" sz="2000" dirty="0" smtClean="0">
                <a:latin typeface="Times New Roman" panose="02020603050405020304" pitchFamily="18" charset="0"/>
                <a:cs typeface="Times New Roman" panose="02020603050405020304" pitchFamily="18" charset="0"/>
              </a:rPr>
              <a:t>строительством</a:t>
            </a:r>
            <a:r>
              <a:rPr lang="en-US" alt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74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667" y="647783"/>
            <a:ext cx="1934569" cy="584775"/>
          </a:xfrm>
          <a:prstGeom prst="rect">
            <a:avLst/>
          </a:prstGeom>
        </p:spPr>
        <p:txBody>
          <a:bodyPr wrap="none">
            <a:spAutoFit/>
          </a:bodyPr>
          <a:lstStyle/>
          <a:p>
            <a:r>
              <a:rPr lang="ru-RU" sz="3200" b="1" dirty="0" smtClean="0">
                <a:solidFill>
                  <a:schemeClr val="accent4"/>
                </a:solidFill>
                <a:latin typeface="Times New Roman" panose="02020603050405020304" pitchFamily="18" charset="0"/>
                <a:cs typeface="Times New Roman" panose="02020603050405020304" pitchFamily="18" charset="0"/>
              </a:rPr>
              <a:t>Решение</a:t>
            </a:r>
            <a:r>
              <a:rPr lang="en-US" sz="3200" b="1" dirty="0" smtClean="0">
                <a:solidFill>
                  <a:schemeClr val="accent4"/>
                </a:solidFill>
                <a:latin typeface="Times New Roman" panose="02020603050405020304" pitchFamily="18" charset="0"/>
                <a:cs typeface="Times New Roman" panose="02020603050405020304" pitchFamily="18" charset="0"/>
              </a:rPr>
              <a:t>:</a:t>
            </a:r>
            <a:endParaRPr lang="ru-RU" b="1" dirty="0">
              <a:solidFill>
                <a:schemeClr val="accent4"/>
              </a:solidFill>
            </a:endParaRPr>
          </a:p>
        </p:txBody>
      </p:sp>
      <p:sp>
        <p:nvSpPr>
          <p:cNvPr id="3" name="Прямоугольник 2"/>
          <p:cNvSpPr/>
          <p:nvPr/>
        </p:nvSpPr>
        <p:spPr>
          <a:xfrm>
            <a:off x="3439148" y="716794"/>
            <a:ext cx="5769656" cy="400110"/>
          </a:xfrm>
          <a:prstGeom prst="rect">
            <a:avLst/>
          </a:prstGeom>
        </p:spPr>
        <p:txBody>
          <a:bodyPr wrap="none">
            <a:spAutoFit/>
          </a:bodyPr>
          <a:lstStyle/>
          <a:p>
            <a:r>
              <a:rPr lang="ru-RU" sz="2000" b="1" dirty="0">
                <a:solidFill>
                  <a:srgbClr val="000000"/>
                </a:solidFill>
                <a:latin typeface="Times New Roman" panose="02020603050405020304" pitchFamily="18" charset="0"/>
                <a:cs typeface="Times New Roman" panose="02020603050405020304" pitchFamily="18" charset="0"/>
              </a:rPr>
              <a:t>Преимущества </a:t>
            </a:r>
            <a:r>
              <a:rPr lang="ru-RU" sz="2000" b="1" dirty="0" err="1">
                <a:solidFill>
                  <a:srgbClr val="000000"/>
                </a:solidFill>
                <a:latin typeface="Times New Roman" panose="02020603050405020304" pitchFamily="18" charset="0"/>
                <a:cs typeface="Times New Roman" panose="02020603050405020304" pitchFamily="18" charset="0"/>
              </a:rPr>
              <a:t>газопоршневых</a:t>
            </a:r>
            <a:r>
              <a:rPr lang="ru-RU" sz="2000" b="1" dirty="0">
                <a:solidFill>
                  <a:srgbClr val="000000"/>
                </a:solidFill>
                <a:latin typeface="Times New Roman" panose="02020603050405020304" pitchFamily="18" charset="0"/>
                <a:cs typeface="Times New Roman" panose="02020603050405020304" pitchFamily="18" charset="0"/>
              </a:rPr>
              <a:t> электростанций</a:t>
            </a:r>
            <a:endParaRPr lang="ru-RU" sz="20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53683" y="1533465"/>
            <a:ext cx="5865261" cy="5324535"/>
          </a:xfrm>
          <a:prstGeom prst="rect">
            <a:avLst/>
          </a:prstGeom>
        </p:spPr>
        <p:txBody>
          <a:bodyPr wrap="square">
            <a:spAutoFit/>
          </a:bodyPr>
          <a:lstStyle/>
          <a:p>
            <a:pPr marL="285750" indent="-285750" algn="just">
              <a:buFont typeface="Arial" panose="020B0604020202020204" pitchFamily="34" charset="0"/>
              <a:buChar char="•"/>
            </a:pPr>
            <a:r>
              <a:rPr lang="ru-RU" sz="1600" dirty="0">
                <a:solidFill>
                  <a:srgbClr val="000000"/>
                </a:solidFill>
                <a:latin typeface="Times New Roman" panose="02020603050405020304" pitchFamily="18" charset="0"/>
                <a:cs typeface="Times New Roman" panose="02020603050405020304" pitchFamily="18" charset="0"/>
              </a:rPr>
              <a:t>Возможность получения дешевой электроэнергии. </a:t>
            </a:r>
            <a:endParaRPr lang="ru-RU" sz="1600" dirty="0" smtClean="0">
              <a:solidFill>
                <a:srgbClr val="000000"/>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Короткий срок окупаемости. Поскольку КПД электростанций, использующих в качестве топлива ПНГ, составляет 80% и выше, их окупаемость составляет примерно два-три года. А с использованием для отопления воды, нагретой при сжигании газового топлива, этот срок сокращается</a:t>
            </a:r>
            <a:r>
              <a:rPr lang="ru-RU" sz="1600" dirty="0" smtClean="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Газовые агрегаты не создают проблем с контролирующими экологическими службами. Содержание оксидов азота в их выхлопных газах не превышает 350 мг/м3, что полностью соответствует требованиям ГОСТ Р 52408-05. Концентрация НС, РМ и СО тоже соответствует природоохранным </a:t>
            </a:r>
            <a:r>
              <a:rPr lang="ru-RU" sz="1600" dirty="0" smtClean="0">
                <a:latin typeface="Times New Roman" panose="02020603050405020304" pitchFamily="18" charset="0"/>
                <a:cs typeface="Times New Roman" panose="02020603050405020304" pitchFamily="18" charset="0"/>
              </a:rPr>
              <a:t>нормам.</a:t>
            </a:r>
            <a:endParaRPr lang="ru-RU" sz="16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Возможность </a:t>
            </a:r>
            <a:r>
              <a:rPr lang="ru-RU" sz="1600" dirty="0">
                <a:latin typeface="Times New Roman" panose="02020603050405020304" pitchFamily="18" charset="0"/>
                <a:cs typeface="Times New Roman" panose="02020603050405020304" pitchFamily="18" charset="0"/>
              </a:rPr>
              <a:t>получения дополнительной прибыли от продажи электроэнергии, которая может доставляться по электросети в близлежащие населенные пункты.</a:t>
            </a:r>
          </a:p>
          <a:p>
            <a:pPr marL="285750" indent="-285750" algn="just">
              <a:buFont typeface="Arial" panose="020B0604020202020204" pitchFamily="34" charset="0"/>
              <a:buChar char="•"/>
            </a:pPr>
            <a:r>
              <a:rPr lang="ru-RU" sz="1600" dirty="0">
                <a:latin typeface="Times New Roman" panose="02020603050405020304" pitchFamily="18" charset="0"/>
                <a:cs typeface="Times New Roman" panose="02020603050405020304" pitchFamily="18" charset="0"/>
              </a:rPr>
              <a:t>Налоговые льготы. На попутный газ, в отличие от природного, согласно </a:t>
            </a:r>
            <a:r>
              <a:rPr lang="ru-RU" sz="1600" dirty="0" err="1">
                <a:latin typeface="Times New Roman" panose="02020603050405020304" pitchFamily="18" charset="0"/>
                <a:cs typeface="Times New Roman" panose="02020603050405020304" pitchFamily="18" charset="0"/>
              </a:rPr>
              <a:t>пп</a:t>
            </a:r>
            <a:r>
              <a:rPr lang="ru-RU" sz="1600" dirty="0">
                <a:latin typeface="Times New Roman" panose="02020603050405020304" pitchFamily="18" charset="0"/>
                <a:cs typeface="Times New Roman" panose="02020603050405020304" pitchFamily="18" charset="0"/>
              </a:rPr>
              <a:t>. 2 п. 1 статьи 342 НК распространяется нулевая налоговая ставка налога на добычу полезных ископаемых.</a:t>
            </a:r>
          </a:p>
          <a:p>
            <a:pPr marL="285750" indent="-285750" algn="just">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endParaRPr lang="ru-RU" dirty="0"/>
          </a:p>
        </p:txBody>
      </p:sp>
      <p:pic>
        <p:nvPicPr>
          <p:cNvPr id="5" name="Рисунок 4"/>
          <p:cNvPicPr>
            <a:picLocks noChangeAspect="1"/>
          </p:cNvPicPr>
          <p:nvPr/>
        </p:nvPicPr>
        <p:blipFill rotWithShape="1">
          <a:blip r:embed="rId2"/>
          <a:srcRect l="11862" t="1226"/>
          <a:stretch/>
        </p:blipFill>
        <p:spPr>
          <a:xfrm flipH="1">
            <a:off x="6239772" y="360565"/>
            <a:ext cx="5952228" cy="6350786"/>
          </a:xfrm>
          <a:prstGeom prst="rect">
            <a:avLst/>
          </a:prstGeom>
        </p:spPr>
      </p:pic>
    </p:spTree>
    <p:extLst>
      <p:ext uri="{BB962C8B-B14F-4D97-AF65-F5344CB8AC3E}">
        <p14:creationId xmlns:p14="http://schemas.microsoft.com/office/powerpoint/2010/main" val="3159325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49596" y="339682"/>
            <a:ext cx="4116961" cy="410882"/>
          </a:xfrm>
          <a:prstGeom prst="rect">
            <a:avLst/>
          </a:prstGeom>
        </p:spPr>
        <p:txBody>
          <a:bodyPr wrap="none">
            <a:spAutoFit/>
          </a:bodyPr>
          <a:lstStyle/>
          <a:p>
            <a:pPr>
              <a:lnSpc>
                <a:spcPct val="115000"/>
              </a:lnSpc>
              <a:spcBef>
                <a:spcPts val="500"/>
              </a:spcBef>
              <a:spcAft>
                <a:spcPts val="1000"/>
              </a:spcAft>
            </a:pPr>
            <a:r>
              <a:rPr lang="ru-RU" b="1" dirty="0">
                <a:latin typeface="Calibri" panose="020F0502020204030204" pitchFamily="34" charset="0"/>
                <a:ea typeface="Times New Roman" panose="02020603050405020304" pitchFamily="18" charset="0"/>
                <a:cs typeface="Times New Roman" panose="02020603050405020304" pitchFamily="18" charset="0"/>
              </a:rPr>
              <a:t>Газопоршневая  электростанция (ГПЭС)</a:t>
            </a:r>
            <a:endParaRPr lang="ru-RU" sz="9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691661" y="1285578"/>
            <a:ext cx="5269523" cy="2677656"/>
          </a:xfrm>
          <a:prstGeom prst="rect">
            <a:avLst/>
          </a:prstGeom>
        </p:spPr>
        <p:txBody>
          <a:bodyPr wrap="square">
            <a:spAutoFit/>
          </a:bodyPr>
          <a:lstStyle/>
          <a:p>
            <a:pPr algn="just"/>
            <a:r>
              <a:rPr lang="ru-RU" sz="1400" dirty="0" err="1">
                <a:latin typeface="Calibri" panose="020F0502020204030204" pitchFamily="34" charset="0"/>
                <a:ea typeface="Times New Roman" panose="02020603050405020304" pitchFamily="18" charset="0"/>
                <a:cs typeface="Times New Roman" panose="02020603050405020304" pitchFamily="18" charset="0"/>
              </a:rPr>
              <a:t>Газопоршневые</a:t>
            </a:r>
            <a:r>
              <a:rPr lang="ru-RU" sz="1400" dirty="0">
                <a:latin typeface="Calibri" panose="020F0502020204030204" pitchFamily="34" charset="0"/>
                <a:ea typeface="Times New Roman" panose="02020603050405020304" pitchFamily="18" charset="0"/>
                <a:cs typeface="Times New Roman" panose="02020603050405020304" pitchFamily="18" charset="0"/>
              </a:rPr>
              <a:t> электростанции вырабатывают два вида энергии: электроэнергию и теплоэнергию. Газопоршневая установка – это система генерации, работа которой обеспечивается двигателем внутреннего сгорания, способна работать автономно и совместно с другими системами электроснабжения. Газопоршневой двигатель-генератор ГДГ 90 предназначен для выработки электроэнергии, использует в качестве топлива попутный нефтяной газ с низким содержанием метана (30 % и выше) и низким давлением перед двигателем (0,2 МПа). Двигатель-генератор ГДГ 90 изготовлен на базе рядного двигателя, имеющего шесть цилиндров диаметром 210 мм, ходом поршня 210 мм и 1000 об/мин вращения коленчатого вала. </a:t>
            </a:r>
            <a:endParaRPr lang="ru-RU" sz="1400" dirty="0"/>
          </a:p>
        </p:txBody>
      </p:sp>
      <p:sp>
        <p:nvSpPr>
          <p:cNvPr id="4" name="Прямоугольник 3"/>
          <p:cNvSpPr/>
          <p:nvPr/>
        </p:nvSpPr>
        <p:spPr>
          <a:xfrm>
            <a:off x="6658707" y="1015888"/>
            <a:ext cx="5263662" cy="5842112"/>
          </a:xfrm>
          <a:prstGeom prst="rect">
            <a:avLst/>
          </a:prstGeom>
        </p:spPr>
        <p:txBody>
          <a:bodyPr wrap="square">
            <a:spAutoFit/>
          </a:bodyPr>
          <a:lstStyle/>
          <a:p>
            <a:pPr algn="just">
              <a:lnSpc>
                <a:spcPct val="115000"/>
              </a:lnSpc>
              <a:spcBef>
                <a:spcPts val="500"/>
              </a:spcBef>
              <a:spcAft>
                <a:spcPts val="1000"/>
              </a:spcAft>
            </a:pPr>
            <a:r>
              <a:rPr lang="ru-RU"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ru-RU" dirty="0">
                <a:latin typeface="Calibri" panose="020F0502020204030204" pitchFamily="34" charset="0"/>
                <a:ea typeface="Times New Roman" panose="02020603050405020304" pitchFamily="18" charset="0"/>
                <a:cs typeface="Times New Roman" panose="02020603050405020304" pitchFamily="18" charset="0"/>
              </a:rPr>
              <a:t> </a:t>
            </a:r>
            <a:r>
              <a:rPr lang="ru-RU" sz="1400" dirty="0">
                <a:latin typeface="Calibri" panose="020F0502020204030204" pitchFamily="34" charset="0"/>
                <a:ea typeface="Times New Roman" panose="02020603050405020304" pitchFamily="18" charset="0"/>
                <a:cs typeface="Times New Roman" panose="02020603050405020304" pitchFamily="18" charset="0"/>
              </a:rPr>
              <a:t>Целью системы, является очистка попутного нефтяного газа от тяжелых углеводородов (в жидкой/аэрозольной и газообразных фазах) и воды. </a:t>
            </a:r>
          </a:p>
          <a:p>
            <a:pPr algn="just">
              <a:lnSpc>
                <a:spcPct val="115000"/>
              </a:lnSpc>
              <a:spcBef>
                <a:spcPts val="500"/>
              </a:spcBef>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ru-RU" sz="1400" dirty="0">
                <a:latin typeface="Calibri" panose="020F0502020204030204" pitchFamily="34" charset="0"/>
                <a:ea typeface="Times New Roman" panose="02020603050405020304" pitchFamily="18" charset="0"/>
                <a:cs typeface="Times New Roman" panose="02020603050405020304" pitchFamily="18" charset="0"/>
              </a:rPr>
              <a:t> Основной принцип работы системы – низкотемпературная сепарация. </a:t>
            </a:r>
          </a:p>
          <a:p>
            <a:pPr algn="just">
              <a:lnSpc>
                <a:spcPct val="115000"/>
              </a:lnSpc>
              <a:spcBef>
                <a:spcPts val="500"/>
              </a:spcBef>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ru-RU" sz="1400" dirty="0">
                <a:latin typeface="Calibri" panose="020F0502020204030204" pitchFamily="34" charset="0"/>
                <a:ea typeface="Times New Roman" panose="02020603050405020304" pitchFamily="18" charset="0"/>
                <a:cs typeface="Times New Roman" panose="02020603050405020304" pitchFamily="18" charset="0"/>
              </a:rPr>
              <a:t> Холодильные машины снижают температуру газа в колонне </a:t>
            </a:r>
            <a:r>
              <a:rPr lang="ru-RU" sz="1400" dirty="0" err="1">
                <a:latin typeface="Calibri" panose="020F0502020204030204" pitchFamily="34" charset="0"/>
                <a:ea typeface="Times New Roman" panose="02020603050405020304" pitchFamily="18" charset="0"/>
                <a:cs typeface="Times New Roman" panose="02020603050405020304" pitchFamily="18" charset="0"/>
              </a:rPr>
              <a:t>отбензинивания</a:t>
            </a:r>
            <a:r>
              <a:rPr lang="ru-RU" sz="1400" dirty="0">
                <a:latin typeface="Calibri" panose="020F0502020204030204" pitchFamily="34" charset="0"/>
                <a:ea typeface="Times New Roman" panose="02020603050405020304" pitchFamily="18" charset="0"/>
                <a:cs typeface="Times New Roman" panose="02020603050405020304" pitchFamily="18" charset="0"/>
              </a:rPr>
              <a:t> до -25 градусов Цельсия, после чего сконденсировавшиеся газы сепарируются и удаляются из общего потока.</a:t>
            </a:r>
          </a:p>
          <a:p>
            <a:pPr algn="just">
              <a:lnSpc>
                <a:spcPct val="115000"/>
              </a:lnSpc>
              <a:spcBef>
                <a:spcPts val="500"/>
              </a:spcBef>
              <a:spcAft>
                <a:spcPts val="1000"/>
              </a:spcAft>
            </a:pPr>
            <a:r>
              <a:rPr lang="ru-RU" sz="1400" dirty="0">
                <a:latin typeface="Calibri" panose="020F0502020204030204" pitchFamily="34" charset="0"/>
                <a:ea typeface="Times New Roman" panose="02020603050405020304" pitchFamily="18" charset="0"/>
                <a:cs typeface="Times New Roman" panose="02020603050405020304" pitchFamily="18" charset="0"/>
              </a:rPr>
              <a:t> </a:t>
            </a:r>
            <a:r>
              <a:rPr lang="ru-RU" sz="1400"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r>
              <a:rPr lang="ru-RU" sz="1400" dirty="0">
                <a:latin typeface="Calibri" panose="020F0502020204030204" pitchFamily="34" charset="0"/>
                <a:ea typeface="Times New Roman" panose="02020603050405020304" pitchFamily="18" charset="0"/>
                <a:cs typeface="Times New Roman" panose="02020603050405020304" pitchFamily="18" charset="0"/>
              </a:rPr>
              <a:t> Одна установка производит до 2000 м3 подготовленного газа в час, чего достаточно для обеспечения топливом 7-9 генераторов модели </a:t>
            </a:r>
            <a:r>
              <a:rPr lang="ru-RU" sz="1400" dirty="0" err="1">
                <a:latin typeface="Calibri" panose="020F0502020204030204" pitchFamily="34" charset="0"/>
                <a:ea typeface="Times New Roman" panose="02020603050405020304" pitchFamily="18" charset="0"/>
                <a:cs typeface="Times New Roman" panose="02020603050405020304" pitchFamily="18" charset="0"/>
              </a:rPr>
              <a:t>Caterpillar</a:t>
            </a:r>
            <a:r>
              <a:rPr lang="ru-RU" sz="1400" dirty="0">
                <a:latin typeface="Calibri" panose="020F0502020204030204" pitchFamily="34" charset="0"/>
                <a:ea typeface="Times New Roman" panose="02020603050405020304" pitchFamily="18" charset="0"/>
                <a:cs typeface="Times New Roman" panose="02020603050405020304" pitchFamily="18" charset="0"/>
              </a:rPr>
              <a:t> G3516</a:t>
            </a:r>
            <a:r>
              <a:rPr lang="ru-RU" sz="1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400" dirty="0" smtClean="0">
              <a:latin typeface="Calibri" panose="020F0502020204030204" pitchFamily="34" charset="0"/>
              <a:ea typeface="Times New Roman" panose="02020603050405020304" pitchFamily="18" charset="0"/>
              <a:cs typeface="Times New Roman" panose="02020603050405020304" pitchFamily="18" charset="0"/>
            </a:endParaRPr>
          </a:p>
          <a:p>
            <a:r>
              <a:rPr lang="ru-RU" sz="1400" dirty="0">
                <a:sym typeface="Symbol" panose="05050102010706020507" pitchFamily="18" charset="2"/>
              </a:rPr>
              <a:t></a:t>
            </a:r>
            <a:r>
              <a:rPr lang="ru-RU" sz="1400" dirty="0"/>
              <a:t> Система измерительного узла налива нефтепродуктов АСН-Д100К3, представляет собой автоматизированный комплекс узлов, агрегатов и устройств, работающих по единому алгоритму дозированной выдачи нефтепродуктов в наливной транспорт.</a:t>
            </a:r>
          </a:p>
          <a:p>
            <a:r>
              <a:rPr lang="ru-RU" sz="1400" dirty="0"/>
              <a:t> </a:t>
            </a:r>
            <a:r>
              <a:rPr lang="ru-RU" sz="1400" dirty="0">
                <a:sym typeface="Symbol" panose="05050102010706020507" pitchFamily="18" charset="2"/>
              </a:rPr>
              <a:t></a:t>
            </a:r>
            <a:r>
              <a:rPr lang="ru-RU" sz="1400" dirty="0"/>
              <a:t> Исполнение системы соответствует требованиям </a:t>
            </a:r>
            <a:r>
              <a:rPr lang="ru-RU" sz="1400" dirty="0" err="1"/>
              <a:t>пожаро</a:t>
            </a:r>
            <a:r>
              <a:rPr lang="ru-RU" sz="1400" dirty="0"/>
              <a:t>- и </a:t>
            </a:r>
            <a:r>
              <a:rPr lang="ru-RU" sz="1400" dirty="0" err="1"/>
              <a:t>взрывозащиты</a:t>
            </a:r>
            <a:r>
              <a:rPr lang="ru-RU" sz="1400" dirty="0"/>
              <a:t>, метрологии и охраны труда, что подтверждается в сопроводительной разрешительной документации.</a:t>
            </a:r>
          </a:p>
          <a:p>
            <a:r>
              <a:rPr lang="ru-RU" sz="1400" dirty="0"/>
              <a:t/>
            </a:r>
            <a:br>
              <a:rPr lang="ru-RU" sz="1400" dirty="0"/>
            </a:b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43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416765" y="327457"/>
            <a:ext cx="6901270" cy="6407451"/>
          </a:xfrm>
          <a:prstGeom prst="rect">
            <a:avLst/>
          </a:prstGeom>
        </p:spPr>
      </p:pic>
    </p:spTree>
    <p:extLst>
      <p:ext uri="{BB962C8B-B14F-4D97-AF65-F5344CB8AC3E}">
        <p14:creationId xmlns:p14="http://schemas.microsoft.com/office/powerpoint/2010/main" val="257312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91970" y="630530"/>
            <a:ext cx="3284104" cy="400110"/>
          </a:xfrm>
          <a:prstGeom prst="rect">
            <a:avLst/>
          </a:prstGeom>
        </p:spPr>
        <p:txBody>
          <a:bodyPr wrap="none">
            <a:spAutoFit/>
          </a:bodyPr>
          <a:lstStyle/>
          <a:p>
            <a:pPr algn="just"/>
            <a:r>
              <a:rPr lang="ru-RU" altLang="ru-RU" sz="2000" b="1" dirty="0">
                <a:latin typeface="Times New Roman" panose="02020603050405020304" pitchFamily="18" charset="0"/>
                <a:cs typeface="Times New Roman" panose="02020603050405020304" pitchFamily="18" charset="0"/>
              </a:rPr>
              <a:t>Разделение и очистка газа</a:t>
            </a:r>
            <a:r>
              <a:rPr lang="en-US" altLang="ru-RU" sz="2000" b="1" dirty="0">
                <a:latin typeface="Times New Roman" panose="02020603050405020304" pitchFamily="18" charset="0"/>
                <a:cs typeface="Times New Roman" panose="02020603050405020304" pitchFamily="18" charset="0"/>
              </a:rPr>
              <a:t>.</a:t>
            </a:r>
            <a:endParaRPr lang="ru-RU" altLang="ru-RU" sz="20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03018" y="544267"/>
            <a:ext cx="1934569" cy="584775"/>
          </a:xfrm>
          <a:prstGeom prst="rect">
            <a:avLst/>
          </a:prstGeom>
        </p:spPr>
        <p:txBody>
          <a:bodyPr wrap="none">
            <a:spAutoFit/>
          </a:bodyPr>
          <a:lstStyle/>
          <a:p>
            <a:r>
              <a:rPr lang="ru-RU" sz="3200" b="1" dirty="0">
                <a:solidFill>
                  <a:schemeClr val="accent4"/>
                </a:solidFill>
                <a:latin typeface="Times New Roman" panose="02020603050405020304" pitchFamily="18" charset="0"/>
                <a:cs typeface="Times New Roman" panose="02020603050405020304" pitchFamily="18" charset="0"/>
              </a:rPr>
              <a:t>Решение</a:t>
            </a:r>
            <a:r>
              <a:rPr lang="en-US" sz="3200" b="1" dirty="0">
                <a:solidFill>
                  <a:schemeClr val="accent4"/>
                </a:solidFill>
                <a:latin typeface="Times New Roman" panose="02020603050405020304" pitchFamily="18" charset="0"/>
                <a:cs typeface="Times New Roman" panose="02020603050405020304" pitchFamily="18" charset="0"/>
              </a:rPr>
              <a:t>:</a:t>
            </a:r>
            <a:endParaRPr lang="ru-RU" sz="3200" b="1" dirty="0">
              <a:solidFill>
                <a:schemeClr val="accent4"/>
              </a:solidFill>
            </a:endParaRPr>
          </a:p>
        </p:txBody>
      </p:sp>
      <p:sp>
        <p:nvSpPr>
          <p:cNvPr id="4" name="Прямоугольник 3"/>
          <p:cNvSpPr/>
          <p:nvPr/>
        </p:nvSpPr>
        <p:spPr>
          <a:xfrm>
            <a:off x="2495909" y="1480298"/>
            <a:ext cx="7640128" cy="4770537"/>
          </a:xfrm>
          <a:prstGeom prst="rect">
            <a:avLst/>
          </a:prstGeom>
        </p:spPr>
        <p:txBody>
          <a:bodyPr wrap="square">
            <a:spAutoFit/>
          </a:bodyPr>
          <a:lstStyle/>
          <a:p>
            <a:pPr algn="just"/>
            <a:r>
              <a:rPr lang="ru-RU" sz="1600" dirty="0">
                <a:solidFill>
                  <a:srgbClr val="000000"/>
                </a:solidFill>
                <a:latin typeface="Times New Roman" panose="02020603050405020304" pitchFamily="18" charset="0"/>
                <a:cs typeface="Times New Roman" panose="02020603050405020304" pitchFamily="18" charset="0"/>
              </a:rPr>
              <a:t>Необходимость предварительной очистки топлива от примесей. В отличие от природного газа, попутная газовая смесь содержит побочные компоненты, которые приходится удалять. Иначе возникает эффект детонации (взрывного горения) выводящего из строя двигатели и приводящего к ремонтам. Из-за высокой влажности ПНГ приходится еще и осушать.</a:t>
            </a:r>
          </a:p>
          <a:p>
            <a:pPr algn="just"/>
            <a:r>
              <a:rPr lang="ru-RU" sz="1600" dirty="0">
                <a:solidFill>
                  <a:srgbClr val="000000"/>
                </a:solidFill>
                <a:latin typeface="Times New Roman" panose="02020603050405020304" pitchFamily="18" charset="0"/>
                <a:cs typeface="Times New Roman" panose="02020603050405020304" pitchFamily="18" charset="0"/>
              </a:rPr>
              <a:t>С неочищенной газовой смесью в двигатель попадают кислоты и едкие вещества, ускоряющие износ, а в выхлопе определяется большое количество оксидов азота, превышение уровня которого губительно для природы. Поэтому попутный газ для </a:t>
            </a:r>
            <a:r>
              <a:rPr lang="ru-RU" sz="1600" dirty="0" err="1">
                <a:solidFill>
                  <a:srgbClr val="000000"/>
                </a:solidFill>
                <a:latin typeface="Times New Roman" panose="02020603050405020304" pitchFamily="18" charset="0"/>
                <a:cs typeface="Times New Roman" panose="02020603050405020304" pitchFamily="18" charset="0"/>
              </a:rPr>
              <a:t>газопоршневых</a:t>
            </a:r>
            <a:r>
              <a:rPr lang="ru-RU" sz="1600" dirty="0">
                <a:solidFill>
                  <a:srgbClr val="000000"/>
                </a:solidFill>
                <a:latin typeface="Times New Roman" panose="02020603050405020304" pitchFamily="18" charset="0"/>
                <a:cs typeface="Times New Roman" panose="02020603050405020304" pitchFamily="18" charset="0"/>
              </a:rPr>
              <a:t> установок предварительно подготавливают с помощью системы углеводной </a:t>
            </a:r>
            <a:r>
              <a:rPr lang="ru-RU" sz="1600" dirty="0" err="1">
                <a:solidFill>
                  <a:srgbClr val="000000"/>
                </a:solidFill>
                <a:latin typeface="Times New Roman" panose="02020603050405020304" pitchFamily="18" charset="0"/>
                <a:cs typeface="Times New Roman" panose="02020603050405020304" pitchFamily="18" charset="0"/>
              </a:rPr>
              <a:t>газоподготовки</a:t>
            </a:r>
            <a:r>
              <a:rPr lang="ru-RU" sz="1600" dirty="0">
                <a:solidFill>
                  <a:srgbClr val="000000"/>
                </a:solidFill>
                <a:latin typeface="Times New Roman" panose="02020603050405020304" pitchFamily="18" charset="0"/>
                <a:cs typeface="Times New Roman" panose="02020603050405020304" pitchFamily="18" charset="0"/>
              </a:rPr>
              <a:t>.</a:t>
            </a:r>
          </a:p>
          <a:p>
            <a:pPr algn="just"/>
            <a:r>
              <a:rPr lang="ru-RU" sz="1600" dirty="0">
                <a:solidFill>
                  <a:srgbClr val="000000"/>
                </a:solidFill>
                <a:latin typeface="Times New Roman" panose="02020603050405020304" pitchFamily="18" charset="0"/>
                <a:cs typeface="Times New Roman" panose="02020603050405020304" pitchFamily="18" charset="0"/>
              </a:rPr>
              <a:t>Усложнение работы агрегатов. Несмотря на предварительную подготовку, состав попутного газа, в отличие от природного, постоянно колеблется. Поэтому работающие на нем двигатели приходится оснащать системой автоматической подстройки. Это позволяет даже при падении метанового индекса до 38 не снижать выходную мощность более чем на 30%. Контрольные датчики, которыми оборудован каждый цилиндр двигателя, регистрируют изменение температуры, объема, давления и состава газовой смеси. Микропроцессор обрабатывает полученные данные, автоматически изменяя скорость газового и воздушного потока, момент воспламенения и уводя горение из детонационной зоны.</a:t>
            </a:r>
            <a:endParaRPr lang="ru-RU" sz="16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srcRect l="1" t="-416" r="-25278"/>
          <a:stretch/>
        </p:blipFill>
        <p:spPr>
          <a:xfrm>
            <a:off x="8650856" y="-299291"/>
            <a:ext cx="6678284" cy="4507841"/>
          </a:xfrm>
          <a:prstGeom prst="rect">
            <a:avLst/>
          </a:prstGeom>
        </p:spPr>
      </p:pic>
      <p:pic>
        <p:nvPicPr>
          <p:cNvPr id="6" name="Рисунок 5"/>
          <p:cNvPicPr>
            <a:picLocks noChangeAspect="1"/>
          </p:cNvPicPr>
          <p:nvPr/>
        </p:nvPicPr>
        <p:blipFill rotWithShape="1">
          <a:blip r:embed="rId3"/>
          <a:srcRect r="4632" b="32794"/>
          <a:stretch/>
        </p:blipFill>
        <p:spPr>
          <a:xfrm rot="16200000">
            <a:off x="-1603216" y="2673591"/>
            <a:ext cx="5358266" cy="2877368"/>
          </a:xfrm>
          <a:prstGeom prst="rect">
            <a:avLst/>
          </a:prstGeom>
        </p:spPr>
      </p:pic>
    </p:spTree>
    <p:extLst>
      <p:ext uri="{BB962C8B-B14F-4D97-AF65-F5344CB8AC3E}">
        <p14:creationId xmlns:p14="http://schemas.microsoft.com/office/powerpoint/2010/main" val="3539175892"/>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
  <TotalTime>401</TotalTime>
  <Words>1223</Words>
  <Application>Microsoft Office PowerPoint</Application>
  <PresentationFormat>Широкоэкранный</PresentationFormat>
  <Paragraphs>233</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Arial</vt:lpstr>
      <vt:lpstr>Arial Narrow</vt:lpstr>
      <vt:lpstr>Calibri</vt:lpstr>
      <vt:lpstr>Calibri Light</vt:lpstr>
      <vt:lpstr>Symbol</vt:lpstr>
      <vt:lpstr>Times New Roman</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45</cp:revision>
  <dcterms:created xsi:type="dcterms:W3CDTF">2022-10-08T18:40:12Z</dcterms:created>
  <dcterms:modified xsi:type="dcterms:W3CDTF">2022-11-03T09:05:39Z</dcterms:modified>
</cp:coreProperties>
</file>