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4"/>
    <p:sldMasterId id="2147483662" r:id="rId5"/>
  </p:sldMasterIdLst>
  <p:notesMasterIdLst>
    <p:notesMasterId r:id="rId19"/>
  </p:notesMasterIdLst>
  <p:handoutMasterIdLst>
    <p:handoutMasterId r:id="rId20"/>
  </p:handoutMasterIdLst>
  <p:sldIdLst>
    <p:sldId id="260" r:id="rId6"/>
    <p:sldId id="295" r:id="rId7"/>
    <p:sldId id="304" r:id="rId8"/>
    <p:sldId id="297" r:id="rId9"/>
    <p:sldId id="298" r:id="rId10"/>
    <p:sldId id="305" r:id="rId11"/>
    <p:sldId id="306" r:id="rId12"/>
    <p:sldId id="307" r:id="rId13"/>
    <p:sldId id="299" r:id="rId14"/>
    <p:sldId id="300" r:id="rId15"/>
    <p:sldId id="301" r:id="rId16"/>
    <p:sldId id="302" r:id="rId17"/>
    <p:sldId id="303" r:id="rId18"/>
  </p:sldIdLst>
  <p:sldSz cx="20104100" cy="11315700"/>
  <p:notesSz cx="9947275" cy="68151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h7q3xpIwk4qY00UgrTwVK46xTPt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>
    <p:extLst>
      <p:ext uri="{19B8F6BF-5375-455C-9EA6-DF929625EA0E}">
        <p15:presenceInfo xmlns:p15="http://schemas.microsoft.com/office/powerpoint/2012/main" userId="S::urn:spo:anon#6301cac2615989df4a7f2a66516e9b2217a16f25be57438a6fdfcad90d523d42::" providerId="AD"/>
      </p:ext>
    </p:extLst>
  </p:cmAuthor>
  <p:cmAuthor id="2" name="Пешкова Василиса Олеговна" initials="ПО" lastIdx="1" clrIdx="1">
    <p:extLst>
      <p:ext uri="{19B8F6BF-5375-455C-9EA6-DF929625EA0E}">
        <p15:presenceInfo xmlns:p15="http://schemas.microsoft.com/office/powerpoint/2012/main" userId="S::v.peshkova@nti.work::8cab216e-47e0-4f45-a26c-c341913e10c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AA7"/>
    <a:srgbClr val="20D7C0"/>
    <a:srgbClr val="FF8200"/>
    <a:srgbClr val="0640BC"/>
    <a:srgbClr val="F1FBFF"/>
    <a:srgbClr val="086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8DF0FD-1832-459D-A4AA-4501EE5D750F}">
  <a:tblStyle styleId="{A88DF0FD-1832-459D-A4AA-4501EE5D7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8FB5F3-C342-4D8A-924C-601262E7DF5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9D45DF-C3B2-4E91-9913-E00A4624A0F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30" autoAdjust="0"/>
    <p:restoredTop sz="95604" autoAdjust="0"/>
  </p:normalViewPr>
  <p:slideViewPr>
    <p:cSldViewPr snapToGrid="0">
      <p:cViewPr varScale="1">
        <p:scale>
          <a:sx n="65" d="100"/>
          <a:sy n="65" d="100"/>
        </p:scale>
        <p:origin x="75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2" d="100"/>
          <a:sy n="112" d="100"/>
        </p:scale>
        <p:origin x="213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B413C94-42A4-594D-86B4-E274EF9812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79BEEE-F173-5946-86DD-CF1217D444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8977-59D3-5A45-B2D7-E0BA5D0A09D6}" type="datetimeFigureOut">
              <a:rPr lang="ru-RU" smtClean="0"/>
              <a:t>04.11.2023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D2E6FCC-B524-A449-A2D2-214D534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73825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D79E91-CE8F-2A4D-A0FC-8301BF565F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4038" y="6473825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66FF-C339-3A45-9823-04AE7381A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67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34224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48" cy="268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34224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2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4.wdp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5.wdp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6.wdp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C8E9D7-5C17-064C-9209-F5724DF9A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/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B1F976-7723-DE44-8A75-BD8CE829A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6F8094-5B3F-EE4E-A069-6B261E1497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06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BC5857-7A11-A64F-969B-ED0F9B20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8E52E8-821C-9847-BE35-A2100A9BC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5391">
            <a:off x="5474785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0ECE03EB-3B62-9045-9BF8-D5D74EDF8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6B5E0E9F-4543-7448-BBFC-18529CE6E31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888112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38B5B4-D636-894E-A4BC-34D240BA9D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112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AAB992-4A60-D640-922B-8FE792D118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84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FB213A-41E3-154A-98C1-317359A92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E5D23A-A48A-A54D-9B96-8821DF515B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619E01A9-3E43-5241-8B27-5E84F94F0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32B77989-13B4-0345-B00E-3374CF97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>
            <a:extLst>
              <a:ext uri="{FF2B5EF4-FFF2-40B4-BE49-F238E27FC236}">
                <a16:creationId xmlns:a16="http://schemas.microsoft.com/office/drawing/2014/main" id="{D15AFD3C-1B44-9C4A-81E5-17FBA6759FB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E9342B2-9B05-4142-AF50-13B59E7D43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6400" y="714058"/>
            <a:ext cx="3177669" cy="1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14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B31CB517-791B-C349-A525-6168E812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>
            <a:extLst>
              <a:ext uri="{FF2B5EF4-FFF2-40B4-BE49-F238E27FC236}">
                <a16:creationId xmlns:a16="http://schemas.microsoft.com/office/drawing/2014/main" id="{82E44724-F3C5-A44B-A4C0-0BB8A2BF8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F0A868-8108-1A42-8EDA-CE2F4F766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9417760D-21B9-594E-B863-A32ABBFF6424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83E484AA-C2CB-E744-84A0-63E84E4BDBE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DED0A0F-6A06-D645-BB7B-B3C096E8F3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B7880E-B510-F140-B243-89F0042ED8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3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7D9F912-A1AB-8847-86EE-DFA3A3467A70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253B6D-528B-4C4E-BB42-F73F086058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10865D-6844-4147-9F05-E1231503B7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0B82EC68-AEA6-0A43-90FB-56ED8864A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97EF1A79-3395-9247-9514-6EC3C047F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3" name="Нижний колонтитул 8">
            <a:extLst>
              <a:ext uri="{FF2B5EF4-FFF2-40B4-BE49-F238E27FC236}">
                <a16:creationId xmlns:a16="http://schemas.microsoft.com/office/drawing/2014/main" id="{E90F4487-3ACF-194B-A678-078B67C106E7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081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3A7DC9-D1AC-874B-B45F-E5CF03ADE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99" t="15719" r="12464" b="31481"/>
          <a:stretch/>
        </p:blipFill>
        <p:spPr>
          <a:xfrm>
            <a:off x="5163451" y="-2088439"/>
            <a:ext cx="18969642" cy="13404139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9682D4C5-DDB1-4847-AE76-42212B70D76D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927BA8-6461-3E44-879B-33796ACFDC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B0058F-50F9-5041-AC23-5BB336A65B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14107C5B-D6F6-9B40-9676-C8C861D75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2">
            <a:extLst>
              <a:ext uri="{FF2B5EF4-FFF2-40B4-BE49-F238E27FC236}">
                <a16:creationId xmlns:a16="http://schemas.microsoft.com/office/drawing/2014/main" id="{1BD850E2-D292-F945-A78D-8B5AA1A54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7" name="Нижний колонтитул 8">
            <a:extLst>
              <a:ext uri="{FF2B5EF4-FFF2-40B4-BE49-F238E27FC236}">
                <a16:creationId xmlns:a16="http://schemas.microsoft.com/office/drawing/2014/main" id="{4853B91A-2247-384D-9817-78F55F4998B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797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76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 userDrawn="1">
          <p15:clr>
            <a:srgbClr val="FBAE40"/>
          </p15:clr>
        </p15:guide>
        <p15:guide id="3" orient="horz" pos="6535" userDrawn="1">
          <p15:clr>
            <a:srgbClr val="FBAE40"/>
          </p15:clr>
        </p15:guide>
        <p15:guide id="4" orient="horz" pos="4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63953D88-C688-0B48-A8A0-24BCDBD844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6C99F359-399D-7748-B91D-8091C1933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74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63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C0A17A-4977-714A-AE03-EAB92E295D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  <p:extLst>
      <p:ext uri="{BB962C8B-B14F-4D97-AF65-F5344CB8AC3E}">
        <p14:creationId xmlns:p14="http://schemas.microsoft.com/office/powerpoint/2010/main" val="2846499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1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31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A89293F9-473B-7A44-AD01-FABB3438F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1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:a16="http://schemas.microsoft.com/office/drawing/2014/main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08345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1EBDE21A-55B7-DD49-B2FF-E349F0F9B88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66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  <p:sldLayoutId id="2147483670" r:id="rId3"/>
    <p:sldLayoutId id="2147483675" r:id="rId4"/>
    <p:sldLayoutId id="2147483673" r:id="rId5"/>
    <p:sldLayoutId id="2147483671" r:id="rId6"/>
    <p:sldLayoutId id="2147483674" r:id="rId7"/>
    <p:sldLayoutId id="2147483672" r:id="rId8"/>
    <p:sldLayoutId id="214748367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5F479B8B-10D3-674C-9BA6-DD782C3538C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3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9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BAF0E-B356-8A4A-BFDC-8AEA703BC8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Название проекта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4AF7252-0A3C-7145-83C5-764AA3E129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Инсайт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352A1D-B41E-1342-9F17-0F2653F526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805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4588" y="1589088"/>
            <a:ext cx="11358372" cy="1135824"/>
          </a:xfrm>
        </p:spPr>
        <p:txBody>
          <a:bodyPr/>
          <a:lstStyle/>
          <a:p>
            <a:pPr>
              <a:buNone/>
            </a:pPr>
            <a:r>
              <a:rPr lang="ru-RU" sz="2800" dirty="0"/>
              <a:t>Текущие результаты: успешные кейсы, клиенты или предварительные договоренности, привлеченные инвестиции и др.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Текущие результаты</a:t>
            </a:r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977D909F-9EDA-3741-9984-4E6538C4E5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5883268" cy="7554912"/>
          </a:xfrm>
        </p:spPr>
        <p:txBody>
          <a:bodyPr/>
          <a:lstStyle/>
          <a:p>
            <a:r>
              <a:rPr lang="ru-RU" dirty="0"/>
              <a:t>На текущий момент мы посмотрели какие существуют бизнес – модели, на чем зарабатывают конкуренты, нашли специалистов, которые могут создать такой сервис при помощи </a:t>
            </a:r>
            <a:r>
              <a:rPr lang="en-US" dirty="0"/>
              <a:t>no – code </a:t>
            </a:r>
            <a:r>
              <a:rPr lang="ru-RU" dirty="0"/>
              <a:t>платформ, что позволяет сократить расходы на старте, нашли маркетинговые агентства, которые могут помочь в продвижении сервиса. Нашли разбор бизнес – модели сервисов </a:t>
            </a:r>
            <a:r>
              <a:rPr lang="en-US" dirty="0" err="1"/>
              <a:t>yasno</a:t>
            </a:r>
            <a:r>
              <a:rPr lang="en-US" dirty="0"/>
              <a:t> </a:t>
            </a:r>
            <a:r>
              <a:rPr lang="ru-RU" dirty="0"/>
              <a:t>и </a:t>
            </a:r>
            <a:r>
              <a:rPr lang="en-US" dirty="0" err="1"/>
              <a:t>TalkSpace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8330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8C40FDE-9047-A040-B3DB-E11C251FC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</a:blip>
          <a:srcRect l="12508" t="15043" r="19245" b="34928"/>
          <a:stretch/>
        </p:blipFill>
        <p:spPr>
          <a:xfrm>
            <a:off x="7370064" y="1096849"/>
            <a:ext cx="13331952" cy="10218851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dirty="0"/>
              <a:t>Ключевые члены ваше команды (</a:t>
            </a:r>
            <a:r>
              <a:rPr lang="en" sz="2800" dirty="0"/>
              <a:t>CEO, CTO </a:t>
            </a:r>
            <a:r>
              <a:rPr lang="ru-RU" sz="2800" dirty="0"/>
              <a:t>и С</a:t>
            </a:r>
            <a:r>
              <a:rPr lang="en" sz="2800" dirty="0"/>
              <a:t>MO), </a:t>
            </a:r>
            <a:r>
              <a:rPr lang="ru-RU" sz="2800" dirty="0"/>
              <a:t>опыт и компетенции;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Команда</a:t>
            </a:r>
            <a:endParaRPr lang="ru-RU" dirty="0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7FDD3F57-7643-9446-901D-8FBE090AE2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CEO</a:t>
            </a:r>
            <a:endParaRPr lang="ru-RU" dirty="0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3A491EAE-61CE-9549-AB51-FD2BFFBEC8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ru-RU" dirty="0"/>
              <a:t>Юрьев Иван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0DF322C-267D-5D46-B58E-CB1ED9E48F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CVO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A3BCE4-5E07-4CE8-A253-EEA0F16711B1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/>
          <a:srcRect t="12433" b="1243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7" name="Текст 26">
            <a:extLst>
              <a:ext uri="{FF2B5EF4-FFF2-40B4-BE49-F238E27FC236}">
                <a16:creationId xmlns:a16="http://schemas.microsoft.com/office/drawing/2014/main" id="{8662CAD4-AE6A-E14B-A88F-B1C3D23B24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ru-RU" dirty="0" err="1"/>
              <a:t>Сидорчук</a:t>
            </a:r>
            <a:r>
              <a:rPr lang="ru-RU" dirty="0"/>
              <a:t> Елена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0CD018E0-22F1-7E4F-89FF-1DB07D3FE8E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ru-RU" dirty="0"/>
              <a:t>СМО</a:t>
            </a:r>
          </a:p>
        </p:txBody>
      </p:sp>
      <p:pic>
        <p:nvPicPr>
          <p:cNvPr id="8" name="Рисунок 7" descr="Изображение выглядит как человек, Человеческое лицо, стена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42A0522B-A4B2-AE73-42AC-86FAC7541B4E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4"/>
          <a:srcRect t="16642" b="16642"/>
          <a:stretch>
            <a:fillRect/>
          </a:stretch>
        </p:blipFill>
        <p:spPr/>
      </p:pic>
      <p:sp>
        <p:nvSpPr>
          <p:cNvPr id="30" name="Текст 29">
            <a:extLst>
              <a:ext uri="{FF2B5EF4-FFF2-40B4-BE49-F238E27FC236}">
                <a16:creationId xmlns:a16="http://schemas.microsoft.com/office/drawing/2014/main" id="{9F12BE12-15DF-9542-A4B6-BC4836F7D6D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ru-RU" dirty="0"/>
              <a:t>Веретнова Дарья</a:t>
            </a:r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id="{90746CCE-2CB5-D44E-8D10-AC38E1E4334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COO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281D2E-DEC8-4FD8-A40B-D546A6BCBA86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5"/>
          <a:srcRect t="12472" b="12472"/>
          <a:stretch>
            <a:fillRect/>
          </a:stretch>
        </p:blipFill>
        <p:spPr/>
      </p:pic>
      <p:sp>
        <p:nvSpPr>
          <p:cNvPr id="33" name="Текст 32">
            <a:extLst>
              <a:ext uri="{FF2B5EF4-FFF2-40B4-BE49-F238E27FC236}">
                <a16:creationId xmlns:a16="http://schemas.microsoft.com/office/drawing/2014/main" id="{6533EAD2-9970-9245-A57A-DA4ED67C34A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ru-RU" dirty="0"/>
              <a:t>Чебыкина Арина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2C3393E-03F5-42A5-916A-E6D4F76B941C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" r="3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364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dirty="0"/>
              <a:t>Планы развития, потребности и предложение для того, кому вы адресуете презентацию.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Планы развития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C1D705DB-48BD-5A41-8B3E-9DE81E2C92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2422DFB3-C58B-9F4C-9DF7-32CFEC4A11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340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06463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4360"/>
              </a:lnSpc>
              <a:buNone/>
            </a:pPr>
            <a:r>
              <a:rPr lang="ru-RU" sz="1800" dirty="0"/>
              <a:t>Телефон</a:t>
            </a:r>
          </a:p>
          <a:p>
            <a:pPr>
              <a:lnSpc>
                <a:spcPts val="4360"/>
              </a:lnSpc>
              <a:buNone/>
            </a:pPr>
            <a:r>
              <a:rPr lang="en-US" sz="1800" dirty="0"/>
              <a:t>email</a:t>
            </a:r>
            <a:endParaRPr lang="ru-RU" sz="1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64" y="4564856"/>
            <a:ext cx="9733828" cy="218598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b="1" dirty="0"/>
              <a:t>Контакты</a:t>
            </a:r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7082242F-83C6-084D-AE29-2946DC57981E}"/>
              </a:ext>
            </a:extLst>
          </p:cNvPr>
          <p:cNvSpPr txBox="1">
            <a:spLocks/>
          </p:cNvSpPr>
          <p:nvPr/>
        </p:nvSpPr>
        <p:spPr>
          <a:xfrm>
            <a:off x="2668761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360"/>
              </a:lnSpc>
              <a:buClrTx/>
            </a:pPr>
            <a:r>
              <a:rPr lang="en-US" sz="2800" dirty="0"/>
              <a:t>+7 (</a:t>
            </a:r>
            <a:r>
              <a:rPr lang="ru-RU" sz="2800" dirty="0"/>
              <a:t>905) 873-36-34</a:t>
            </a:r>
          </a:p>
          <a:p>
            <a:pPr>
              <a:lnSpc>
                <a:spcPts val="4360"/>
              </a:lnSpc>
              <a:buClrTx/>
            </a:pPr>
            <a:r>
              <a:rPr lang="en-US" sz="2800" dirty="0"/>
              <a:t>morgotom@yandex.ru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30906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18">
            <a:extLst>
              <a:ext uri="{FF2B5EF4-FFF2-40B4-BE49-F238E27FC236}">
                <a16:creationId xmlns:a16="http://schemas.microsoft.com/office/drawing/2014/main" id="{860BAB42-92E5-6D4C-988B-4C5779B99D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Proto Grotesk Regular"/>
              </a:rPr>
              <a:t>Рынок психологических услуг бурно развивается</a:t>
            </a:r>
          </a:p>
          <a:p>
            <a:endParaRPr lang="ru-RU" dirty="0"/>
          </a:p>
        </p:txBody>
      </p:sp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5E3FCA23-D8EC-B74D-B073-8974604F5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Актуальность проекта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283F6D99-FE8F-3447-990D-DE77451547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b="1" i="0" dirty="0">
                <a:solidFill>
                  <a:srgbClr val="000000"/>
                </a:solidFill>
                <a:effectLst/>
                <a:latin typeface="+mj-lt"/>
              </a:rPr>
              <a:t>За последние годы по России значительно вырос спрос на услуги специалистов психологического профиля</a:t>
            </a:r>
          </a:p>
          <a:p>
            <a:endParaRPr lang="ru-RU" dirty="0">
              <a:solidFill>
                <a:srgbClr val="000000"/>
              </a:solidFill>
              <a:latin typeface="Montserrat" pitchFamily="2" charset="-52"/>
            </a:endParaRPr>
          </a:p>
          <a:p>
            <a:r>
              <a:rPr lang="ru-RU" dirty="0"/>
              <a:t>По данным </a:t>
            </a:r>
            <a:r>
              <a:rPr lang="en-US" dirty="0" err="1"/>
              <a:t>WordStat</a:t>
            </a:r>
            <a:r>
              <a:rPr lang="en-US" dirty="0"/>
              <a:t> </a:t>
            </a:r>
            <a:r>
              <a:rPr lang="ru-RU" dirty="0"/>
              <a:t>по запросу «психолог онлайн» количество поисковых запросов увеличился примерно в полтора раза.</a:t>
            </a:r>
          </a:p>
          <a:p>
            <a:endParaRPr lang="ru-RU" dirty="0"/>
          </a:p>
          <a:p>
            <a:r>
              <a:rPr lang="ru-RU" dirty="0"/>
              <a:t>По данным пресс–службы hh.ru </a:t>
            </a:r>
            <a:r>
              <a:rPr lang="ru-RU" dirty="0" err="1"/>
              <a:t>Северо</a:t>
            </a:r>
            <a:r>
              <a:rPr lang="ru-RU" dirty="0"/>
              <a:t>–Запад, с января по ноябрь 2022 года в России было открыто более 5,5 тыс. вакансий для психологов, что на 10% больше, чем за аналогичный период прошлого года</a:t>
            </a:r>
            <a:r>
              <a:rPr lang="en-US" dirty="0"/>
              <a:t>.</a:t>
            </a:r>
            <a:r>
              <a:rPr lang="ru-RU" dirty="0"/>
              <a:t> </a:t>
            </a:r>
            <a:endParaRPr lang="en-US" dirty="0"/>
          </a:p>
          <a:p>
            <a:endParaRPr lang="en-US" dirty="0"/>
          </a:p>
          <a:p>
            <a:r>
              <a:rPr lang="ru-RU" b="0" i="0" dirty="0">
                <a:solidFill>
                  <a:srgbClr val="222222"/>
                </a:solidFill>
                <a:effectLst/>
                <a:latin typeface="+mj-lt"/>
              </a:rPr>
              <a:t>Согласно статистике</a:t>
            </a: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 TACC</a:t>
            </a:r>
            <a:r>
              <a:rPr lang="ru-RU" b="0" i="0" dirty="0">
                <a:solidFill>
                  <a:srgbClr val="222222"/>
                </a:solidFill>
                <a:effectLst/>
                <a:latin typeface="+mj-lt"/>
              </a:rPr>
              <a:t>, прирост востребованности соответствующих специалистов в январе 2023 года составил почти 15% по сравнению с декабрем 2022 года. Это говорит о растущей просвещенности населения, изменении социальных стереотипов, а также о том, что психологическая помощь становится более доступной для населения</a:t>
            </a:r>
            <a:endParaRPr lang="ru-RU" dirty="0">
              <a:latin typeface="+mj-lt"/>
            </a:endParaRP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7EAC65FC-622C-F345-B63F-43F6DE7BD5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b="1" dirty="0"/>
              <a:t>Рынок - размеры - сейчас / будет РФ</a:t>
            </a:r>
          </a:p>
          <a:p>
            <a:r>
              <a:rPr lang="ru-RU" dirty="0"/>
              <a:t>В 2018 только 1% населения хотя бы раз прибегал к услугам психотерапии.</a:t>
            </a:r>
          </a:p>
          <a:p>
            <a:r>
              <a:rPr lang="ru-RU" dirty="0"/>
              <a:t>В 2019 - 3,5 % хотя бы раз прибегали к услугам психотерапии, а 1% занимается с психотерапевтом на постоянной основе</a:t>
            </a:r>
          </a:p>
          <a:p>
            <a:r>
              <a:rPr lang="ru-RU" dirty="0"/>
              <a:t>В 2020 году из-за пандемии произошел резкий скачок в спросе.</a:t>
            </a:r>
          </a:p>
          <a:p>
            <a:r>
              <a:rPr lang="ru-RU" dirty="0"/>
              <a:t>На 2021 год около 2% постоянно ходит к психологу. Предполагаем, что темпы роста немного снизятся, но останутся устойчивыми и к 2026 году рынок вырастет в 3 раза</a:t>
            </a:r>
            <a:br>
              <a:rPr lang="ru-RU" dirty="0"/>
            </a:br>
            <a:br>
              <a:rPr lang="ru-RU" dirty="0"/>
            </a:br>
            <a:r>
              <a:rPr lang="ru-RU" dirty="0"/>
              <a:t>Источник: </a:t>
            </a:r>
            <a:r>
              <a:rPr lang="en-US" dirty="0"/>
              <a:t>https://assets.website-files.com/5ffcab1e683056d5c6862f12/5ffece868fe89543a673687d_Talkspace%20Investor%20Presentation.pdf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0195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>
            <a:extLst>
              <a:ext uri="{FF2B5EF4-FFF2-40B4-BE49-F238E27FC236}">
                <a16:creationId xmlns:a16="http://schemas.microsoft.com/office/drawing/2014/main" id="{C72ED528-466D-BB48-85E5-2A2D73A027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Проблема клиента, которую вы решаете.</a:t>
            </a:r>
          </a:p>
          <a:p>
            <a:endParaRPr lang="ru-RU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857418DB-37CF-2943-BAD4-176F0C2D3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Проблема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BFFD4462-BD95-854B-8FD9-709FEADBF5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554212" cy="7554912"/>
          </a:xfrm>
        </p:spPr>
        <p:txBody>
          <a:bodyPr/>
          <a:lstStyle/>
          <a:p>
            <a:r>
              <a:rPr lang="ru-RU" dirty="0"/>
              <a:t>С одной стороны мы решаем проблему </a:t>
            </a:r>
            <a:r>
              <a:rPr lang="ru-RU" dirty="0" err="1"/>
              <a:t>проблему</a:t>
            </a:r>
            <a:r>
              <a:rPr lang="ru-RU" dirty="0"/>
              <a:t> психологов, помогая им найти клиентов не тратя время и деньги на свое продвижение</a:t>
            </a:r>
            <a:br>
              <a:rPr lang="ru-RU" dirty="0"/>
            </a:br>
            <a:br>
              <a:rPr lang="ru-RU" dirty="0"/>
            </a:br>
            <a:r>
              <a:rPr lang="ru-RU" dirty="0"/>
              <a:t>С другой стороны мы решаем проблему и самих клиентов, которые обращаются к психологу, </a:t>
            </a:r>
            <a:r>
              <a:rPr lang="ru-RU" dirty="0" err="1"/>
              <a:t>тк</a:t>
            </a:r>
            <a:r>
              <a:rPr lang="ru-RU" dirty="0"/>
              <a:t> рынок психологических услуг никак не контролируется со стороны государства, существует много не квалифицированных специалистов, есть возможность попасть на псевдо – психолога, потратив деньги зря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2152D6DA-EBB8-DF4B-A09D-F2FF5954B9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7937598" cy="7554912"/>
          </a:xfrm>
        </p:spPr>
        <p:txBody>
          <a:bodyPr/>
          <a:lstStyle/>
          <a:p>
            <a:r>
              <a:rPr lang="ru-RU" dirty="0"/>
              <a:t>Рынок психологических онлайн услуг достаточно молод, они начали появляться только начиная с 2017 года. Можно успеть отхватить свою долю рынка</a:t>
            </a:r>
          </a:p>
          <a:p>
            <a:endParaRPr lang="ru-RU" dirty="0"/>
          </a:p>
          <a:p>
            <a:r>
              <a:rPr lang="ru-RU" dirty="0"/>
              <a:t>При этом если взять одного из лидеров рынка, а именно сервис «Ясно», то условия попадания психолога на сервис следующие: «У нас очень простые требования: высшее профильное образование, опыт консультирования не менее 3 лет и наличие рекомендаций от кого-либо из признанных членов профессионального сообщества.»</a:t>
            </a:r>
          </a:p>
          <a:p>
            <a:endParaRPr lang="ru-RU" dirty="0"/>
          </a:p>
          <a:p>
            <a:r>
              <a:rPr lang="ru-RU" dirty="0"/>
              <a:t>Мы же хотим сделать сервис более прозрачным и создать возможности для каждого из психологов, распределив их на категории:</a:t>
            </a:r>
          </a:p>
          <a:p>
            <a:pPr marL="473075" indent="-457200">
              <a:buAutoNum type="arabicPeriod"/>
            </a:pPr>
            <a:r>
              <a:rPr lang="ru-RU" dirty="0"/>
              <a:t>Начинающие (или только закончившие вуз)</a:t>
            </a:r>
          </a:p>
          <a:p>
            <a:pPr marL="473075" indent="-457200">
              <a:buAutoNum type="arabicPeriod"/>
            </a:pPr>
            <a:r>
              <a:rPr lang="ru-RU" dirty="0"/>
              <a:t>Те, кто работают 3 + года</a:t>
            </a:r>
          </a:p>
          <a:p>
            <a:pPr marL="473075" indent="-457200">
              <a:buAutoNum type="arabicPeriod"/>
            </a:pPr>
            <a:r>
              <a:rPr lang="ru-RU" dirty="0"/>
              <a:t>Те, кто работает 5+ лет</a:t>
            </a:r>
          </a:p>
          <a:p>
            <a:pPr marL="473075" indent="-457200">
              <a:buAutoNum type="arabicPeriod"/>
            </a:pPr>
            <a:r>
              <a:rPr lang="ru-RU" dirty="0"/>
              <a:t>И те, кто работает более 10 лет</a:t>
            </a:r>
          </a:p>
          <a:p>
            <a:pPr marL="473075" indent="-457200">
              <a:buAutoNum type="arabicPeriod"/>
            </a:pPr>
            <a:endParaRPr lang="ru-RU" dirty="0"/>
          </a:p>
          <a:p>
            <a:r>
              <a:rPr lang="ru-RU" dirty="0"/>
              <a:t>При этом распределив их также по ценовому сегменту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E8E038BC-E53B-614C-A9F9-2C3CA505EC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ru-RU" dirty="0"/>
              <a:t>Почему существующих вариантов решения </a:t>
            </a:r>
            <a:br>
              <a:rPr lang="ru-RU" dirty="0"/>
            </a:br>
            <a:r>
              <a:rPr lang="ru-RU" dirty="0"/>
              <a:t>не достаточно?</a:t>
            </a:r>
          </a:p>
        </p:txBody>
      </p:sp>
    </p:spTree>
    <p:extLst>
      <p:ext uri="{BB962C8B-B14F-4D97-AF65-F5344CB8AC3E}">
        <p14:creationId xmlns:p14="http://schemas.microsoft.com/office/powerpoint/2010/main" val="3915285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dirty="0"/>
              <a:t>Что вы предлагаете, уникальные преимущества и выгоды для клиента.</a:t>
            </a:r>
          </a:p>
          <a:p>
            <a:endParaRPr lang="ru-RU" sz="2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Решение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114D169-39CA-9F4E-8E20-E19DCB371C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9" y="2942400"/>
            <a:ext cx="10646248" cy="7554912"/>
          </a:xfrm>
        </p:spPr>
        <p:txBody>
          <a:bodyPr/>
          <a:lstStyle/>
          <a:p>
            <a:pPr marL="473075" indent="-457200">
              <a:buAutoNum type="arabicPeriod"/>
            </a:pPr>
            <a:r>
              <a:rPr lang="ru-RU" dirty="0"/>
              <a:t>Простой вход для психологов на нашу платформу</a:t>
            </a:r>
          </a:p>
          <a:p>
            <a:pPr marL="473075" indent="-457200">
              <a:buAutoNum type="arabicPeriod"/>
            </a:pPr>
            <a:r>
              <a:rPr lang="ru-RU" dirty="0"/>
              <a:t>Полная прозрачность для клиента </a:t>
            </a:r>
            <a:r>
              <a:rPr lang="ru-RU" dirty="0" err="1"/>
              <a:t>психологичских</a:t>
            </a:r>
            <a:r>
              <a:rPr lang="ru-RU" dirty="0"/>
              <a:t> услуг, указание образования, опыта работы и пройденных курсов в карточке психолога</a:t>
            </a:r>
          </a:p>
          <a:p>
            <a:pPr marL="473075" indent="-4572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9518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buNone/>
            </a:pPr>
            <a:r>
              <a:rPr lang="ru-RU" sz="2800" dirty="0"/>
              <a:t>Рынок, на котором вы работаете, его объем, рост и уровень конкуренции.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Рынок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4896C73-F32D-8247-AB33-4BFBCE9D95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274121" y="2942400"/>
            <a:ext cx="9052957" cy="5356473"/>
          </a:xfrm>
        </p:spPr>
        <p:txBody>
          <a:bodyPr/>
          <a:lstStyle/>
          <a:p>
            <a:r>
              <a:rPr lang="ru-RU" dirty="0"/>
              <a:t>Рынок - сейчас - РФ</a:t>
            </a:r>
          </a:p>
          <a:p>
            <a:r>
              <a:rPr lang="ru-RU" dirty="0"/>
              <a:t>● Стадия рынка: рост</a:t>
            </a:r>
          </a:p>
          <a:p>
            <a:r>
              <a:rPr lang="ru-RU" dirty="0"/>
              <a:t>● Объем: 175,2 млрд рублей - 2021 год (расчеты приведены ниже)</a:t>
            </a:r>
          </a:p>
          <a:p>
            <a:r>
              <a:rPr lang="ru-RU" dirty="0"/>
              <a:t>● Темпы роста: с 2018 в среднем ежегодное удвоение рынка</a:t>
            </a:r>
          </a:p>
          <a:p>
            <a:r>
              <a:rPr lang="ru-RU" dirty="0"/>
              <a:t>● Ландшафт: частные услуги (около 90% рынка), сервисы подбора,</a:t>
            </a:r>
          </a:p>
          <a:p>
            <a:r>
              <a:rPr lang="ru-RU" dirty="0"/>
              <a:t>реклама, услуги для b2b</a:t>
            </a:r>
          </a:p>
          <a:p>
            <a:r>
              <a:rPr lang="ru-RU" dirty="0"/>
              <a:t>● Бизнес модели: транзакционная - основная, крайне редко встречается</a:t>
            </a:r>
          </a:p>
          <a:p>
            <a:r>
              <a:rPr lang="ru-RU" dirty="0"/>
              <a:t>подписочная модель</a:t>
            </a:r>
            <a:endParaRPr lang="en-US" dirty="0"/>
          </a:p>
          <a:p>
            <a:endParaRPr lang="en-US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02AAD6-30DE-4DC5-A590-EFAC05A53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587" y="2942400"/>
            <a:ext cx="8600913" cy="535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38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buNone/>
            </a:pPr>
            <a:r>
              <a:rPr lang="ru-RU" sz="2800" dirty="0"/>
              <a:t>Рынок, на котором вы работаете, его объем, рост и уровень конкуренции.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Рынок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8475036-1193-4BDB-949E-2FD5D2EA6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588" y="2625475"/>
            <a:ext cx="9116697" cy="56491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D26B543-9862-43DC-A0CC-4DA0F26B9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7593" y="2646615"/>
            <a:ext cx="9154803" cy="570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9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buNone/>
            </a:pPr>
            <a:r>
              <a:rPr lang="ru-RU" sz="2800" dirty="0"/>
              <a:t>Рынок, на котором вы работаете, его объем, рост и уровень конкуренции.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Рынок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BA7CDA-7437-4952-B825-46F816D87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247" y="2724912"/>
            <a:ext cx="9154803" cy="57062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164A4E1-46C2-477C-AF24-8BCBBC456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5556" y="2724911"/>
            <a:ext cx="9135750" cy="570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96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buNone/>
            </a:pPr>
            <a:r>
              <a:rPr lang="ru-RU" sz="2800" dirty="0"/>
              <a:t>Рынок, на котором вы работаете, его объем, рост и уровень конкуренции.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Рынок</a:t>
            </a:r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87382022-DA3D-46F2-A9C4-0B681EB06201}"/>
              </a:ext>
            </a:extLst>
          </p:cNvPr>
          <p:cNvSpPr txBox="1">
            <a:spLocks/>
          </p:cNvSpPr>
          <p:nvPr/>
        </p:nvSpPr>
        <p:spPr>
          <a:xfrm>
            <a:off x="894588" y="2887535"/>
            <a:ext cx="11837739" cy="4981847"/>
          </a:xfrm>
          <a:prstGeom prst="rect">
            <a:avLst/>
          </a:prstGeom>
        </p:spPr>
        <p:txBody>
          <a:bodyPr lIns="0" tIns="0" rIns="0" bIns="0"/>
          <a:lstStyle>
            <a:lvl1pPr marL="15875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ru-RU" b="1" dirty="0"/>
              <a:t>Лидеры рынка США и РФ</a:t>
            </a:r>
            <a:endParaRPr lang="en-US" b="1" dirty="0"/>
          </a:p>
          <a:p>
            <a:pPr>
              <a:buClrTx/>
            </a:pPr>
            <a:endParaRPr lang="ru-RU" b="1" dirty="0"/>
          </a:p>
          <a:p>
            <a:pPr>
              <a:buClrTx/>
            </a:pPr>
            <a:r>
              <a:rPr lang="en-US" dirty="0" err="1"/>
              <a:t>TalkSpace</a:t>
            </a:r>
            <a:r>
              <a:rPr lang="en-US" dirty="0"/>
              <a:t> – </a:t>
            </a:r>
            <a:r>
              <a:rPr lang="ru-RU" dirty="0"/>
              <a:t>лидер рынка США среди сервисов оказания</a:t>
            </a:r>
            <a:r>
              <a:rPr lang="en-US" dirty="0"/>
              <a:t> </a:t>
            </a:r>
            <a:r>
              <a:rPr lang="ru-RU" dirty="0"/>
              <a:t>психологических услуг онлайн по:</a:t>
            </a:r>
          </a:p>
          <a:p>
            <a:pPr>
              <a:buClrTx/>
            </a:pPr>
            <a:r>
              <a:rPr lang="ru-RU" dirty="0"/>
              <a:t>● выручке($74</a:t>
            </a:r>
            <a:r>
              <a:rPr lang="en-US" dirty="0" err="1"/>
              <a:t>mln</a:t>
            </a:r>
            <a:r>
              <a:rPr lang="en-US" dirty="0"/>
              <a:t> in 2020, $125mln in 2021)</a:t>
            </a:r>
          </a:p>
          <a:p>
            <a:pPr>
              <a:buClrTx/>
            </a:pPr>
            <a:r>
              <a:rPr lang="en-US" dirty="0"/>
              <a:t>● </a:t>
            </a:r>
            <a:r>
              <a:rPr lang="ru-RU" dirty="0"/>
              <a:t>маржинальность(64%)</a:t>
            </a:r>
          </a:p>
          <a:p>
            <a:pPr>
              <a:buClrTx/>
            </a:pPr>
            <a:r>
              <a:rPr lang="ru-RU" dirty="0"/>
              <a:t>● росту год к году(69%)</a:t>
            </a:r>
          </a:p>
          <a:p>
            <a:pPr>
              <a:buClrTx/>
            </a:pPr>
            <a:r>
              <a:rPr lang="ru-RU" dirty="0"/>
              <a:t>Ясно – лидер рынка России по:</a:t>
            </a:r>
          </a:p>
          <a:p>
            <a:pPr>
              <a:buClrTx/>
            </a:pPr>
            <a:r>
              <a:rPr lang="ru-RU" dirty="0"/>
              <a:t>● выручке ( 20млн </a:t>
            </a:r>
            <a:r>
              <a:rPr lang="ru-RU" dirty="0" err="1"/>
              <a:t>руб</a:t>
            </a:r>
            <a:r>
              <a:rPr lang="ru-RU" dirty="0"/>
              <a:t> в месяц)</a:t>
            </a:r>
          </a:p>
          <a:p>
            <a:pPr>
              <a:buClrTx/>
            </a:pPr>
            <a:r>
              <a:rPr lang="ru-RU" dirty="0"/>
              <a:t>● количеству психотерапевтов (680)</a:t>
            </a:r>
          </a:p>
        </p:txBody>
      </p:sp>
    </p:spTree>
    <p:extLst>
      <p:ext uri="{BB962C8B-B14F-4D97-AF65-F5344CB8AC3E}">
        <p14:creationId xmlns:p14="http://schemas.microsoft.com/office/powerpoint/2010/main" val="59572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dirty="0"/>
              <a:t>Бизнес-модель – как вы зарабатываете или планируете.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Бизнес-модель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F7AD820-9E6E-A040-BEDF-7E0541D825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На текущий момент рассматриваем следующие модели:</a:t>
            </a:r>
          </a:p>
          <a:p>
            <a:pPr marL="358775" indent="-342900">
              <a:buFont typeface="Arial" panose="020B0604020202020204" pitchFamily="34" charset="0"/>
              <a:buChar char="•"/>
            </a:pPr>
            <a:r>
              <a:rPr lang="ru-RU" dirty="0"/>
              <a:t>Фиксированная плата за клиента с психолога</a:t>
            </a:r>
          </a:p>
          <a:p>
            <a:pPr marL="358775" indent="-342900">
              <a:buFont typeface="Arial" panose="020B0604020202020204" pitchFamily="34" charset="0"/>
              <a:buChar char="•"/>
            </a:pPr>
            <a:r>
              <a:rPr lang="ru-RU" dirty="0"/>
              <a:t>Фиксированная плата за заявку с психолога</a:t>
            </a:r>
          </a:p>
          <a:p>
            <a:pPr marL="358775" indent="-342900">
              <a:buFont typeface="Arial" panose="020B0604020202020204" pitchFamily="34" charset="0"/>
              <a:buChar char="•"/>
            </a:pPr>
            <a:r>
              <a:rPr lang="ru-RU" dirty="0"/>
              <a:t>Комиссия с психолога с первых нескольких сессий </a:t>
            </a:r>
          </a:p>
          <a:p>
            <a:pPr marL="358775" indent="-342900">
              <a:buFont typeface="Arial" panose="020B0604020202020204" pitchFamily="34" charset="0"/>
              <a:buChar char="•"/>
            </a:pPr>
            <a:r>
              <a:rPr lang="ru-RU" dirty="0"/>
              <a:t>Комиссия с психолога с каждой сессии</a:t>
            </a:r>
          </a:p>
          <a:p>
            <a:pPr marL="358775" indent="-342900">
              <a:buFont typeface="Arial" panose="020B0604020202020204" pitchFamily="34" charset="0"/>
              <a:buChar char="•"/>
            </a:pPr>
            <a:r>
              <a:rPr lang="ru-RU" dirty="0"/>
              <a:t>Плата за размещение анкеты на сервисе</a:t>
            </a:r>
          </a:p>
          <a:p>
            <a:pPr marL="358775" indent="-342900">
              <a:buFont typeface="Arial" panose="020B0604020202020204" pitchFamily="34" charset="0"/>
              <a:buChar char="•"/>
            </a:pPr>
            <a:r>
              <a:rPr lang="ru-RU" dirty="0"/>
              <a:t>Плата за повышение карточки психолога в топ на сервисе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6277842"/>
      </p:ext>
    </p:extLst>
  </p:cSld>
  <p:clrMapOvr>
    <a:masterClrMapping/>
  </p:clrMapOvr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89BBA01C4FE21449AAFFFA76EBF4062" ma:contentTypeVersion="11" ma:contentTypeDescription="Создание документа." ma:contentTypeScope="" ma:versionID="79aedfc5a69420e3d16d7088044bfd88">
  <xsd:schema xmlns:xsd="http://www.w3.org/2001/XMLSchema" xmlns:xs="http://www.w3.org/2001/XMLSchema" xmlns:p="http://schemas.microsoft.com/office/2006/metadata/properties" xmlns:ns2="dae585fd-f7dc-4d5a-b1b8-e5742ef77c8f" xmlns:ns3="f3f21cfc-4d3e-42b1-8a95-d7209818f9d6" targetNamespace="http://schemas.microsoft.com/office/2006/metadata/properties" ma:root="true" ma:fieldsID="cf8c26219cdb8dd4a9c0e137e475de8a" ns2:_="" ns3:_="">
    <xsd:import namespace="dae585fd-f7dc-4d5a-b1b8-e5742ef77c8f"/>
    <xsd:import namespace="f3f21cfc-4d3e-42b1-8a95-d7209818f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e585fd-f7dc-4d5a-b1b8-e5742ef77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21cfc-4d3e-42b1-8a95-d7209818f9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3A4F37C-2065-498A-9F8A-F1C3212BD4FE}">
  <ds:schemaRefs>
    <ds:schemaRef ds:uri="dae585fd-f7dc-4d5a-b1b8-e5742ef77c8f"/>
    <ds:schemaRef ds:uri="f3f21cfc-4d3e-42b1-8a95-d7209818f9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FF6784E-6852-4EC6-93B9-B2F40371A23B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f3f21cfc-4d3e-42b1-8a95-d7209818f9d6"/>
    <ds:schemaRef ds:uri="dae585fd-f7dc-4d5a-b1b8-e5742ef77c8f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9FF58AEB-2291-40AF-B249-515FE11CFB6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6438</TotalTime>
  <Words>874</Words>
  <Application>Microsoft Office PowerPoint</Application>
  <PresentationFormat>Произвольный</PresentationFormat>
  <Paragraphs>89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Montserrat</vt:lpstr>
      <vt:lpstr>Proto Grotesk Regular</vt:lpstr>
      <vt:lpstr>ОБЛОЖКИ</vt:lpstr>
      <vt:lpstr>РАЗДЕЛИТЕЛИ</vt:lpstr>
      <vt:lpstr>Название проекта</vt:lpstr>
      <vt:lpstr>Актуальность проекта</vt:lpstr>
      <vt:lpstr>Проблема</vt:lpstr>
      <vt:lpstr>Решение</vt:lpstr>
      <vt:lpstr>Рынок</vt:lpstr>
      <vt:lpstr>Рынок</vt:lpstr>
      <vt:lpstr>Рынок</vt:lpstr>
      <vt:lpstr>Рынок</vt:lpstr>
      <vt:lpstr>Бизнес-модель</vt:lpstr>
      <vt:lpstr>Текущие результаты</vt:lpstr>
      <vt:lpstr>Команда</vt:lpstr>
      <vt:lpstr>Планы развития</vt:lpstr>
      <vt:lpstr>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Пешкова Василиса Олеговна</dc:creator>
  <cp:lastModifiedBy>Mirele Lis</cp:lastModifiedBy>
  <cp:revision>229</cp:revision>
  <dcterms:created xsi:type="dcterms:W3CDTF">2021-03-01T12:07:13Z</dcterms:created>
  <dcterms:modified xsi:type="dcterms:W3CDTF">2023-11-04T14:45:37Z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2021-03-01T00:00:00Z</vt:filetime>
  </property>
  <property fmtid="{D5CDD505-2E9C-101B-9397-08002B2CF9AE}" pid="3" name="ContentTypeId">
    <vt:lpwstr>0x010100389BBA01C4FE21449AAFFFA76EBF4062</vt:lpwstr>
  </property>
</Properties>
</file>