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72" r:id="rId4"/>
    <p:sldId id="273" r:id="rId5"/>
    <p:sldId id="260" r:id="rId6"/>
    <p:sldId id="261" r:id="rId7"/>
    <p:sldId id="263" r:id="rId8"/>
    <p:sldId id="264" r:id="rId9"/>
    <p:sldId id="265" r:id="rId10"/>
    <p:sldId id="266" r:id="rId11"/>
    <p:sldId id="276" r:id="rId12"/>
    <p:sldId id="268" r:id="rId13"/>
    <p:sldId id="271" r:id="rId14"/>
    <p:sldId id="269" r:id="rId15"/>
    <p:sldId id="270" r:id="rId16"/>
    <p:sldId id="277" r:id="rId17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616"/>
    <a:srgbClr val="D29835"/>
    <a:srgbClr val="D5A239"/>
    <a:srgbClr val="B76D0D"/>
    <a:srgbClr val="A2570D"/>
    <a:srgbClr val="F2C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77C09-245A-409D-A7E8-FC7EBD48AD8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1114B-8C4A-4A73-A524-C0A79B4C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114B-8C4A-4A73-A524-C0A79B4C6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4EFA32-F481-EF9C-A5DF-5C6E541FF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18" y="1546945"/>
            <a:ext cx="8829964" cy="23876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D5A239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C9A790-DE61-4561-17B6-A4EC6A2C7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14" y="3962253"/>
            <a:ext cx="882996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D5A2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aa-ET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39E98A-7C5D-39D0-6916-3EF1E6C5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8DA1DF-2B2C-E6F4-74B7-C5E5D2DD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3AF312-D9BA-B61C-DBD5-73715EA6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2775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4520D0-A9FA-7591-EE77-679D77D1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435BC4-8E7D-B9BE-C9FE-81BDEC5AE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7BB800-2B32-9BC9-B376-A2F2DE39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703591-2343-9298-813E-9E36319D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1EF3A7-30B2-FB56-43CB-3FBE2F4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1272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98FDD84-3BF7-CB83-E1B2-ECCFA01C4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B89061-4AA1-10AB-2F2F-BAA04CAF3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F6C290-D954-ADF7-10F1-95D67F56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C37AFF-4D45-177F-A71F-CBAF62CF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D4484B-CC2A-901B-747A-F7E92673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170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F69D6F-D6BA-C94D-DD5A-6ABD59AA4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95B79-E343-F53B-8A5F-AE6CFA03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30802"/>
          </a:xfrm>
        </p:spPr>
        <p:txBody>
          <a:bodyPr/>
          <a:lstStyle>
            <a:lvl1pPr>
              <a:defRPr>
                <a:solidFill>
                  <a:srgbClr val="D5A23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4B5BC4-E3BA-CF00-4139-D4F14CD6F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DB8B5D-1829-114B-6E49-2741DF6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96B57C-3175-B11B-7C56-3E77DFE3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20894A-AFA6-E120-67C0-DBEC13D9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1644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4F0E60-A9D6-3FCF-62EA-ADB827F0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D3750B-7904-BCE3-18CC-C90C2657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8293A5-DC45-1693-9A50-82120A50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B15F1E-630F-5934-22D8-E2E7DFDD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A699E2-F218-43ED-AABF-F73518FF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1681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5B767-3209-A7F8-628E-844ED3FA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C7ADD0-728F-73A5-BF90-C9168081C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C43FC0-0387-9524-2813-6B3053D0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954EDB-8FDA-8FA1-644F-9C776F2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8C440E-92CB-8D9A-5E68-6AE32A8B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3D0F29-0B2E-A26D-7E03-44205909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9230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96E8C-BE7D-FB68-3D2C-F30E8639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CF06CD-7FC8-782A-FCF3-8063790C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2C394F-9F15-73F3-4074-B44DCC14C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0D0E98-0BE8-2DE0-D55F-F919AC45F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CFA663-D545-9DD7-DEB6-0BB50930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8F70AE1-46B4-3BF1-BD07-5C46D839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5E20318-4402-7C75-8451-C55499E9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F702753-DD93-B03E-4267-354EE88B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374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27453-A9CF-1724-743C-772419C7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E89978-6BE1-6455-7DBB-64E60D80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18CB5E-0F37-F8DD-DCDD-F4C6B74A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FA42A8-66F2-A5C5-AB5B-A2F1CB05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424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79EDDF-DE4F-E4B0-8CF9-8464AEC2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16A559C-16D2-7F9C-61EA-87056232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D6FC73-EDAF-A7E5-9C20-C534C97B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0057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4D067-05E0-2A57-6883-91377795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4D3657-110E-CC4B-71B6-4241C0E6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1F733E-F996-E352-99FB-CA9E6BD07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E8D342-0176-AD24-2B32-FFC2E755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AB43D6-7A95-A70A-D653-E6F51798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3BACCF-7FAA-AD35-BD1F-CED1F616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4247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31260-AE7C-DB54-03F1-18CA9DCD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D1E67A8-3C64-2D8B-99BE-0867A1C41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337F60-DF22-6845-AB6E-E8C0313B4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FA907B-69D0-61A8-C668-A41571A5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3C1BD0-F143-F3CF-AB65-DB07AA18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CCDC6C-D252-9027-7750-37C916CB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8253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FD840C-2998-AF37-B0E9-21711EE717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86CD3-0A77-FF9C-95E1-4987BC3C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A423FF-986C-08F0-D8E3-CF6D04391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76A666-E80F-63F4-07BA-F7C87F4C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D9F7-80B6-4298-9A2F-BBEF44C4F6B6}" type="datetimeFigureOut">
              <a:rPr lang="aa-ET" smtClean="0"/>
              <a:t>25/10/2023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9E7FCD-091E-8EF6-076C-828E704C1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1B09C3-45C2-388E-70D6-BE3EB283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170D-6774-4465-B100-6D330EC7313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848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59195-6DC5-7DA4-1F9B-B0593D8AF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8422927" cy="2387600"/>
          </a:xfrm>
        </p:spPr>
        <p:txBody>
          <a:bodyPr/>
          <a:lstStyle/>
          <a:p>
            <a:pPr algn="ctr"/>
            <a:r>
              <a:rPr lang="en-US" dirty="0"/>
              <a:t>Piece Of Cake</a:t>
            </a:r>
            <a:r>
              <a:rPr lang="ru-RU" dirty="0"/>
              <a:t/>
            </a:r>
            <a:br>
              <a:rPr lang="ru-RU" dirty="0"/>
            </a:br>
            <a:r>
              <a:rPr lang="ru-RU" sz="6000" dirty="0" err="1"/>
              <a:t>Чизончики</a:t>
            </a:r>
            <a:endParaRPr lang="aa-ET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CB4467-FAAB-6B14-AD30-89421EB6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18" y="4379348"/>
            <a:ext cx="8829965" cy="1655762"/>
          </a:xfrm>
        </p:spPr>
        <p:txBody>
          <a:bodyPr>
            <a:normAutofit lnSpcReduction="10000"/>
          </a:bodyPr>
          <a:lstStyle/>
          <a:p>
            <a:r>
              <a:rPr lang="ru-RU" b="0" dirty="0"/>
              <a:t>Матвей </a:t>
            </a:r>
            <a:r>
              <a:rPr lang="ru-RU" b="0" dirty="0" err="1"/>
              <a:t>Ружицкий</a:t>
            </a:r>
            <a:endParaRPr lang="ru-RU" b="0" dirty="0"/>
          </a:p>
          <a:p>
            <a:r>
              <a:rPr lang="ru-RU" b="0" dirty="0"/>
              <a:t>Дмитрий Кабанов</a:t>
            </a:r>
          </a:p>
          <a:p>
            <a:r>
              <a:rPr lang="ru-RU" b="0" dirty="0"/>
              <a:t>Кирилл Денисов</a:t>
            </a:r>
          </a:p>
          <a:p>
            <a:r>
              <a:rPr lang="ru-RU" b="0" dirty="0"/>
              <a:t>Артём </a:t>
            </a:r>
            <a:r>
              <a:rPr lang="ru-RU" b="0" dirty="0" err="1"/>
              <a:t>Хошабов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8830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Стратегия маркетинга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429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Предложение товара в розничных магазинах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Размещение товара на </a:t>
            </a:r>
            <a:r>
              <a:rPr lang="ru-RU" dirty="0" err="1">
                <a:solidFill>
                  <a:schemeClr val="bg1"/>
                </a:solidFill>
              </a:rPr>
              <a:t>маркетплейсах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</a:rPr>
              <a:t>Коллаборация</a:t>
            </a:r>
            <a:r>
              <a:rPr lang="ru-RU" dirty="0">
                <a:solidFill>
                  <a:schemeClr val="bg1"/>
                </a:solidFill>
              </a:rPr>
              <a:t> с </a:t>
            </a:r>
            <a:r>
              <a:rPr lang="ru-RU" dirty="0" err="1">
                <a:solidFill>
                  <a:schemeClr val="bg1"/>
                </a:solidFill>
              </a:rPr>
              <a:t>медийными</a:t>
            </a:r>
            <a:r>
              <a:rPr lang="ru-RU" dirty="0">
                <a:solidFill>
                  <a:schemeClr val="bg1"/>
                </a:solidFill>
              </a:rPr>
              <a:t> личностями для продвижения нашего товара на просторах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16324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План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6737"/>
            <a:ext cx="10515600" cy="4666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Запуск прототипа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Сбор отзывов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Совершенствование продукта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Выпуск пробных партий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Поиск партнеров для размещения на полках магазинов и </a:t>
            </a:r>
            <a:r>
              <a:rPr lang="ru-RU" dirty="0" err="1">
                <a:solidFill>
                  <a:schemeClr val="bg1"/>
                </a:solidFill>
              </a:rPr>
              <a:t>маркетплейсах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Запуск серийного производства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Расширение ассортимента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858859" y="2562667"/>
            <a:ext cx="474282" cy="324297"/>
          </a:xfrm>
          <a:prstGeom prst="downArrow">
            <a:avLst/>
          </a:prstGeom>
          <a:solidFill>
            <a:srgbClr val="D29835"/>
          </a:solidFill>
          <a:ln>
            <a:solidFill>
              <a:srgbClr val="BD761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858860" y="3191800"/>
            <a:ext cx="474282" cy="370006"/>
          </a:xfrm>
          <a:prstGeom prst="downArrow">
            <a:avLst/>
          </a:prstGeom>
          <a:solidFill>
            <a:srgbClr val="D29835"/>
          </a:solidFill>
          <a:ln>
            <a:solidFill>
              <a:srgbClr val="BD761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58859" y="5150267"/>
            <a:ext cx="474282" cy="310007"/>
          </a:xfrm>
          <a:prstGeom prst="downArrow">
            <a:avLst/>
          </a:prstGeom>
          <a:solidFill>
            <a:srgbClr val="D29835"/>
          </a:solidFill>
          <a:ln>
            <a:solidFill>
              <a:srgbClr val="BD761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58859" y="4486455"/>
            <a:ext cx="474282" cy="310701"/>
          </a:xfrm>
          <a:prstGeom prst="downArrow">
            <a:avLst/>
          </a:prstGeom>
          <a:solidFill>
            <a:srgbClr val="D29835"/>
          </a:solidFill>
          <a:ln>
            <a:solidFill>
              <a:srgbClr val="BD761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58859" y="3837289"/>
            <a:ext cx="474282" cy="296055"/>
          </a:xfrm>
          <a:prstGeom prst="downArrow">
            <a:avLst/>
          </a:prstGeom>
          <a:solidFill>
            <a:srgbClr val="D29835"/>
          </a:solidFill>
          <a:ln>
            <a:solidFill>
              <a:srgbClr val="BD761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8859" y="5765560"/>
            <a:ext cx="474282" cy="381837"/>
          </a:xfrm>
          <a:prstGeom prst="downArrow">
            <a:avLst/>
          </a:prstGeom>
          <a:solidFill>
            <a:srgbClr val="D29835"/>
          </a:solidFill>
          <a:ln>
            <a:solidFill>
              <a:srgbClr val="BD761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Затраты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8581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Наши батончики мы делаем сами, начиная от теста, заканчивая всеми начинками в нашем продукте. </a:t>
            </a:r>
          </a:p>
          <a:p>
            <a:r>
              <a:rPr lang="ru-RU" dirty="0">
                <a:solidFill>
                  <a:schemeClr val="bg1"/>
                </a:solidFill>
              </a:rPr>
              <a:t>Себестоимость 1 батончика = 40 рублей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Проведя опрос, за какую цену люди готовы купить наш продукт, мы получили следующие варианты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- 100 рублей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- 120-140 рублей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- 150—170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201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Пробный вариант продукта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052766-C1E6-A496-63DE-43CF10372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26" y="2882091"/>
            <a:ext cx="4104290" cy="30782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040214-B319-13AA-97C0-D1E3C21D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58410" y="2894096"/>
            <a:ext cx="2952527" cy="22143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05AECC-9EA9-171C-3993-7F67A4126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606" y="3132416"/>
            <a:ext cx="3436758" cy="25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Отзывы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1) «Намного нежнее, чем в магазине. Тесто обычно сухое и твердое, а у вас воздушное». Фавориты: соленая карамель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2) (Яблочный) «Тесто отваливается, но сочетание классное! Меньше теста, больше начинки». Фаворит: классика и соленая карамель.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3) «Мне все понравилось, а особенно 50/50 теста и начинка»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4) (Соленая карамель) «Замечательно!»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(Яблочный) «Минус - тесто пол сантиметра. Мельче нарезать яблоки, но сохранить текстуру (яблочной прослойки)»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5) (Классика) «Очень хорошо! Тесто вкусное, но миндальной муки нужно меньше».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(Яблочный) «Яблоки - сделать </a:t>
            </a:r>
            <a:r>
              <a:rPr lang="ru-RU" sz="5900" dirty="0" err="1">
                <a:solidFill>
                  <a:schemeClr val="bg1"/>
                </a:solidFill>
              </a:rPr>
              <a:t>конфи</a:t>
            </a:r>
            <a:r>
              <a:rPr lang="ru-RU" sz="5900" dirty="0">
                <a:solidFill>
                  <a:schemeClr val="bg1"/>
                </a:solidFill>
              </a:rPr>
              <a:t> (нежнее)».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900" dirty="0">
                <a:solidFill>
                  <a:schemeClr val="bg1"/>
                </a:solidFill>
              </a:rPr>
              <a:t>6) «Минус - тонкая прослойка». Фаворит - соленая карамель.</a:t>
            </a:r>
          </a:p>
        </p:txBody>
      </p:sp>
    </p:spTree>
    <p:extLst>
      <p:ext uri="{BB962C8B-B14F-4D97-AF65-F5344CB8AC3E}">
        <p14:creationId xmlns:p14="http://schemas.microsoft.com/office/powerpoint/2010/main" val="38408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Мы улучшили наш продукт, исходя из отзывов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C162A8-0682-C300-F79D-325768831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2" y="2375334"/>
            <a:ext cx="1910244" cy="2547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B0745B-78CF-E6DF-6285-B4131D8B7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2" y="2375334"/>
            <a:ext cx="1910245" cy="2547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A2F2F5-10E7-2F24-40AA-865330BC6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79" y="2375334"/>
            <a:ext cx="1910245" cy="25478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2152595-D92C-4E98-8DBD-CC63CCDAC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22" y="2375335"/>
            <a:ext cx="1910244" cy="25478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1BC2A5D-ED76-8242-3EB8-F53AE4949E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65" y="2375335"/>
            <a:ext cx="1910244" cy="2547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160B2D-1698-C072-BDDB-5439D23AC354}"/>
              </a:ext>
            </a:extLst>
          </p:cNvPr>
          <p:cNvSpPr txBox="1"/>
          <p:nvPr/>
        </p:nvSpPr>
        <p:spPr>
          <a:xfrm>
            <a:off x="292724" y="5026864"/>
            <a:ext cx="241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Чизончик</a:t>
            </a:r>
            <a:r>
              <a:rPr lang="ru-RU" sz="1400" dirty="0">
                <a:solidFill>
                  <a:schemeClr val="bg1"/>
                </a:solidFill>
              </a:rPr>
              <a:t> с лимонным вареньем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C38CF7-14B6-B9F2-9980-C18FB73715E0}"/>
              </a:ext>
            </a:extLst>
          </p:cNvPr>
          <p:cNvSpPr txBox="1"/>
          <p:nvPr/>
        </p:nvSpPr>
        <p:spPr>
          <a:xfrm>
            <a:off x="2814650" y="5026864"/>
            <a:ext cx="1972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Чизончик</a:t>
            </a:r>
            <a:r>
              <a:rPr lang="ru-RU" sz="1400" dirty="0">
                <a:solidFill>
                  <a:schemeClr val="bg1"/>
                </a:solidFill>
              </a:rPr>
              <a:t> с карамелью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BDF690-3065-B3F0-7E9A-E29AE78E9A24}"/>
              </a:ext>
            </a:extLst>
          </p:cNvPr>
          <p:cNvSpPr txBox="1"/>
          <p:nvPr/>
        </p:nvSpPr>
        <p:spPr>
          <a:xfrm>
            <a:off x="5278659" y="5030326"/>
            <a:ext cx="133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Чизончик</a:t>
            </a:r>
            <a:r>
              <a:rPr lang="ru-RU" sz="1400" dirty="0">
                <a:solidFill>
                  <a:schemeClr val="bg1"/>
                </a:solidFill>
              </a:rPr>
              <a:t> с чатни из яблок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A2DC60E-0F24-9CEF-48AB-700067C0A0B2}"/>
              </a:ext>
            </a:extLst>
          </p:cNvPr>
          <p:cNvSpPr txBox="1"/>
          <p:nvPr/>
        </p:nvSpPr>
        <p:spPr>
          <a:xfrm>
            <a:off x="7503022" y="5026864"/>
            <a:ext cx="1991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Чизончик</a:t>
            </a:r>
            <a:r>
              <a:rPr lang="ru-RU" sz="1400" dirty="0">
                <a:solidFill>
                  <a:schemeClr val="bg1"/>
                </a:solidFill>
              </a:rPr>
              <a:t> классический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C61161-2476-CAC0-6A41-C493BC730442}"/>
              </a:ext>
            </a:extLst>
          </p:cNvPr>
          <p:cNvSpPr txBox="1"/>
          <p:nvPr/>
        </p:nvSpPr>
        <p:spPr>
          <a:xfrm>
            <a:off x="9790175" y="5026864"/>
            <a:ext cx="226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Чизончик</a:t>
            </a:r>
            <a:r>
              <a:rPr lang="ru-RU" sz="1400" dirty="0">
                <a:solidFill>
                  <a:schemeClr val="bg1"/>
                </a:solidFill>
              </a:rPr>
              <a:t> с соленой карамелью </a:t>
            </a:r>
          </a:p>
        </p:txBody>
      </p:sp>
    </p:spTree>
    <p:extLst>
      <p:ext uri="{BB962C8B-B14F-4D97-AF65-F5344CB8AC3E}">
        <p14:creationId xmlns:p14="http://schemas.microsoft.com/office/powerpoint/2010/main" val="17001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Хочется сказать, что мы с командой проделали хорошую работу и полностью уверены в своем продукты, в его надобности и соотношению цены и качества. Чизкейк как десерт довольно популярен с России, но не всегда хочется покупать целый торт, чтобы побаловать себя этой текстурой и насладиться знакомыми вкусами. Наш батончик именно про это – съесть небольшой чизкейк в удобной упаковке и приятным вкусом.</a:t>
            </a:r>
          </a:p>
        </p:txBody>
      </p:sp>
    </p:spTree>
    <p:extLst>
      <p:ext uri="{BB962C8B-B14F-4D97-AF65-F5344CB8AC3E}">
        <p14:creationId xmlns:p14="http://schemas.microsoft.com/office/powerpoint/2010/main" val="26912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625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Нехватка достаточного количества времени на полноценный кофе-брейк</a:t>
            </a:r>
          </a:p>
        </p:txBody>
      </p:sp>
    </p:spTree>
    <p:extLst>
      <p:ext uri="{BB962C8B-B14F-4D97-AF65-F5344CB8AC3E}">
        <p14:creationId xmlns:p14="http://schemas.microsoft.com/office/powerpoint/2010/main" val="41524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171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Создать продукт, который удобен в использовании и будет иметь полезные компоненты для организма человека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B1A266-E3CC-503E-1C0D-E1CC2CB95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034695"/>
            <a:ext cx="3535679" cy="35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2048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Проработать варианты использования различных витаминов, которые будут добавляться в состав батончиков;</a:t>
            </a:r>
          </a:p>
          <a:p>
            <a:r>
              <a:rPr lang="ru-RU" dirty="0">
                <a:solidFill>
                  <a:schemeClr val="bg1"/>
                </a:solidFill>
              </a:rPr>
              <a:t>Выявить, какие полезные вещества будут оставаться после термической обработки;</a:t>
            </a:r>
          </a:p>
          <a:p>
            <a:r>
              <a:rPr lang="ru-RU" dirty="0">
                <a:solidFill>
                  <a:schemeClr val="bg1"/>
                </a:solidFill>
              </a:rPr>
              <a:t>Разработать новые вкусовые сочетания и сделать продукт максимально полезным и вкусным.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Потребители с малым количеством свободного времени</a:t>
            </a:r>
          </a:p>
        </p:txBody>
      </p:sp>
      <p:pic>
        <p:nvPicPr>
          <p:cNvPr id="2050" name="Picture 2" descr="Фото Иллюстрация позитивного разговора с собой новая ид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13" y="2963729"/>
            <a:ext cx="3457074" cy="345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Рынок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0731" y="2473235"/>
            <a:ext cx="5214258" cy="39140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Неудовлетворённый спрос из-за ухода зарубежных производителей</a:t>
            </a:r>
          </a:p>
          <a:p>
            <a:r>
              <a:rPr lang="ru-RU" dirty="0">
                <a:solidFill>
                  <a:schemeClr val="bg1"/>
                </a:solidFill>
              </a:rPr>
              <a:t>Мы можем предложить свой продукт по более низкой цене, чем у конкурентов (ценовая стратегия) и отличающийся по своим характеристикам (стратегия дифференциации)</a:t>
            </a:r>
            <a:endParaRPr lang="ru-RU" dirty="0"/>
          </a:p>
        </p:txBody>
      </p:sp>
      <p:pic>
        <p:nvPicPr>
          <p:cNvPr id="3074" name="Picture 2" descr="Рост цен по отношению к динамике продаж батончиков для здорового питания 2022 г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7"/>
          <a:stretch/>
        </p:blipFill>
        <p:spPr bwMode="auto">
          <a:xfrm>
            <a:off x="103911" y="2473235"/>
            <a:ext cx="6836820" cy="39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Что из себя представляет наш продукт?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429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Наш продукт – это вкусный </a:t>
            </a:r>
            <a:r>
              <a:rPr lang="ru-RU" dirty="0" err="1">
                <a:solidFill>
                  <a:schemeClr val="bg1"/>
                </a:solidFill>
              </a:rPr>
              <a:t>чизкейк</a:t>
            </a:r>
            <a:r>
              <a:rPr lang="ru-RU" dirty="0">
                <a:solidFill>
                  <a:schemeClr val="bg1"/>
                </a:solidFill>
              </a:rPr>
              <a:t> в форме удобного батончика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Благодаря нашему продукту потребитель сможет получить гастрономическое удовольствие и большую дозу </a:t>
            </a:r>
            <a:r>
              <a:rPr lang="ru-RU" dirty="0" err="1">
                <a:solidFill>
                  <a:schemeClr val="bg1"/>
                </a:solidFill>
              </a:rPr>
              <a:t>эндорфинов</a:t>
            </a:r>
            <a:r>
              <a:rPr lang="ru-RU" dirty="0">
                <a:solidFill>
                  <a:schemeClr val="bg1"/>
                </a:solidFill>
              </a:rPr>
              <a:t> во время короткого кофе-брейка</a:t>
            </a:r>
          </a:p>
        </p:txBody>
      </p:sp>
    </p:spTree>
    <p:extLst>
      <p:ext uri="{BB962C8B-B14F-4D97-AF65-F5344CB8AC3E}">
        <p14:creationId xmlns:p14="http://schemas.microsoft.com/office/powerpoint/2010/main" val="8917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Конкуренты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0756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Главные конкуренты на рынке – производители сладких батончиков и снеков для быстрого питания</a:t>
            </a:r>
          </a:p>
          <a:p>
            <a:r>
              <a:rPr lang="ru-RU" dirty="0">
                <a:solidFill>
                  <a:schemeClr val="bg1"/>
                </a:solidFill>
              </a:rPr>
              <a:t>В частности, </a:t>
            </a:r>
            <a:r>
              <a:rPr lang="ru-RU" dirty="0" err="1">
                <a:solidFill>
                  <a:schemeClr val="bg1"/>
                </a:solidFill>
              </a:rPr>
              <a:t>чизкейк</a:t>
            </a:r>
            <a:r>
              <a:rPr lang="ru-RU" dirty="0">
                <a:solidFill>
                  <a:schemeClr val="bg1"/>
                </a:solidFill>
              </a:rPr>
              <a:t> от производителя «</a:t>
            </a:r>
            <a:r>
              <a:rPr lang="ru-RU" dirty="0" err="1">
                <a:solidFill>
                  <a:schemeClr val="bg1"/>
                </a:solidFill>
              </a:rPr>
              <a:t>Ростагрокомплекс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 данного продукта наша команда выявила два минуса: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Плохая основа (начинка)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Не лучшее соотношение цены и качества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2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3339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 удобству употребления не уступает другим позициям на рынке, но при этом представляет собой вкусный и питательный десерт, аналоги которого можно попробовать только в кафе или ресторане</a:t>
            </a:r>
          </a:p>
          <a:p>
            <a:r>
              <a:rPr lang="ru-RU" dirty="0">
                <a:solidFill>
                  <a:schemeClr val="bg1"/>
                </a:solidFill>
              </a:rPr>
              <a:t>Также наша команда работает над идеей содержания витаминов и микроэлементов в нашем продукте, которые очень важны для продуктивного дня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1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575</Words>
  <Application>Microsoft Office PowerPoint</Application>
  <PresentationFormat>Широкоэкранный</PresentationFormat>
  <Paragraphs>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Piece Of Cake Чизончики</vt:lpstr>
      <vt:lpstr>Проблема</vt:lpstr>
      <vt:lpstr>Цель проекта</vt:lpstr>
      <vt:lpstr>Задачи</vt:lpstr>
      <vt:lpstr>Целевая аудитория</vt:lpstr>
      <vt:lpstr>Рынок</vt:lpstr>
      <vt:lpstr>Что из себя представляет наш продукт?</vt:lpstr>
      <vt:lpstr>Конкуренты</vt:lpstr>
      <vt:lpstr>Преимущества</vt:lpstr>
      <vt:lpstr>Стратегия маркетинга</vt:lpstr>
      <vt:lpstr>План развития</vt:lpstr>
      <vt:lpstr>Затраты</vt:lpstr>
      <vt:lpstr>Пробный вариант продукта</vt:lpstr>
      <vt:lpstr>Отзывы</vt:lpstr>
      <vt:lpstr>Мы улучшили наш продукт, исходя из отзывов</vt:lpstr>
      <vt:lpstr>Итоги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Дмитрий Кабанов</dc:creator>
  <cp:lastModifiedBy>Дмитрий Кабанов</cp:lastModifiedBy>
  <cp:revision>20</cp:revision>
  <dcterms:created xsi:type="dcterms:W3CDTF">2023-02-03T10:40:22Z</dcterms:created>
  <dcterms:modified xsi:type="dcterms:W3CDTF">2023-10-24T21:50:30Z</dcterms:modified>
</cp:coreProperties>
</file>