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59" r:id="rId3"/>
    <p:sldId id="258" r:id="rId4"/>
    <p:sldId id="265" r:id="rId5"/>
    <p:sldId id="296" r:id="rId6"/>
    <p:sldId id="263" r:id="rId7"/>
    <p:sldId id="266" r:id="rId8"/>
    <p:sldId id="300" r:id="rId9"/>
    <p:sldId id="298" r:id="rId10"/>
    <p:sldId id="299" r:id="rId11"/>
    <p:sldId id="270" r:id="rId12"/>
    <p:sldId id="272" r:id="rId13"/>
  </p:sldIdLst>
  <p:sldSz cx="9144000" cy="5143500" type="screen16x9"/>
  <p:notesSz cx="6858000" cy="9144000"/>
  <p:embeddedFontLst>
    <p:embeddedFont>
      <p:font typeface="Nunito Light" panose="00000400000000000000" pitchFamily="2" charset="-52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Albert Sans Medium" panose="020B0604020202020204" charset="0"/>
      <p:regular r:id="rId25"/>
      <p:bold r:id="rId26"/>
      <p:italic r:id="rId27"/>
      <p:boldItalic r:id="rId28"/>
    </p:embeddedFont>
    <p:embeddedFont>
      <p:font typeface="PT Sans" panose="020B0604020202020204" charset="-52"/>
      <p:regular r:id="rId29"/>
      <p:bold r:id="rId30"/>
      <p:italic r:id="rId31"/>
      <p:boldItalic r:id="rId32"/>
    </p:embeddedFont>
    <p:embeddedFont>
      <p:font typeface="Lexend" panose="020B0604020202020204" charset="0"/>
      <p:regular r:id="rId33"/>
      <p:bold r:id="rId34"/>
    </p:embeddedFont>
    <p:embeddedFont>
      <p:font typeface="Raleway" panose="020B0503030101060003" pitchFamily="34" charset="-52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488D"/>
    <a:srgbClr val="FAAD60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3D7FC8-290F-4796-9681-96487ECDE143}">
  <a:tblStyle styleId="{AA3D7FC8-290F-4796-9681-96487ECDE1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9F6DBA-E254-4ED9-8ADD-8E535EF7B4C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83;&#1100;&#1075;&#1072;\Downloads\&#1060;&#1080;&#1085;&#1072;&#1085;&#1089;&#1086;&#1074;&#1072;&#1103;%20&#1084;&#1086;&#1076;&#1077;&#1083;&#1100;%20&#1096;&#1072;&#1073;&#1083;&#1086;&#1085;%201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'[Финансовая модель шаблон 1 (1).xlsx]Лист 8'!$B$3:$G$3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'[Финансовая модель шаблон 1 (1).xlsx]Лист 8'!$B$15:$G$15</c:f>
              <c:numCache>
                <c:formatCode>0</c:formatCode>
                <c:ptCount val="6"/>
                <c:pt idx="0">
                  <c:v>-470000</c:v>
                </c:pt>
                <c:pt idx="1">
                  <c:v>432203.3898305085</c:v>
                </c:pt>
                <c:pt idx="2">
                  <c:v>366274.05917839706</c:v>
                </c:pt>
                <c:pt idx="3">
                  <c:v>310401.74506643816</c:v>
                </c:pt>
                <c:pt idx="4">
                  <c:v>263052.32632748998</c:v>
                </c:pt>
                <c:pt idx="5">
                  <c:v>222925.70027753396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815-4E5B-AC48-0392488E4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6878296"/>
        <c:axId val="756870848"/>
      </c:lineChart>
      <c:catAx>
        <c:axId val="75687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870848"/>
        <c:crosses val="autoZero"/>
        <c:auto val="1"/>
        <c:lblAlgn val="ctr"/>
        <c:lblOffset val="100"/>
        <c:noMultiLvlLbl val="0"/>
      </c:catAx>
      <c:valAx>
        <c:axId val="75687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878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4479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008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51722045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51722045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18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915e009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5915e009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74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8ee2a578f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58ee2a578f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5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52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41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259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710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397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90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5215800" y="75"/>
            <a:ext cx="3928200" cy="5143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713225" y="4604000"/>
            <a:ext cx="1830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916776"/>
            <a:ext cx="4853100" cy="25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225" y="3585113"/>
            <a:ext cx="4853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5786400" y="539500"/>
            <a:ext cx="2787000" cy="406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3113200" y="539500"/>
            <a:ext cx="24021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1"/>
          </p:nvPr>
        </p:nvSpPr>
        <p:spPr>
          <a:xfrm>
            <a:off x="3113200" y="1591600"/>
            <a:ext cx="24021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>
            <a:spLocks noGrp="1"/>
          </p:cNvSpPr>
          <p:nvPr>
            <p:ph type="pic" idx="2"/>
          </p:nvPr>
        </p:nvSpPr>
        <p:spPr>
          <a:xfrm>
            <a:off x="5610975" y="554676"/>
            <a:ext cx="2801100" cy="4049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5"/>
          <p:cNvSpPr>
            <a:spLocks noGrp="1"/>
          </p:cNvSpPr>
          <p:nvPr>
            <p:ph type="pic" idx="3"/>
          </p:nvPr>
        </p:nvSpPr>
        <p:spPr>
          <a:xfrm>
            <a:off x="713225" y="539500"/>
            <a:ext cx="2304300" cy="22857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5"/>
          <p:cNvSpPr>
            <a:spLocks noGrp="1"/>
          </p:cNvSpPr>
          <p:nvPr>
            <p:ph type="pic" idx="4"/>
          </p:nvPr>
        </p:nvSpPr>
        <p:spPr>
          <a:xfrm>
            <a:off x="713225" y="2953775"/>
            <a:ext cx="4740300" cy="165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rot="10800000">
            <a:off x="8213400" y="100"/>
            <a:ext cx="930600" cy="12183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102" name="Google Shape;102;p17"/>
          <p:cNvCxnSpPr/>
          <p:nvPr/>
        </p:nvCxnSpPr>
        <p:spPr>
          <a:xfrm rot="10800000">
            <a:off x="639000" y="387088"/>
            <a:ext cx="1167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1001574" y="1735625"/>
            <a:ext cx="33144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2"/>
          </p:nvPr>
        </p:nvSpPr>
        <p:spPr>
          <a:xfrm>
            <a:off x="4828026" y="1735625"/>
            <a:ext cx="33144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3"/>
          </p:nvPr>
        </p:nvSpPr>
        <p:spPr>
          <a:xfrm>
            <a:off x="1001574" y="3396200"/>
            <a:ext cx="33144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4"/>
          </p:nvPr>
        </p:nvSpPr>
        <p:spPr>
          <a:xfrm>
            <a:off x="4828026" y="3396200"/>
            <a:ext cx="33144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5"/>
          </p:nvPr>
        </p:nvSpPr>
        <p:spPr>
          <a:xfrm>
            <a:off x="1001575" y="1090375"/>
            <a:ext cx="331440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6"/>
          </p:nvPr>
        </p:nvSpPr>
        <p:spPr>
          <a:xfrm>
            <a:off x="1001575" y="2751075"/>
            <a:ext cx="331440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7"/>
          </p:nvPr>
        </p:nvSpPr>
        <p:spPr>
          <a:xfrm>
            <a:off x="4827999" y="1090375"/>
            <a:ext cx="331440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8"/>
          </p:nvPr>
        </p:nvSpPr>
        <p:spPr>
          <a:xfrm>
            <a:off x="4827999" y="2751075"/>
            <a:ext cx="331440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0" y="75"/>
            <a:ext cx="3928200" cy="5143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130" name="Google Shape;130;p19"/>
          <p:cNvCxnSpPr/>
          <p:nvPr/>
        </p:nvCxnSpPr>
        <p:spPr>
          <a:xfrm rot="10800000">
            <a:off x="5584750" y="387088"/>
            <a:ext cx="1167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19"/>
          <p:cNvSpPr txBox="1">
            <a:spLocks noGrp="1"/>
          </p:cNvSpPr>
          <p:nvPr>
            <p:ph type="title" hasCustomPrompt="1"/>
          </p:nvPr>
        </p:nvSpPr>
        <p:spPr>
          <a:xfrm>
            <a:off x="4422259" y="3590550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1"/>
          </p:nvPr>
        </p:nvSpPr>
        <p:spPr>
          <a:xfrm>
            <a:off x="4422259" y="4272111"/>
            <a:ext cx="3492600" cy="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 idx="2" hasCustomPrompt="1"/>
          </p:nvPr>
        </p:nvSpPr>
        <p:spPr>
          <a:xfrm>
            <a:off x="4422259" y="539489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3"/>
          </p:nvPr>
        </p:nvSpPr>
        <p:spPr>
          <a:xfrm>
            <a:off x="4422259" y="1220913"/>
            <a:ext cx="3492600" cy="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title" idx="4" hasCustomPrompt="1"/>
          </p:nvPr>
        </p:nvSpPr>
        <p:spPr>
          <a:xfrm>
            <a:off x="4422259" y="2065020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5"/>
          </p:nvPr>
        </p:nvSpPr>
        <p:spPr>
          <a:xfrm>
            <a:off x="4422259" y="2746512"/>
            <a:ext cx="3492600" cy="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7" name="Google Shape;137;p19"/>
          <p:cNvSpPr>
            <a:spLocks noGrp="1"/>
          </p:cNvSpPr>
          <p:nvPr>
            <p:ph type="pic" idx="6"/>
          </p:nvPr>
        </p:nvSpPr>
        <p:spPr>
          <a:xfrm>
            <a:off x="583800" y="539500"/>
            <a:ext cx="2760600" cy="406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20"/>
          <p:cNvCxnSpPr/>
          <p:nvPr/>
        </p:nvCxnSpPr>
        <p:spPr>
          <a:xfrm rot="10800000">
            <a:off x="639000" y="387088"/>
            <a:ext cx="1167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0" y="3677600"/>
            <a:ext cx="1119600" cy="1465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 rot="10800000">
            <a:off x="8213400" y="100"/>
            <a:ext cx="930600" cy="12183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151" name="Google Shape;151;p22"/>
          <p:cNvCxnSpPr/>
          <p:nvPr/>
        </p:nvCxnSpPr>
        <p:spPr>
          <a:xfrm rot="10800000">
            <a:off x="639000" y="387088"/>
            <a:ext cx="1167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 flipH="1">
            <a:off x="8024400" y="3677600"/>
            <a:ext cx="1119600" cy="1465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154" name="Google Shape;154;p23"/>
          <p:cNvCxnSpPr/>
          <p:nvPr/>
        </p:nvCxnSpPr>
        <p:spPr>
          <a:xfrm rot="10800000">
            <a:off x="639000" y="387088"/>
            <a:ext cx="1167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6"/>
          <p:cNvCxnSpPr/>
          <p:nvPr/>
        </p:nvCxnSpPr>
        <p:spPr>
          <a:xfrm rot="10800000">
            <a:off x="639000" y="387088"/>
            <a:ext cx="1167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5;p6"/>
          <p:cNvSpPr/>
          <p:nvPr/>
        </p:nvSpPr>
        <p:spPr>
          <a:xfrm flipH="1">
            <a:off x="8024400" y="3677600"/>
            <a:ext cx="1119600" cy="1465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5215800" y="75"/>
            <a:ext cx="3928200" cy="5143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39" name="Google Shape;39;p7"/>
          <p:cNvCxnSpPr/>
          <p:nvPr/>
        </p:nvCxnSpPr>
        <p:spPr>
          <a:xfrm rot="10800000">
            <a:off x="639000" y="539488"/>
            <a:ext cx="1167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35775" y="539500"/>
            <a:ext cx="4316400" cy="139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735775" y="2004497"/>
            <a:ext cx="4316400" cy="25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2"/>
          </p:nvPr>
        </p:nvSpPr>
        <p:spPr>
          <a:xfrm>
            <a:off x="5786400" y="539500"/>
            <a:ext cx="2787000" cy="406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0" y="75"/>
            <a:ext cx="3928200" cy="5143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46" name="Google Shape;46;p8"/>
          <p:cNvCxnSpPr/>
          <p:nvPr/>
        </p:nvCxnSpPr>
        <p:spPr>
          <a:xfrm rot="10800000">
            <a:off x="6432275" y="4604000"/>
            <a:ext cx="1830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 flipH="1">
            <a:off x="5215800" y="75"/>
            <a:ext cx="3928200" cy="5143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1" name="Google Shape;51;p9"/>
          <p:cNvSpPr>
            <a:spLocks noGrp="1"/>
          </p:cNvSpPr>
          <p:nvPr>
            <p:ph type="pic" idx="2"/>
          </p:nvPr>
        </p:nvSpPr>
        <p:spPr>
          <a:xfrm>
            <a:off x="5786400" y="539500"/>
            <a:ext cx="2787000" cy="4064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2" name="Google Shape;52;p9"/>
          <p:cNvCxnSpPr/>
          <p:nvPr/>
        </p:nvCxnSpPr>
        <p:spPr>
          <a:xfrm rot="10800000">
            <a:off x="713225" y="539500"/>
            <a:ext cx="1830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5215800" y="75"/>
            <a:ext cx="3928200" cy="5143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58" name="Google Shape;58;p11"/>
          <p:cNvCxnSpPr/>
          <p:nvPr/>
        </p:nvCxnSpPr>
        <p:spPr>
          <a:xfrm rot="10800000">
            <a:off x="713225" y="1340875"/>
            <a:ext cx="1830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40875"/>
            <a:ext cx="4827000" cy="16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713225" y="3101850"/>
            <a:ext cx="4827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1"/>
          <p:cNvSpPr>
            <a:spLocks noGrp="1"/>
          </p:cNvSpPr>
          <p:nvPr>
            <p:ph type="pic" idx="2"/>
          </p:nvPr>
        </p:nvSpPr>
        <p:spPr>
          <a:xfrm>
            <a:off x="5786400" y="539500"/>
            <a:ext cx="2787000" cy="406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5282500" y="1207700"/>
            <a:ext cx="31482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/>
          <p:nvPr/>
        </p:nvSpPr>
        <p:spPr>
          <a:xfrm flipH="1">
            <a:off x="0" y="0"/>
            <a:ext cx="3928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13225" y="1953900"/>
            <a:ext cx="3329100" cy="12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cxnSp>
        <p:nvCxnSpPr>
          <p:cNvPr id="67" name="Google Shape;67;p13"/>
          <p:cNvCxnSpPr/>
          <p:nvPr/>
        </p:nvCxnSpPr>
        <p:spPr>
          <a:xfrm rot="10800000">
            <a:off x="7263100" y="372394"/>
            <a:ext cx="1167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3"/>
          <p:cNvSpPr txBox="1">
            <a:spLocks noGrp="1"/>
          </p:cNvSpPr>
          <p:nvPr>
            <p:ph type="title" idx="2" hasCustomPrompt="1"/>
          </p:nvPr>
        </p:nvSpPr>
        <p:spPr>
          <a:xfrm>
            <a:off x="4450900" y="5247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3"/>
          </p:nvPr>
        </p:nvSpPr>
        <p:spPr>
          <a:xfrm>
            <a:off x="5282500" y="524750"/>
            <a:ext cx="31482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4" hasCustomPrompt="1"/>
          </p:nvPr>
        </p:nvSpPr>
        <p:spPr>
          <a:xfrm>
            <a:off x="4450900" y="12077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5" hasCustomPrompt="1"/>
          </p:nvPr>
        </p:nvSpPr>
        <p:spPr>
          <a:xfrm>
            <a:off x="4450900" y="18906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6"/>
          </p:nvPr>
        </p:nvSpPr>
        <p:spPr>
          <a:xfrm>
            <a:off x="5282500" y="1890650"/>
            <a:ext cx="31482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7" hasCustomPrompt="1"/>
          </p:nvPr>
        </p:nvSpPr>
        <p:spPr>
          <a:xfrm>
            <a:off x="4450900" y="2573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8"/>
          </p:nvPr>
        </p:nvSpPr>
        <p:spPr>
          <a:xfrm>
            <a:off x="5282500" y="2573600"/>
            <a:ext cx="31482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9" hasCustomPrompt="1"/>
          </p:nvPr>
        </p:nvSpPr>
        <p:spPr>
          <a:xfrm>
            <a:off x="4450900" y="32565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3"/>
          </p:nvPr>
        </p:nvSpPr>
        <p:spPr>
          <a:xfrm>
            <a:off x="5282500" y="3256550"/>
            <a:ext cx="31482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4" hasCustomPrompt="1"/>
          </p:nvPr>
        </p:nvSpPr>
        <p:spPr>
          <a:xfrm>
            <a:off x="4450900" y="39395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5"/>
          </p:nvPr>
        </p:nvSpPr>
        <p:spPr>
          <a:xfrm>
            <a:off x="5282500" y="3939500"/>
            <a:ext cx="31482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Char char="●"/>
              <a:defRPr sz="12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Char char="○"/>
              <a:defRPr sz="12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Char char="■"/>
              <a:defRPr sz="12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Char char="●"/>
              <a:defRPr sz="12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Char char="○"/>
              <a:defRPr sz="12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Char char="■"/>
              <a:defRPr sz="12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Char char="●"/>
              <a:defRPr sz="12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Char char="○"/>
              <a:defRPr sz="12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Char char="■"/>
              <a:defRPr sz="12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3" r:id="rId11"/>
    <p:sldLayoutId id="2147483665" r:id="rId12"/>
    <p:sldLayoutId id="2147483666" r:id="rId13"/>
    <p:sldLayoutId id="2147483668" r:id="rId14"/>
    <p:sldLayoutId id="214748366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it02@kkm55.ru" TargetMode="External"/><Relationship Id="rId4" Type="http://schemas.openxmlformats.org/officeDocument/2006/relationships/hyperlink" Target="mailto:m_politov@kkm55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7680" y="0"/>
            <a:ext cx="1590675" cy="1264937"/>
          </a:xfrm>
          <a:prstGeom prst="rect">
            <a:avLst/>
          </a:prstGeom>
          <a:solidFill>
            <a:srgbClr val="3A488D"/>
          </a:solidFill>
          <a:ln>
            <a:solidFill>
              <a:srgbClr val="3A48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5" name="Google Shape;165;p2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2215" r="33939"/>
          <a:stretch/>
        </p:blipFill>
        <p:spPr>
          <a:xfrm>
            <a:off x="5786400" y="539500"/>
            <a:ext cx="2787000" cy="4064400"/>
          </a:xfrm>
          <a:prstGeom prst="rect">
            <a:avLst/>
          </a:prstGeom>
        </p:spPr>
      </p:pic>
      <p:sp>
        <p:nvSpPr>
          <p:cNvPr id="166" name="Google Shape;166;p27"/>
          <p:cNvSpPr txBox="1">
            <a:spLocks noGrp="1"/>
          </p:cNvSpPr>
          <p:nvPr>
            <p:ph type="ctrTitle"/>
          </p:nvPr>
        </p:nvSpPr>
        <p:spPr>
          <a:xfrm>
            <a:off x="713225" y="916776"/>
            <a:ext cx="4853100" cy="25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>
                <a:solidFill>
                  <a:srgbClr val="3A488D"/>
                </a:solidFill>
              </a:rPr>
              <a:t>Программное обеспечение для доступа к  </a:t>
            </a:r>
            <a:r>
              <a:rPr lang="ru-RU" sz="2800" dirty="0" smtClean="0">
                <a:solidFill>
                  <a:srgbClr val="3A488D"/>
                </a:solidFill>
              </a:rPr>
              <a:t>дата-центру </a:t>
            </a:r>
            <a:r>
              <a:rPr lang="ru-RU" sz="2800" dirty="0">
                <a:solidFill>
                  <a:srgbClr val="3A488D"/>
                </a:solidFill>
              </a:rPr>
              <a:t>транспортных перевозок города</a:t>
            </a:r>
            <a:endParaRPr sz="2800" dirty="0">
              <a:solidFill>
                <a:srgbClr val="3A488D"/>
              </a:solidFill>
            </a:endParaRPr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1"/>
          </p:nvPr>
        </p:nvSpPr>
        <p:spPr>
          <a:xfrm>
            <a:off x="713225" y="3585113"/>
            <a:ext cx="4853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Политов Михаил, лидер проекта</a:t>
            </a:r>
            <a:endParaRPr dirty="0"/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="" xmlns:a16="http://schemas.microsoft.com/office/drawing/2014/main" id="{C05547C0-2575-40A7-9E0B-453516040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7" b="94385" l="1434" r="98805">
                        <a14:foregroundMark x1="40860" y1="21744" x2="40860" y2="21744"/>
                        <a14:foregroundMark x1="15651" y1="38829" x2="14695" y2="39068"/>
                        <a14:foregroundMark x1="27957" y1="35842" x2="27957" y2="35842"/>
                        <a14:foregroundMark x1="29749" y1="36320" x2="29749" y2="36320"/>
                        <a14:foregroundMark x1="8124" y1="46714" x2="8124" y2="46714"/>
                        <a14:foregroundMark x1="1553" y1="48387" x2="1553" y2="48387"/>
                        <a14:foregroundMark x1="39546" y1="73716" x2="39546" y2="73716"/>
                        <a14:foregroundMark x1="36201" y1="73118" x2="36201" y2="73118"/>
                        <a14:foregroundMark x1="30108" y1="75866" x2="30108" y2="75866"/>
                        <a14:foregroundMark x1="29988" y1="78614" x2="29988" y2="78614"/>
                        <a14:foregroundMark x1="58542" y1="75508" x2="58542" y2="75508"/>
                        <a14:foregroundMark x1="51732" y1="76225" x2="51732" y2="76225"/>
                        <a14:foregroundMark x1="47192" y1="75627" x2="47192" y2="75627"/>
                        <a14:foregroundMark x1="60573" y1="94504" x2="60573" y2="94504"/>
                        <a14:foregroundMark x1="93309" y1="58423" x2="93309" y2="58423"/>
                        <a14:foregroundMark x1="98208" y1="48387" x2="98208" y2="48387"/>
                        <a14:foregroundMark x1="98805" y1="51374" x2="98805" y2="51374"/>
                        <a14:foregroundMark x1="29271" y1="36081" x2="29271" y2="36081"/>
                        <a14:foregroundMark x1="29988" y1="36798" x2="29988" y2="36798"/>
                        <a14:foregroundMark x1="30466" y1="36798" x2="30466" y2="36798"/>
                        <a14:foregroundMark x1="31541" y1="36918" x2="31541" y2="36918"/>
                        <a14:foregroundMark x1="50777" y1="77897" x2="50777" y2="77897"/>
                        <a14:foregroundMark x1="54480" y1="78256" x2="54480" y2="78256"/>
                        <a14:backgroundMark x1="51135" y1="73716" x2="51135" y2="73716"/>
                        <a14:backgroundMark x1="40502" y1="74074" x2="40502" y2="74074"/>
                        <a14:backgroundMark x1="45998" y1="72282" x2="45998" y2="72282"/>
                        <a14:backgroundMark x1="45400" y1="69892" x2="45400" y2="69892"/>
                        <a14:backgroundMark x1="29271" y1="35962" x2="29271" y2="35962"/>
                        <a14:backgroundMark x1="29749" y1="35962" x2="29749" y2="35962"/>
                        <a14:backgroundMark x1="28196" y1="35723" x2="28196" y2="35723"/>
                        <a14:backgroundMark x1="27838" y1="35364" x2="27838" y2="35364"/>
                        <a14:backgroundMark x1="28315" y1="35006" x2="28315" y2="35006"/>
                        <a14:backgroundMark x1="28554" y1="35364" x2="28554" y2="35364"/>
                        <a14:backgroundMark x1="27957" y1="35603" x2="27957" y2="35603"/>
                        <a14:backgroundMark x1="27957" y1="35723" x2="27957" y2="35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54" y="-25087"/>
            <a:ext cx="1290023" cy="12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111;p1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3541617" y="68653"/>
            <a:ext cx="1423164" cy="119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" y="0"/>
            <a:ext cx="1393348" cy="1393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31126" y="1285660"/>
            <a:ext cx="2537247" cy="1876926"/>
          </a:xfrm>
          <a:prstGeom prst="rect">
            <a:avLst/>
          </a:prstGeom>
          <a:solidFill>
            <a:srgbClr val="3A488D"/>
          </a:solidFill>
          <a:ln>
            <a:solidFill>
              <a:srgbClr val="3A48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Google Shape;302;p39"/>
          <p:cNvSpPr txBox="1">
            <a:spLocks noGrp="1"/>
          </p:cNvSpPr>
          <p:nvPr>
            <p:ph type="title"/>
          </p:nvPr>
        </p:nvSpPr>
        <p:spPr>
          <a:xfrm>
            <a:off x="596882" y="3212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ФИНАНСОВАЯ МОДЕЛЬ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3" y="893972"/>
            <a:ext cx="2895426" cy="41223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464" y="3583208"/>
            <a:ext cx="5190023" cy="1433066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850612"/>
              </p:ext>
            </p:extLst>
          </p:nvPr>
        </p:nvGraphicFramePr>
        <p:xfrm>
          <a:off x="6488467" y="1314594"/>
          <a:ext cx="2579906" cy="190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1454" y="1033124"/>
            <a:ext cx="3338887" cy="22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ПЛАН РАЗВИТИЯ</a:t>
            </a:r>
            <a:endParaRPr dirty="0"/>
          </a:p>
        </p:txBody>
      </p:sp>
      <p:sp>
        <p:nvSpPr>
          <p:cNvPr id="320" name="Google Shape;320;p41"/>
          <p:cNvSpPr txBox="1"/>
          <p:nvPr/>
        </p:nvSpPr>
        <p:spPr>
          <a:xfrm flipH="1">
            <a:off x="1024700" y="1694825"/>
            <a:ext cx="2123999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8">
              <a:buClr>
                <a:srgbClr val="1B1B1B"/>
              </a:buClr>
              <a:buSzPts val="1600"/>
              <a:defRPr/>
            </a:pPr>
            <a:r>
              <a:rPr lang="en-US" sz="1100" b="1" dirty="0" smtClean="0">
                <a:solidFill>
                  <a:srgbClr val="3A488D"/>
                </a:solidFill>
              </a:rPr>
              <a:t>I </a:t>
            </a:r>
            <a:r>
              <a:rPr lang="ru-RU" sz="1100" b="1" dirty="0" smtClean="0">
                <a:solidFill>
                  <a:srgbClr val="3A488D"/>
                </a:solidFill>
              </a:rPr>
              <a:t>кв. 2025</a:t>
            </a:r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1100" dirty="0" smtClean="0">
                <a:solidFill>
                  <a:srgbClr val="3A488D"/>
                </a:solidFill>
              </a:rPr>
              <a:t>Сборка </a:t>
            </a:r>
            <a:r>
              <a:rPr lang="ru-RU" sz="1100" dirty="0">
                <a:solidFill>
                  <a:srgbClr val="3A488D"/>
                </a:solidFill>
              </a:rPr>
              <a:t>прототипа</a:t>
            </a:r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1100" dirty="0">
                <a:solidFill>
                  <a:srgbClr val="3A488D"/>
                </a:solidFill>
              </a:rPr>
              <a:t>Прототип устанавливается на тестовый маршрут, ведётся сборка данных</a:t>
            </a:r>
            <a:br>
              <a:rPr lang="ru-RU" sz="1100" dirty="0">
                <a:solidFill>
                  <a:srgbClr val="3A488D"/>
                </a:solidFill>
              </a:rPr>
            </a:br>
            <a:r>
              <a:rPr lang="ru-RU" sz="1100" dirty="0">
                <a:solidFill>
                  <a:srgbClr val="3A488D"/>
                </a:solidFill>
              </a:rPr>
              <a:t>Выявление дополнительных проблем, уточнение </a:t>
            </a:r>
            <a:r>
              <a:rPr lang="ru-RU" sz="1100" dirty="0" smtClean="0">
                <a:solidFill>
                  <a:srgbClr val="3A488D"/>
                </a:solidFill>
              </a:rPr>
              <a:t>задания</a:t>
            </a:r>
            <a:endParaRPr lang="ru-RU" sz="1100" dirty="0">
              <a:solidFill>
                <a:srgbClr val="3A488D"/>
              </a:solidFill>
            </a:endParaRPr>
          </a:p>
        </p:txBody>
      </p:sp>
      <p:sp>
        <p:nvSpPr>
          <p:cNvPr id="321" name="Google Shape;321;p41"/>
          <p:cNvSpPr txBox="1"/>
          <p:nvPr/>
        </p:nvSpPr>
        <p:spPr>
          <a:xfrm flipH="1">
            <a:off x="3665725" y="1672635"/>
            <a:ext cx="2294939" cy="130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8">
              <a:buClr>
                <a:srgbClr val="1B1B1B"/>
              </a:buClr>
              <a:buSzPts val="1600"/>
              <a:defRPr/>
            </a:pPr>
            <a:r>
              <a:rPr lang="en-US" sz="1100" b="1" dirty="0" smtClean="0">
                <a:solidFill>
                  <a:srgbClr val="3A488D"/>
                </a:solidFill>
              </a:rPr>
              <a:t>II </a:t>
            </a:r>
            <a:r>
              <a:rPr lang="ru-RU" sz="1100" b="1" dirty="0">
                <a:solidFill>
                  <a:srgbClr val="3A488D"/>
                </a:solidFill>
              </a:rPr>
              <a:t>кв. 2025</a:t>
            </a:r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1100" dirty="0" smtClean="0">
                <a:solidFill>
                  <a:srgbClr val="3A488D"/>
                </a:solidFill>
              </a:rPr>
              <a:t>Анализ </a:t>
            </a:r>
            <a:r>
              <a:rPr lang="ru-RU" sz="1100" dirty="0">
                <a:solidFill>
                  <a:srgbClr val="3A488D"/>
                </a:solidFill>
              </a:rPr>
              <a:t>данных</a:t>
            </a:r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1100" dirty="0">
                <a:solidFill>
                  <a:srgbClr val="3A488D"/>
                </a:solidFill>
              </a:rPr>
              <a:t>Анализ выявленных </a:t>
            </a:r>
            <a:r>
              <a:rPr lang="ru-RU" sz="1100" dirty="0" smtClean="0">
                <a:solidFill>
                  <a:srgbClr val="3A488D"/>
                </a:solidFill>
              </a:rPr>
              <a:t>проблем, Доработка </a:t>
            </a:r>
            <a:r>
              <a:rPr lang="ru-RU" sz="1100" dirty="0">
                <a:solidFill>
                  <a:srgbClr val="3A488D"/>
                </a:solidFill>
              </a:rPr>
              <a:t>прототипа на основе проведённого анализа</a:t>
            </a:r>
            <a:br>
              <a:rPr lang="ru-RU" sz="1100" dirty="0">
                <a:solidFill>
                  <a:srgbClr val="3A488D"/>
                </a:solidFill>
              </a:rPr>
            </a:br>
            <a:r>
              <a:rPr lang="ru-RU" sz="1100" dirty="0">
                <a:solidFill>
                  <a:srgbClr val="3A488D"/>
                </a:solidFill>
              </a:rPr>
              <a:t>Прототип </a:t>
            </a:r>
            <a:r>
              <a:rPr lang="en-US" sz="1100" dirty="0">
                <a:solidFill>
                  <a:srgbClr val="3A488D"/>
                </a:solidFill>
              </a:rPr>
              <a:t>v 2.0</a:t>
            </a:r>
            <a:r>
              <a:rPr lang="ru-RU" sz="1100" dirty="0">
                <a:solidFill>
                  <a:srgbClr val="3A488D"/>
                </a:solidFill>
              </a:rPr>
              <a:t> устанавливается на тестовый маршрут, ведётся сборка данных</a:t>
            </a:r>
            <a:r>
              <a:rPr lang="en-US" sz="1100" dirty="0">
                <a:solidFill>
                  <a:srgbClr val="8F00FF"/>
                </a:solidFill>
              </a:rPr>
              <a:t/>
            </a:r>
            <a:br>
              <a:rPr lang="en-US" sz="1100" dirty="0">
                <a:solidFill>
                  <a:srgbClr val="8F00FF"/>
                </a:solidFill>
              </a:rPr>
            </a:br>
            <a:r>
              <a:rPr lang="en-US" sz="1600" dirty="0">
                <a:solidFill>
                  <a:srgbClr val="8F00FF"/>
                </a:solidFill>
              </a:rPr>
              <a:t/>
            </a:r>
            <a:br>
              <a:rPr lang="en-US" sz="1600" dirty="0">
                <a:solidFill>
                  <a:srgbClr val="8F00FF"/>
                </a:solidFill>
              </a:rPr>
            </a:br>
            <a:endParaRPr sz="1200" dirty="0">
              <a:solidFill>
                <a:schemeClr val="dk1"/>
              </a:solidFill>
              <a:latin typeface="Albert Sans Medium"/>
              <a:ea typeface="Albert Sans Medium"/>
              <a:cs typeface="Albert Sans Medium"/>
              <a:sym typeface="Albert Sans Medium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 flipH="1">
            <a:off x="6306863" y="1672635"/>
            <a:ext cx="203274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b="1" dirty="0">
                <a:solidFill>
                  <a:srgbClr val="3A488D"/>
                </a:solidFill>
              </a:rPr>
              <a:t>II </a:t>
            </a:r>
            <a:r>
              <a:rPr lang="ru-RU" sz="1200" b="1" dirty="0">
                <a:solidFill>
                  <a:srgbClr val="3A488D"/>
                </a:solidFill>
              </a:rPr>
              <a:t>кв. 2025</a:t>
            </a:r>
          </a:p>
          <a:p>
            <a:pPr lvl="0"/>
            <a:r>
              <a:rPr lang="ru-RU" sz="1200" dirty="0" smtClean="0">
                <a:solidFill>
                  <a:srgbClr val="3A488D"/>
                </a:solidFill>
              </a:rPr>
              <a:t>Анализ </a:t>
            </a:r>
            <a:r>
              <a:rPr lang="ru-RU" sz="1200" dirty="0">
                <a:solidFill>
                  <a:srgbClr val="3A488D"/>
                </a:solidFill>
              </a:rPr>
              <a:t>данных 2.0</a:t>
            </a:r>
            <a:br>
              <a:rPr lang="ru-RU" sz="1200" dirty="0">
                <a:solidFill>
                  <a:srgbClr val="3A488D"/>
                </a:solidFill>
              </a:rPr>
            </a:br>
            <a:r>
              <a:rPr lang="ru-RU" sz="1200" dirty="0">
                <a:solidFill>
                  <a:srgbClr val="3A488D"/>
                </a:solidFill>
              </a:rPr>
              <a:t>Подача заявки на патент</a:t>
            </a:r>
            <a:br>
              <a:rPr lang="ru-RU" sz="1200" dirty="0">
                <a:solidFill>
                  <a:srgbClr val="3A488D"/>
                </a:solidFill>
              </a:rPr>
            </a:br>
            <a:r>
              <a:rPr lang="ru-RU" sz="1200" dirty="0">
                <a:solidFill>
                  <a:srgbClr val="3A488D"/>
                </a:solidFill>
              </a:rPr>
              <a:t>Выход на заказчиков с рабочим прототипом.</a:t>
            </a:r>
            <a:endParaRPr sz="1200" dirty="0">
              <a:solidFill>
                <a:srgbClr val="3A488D"/>
              </a:solidFill>
              <a:latin typeface="Albert Sans Medium"/>
              <a:ea typeface="Albert Sans Medium"/>
              <a:cs typeface="Albert Sans Medium"/>
              <a:sym typeface="Albert Sans Medium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 flipH="1">
            <a:off x="5664270" y="3744556"/>
            <a:ext cx="18123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8">
              <a:buClr>
                <a:srgbClr val="1B1B1B"/>
              </a:buClr>
              <a:buSzPts val="1600"/>
              <a:defRPr/>
            </a:pPr>
            <a:r>
              <a:rPr lang="en-US" sz="1100" b="1" dirty="0" smtClean="0">
                <a:solidFill>
                  <a:srgbClr val="3A488D"/>
                </a:solidFill>
              </a:rPr>
              <a:t>I </a:t>
            </a:r>
            <a:r>
              <a:rPr lang="ru-RU" sz="1100" b="1" dirty="0">
                <a:solidFill>
                  <a:srgbClr val="3A488D"/>
                </a:solidFill>
              </a:rPr>
              <a:t>кв. </a:t>
            </a:r>
            <a:r>
              <a:rPr lang="ru-RU" sz="1100" b="1" dirty="0" smtClean="0">
                <a:solidFill>
                  <a:srgbClr val="3A488D"/>
                </a:solidFill>
              </a:rPr>
              <a:t>2026</a:t>
            </a:r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1100" dirty="0" smtClean="0">
                <a:solidFill>
                  <a:srgbClr val="3A488D"/>
                </a:solidFill>
              </a:rPr>
              <a:t>Первые продажи</a:t>
            </a:r>
            <a:endParaRPr lang="ru-RU" sz="1100" dirty="0">
              <a:solidFill>
                <a:srgbClr val="3A488D"/>
              </a:solidFill>
            </a:endParaRPr>
          </a:p>
        </p:txBody>
      </p:sp>
      <p:sp>
        <p:nvSpPr>
          <p:cNvPr id="325" name="Google Shape;325;p41"/>
          <p:cNvSpPr txBox="1">
            <a:spLocks noGrp="1"/>
          </p:cNvSpPr>
          <p:nvPr>
            <p:ph type="title" idx="4294967295"/>
          </p:nvPr>
        </p:nvSpPr>
        <p:spPr>
          <a:xfrm>
            <a:off x="1024825" y="1160611"/>
            <a:ext cx="943800" cy="5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2"/>
                </a:solidFill>
              </a:rPr>
              <a:t>01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26" name="Google Shape;326;p41"/>
          <p:cNvSpPr txBox="1">
            <a:spLocks noGrp="1"/>
          </p:cNvSpPr>
          <p:nvPr>
            <p:ph type="title" idx="4294967295"/>
          </p:nvPr>
        </p:nvSpPr>
        <p:spPr>
          <a:xfrm>
            <a:off x="3723381" y="1153186"/>
            <a:ext cx="943800" cy="5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02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27" name="Google Shape;327;p41"/>
          <p:cNvSpPr txBox="1">
            <a:spLocks noGrp="1"/>
          </p:cNvSpPr>
          <p:nvPr>
            <p:ph type="title" idx="4294967295"/>
          </p:nvPr>
        </p:nvSpPr>
        <p:spPr>
          <a:xfrm>
            <a:off x="6306863" y="1160611"/>
            <a:ext cx="943800" cy="5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03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28" name="Google Shape;328;p41"/>
          <p:cNvSpPr txBox="1">
            <a:spLocks noGrp="1"/>
          </p:cNvSpPr>
          <p:nvPr>
            <p:ph type="title" idx="4294967295"/>
          </p:nvPr>
        </p:nvSpPr>
        <p:spPr>
          <a:xfrm>
            <a:off x="2779582" y="3232550"/>
            <a:ext cx="943800" cy="5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9" name="Google Shape;329;p41"/>
          <p:cNvSpPr txBox="1">
            <a:spLocks noGrp="1"/>
          </p:cNvSpPr>
          <p:nvPr>
            <p:ph type="title" idx="4294967295"/>
          </p:nvPr>
        </p:nvSpPr>
        <p:spPr>
          <a:xfrm>
            <a:off x="5420606" y="3232550"/>
            <a:ext cx="943800" cy="5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04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330" name="Google Shape;330;p41"/>
          <p:cNvCxnSpPr/>
          <p:nvPr/>
        </p:nvCxnSpPr>
        <p:spPr>
          <a:xfrm>
            <a:off x="1968625" y="1429275"/>
            <a:ext cx="169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" name="Google Shape;331;p41"/>
          <p:cNvCxnSpPr>
            <a:stCxn id="326" idx="3"/>
            <a:endCxn id="327" idx="1"/>
          </p:cNvCxnSpPr>
          <p:nvPr/>
        </p:nvCxnSpPr>
        <p:spPr>
          <a:xfrm>
            <a:off x="4667181" y="1421086"/>
            <a:ext cx="1639682" cy="74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2" name="Google Shape;332;p41"/>
          <p:cNvCxnSpPr/>
          <p:nvPr/>
        </p:nvCxnSpPr>
        <p:spPr>
          <a:xfrm flipH="1">
            <a:off x="6364281" y="1428511"/>
            <a:ext cx="886257" cy="2071939"/>
          </a:xfrm>
          <a:prstGeom prst="bentConnector3">
            <a:avLst>
              <a:gd name="adj1" fmla="val -17008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3" name="Google Shape;333;p41"/>
          <p:cNvCxnSpPr>
            <a:stCxn id="329" idx="1"/>
            <a:endCxn id="328" idx="3"/>
          </p:cNvCxnSpPr>
          <p:nvPr/>
        </p:nvCxnSpPr>
        <p:spPr>
          <a:xfrm rot="10800000">
            <a:off x="3723506" y="3500450"/>
            <a:ext cx="169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" name="Google Shape;324;p41"/>
          <p:cNvSpPr txBox="1"/>
          <p:nvPr/>
        </p:nvSpPr>
        <p:spPr>
          <a:xfrm flipH="1">
            <a:off x="2345332" y="3768350"/>
            <a:ext cx="2041038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8">
              <a:buClr>
                <a:srgbClr val="1B1B1B"/>
              </a:buClr>
              <a:buSzPts val="1600"/>
              <a:defRPr/>
            </a:pPr>
            <a:r>
              <a:rPr lang="en-US" sz="1100" b="1" dirty="0" smtClean="0">
                <a:solidFill>
                  <a:srgbClr val="3A488D"/>
                </a:solidFill>
              </a:rPr>
              <a:t>I </a:t>
            </a:r>
            <a:r>
              <a:rPr lang="ru-RU" sz="1100" b="1" dirty="0">
                <a:solidFill>
                  <a:srgbClr val="3A488D"/>
                </a:solidFill>
              </a:rPr>
              <a:t>кв. </a:t>
            </a:r>
            <a:r>
              <a:rPr lang="ru-RU" sz="1100" b="1" dirty="0" smtClean="0">
                <a:solidFill>
                  <a:srgbClr val="3A488D"/>
                </a:solidFill>
              </a:rPr>
              <a:t>2026</a:t>
            </a:r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1100" dirty="0" smtClean="0">
                <a:solidFill>
                  <a:srgbClr val="3A488D"/>
                </a:solidFill>
              </a:rPr>
              <a:t>Внедрение на транспорт </a:t>
            </a:r>
            <a:endParaRPr lang="ru-RU" sz="1100" dirty="0">
              <a:solidFill>
                <a:srgbClr val="3A48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/>
          <p:nvPr/>
        </p:nvSpPr>
        <p:spPr>
          <a:xfrm flipH="1">
            <a:off x="5215800" y="75"/>
            <a:ext cx="3928200" cy="5143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45" name="Google Shape;345;p43"/>
          <p:cNvSpPr/>
          <p:nvPr/>
        </p:nvSpPr>
        <p:spPr>
          <a:xfrm>
            <a:off x="0" y="75"/>
            <a:ext cx="3928200" cy="5143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47" name="Google Shape;347;p43"/>
          <p:cNvSpPr txBox="1">
            <a:spLocks noGrp="1"/>
          </p:cNvSpPr>
          <p:nvPr>
            <p:ph type="title"/>
          </p:nvPr>
        </p:nvSpPr>
        <p:spPr>
          <a:xfrm>
            <a:off x="920015" y="471520"/>
            <a:ext cx="2402100" cy="546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КОМАНДА</a:t>
            </a:r>
            <a:endParaRPr dirty="0"/>
          </a:p>
        </p:txBody>
      </p:sp>
      <p:sp>
        <p:nvSpPr>
          <p:cNvPr id="348" name="Google Shape;348;p43"/>
          <p:cNvSpPr txBox="1">
            <a:spLocks noGrp="1"/>
          </p:cNvSpPr>
          <p:nvPr>
            <p:ph type="subTitle" idx="1"/>
          </p:nvPr>
        </p:nvSpPr>
        <p:spPr>
          <a:xfrm>
            <a:off x="1964100" y="1191535"/>
            <a:ext cx="2607900" cy="591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МИХАИЛ ПОЛИТОВ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/>
              <a:t>л</a:t>
            </a:r>
            <a:r>
              <a:rPr lang="ru-RU" sz="2000" b="1" dirty="0" smtClean="0"/>
              <a:t>идер проекта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51" name="Google Shape;351;p43"/>
          <p:cNvCxnSpPr/>
          <p:nvPr/>
        </p:nvCxnSpPr>
        <p:spPr>
          <a:xfrm rot="10800000">
            <a:off x="639000" y="387088"/>
            <a:ext cx="1167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82" y="2738200"/>
            <a:ext cx="4063236" cy="22855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2000232" y="1935233"/>
            <a:ext cx="257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A488D"/>
                </a:solidFill>
              </a:rPr>
              <a:t>+7 (968) 103-21-37</a:t>
            </a:r>
          </a:p>
          <a:p>
            <a:pPr>
              <a:defRPr/>
            </a:pPr>
            <a:r>
              <a:rPr lang="en-US" dirty="0" smtClean="0">
                <a:latin typeface="+mj-lt"/>
                <a:hlinkClick r:id="rId4"/>
              </a:rPr>
              <a:t>m_politov@kkm55.ru</a:t>
            </a:r>
            <a:endParaRPr lang="en-US" dirty="0">
              <a:latin typeface="+mj-lt"/>
            </a:endParaRPr>
          </a:p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15" name="Google Shape;348;p43"/>
          <p:cNvSpPr txBox="1">
            <a:spLocks/>
          </p:cNvSpPr>
          <p:nvPr/>
        </p:nvSpPr>
        <p:spPr>
          <a:xfrm>
            <a:off x="4955953" y="1191534"/>
            <a:ext cx="2471561" cy="59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None/>
              <a:defRPr sz="1200" b="0" i="0" u="none" strike="noStrike" cap="none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None/>
              <a:defRPr sz="1200" b="0" i="0" u="none" strike="noStrike" cap="none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None/>
              <a:defRPr sz="1200" b="0" i="0" u="none" strike="noStrike" cap="none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None/>
              <a:defRPr sz="1200" b="0" i="0" u="none" strike="noStrike" cap="none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None/>
              <a:defRPr sz="1200" b="0" i="0" u="none" strike="noStrike" cap="none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None/>
              <a:defRPr sz="1200" b="0" i="0" u="none" strike="noStrike" cap="none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None/>
              <a:defRPr sz="1200" b="0" i="0" u="none" strike="noStrike" cap="none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None/>
              <a:defRPr sz="1200" b="0" i="0" u="none" strike="noStrike" cap="none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 Medium"/>
              <a:buNone/>
              <a:defRPr sz="1200" b="0" i="0" u="none" strike="noStrike" cap="none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>
            <a:pPr marL="0" indent="0"/>
            <a:r>
              <a:rPr lang="ru-RU" sz="2000" b="1" dirty="0" smtClean="0"/>
              <a:t>ДМИТРИЙ БЕЛОВ</a:t>
            </a:r>
          </a:p>
          <a:p>
            <a:pPr marL="0" indent="0"/>
            <a:r>
              <a:rPr lang="ru-RU" sz="2000" b="1" dirty="0" smtClean="0"/>
              <a:t>участник проекта</a:t>
            </a:r>
          </a:p>
          <a:p>
            <a:pPr marL="0" indent="0"/>
            <a:endParaRPr lang="ru-RU" dirty="0" smtClean="0"/>
          </a:p>
          <a:p>
            <a:pPr marL="0" indent="0"/>
            <a:endParaRPr lang="ru-RU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4955953" y="1935233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3A488D"/>
                </a:solidFill>
              </a:rPr>
              <a:t>+7 (923) 035-63-01</a:t>
            </a:r>
            <a:endParaRPr lang="en-US" dirty="0">
              <a:solidFill>
                <a:srgbClr val="3A488D"/>
              </a:solidFill>
            </a:endParaRPr>
          </a:p>
          <a:p>
            <a:pPr>
              <a:defRPr/>
            </a:pPr>
            <a:r>
              <a:rPr lang="en-US" dirty="0" smtClean="0">
                <a:latin typeface="+mj-lt"/>
                <a:hlinkClick r:id="rId5"/>
              </a:rPr>
              <a:t>it02@kkm55.ru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subTitle" idx="1"/>
          </p:nvPr>
        </p:nvSpPr>
        <p:spPr>
          <a:xfrm>
            <a:off x="749396" y="2004400"/>
            <a:ext cx="4625913" cy="25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  <a:defRPr/>
            </a:pPr>
            <a:r>
              <a:rPr lang="ru-RU" b="1" dirty="0" smtClean="0">
                <a:solidFill>
                  <a:srgbClr val="3A488D"/>
                </a:solidFill>
              </a:rPr>
              <a:t>Мы разрабатываем </a:t>
            </a:r>
            <a:r>
              <a:rPr lang="ru-RU" sz="1400" b="1" u="sng" dirty="0" smtClean="0">
                <a:solidFill>
                  <a:srgbClr val="3A488D"/>
                </a:solidFill>
              </a:rPr>
              <a:t>программное </a:t>
            </a:r>
            <a:r>
              <a:rPr lang="ru-RU" sz="1400" b="1" u="sng" dirty="0">
                <a:solidFill>
                  <a:srgbClr val="3A488D"/>
                </a:solidFill>
              </a:rPr>
              <a:t>обеспечение </a:t>
            </a:r>
            <a:r>
              <a:rPr lang="ru-RU" b="1" dirty="0">
                <a:solidFill>
                  <a:srgbClr val="3A488D"/>
                </a:solidFill>
              </a:rPr>
              <a:t>для </a:t>
            </a:r>
            <a:r>
              <a:rPr lang="ru-RU" b="1" dirty="0" smtClean="0">
                <a:solidFill>
                  <a:srgbClr val="3A488D"/>
                </a:solidFill>
              </a:rPr>
              <a:t>муниципальных </a:t>
            </a:r>
            <a:r>
              <a:rPr lang="ru-RU" b="1" dirty="0">
                <a:solidFill>
                  <a:srgbClr val="3A488D"/>
                </a:solidFill>
              </a:rPr>
              <a:t>автотранспортных предприятий и частных перевозчиков </a:t>
            </a:r>
            <a:r>
              <a:rPr lang="ru-RU" b="1" dirty="0" smtClean="0">
                <a:solidFill>
                  <a:srgbClr val="3A488D"/>
                </a:solidFill>
              </a:rPr>
              <a:t>с целью </a:t>
            </a:r>
            <a:r>
              <a:rPr lang="ru-RU" b="1" dirty="0">
                <a:solidFill>
                  <a:srgbClr val="3A488D"/>
                </a:solidFill>
              </a:rPr>
              <a:t>отслеживания загруженности подвижного состава и (в перспективе) </a:t>
            </a:r>
            <a:r>
              <a:rPr lang="ru-RU" b="1" dirty="0" smtClean="0">
                <a:solidFill>
                  <a:srgbClr val="3A488D"/>
                </a:solidFill>
              </a:rPr>
              <a:t>позволяющее </a:t>
            </a:r>
            <a:r>
              <a:rPr lang="ru-RU" b="1" dirty="0">
                <a:solidFill>
                  <a:srgbClr val="3A488D"/>
                </a:solidFill>
              </a:rPr>
              <a:t>на основе анализа </a:t>
            </a:r>
            <a:r>
              <a:rPr lang="ru-RU" b="1" dirty="0" err="1">
                <a:solidFill>
                  <a:srgbClr val="3A488D"/>
                </a:solidFill>
              </a:rPr>
              <a:t>Big</a:t>
            </a:r>
            <a:r>
              <a:rPr lang="ru-RU" b="1" dirty="0">
                <a:solidFill>
                  <a:srgbClr val="3A488D"/>
                </a:solidFill>
              </a:rPr>
              <a:t> </a:t>
            </a:r>
            <a:r>
              <a:rPr lang="ru-RU" b="1" dirty="0" err="1">
                <a:solidFill>
                  <a:srgbClr val="3A488D"/>
                </a:solidFill>
              </a:rPr>
              <a:t>Data</a:t>
            </a:r>
            <a:r>
              <a:rPr lang="ru-RU" b="1" dirty="0">
                <a:solidFill>
                  <a:srgbClr val="3A488D"/>
                </a:solidFill>
              </a:rPr>
              <a:t> </a:t>
            </a:r>
            <a:r>
              <a:rPr lang="ru-RU" sz="1400" b="1" u="sng" dirty="0">
                <a:solidFill>
                  <a:srgbClr val="3A488D"/>
                </a:solidFill>
              </a:rPr>
              <a:t>оптимизировать время движения </a:t>
            </a:r>
            <a:r>
              <a:rPr lang="ru-RU" sz="1400" b="1" u="sng" dirty="0" smtClean="0">
                <a:solidFill>
                  <a:srgbClr val="3A488D"/>
                </a:solidFill>
              </a:rPr>
              <a:t>и вместимость подвижного состава</a:t>
            </a:r>
            <a:r>
              <a:rPr lang="ru-RU" sz="1400" b="1" dirty="0" smtClean="0">
                <a:solidFill>
                  <a:srgbClr val="3A488D"/>
                </a:solidFill>
              </a:rPr>
              <a:t>. </a:t>
            </a:r>
            <a:endParaRPr lang="ru-RU" sz="1400" b="1" dirty="0">
              <a:solidFill>
                <a:srgbClr val="3A488D"/>
              </a:solidFill>
            </a:endParaRPr>
          </a:p>
          <a:p>
            <a:pPr>
              <a:defRPr/>
            </a:pPr>
            <a:endParaRPr lang="ru-RU" b="1" dirty="0">
              <a:solidFill>
                <a:srgbClr val="3A488D"/>
              </a:solidFill>
            </a:endParaRPr>
          </a:p>
          <a:p>
            <a:pPr marL="152400" indent="0">
              <a:buNone/>
              <a:defRPr/>
            </a:pPr>
            <a:r>
              <a:rPr lang="ru-RU" b="1" i="1" dirty="0">
                <a:solidFill>
                  <a:srgbClr val="3A488D"/>
                </a:solidFill>
              </a:rPr>
              <a:t>Обезличенный анализ движения пассажира и построение математической модели пассажира</a:t>
            </a:r>
          </a:p>
        </p:txBody>
      </p:sp>
      <p:sp>
        <p:nvSpPr>
          <p:cNvPr id="2" name="Рисунок 1"/>
          <p:cNvSpPr>
            <a:spLocks noGrp="1"/>
          </p:cNvSpPr>
          <p:nvPr>
            <p:ph type="pic" idx="2"/>
          </p:nvPr>
        </p:nvSpPr>
        <p:spPr/>
      </p:sp>
      <p:pic>
        <p:nvPicPr>
          <p:cNvPr id="6" name="Google Shape;207;p31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10498" t="15517" r="19226" b="15517"/>
          <a:stretch/>
        </p:blipFill>
        <p:spPr>
          <a:xfrm>
            <a:off x="5788908" y="539499"/>
            <a:ext cx="2846328" cy="412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subTitle" idx="3"/>
          </p:nvPr>
        </p:nvSpPr>
        <p:spPr>
          <a:xfrm>
            <a:off x="297988" y="1549152"/>
            <a:ext cx="3331039" cy="3125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ru-RU" sz="1300" dirty="0" smtClean="0">
                <a:solidFill>
                  <a:schemeClr val="accent6"/>
                </a:solidFill>
              </a:rPr>
              <a:t>ТЕХНОЛОГИИ СОЗДАНИЯ</a:t>
            </a:r>
          </a:p>
          <a:p>
            <a:pPr>
              <a:defRPr/>
            </a:pPr>
            <a:r>
              <a:rPr lang="ru-RU" sz="1300" dirty="0" smtClean="0">
                <a:solidFill>
                  <a:schemeClr val="accent6"/>
                </a:solidFill>
              </a:rPr>
              <a:t>ВЫСОКОСКОРОСТНЫХ</a:t>
            </a:r>
          </a:p>
          <a:p>
            <a:pPr>
              <a:defRPr/>
            </a:pPr>
            <a:r>
              <a:rPr lang="ru-RU" sz="1300" dirty="0" smtClean="0">
                <a:solidFill>
                  <a:schemeClr val="accent6"/>
                </a:solidFill>
              </a:rPr>
              <a:t>ТРАНСПОРТНЫХ СРЕДСТВ И</a:t>
            </a:r>
          </a:p>
          <a:p>
            <a:pPr>
              <a:defRPr/>
            </a:pPr>
            <a:r>
              <a:rPr lang="ru-RU" sz="1300" dirty="0" smtClean="0">
                <a:solidFill>
                  <a:schemeClr val="accent6"/>
                </a:solidFill>
              </a:rPr>
              <a:t>ИНТЕЛЛЕКТУАЛЬНЫХ СИСТЕМ </a:t>
            </a:r>
          </a:p>
          <a:p>
            <a:pPr>
              <a:defRPr/>
            </a:pPr>
            <a:r>
              <a:rPr lang="ru-RU" sz="1300" dirty="0" smtClean="0">
                <a:solidFill>
                  <a:schemeClr val="accent6"/>
                </a:solidFill>
              </a:rPr>
              <a:t>УПРАВЛЕНИЯ НОВЫМИ ВИДАМИ</a:t>
            </a:r>
          </a:p>
          <a:p>
            <a:pPr>
              <a:defRPr/>
            </a:pPr>
            <a:r>
              <a:rPr lang="ru-RU" sz="1300" dirty="0" smtClean="0">
                <a:solidFill>
                  <a:schemeClr val="accent6"/>
                </a:solidFill>
              </a:rPr>
              <a:t>ТРАНСПОРТА</a:t>
            </a:r>
          </a:p>
          <a:p>
            <a:pPr>
              <a:defRPr/>
            </a:pPr>
            <a:endParaRPr lang="ru-RU" sz="1300" dirty="0" smtClean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ru-RU" sz="1300" dirty="0" smtClean="0">
                <a:solidFill>
                  <a:schemeClr val="accent6"/>
                </a:solidFill>
              </a:rPr>
              <a:t>ТЕХНОЛОГИИ ХРАНЕНИЯ И</a:t>
            </a:r>
          </a:p>
          <a:p>
            <a:pPr>
              <a:defRPr/>
            </a:pPr>
            <a:r>
              <a:rPr lang="ru-RU" sz="1300" dirty="0" smtClean="0">
                <a:solidFill>
                  <a:schemeClr val="accent6"/>
                </a:solidFill>
              </a:rPr>
              <a:t>АНАЛИЗА БОЛЬШИХ ДАННЫХ</a:t>
            </a:r>
          </a:p>
          <a:p>
            <a:pPr>
              <a:defRPr/>
            </a:pPr>
            <a:endParaRPr lang="ru-RU" sz="1300" dirty="0" smtClean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ru-RU" sz="1300" dirty="0" smtClean="0">
                <a:solidFill>
                  <a:schemeClr val="accent6"/>
                </a:solidFill>
              </a:rPr>
              <a:t>ТЕХНОЛОГИИ SAAS</a:t>
            </a:r>
            <a:endParaRPr lang="ru-RU" sz="1300" dirty="0">
              <a:solidFill>
                <a:schemeClr val="accent6"/>
              </a:solidFill>
            </a:endParaRPr>
          </a:p>
        </p:txBody>
      </p:sp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297988" y="125101"/>
            <a:ext cx="3329100" cy="12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Сквозная технология</a:t>
            </a:r>
            <a:endParaRPr sz="30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9771" y="752062"/>
            <a:ext cx="4896402" cy="366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>
            <a:spLocks noGrp="1"/>
          </p:cNvSpPr>
          <p:nvPr>
            <p:ph type="title" idx="2"/>
          </p:nvPr>
        </p:nvSpPr>
        <p:spPr>
          <a:xfrm>
            <a:off x="4429134" y="291982"/>
            <a:ext cx="3492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ПРОБЛЕМА</a:t>
            </a:r>
            <a:endParaRPr sz="3000" dirty="0"/>
          </a:p>
        </p:txBody>
      </p:sp>
      <p:sp>
        <p:nvSpPr>
          <p:cNvPr id="278" name="Google Shape;278;p36"/>
          <p:cNvSpPr txBox="1">
            <a:spLocks noGrp="1"/>
          </p:cNvSpPr>
          <p:nvPr>
            <p:ph type="subTitle" idx="3"/>
          </p:nvPr>
        </p:nvSpPr>
        <p:spPr>
          <a:xfrm>
            <a:off x="3898232" y="1060882"/>
            <a:ext cx="4840131" cy="36192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8" indent="0" algn="l">
              <a:buClr>
                <a:srgbClr val="1B1B1B"/>
              </a:buClr>
              <a:buSzPts val="1600"/>
              <a:defRPr/>
            </a:pPr>
            <a:r>
              <a:rPr lang="ru-RU" sz="1600" b="1" dirty="0" smtClean="0">
                <a:solidFill>
                  <a:srgbClr val="3A488D"/>
                </a:solidFill>
                <a:ea typeface="Arial"/>
                <a:cs typeface="Arial"/>
              </a:rPr>
              <a:t>Перевозчики:</a:t>
            </a:r>
          </a:p>
          <a:p>
            <a:pPr marL="285750" lvl="8" indent="-285750" algn="l">
              <a:buClr>
                <a:srgbClr val="1B1B1B"/>
              </a:buClr>
              <a:buSzPts val="1600"/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3A488D"/>
                </a:solidFill>
                <a:ea typeface="Arial"/>
                <a:cs typeface="Arial"/>
              </a:rPr>
              <a:t>Количество </a:t>
            </a:r>
            <a:r>
              <a:rPr lang="ru-RU" sz="1400" dirty="0">
                <a:solidFill>
                  <a:srgbClr val="3A488D"/>
                </a:solidFill>
                <a:ea typeface="Arial"/>
                <a:cs typeface="Arial"/>
              </a:rPr>
              <a:t>подвижного состава на линии в связи с изменениями дорожной обстановки в режиме реального времени</a:t>
            </a:r>
            <a:r>
              <a:rPr lang="ru-RU" sz="1400" dirty="0" smtClean="0">
                <a:solidFill>
                  <a:srgbClr val="3A488D"/>
                </a:solidFill>
              </a:rPr>
              <a:t>.</a:t>
            </a:r>
          </a:p>
          <a:p>
            <a:pPr marL="285750" lvl="8" indent="-285750" algn="l">
              <a:buClr>
                <a:srgbClr val="1B1B1B"/>
              </a:buClr>
              <a:buSzPts val="1600"/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3A488D"/>
                </a:solidFill>
              </a:rPr>
              <a:t>Эффективное распределение подвижного состава в соответствии с потребностями потребителей.</a:t>
            </a:r>
            <a:endParaRPr lang="ru-RU" sz="1400" dirty="0">
              <a:solidFill>
                <a:srgbClr val="3A488D"/>
              </a:solidFill>
            </a:endParaRPr>
          </a:p>
          <a:p>
            <a:pPr marL="0" lvl="8" indent="0" algn="l">
              <a:buClr>
                <a:srgbClr val="1B1B1B"/>
              </a:buClr>
              <a:buSzPts val="1600"/>
              <a:defRPr/>
            </a:pPr>
            <a:endParaRPr lang="ru-RU" sz="1600" dirty="0" smtClean="0">
              <a:solidFill>
                <a:srgbClr val="3A488D"/>
              </a:solidFill>
            </a:endParaRPr>
          </a:p>
          <a:p>
            <a:pPr marL="0" lvl="8" indent="0" algn="l">
              <a:buClr>
                <a:srgbClr val="1B1B1B"/>
              </a:buClr>
              <a:buSzPts val="1600"/>
              <a:defRPr/>
            </a:pPr>
            <a:r>
              <a:rPr lang="ru-RU" sz="1600" dirty="0">
                <a:solidFill>
                  <a:srgbClr val="3A488D"/>
                </a:solidFill>
              </a:rPr>
              <a:t/>
            </a:r>
            <a:br>
              <a:rPr lang="ru-RU" sz="1600" dirty="0">
                <a:solidFill>
                  <a:srgbClr val="3A488D"/>
                </a:solidFill>
              </a:rPr>
            </a:br>
            <a:r>
              <a:rPr lang="ru-RU" sz="1600" b="1" dirty="0" smtClean="0">
                <a:solidFill>
                  <a:srgbClr val="3A488D"/>
                </a:solidFill>
              </a:rPr>
              <a:t>Потребители услуг:</a:t>
            </a:r>
          </a:p>
          <a:p>
            <a:pPr marL="285750" lvl="8" indent="-285750" algn="l">
              <a:buClr>
                <a:srgbClr val="1B1B1B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3A488D"/>
                </a:solidFill>
              </a:rPr>
              <a:t>Недовольство </a:t>
            </a:r>
            <a:r>
              <a:rPr lang="ru-RU" sz="1400" dirty="0">
                <a:solidFill>
                  <a:srgbClr val="3A488D"/>
                </a:solidFill>
              </a:rPr>
              <a:t>пассажиров из-за долгого ожидания транспорта </a:t>
            </a:r>
            <a:r>
              <a:rPr lang="ru-RU" sz="1400" dirty="0">
                <a:solidFill>
                  <a:srgbClr val="3A488D"/>
                </a:solidFill>
                <a:ea typeface="Arial"/>
                <a:cs typeface="Arial"/>
              </a:rPr>
              <a:t>и/или переполненности транспорта в час пик или в периоды распространения инфекционных заболеваний (сезонные вспышки гриппа, ОРЗ, </a:t>
            </a:r>
            <a:r>
              <a:rPr lang="ru-RU" sz="1400" dirty="0" err="1" smtClean="0">
                <a:solidFill>
                  <a:srgbClr val="3A488D"/>
                </a:solidFill>
                <a:ea typeface="Arial"/>
                <a:cs typeface="Arial"/>
              </a:rPr>
              <a:t>коронавируса</a:t>
            </a:r>
            <a:r>
              <a:rPr lang="ru-RU" sz="1400" dirty="0" smtClean="0">
                <a:solidFill>
                  <a:srgbClr val="3A488D"/>
                </a:solidFill>
                <a:ea typeface="Arial"/>
                <a:cs typeface="Arial"/>
              </a:rPr>
              <a:t>).</a:t>
            </a:r>
          </a:p>
          <a:p>
            <a:pPr marL="285750" lvl="8" indent="-285750" algn="l">
              <a:buClr>
                <a:srgbClr val="1B1B1B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3A488D"/>
                </a:solidFill>
                <a:ea typeface="Arial"/>
                <a:cs typeface="Arial"/>
              </a:rPr>
              <a:t>Пересадки</a:t>
            </a:r>
            <a:r>
              <a:rPr lang="ru-RU" sz="1400" dirty="0">
                <a:solidFill>
                  <a:srgbClr val="3A488D"/>
                </a:solidFill>
                <a:ea typeface="Arial"/>
                <a:cs typeface="Arial"/>
              </a:rPr>
              <a:t>, длительное время в пути.</a:t>
            </a:r>
            <a:endParaRPr lang="ru-RU" sz="1400" dirty="0">
              <a:solidFill>
                <a:srgbClr val="3A488D"/>
              </a:solidFill>
            </a:endParaRPr>
          </a:p>
        </p:txBody>
      </p:sp>
      <p:pic>
        <p:nvPicPr>
          <p:cNvPr id="281" name="Google Shape;281;p36"/>
          <p:cNvPicPr preferRelativeResize="0">
            <a:picLocks noGrp="1"/>
          </p:cNvPicPr>
          <p:nvPr>
            <p:ph type="pic" idx="6"/>
          </p:nvPr>
        </p:nvPicPr>
        <p:blipFill rotWithShape="1">
          <a:blip r:embed="rId3">
            <a:alphaModFix/>
          </a:blip>
          <a:srcRect l="7541" r="7532"/>
          <a:stretch/>
        </p:blipFill>
        <p:spPr>
          <a:xfrm>
            <a:off x="583800" y="539500"/>
            <a:ext cx="2760599" cy="406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394" y="2393704"/>
            <a:ext cx="4516998" cy="2082043"/>
          </a:xfrm>
        </p:spPr>
        <p:txBody>
          <a:bodyPr/>
          <a:lstStyle/>
          <a:p>
            <a:pPr marL="0" lvl="8" indent="0" algn="l">
              <a:buClr>
                <a:srgbClr val="1B1B1B"/>
              </a:buClr>
              <a:defRPr/>
            </a:pP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В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настоящее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время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есть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установленный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график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движения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маршрутов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,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который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не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принимает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во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вн</a:t>
            </a:r>
            <a:r>
              <a:rPr lang="ru-RU" dirty="0">
                <a:solidFill>
                  <a:srgbClr val="3A488D"/>
                </a:solidFill>
                <a:ea typeface="Arial"/>
                <a:cs typeface="Arial"/>
              </a:rPr>
              <a:t>и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мание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дорожную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обстановку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.</a:t>
            </a:r>
            <a:r>
              <a:rPr lang="ru-RU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endParaRPr lang="ru-RU" dirty="0" smtClean="0">
              <a:solidFill>
                <a:srgbClr val="3A488D"/>
              </a:solidFill>
              <a:ea typeface="Arial"/>
              <a:cs typeface="Arial"/>
            </a:endParaRPr>
          </a:p>
          <a:p>
            <a:pPr marL="0" lvl="8" indent="0" algn="l">
              <a:buClr>
                <a:srgbClr val="1B1B1B"/>
              </a:buClr>
              <a:defRPr/>
            </a:pPr>
            <a:endParaRPr lang="ru-RU" dirty="0">
              <a:solidFill>
                <a:srgbClr val="3A488D"/>
              </a:solidFill>
              <a:ea typeface="Arial"/>
              <a:cs typeface="Arial"/>
            </a:endParaRPr>
          </a:p>
          <a:p>
            <a:pPr marL="0" lvl="8" indent="0" algn="l">
              <a:buClr>
                <a:srgbClr val="1B1B1B"/>
              </a:buClr>
              <a:defRPr/>
            </a:pPr>
            <a:r>
              <a:rPr lang="en-US" dirty="0" err="1" smtClean="0">
                <a:solidFill>
                  <a:srgbClr val="3A488D"/>
                </a:solidFill>
                <a:ea typeface="Arial"/>
                <a:cs typeface="Arial"/>
              </a:rPr>
              <a:t>Контроль</a:t>
            </a:r>
            <a:r>
              <a:rPr lang="en-US" dirty="0" smtClean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за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своевременной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оплатой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проезда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осуществляется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ситуативно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при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помощи</a:t>
            </a:r>
            <a:r>
              <a:rPr lang="en-US" dirty="0">
                <a:solidFill>
                  <a:srgbClr val="3A488D"/>
                </a:solidFill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3A488D"/>
                </a:solidFill>
                <a:ea typeface="Arial"/>
                <a:cs typeface="Arial"/>
              </a:rPr>
              <a:t>контролеров</a:t>
            </a:r>
            <a:r>
              <a:rPr lang="ru-RU" dirty="0">
                <a:solidFill>
                  <a:srgbClr val="3A488D"/>
                </a:solidFill>
              </a:rPr>
              <a:t> (на примере г. Омска)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r="46917"/>
          <a:stretch/>
        </p:blipFill>
        <p:spPr>
          <a:xfrm>
            <a:off x="5706579" y="880024"/>
            <a:ext cx="3141787" cy="3754712"/>
          </a:xfrm>
          <a:prstGeom prst="rect">
            <a:avLst/>
          </a:prstGeom>
        </p:spPr>
      </p:pic>
      <p:sp>
        <p:nvSpPr>
          <p:cNvPr id="12" name="Google Shape;286;p37"/>
          <p:cNvSpPr txBox="1">
            <a:spLocks noGrp="1"/>
          </p:cNvSpPr>
          <p:nvPr>
            <p:ph type="title"/>
          </p:nvPr>
        </p:nvSpPr>
        <p:spPr>
          <a:xfrm>
            <a:off x="694394" y="1464628"/>
            <a:ext cx="2418890" cy="5291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АНАЛОГИ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3474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609997" y="424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КОНКУРЕНТЫ</a:t>
            </a:r>
            <a:endParaRPr dirty="0"/>
          </a:p>
        </p:txBody>
      </p:sp>
      <p:sp>
        <p:nvSpPr>
          <p:cNvPr id="246" name="Google Shape;246;p34"/>
          <p:cNvSpPr txBox="1">
            <a:spLocks noGrp="1"/>
          </p:cNvSpPr>
          <p:nvPr>
            <p:ph type="subTitle" idx="6"/>
          </p:nvPr>
        </p:nvSpPr>
        <p:spPr>
          <a:xfrm>
            <a:off x="1001575" y="2751075"/>
            <a:ext cx="331440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 err="1">
                <a:solidFill>
                  <a:schemeClr val="tx1"/>
                </a:solidFill>
              </a:rPr>
              <a:t>NordClan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7" name="Google Shape;247;p34"/>
          <p:cNvSpPr txBox="1">
            <a:spLocks noGrp="1"/>
          </p:cNvSpPr>
          <p:nvPr>
            <p:ph type="subTitle" idx="1"/>
          </p:nvPr>
        </p:nvSpPr>
        <p:spPr>
          <a:xfrm>
            <a:off x="1001574" y="1735625"/>
            <a:ext cx="33144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>
                <a:solidFill>
                  <a:schemeClr val="tx1"/>
                </a:solidFill>
              </a:rPr>
              <a:t>Разработка Автоматизированная система контроля выполнения транспортной работы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8" name="Google Shape;248;p34"/>
          <p:cNvSpPr txBox="1">
            <a:spLocks noGrp="1"/>
          </p:cNvSpPr>
          <p:nvPr>
            <p:ph type="subTitle" idx="2"/>
          </p:nvPr>
        </p:nvSpPr>
        <p:spPr>
          <a:xfrm>
            <a:off x="4827999" y="2008713"/>
            <a:ext cx="33144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Управленческий учет</a:t>
            </a:r>
            <a:endParaRPr dirty="0"/>
          </a:p>
        </p:txBody>
      </p:sp>
      <p:sp>
        <p:nvSpPr>
          <p:cNvPr id="249" name="Google Shape;249;p34"/>
          <p:cNvSpPr txBox="1">
            <a:spLocks noGrp="1"/>
          </p:cNvSpPr>
          <p:nvPr>
            <p:ph type="subTitle" idx="3"/>
          </p:nvPr>
        </p:nvSpPr>
        <p:spPr>
          <a:xfrm>
            <a:off x="1001574" y="3396200"/>
            <a:ext cx="33144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>
                <a:solidFill>
                  <a:schemeClr val="tx1"/>
                </a:solidFill>
              </a:rPr>
              <a:t>Сервис </a:t>
            </a:r>
            <a:r>
              <a:rPr lang="en-US" dirty="0" err="1" smtClean="0">
                <a:solidFill>
                  <a:schemeClr val="tx1"/>
                </a:solidFill>
              </a:rPr>
              <a:t>Rdetector</a:t>
            </a:r>
            <a:r>
              <a:rPr lang="en-US" dirty="0" smtClean="0">
                <a:solidFill>
                  <a:schemeClr val="tx1"/>
                </a:solidFill>
              </a:rPr>
              <a:t> –</a:t>
            </a:r>
            <a:r>
              <a:rPr lang="ru-RU" dirty="0" smtClean="0">
                <a:solidFill>
                  <a:schemeClr val="tx1"/>
                </a:solidFill>
              </a:rPr>
              <a:t> расчет пассажиропотока с использованием </a:t>
            </a:r>
            <a:r>
              <a:rPr lang="ru-RU" dirty="0" err="1" smtClean="0">
                <a:solidFill>
                  <a:schemeClr val="tx1"/>
                </a:solidFill>
              </a:rPr>
              <a:t>видеодатчиков</a:t>
            </a:r>
            <a:r>
              <a:rPr lang="ru-RU" dirty="0" smtClean="0">
                <a:solidFill>
                  <a:schemeClr val="tx1"/>
                </a:solidFill>
              </a:rPr>
              <a:t> распознавания на входе / выходе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0" name="Google Shape;250;p34"/>
          <p:cNvSpPr txBox="1">
            <a:spLocks noGrp="1"/>
          </p:cNvSpPr>
          <p:nvPr>
            <p:ph type="subTitle" idx="4"/>
          </p:nvPr>
        </p:nvSpPr>
        <p:spPr>
          <a:xfrm>
            <a:off x="4828026" y="3396200"/>
            <a:ext cx="33144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>
                <a:solidFill>
                  <a:schemeClr val="tx1"/>
                </a:solidFill>
              </a:rPr>
              <a:t>Программа расчёта эффективности транспортных систем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5"/>
          </p:nvPr>
        </p:nvSpPr>
        <p:spPr>
          <a:xfrm>
            <a:off x="1001575" y="1090375"/>
            <a:ext cx="331440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dirty="0">
                <a:solidFill>
                  <a:schemeClr val="tx1"/>
                </a:solidFill>
              </a:rPr>
              <a:t>ГК </a:t>
            </a:r>
            <a:r>
              <a:rPr lang="ru-RU" dirty="0" err="1">
                <a:solidFill>
                  <a:schemeClr val="tx1"/>
                </a:solidFill>
              </a:rPr>
              <a:t>Транснавигация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2" name="Google Shape;252;p34"/>
          <p:cNvSpPr txBox="1">
            <a:spLocks noGrp="1"/>
          </p:cNvSpPr>
          <p:nvPr>
            <p:ph type="subTitle" idx="7"/>
          </p:nvPr>
        </p:nvSpPr>
        <p:spPr>
          <a:xfrm>
            <a:off x="4779873" y="1359750"/>
            <a:ext cx="331440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8" indent="0" algn="l">
              <a:buClr>
                <a:srgbClr val="1B1B1B"/>
              </a:buClr>
              <a:buSzPts val="1600"/>
              <a:defRPr/>
            </a:pPr>
            <a:r>
              <a:rPr lang="ru-RU" sz="2000" dirty="0">
                <a:solidFill>
                  <a:schemeClr val="tx1"/>
                </a:solidFill>
              </a:rPr>
              <a:t>1С:Управление автотранспортом</a:t>
            </a:r>
          </a:p>
        </p:txBody>
      </p:sp>
      <p:sp>
        <p:nvSpPr>
          <p:cNvPr id="253" name="Google Shape;253;p34"/>
          <p:cNvSpPr txBox="1">
            <a:spLocks noGrp="1"/>
          </p:cNvSpPr>
          <p:nvPr>
            <p:ph type="subTitle" idx="8"/>
          </p:nvPr>
        </p:nvSpPr>
        <p:spPr>
          <a:xfrm>
            <a:off x="4827999" y="2751075"/>
            <a:ext cx="331440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dirty="0">
                <a:solidFill>
                  <a:schemeClr val="tx1"/>
                </a:solidFill>
              </a:rPr>
              <a:t>ПРЭТС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>
            <a:off x="713225" y="1485254"/>
            <a:ext cx="4137687" cy="5635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ПРОДУКТ</a:t>
            </a:r>
            <a:endParaRPr sz="3000" dirty="0"/>
          </a:p>
        </p:txBody>
      </p:sp>
      <p:sp>
        <p:nvSpPr>
          <p:cNvPr id="287" name="Google Shape;287;p37"/>
          <p:cNvSpPr txBox="1">
            <a:spLocks noGrp="1"/>
          </p:cNvSpPr>
          <p:nvPr>
            <p:ph type="subTitle" idx="1"/>
          </p:nvPr>
        </p:nvSpPr>
        <p:spPr>
          <a:xfrm>
            <a:off x="713225" y="2283702"/>
            <a:ext cx="4827000" cy="1834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Продажа лицензии на ПО </a:t>
            </a:r>
            <a:r>
              <a:rPr lang="en-US" b="1" dirty="0" smtClean="0"/>
              <a:t>SAAS</a:t>
            </a:r>
            <a:endParaRPr lang="ru-RU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 smtClean="0"/>
              <a:t>Безлимитное</a:t>
            </a:r>
            <a:r>
              <a:rPr lang="ru-RU" b="1" dirty="0" smtClean="0"/>
              <a:t> количество пользователей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Подписка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50000 рублей в месяц</a:t>
            </a:r>
            <a:endParaRPr b="1" dirty="0"/>
          </a:p>
        </p:txBody>
      </p:sp>
      <p:pic>
        <p:nvPicPr>
          <p:cNvPr id="288" name="Google Shape;288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180" r="27184"/>
          <a:stretch/>
        </p:blipFill>
        <p:spPr>
          <a:xfrm>
            <a:off x="5786400" y="539500"/>
            <a:ext cx="2787000" cy="40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8950" y="2072253"/>
            <a:ext cx="2488818" cy="282288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Google Shape;4844;p60"/>
          <p:cNvSpPr/>
          <p:nvPr/>
        </p:nvSpPr>
        <p:spPr>
          <a:xfrm>
            <a:off x="868763" y="2499574"/>
            <a:ext cx="498261" cy="502781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0000" y="984387"/>
            <a:ext cx="74802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tx1"/>
                </a:solidFill>
                <a:latin typeface="Lexend" panose="020B0604020202020204" charset="0"/>
                <a:ea typeface="Lexend"/>
                <a:cs typeface="Lexend"/>
                <a:sym typeface="Lexend"/>
              </a:rPr>
              <a:t>Численность предприятий городского и пригородного автобусного транспорта в России. 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  <a:latin typeface="Lexend" panose="020B0604020202020204" charset="0"/>
                <a:ea typeface="Lexend"/>
                <a:cs typeface="Lexend"/>
                <a:sym typeface="Lexend"/>
              </a:rPr>
              <a:t>						Росстат, 2023</a:t>
            </a:r>
            <a:endParaRPr lang="en-US" sz="2000" b="1" dirty="0">
              <a:solidFill>
                <a:schemeClr val="tx1"/>
              </a:solidFill>
              <a:latin typeface="Lexend" panose="020B0604020202020204" charset="0"/>
              <a:ea typeface="Lexend"/>
              <a:cs typeface="Lexend"/>
              <a:sym typeface="Lexend"/>
            </a:endParaRPr>
          </a:p>
        </p:txBody>
      </p:sp>
      <p:sp>
        <p:nvSpPr>
          <p:cNvPr id="14" name="Google Shape;4844;p60"/>
          <p:cNvSpPr/>
          <p:nvPr/>
        </p:nvSpPr>
        <p:spPr>
          <a:xfrm>
            <a:off x="1487732" y="2256050"/>
            <a:ext cx="502638" cy="494915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5" name="Google Shape;4844;p60"/>
          <p:cNvSpPr/>
          <p:nvPr/>
        </p:nvSpPr>
        <p:spPr>
          <a:xfrm>
            <a:off x="2111078" y="2499574"/>
            <a:ext cx="552305" cy="502781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8037" y="2499574"/>
            <a:ext cx="2314253" cy="233068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AAD6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9219" y="4248150"/>
            <a:ext cx="1015217" cy="5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ТАМ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41901" y="3160116"/>
            <a:ext cx="1872735" cy="87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ru-RU" sz="5000" dirty="0" smtClean="0">
                <a:solidFill>
                  <a:srgbClr val="FAAD60"/>
                </a:solidFill>
              </a:rPr>
              <a:t>1664</a:t>
            </a:r>
            <a:endParaRPr lang="ru-RU" sz="5000" dirty="0">
              <a:solidFill>
                <a:srgbClr val="FAAD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41432" y="3091365"/>
            <a:ext cx="1919322" cy="173501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4844;p60"/>
          <p:cNvSpPr/>
          <p:nvPr/>
        </p:nvSpPr>
        <p:spPr>
          <a:xfrm>
            <a:off x="4914821" y="2750965"/>
            <a:ext cx="457950" cy="443510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2" name="Google Shape;4844;p60"/>
          <p:cNvSpPr/>
          <p:nvPr/>
        </p:nvSpPr>
        <p:spPr>
          <a:xfrm>
            <a:off x="7370202" y="3243783"/>
            <a:ext cx="454710" cy="408750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3" name="Google Shape;4844;p60"/>
          <p:cNvSpPr/>
          <p:nvPr/>
        </p:nvSpPr>
        <p:spPr>
          <a:xfrm>
            <a:off x="4357553" y="2750965"/>
            <a:ext cx="465765" cy="452487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170821" y="4282332"/>
            <a:ext cx="1120656" cy="25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SO</a:t>
            </a:r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357554" y="4179828"/>
            <a:ext cx="1015217" cy="57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ru-RU" dirty="0" smtClean="0">
                <a:solidFill>
                  <a:schemeClr val="tx1"/>
                </a:solidFill>
              </a:rPr>
              <a:t>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003455" y="3302266"/>
            <a:ext cx="1872735" cy="87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US" sz="5000" dirty="0" smtClean="0">
                <a:solidFill>
                  <a:srgbClr val="FAAD60"/>
                </a:solidFill>
              </a:rPr>
              <a:t>1100</a:t>
            </a:r>
            <a:endParaRPr lang="ru-RU" sz="5000" dirty="0">
              <a:solidFill>
                <a:srgbClr val="FAAD60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931535" y="3591382"/>
            <a:ext cx="1629219" cy="87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US" sz="5000" dirty="0" smtClean="0">
                <a:solidFill>
                  <a:srgbClr val="FAAD60"/>
                </a:solidFill>
              </a:rPr>
              <a:t>200</a:t>
            </a:r>
            <a:endParaRPr lang="ru-RU" sz="5000" dirty="0">
              <a:solidFill>
                <a:srgbClr val="FAA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>
            <a:spLocks noGrp="1"/>
          </p:cNvSpPr>
          <p:nvPr>
            <p:ph type="title"/>
          </p:nvPr>
        </p:nvSpPr>
        <p:spPr>
          <a:xfrm>
            <a:off x="548121" y="40377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БИЗНЕС-МОДЕЛЬ</a:t>
            </a:r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05639"/>
              </p:ext>
            </p:extLst>
          </p:nvPr>
        </p:nvGraphicFramePr>
        <p:xfrm>
          <a:off x="646267" y="1017725"/>
          <a:ext cx="7894949" cy="3760531"/>
        </p:xfrm>
        <a:graphic>
          <a:graphicData uri="http://schemas.openxmlformats.org/drawingml/2006/table">
            <a:tbl>
              <a:tblPr>
                <a:tableStyleId>{AA3D7FC8-290F-4796-9681-96487ECDE143}</a:tableStyleId>
              </a:tblPr>
              <a:tblGrid>
                <a:gridCol w="1354944"/>
                <a:gridCol w="1675010"/>
                <a:gridCol w="1578989"/>
                <a:gridCol w="1675010"/>
                <a:gridCol w="1610996"/>
              </a:tblGrid>
              <a:tr h="1342183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rgbClr val="3A488D"/>
                          </a:solidFill>
                          <a:effectLst/>
                        </a:rPr>
                        <a:t>Основные партнеры</a:t>
                      </a: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1. Процессинговый центр</a:t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2. Оператор фискальных данных</a:t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3. Дата-центр</a:t>
                      </a:r>
                      <a:endParaRPr lang="ru-RU" sz="1100" b="0" i="0" u="none" strike="noStrike" dirty="0">
                        <a:solidFill>
                          <a:srgbClr val="3A488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rgbClr val="3A488D"/>
                          </a:solidFill>
                          <a:effectLst/>
                        </a:rPr>
                        <a:t>Основные направления деятельности</a:t>
                      </a: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ПО для расчета эффективности городских пассажирских перевозок</a:t>
                      </a:r>
                      <a:endParaRPr lang="ru-RU" sz="1100" b="0" i="0" u="none" strike="noStrike" dirty="0">
                        <a:solidFill>
                          <a:srgbClr val="3A488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rgbClr val="3A488D"/>
                          </a:solidFill>
                          <a:effectLst/>
                        </a:rPr>
                        <a:t>Предлагаемые преимущества:</a:t>
                      </a: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1. Повышение эффективности использования существующего подвижного состава</a:t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2. Снижение затрат на ремонт</a:t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3. Экономия ГСМ</a:t>
                      </a:r>
                      <a:endParaRPr lang="ru-RU" sz="1100" b="1" i="0" u="none" strike="noStrike" dirty="0">
                        <a:solidFill>
                          <a:srgbClr val="3A488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rgbClr val="3A488D"/>
                          </a:solidFill>
                          <a:effectLst/>
                        </a:rPr>
                        <a:t>Отношения с клиентами</a:t>
                      </a: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1. Форумы,</a:t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2. Круглые столы</a:t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3. </a:t>
                      </a:r>
                      <a:r>
                        <a:rPr lang="ru-RU" sz="1100" u="none" strike="noStrike" dirty="0" smtClean="0">
                          <a:solidFill>
                            <a:srgbClr val="3A488D"/>
                          </a:solidFill>
                          <a:effectLst/>
                        </a:rPr>
                        <a:t>Профессиональные конференции</a:t>
                      </a: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4. Минтранс РФ</a:t>
                      </a:r>
                      <a:endParaRPr lang="ru-RU" sz="1100" b="0" i="0" u="none" strike="noStrike" dirty="0">
                        <a:solidFill>
                          <a:srgbClr val="3A488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rgbClr val="3A488D"/>
                          </a:solidFill>
                          <a:effectLst/>
                        </a:rPr>
                        <a:t>Сегменты клиентов</a:t>
                      </a: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1. Городские транспортные министерства</a:t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2. ПАТП</a:t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3. Частные перевозчики</a:t>
                      </a:r>
                      <a:endParaRPr lang="ru-RU" sz="1100" b="0" i="0" u="none" strike="noStrike" dirty="0">
                        <a:solidFill>
                          <a:srgbClr val="3A488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rgbClr val="3A488D"/>
                          </a:solidFill>
                          <a:effectLst/>
                        </a:rPr>
                        <a:t>Основные ресурсы</a:t>
                      </a: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1. Интеллектуальные: методика расчет</a:t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2. Персонал</a:t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3. Финансы - привлекаем</a:t>
                      </a:r>
                      <a:endParaRPr lang="ru-RU" sz="1100" b="0" i="0" u="none" strike="noStrike" dirty="0">
                        <a:solidFill>
                          <a:srgbClr val="3A488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rgbClr val="3A488D"/>
                          </a:solidFill>
                          <a:effectLst/>
                        </a:rPr>
                        <a:t>Каналы сбыта</a:t>
                      </a: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1. Тендеры</a:t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2. Прямой договор</a:t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endParaRPr lang="ru-RU" sz="1100" b="1" i="0" u="none" strike="noStrike" dirty="0">
                        <a:solidFill>
                          <a:srgbClr val="3A488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6165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rgbClr val="3A488D"/>
                          </a:solidFill>
                          <a:effectLst/>
                        </a:rPr>
                        <a:t>Структура расходов</a:t>
                      </a: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1. </a:t>
                      </a:r>
                      <a:r>
                        <a:rPr lang="ru-RU" sz="1100" u="none" strike="noStrike" dirty="0" smtClean="0">
                          <a:solidFill>
                            <a:srgbClr val="3A488D"/>
                          </a:solidFill>
                          <a:effectLst/>
                        </a:rPr>
                        <a:t>Мотивационная для партнеров</a:t>
                      </a: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 smtClean="0">
                          <a:solidFill>
                            <a:srgbClr val="3A488D"/>
                          </a:solidFill>
                          <a:effectLst/>
                        </a:rPr>
                        <a:t>2. Зарплата </a:t>
                      </a: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3A488D"/>
                          </a:solidFill>
                          <a:effectLst/>
                          <a:latin typeface="+mn-lt"/>
                        </a:rPr>
                        <a:t>3. Поддержка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3A488D"/>
                          </a:solidFill>
                          <a:effectLst/>
                          <a:latin typeface="+mn-lt"/>
                        </a:rPr>
                        <a:t> продукта</a:t>
                      </a:r>
                    </a:p>
                    <a:p>
                      <a:pPr algn="l" fontAlgn="t"/>
                      <a:r>
                        <a:rPr lang="ru-RU" sz="1100" b="0" i="0" u="none" strike="noStrike" baseline="0" dirty="0" smtClean="0">
                          <a:solidFill>
                            <a:srgbClr val="3A488D"/>
                          </a:solidFill>
                          <a:effectLst/>
                          <a:latin typeface="+mn-lt"/>
                        </a:rPr>
                        <a:t>4. Аренда помещения </a:t>
                      </a:r>
                      <a:endParaRPr lang="ru-RU" sz="1100" b="0" i="0" u="none" strike="noStrike" dirty="0">
                        <a:solidFill>
                          <a:srgbClr val="3A488D"/>
                        </a:solidFill>
                        <a:effectLst/>
                        <a:latin typeface="+mn-lt"/>
                      </a:endParaRPr>
                    </a:p>
                  </a:txBody>
                  <a:tcPr marL="6523" marR="6523" marT="6523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rgbClr val="3A488D"/>
                          </a:solidFill>
                          <a:effectLst/>
                        </a:rPr>
                        <a:t>Потоки выручки</a:t>
                      </a: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rgbClr val="3A488D"/>
                          </a:solidFill>
                          <a:effectLst/>
                        </a:rPr>
                        <a:t>Прямая продажа + подписка</a:t>
                      </a:r>
                      <a:endParaRPr lang="ru-RU" sz="1100" b="0" i="0" u="none" strike="noStrike" dirty="0">
                        <a:solidFill>
                          <a:srgbClr val="3A488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9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onomous Bus Project Proposal by Slidesgo">
  <a:themeElements>
    <a:clrScheme name="Simple Light">
      <a:dk1>
        <a:srgbClr val="3A488D"/>
      </a:dk1>
      <a:lt1>
        <a:srgbClr val="FFFFFF"/>
      </a:lt1>
      <a:dk2>
        <a:srgbClr val="FAAD60"/>
      </a:dk2>
      <a:lt2>
        <a:srgbClr val="78687C"/>
      </a:lt2>
      <a:accent1>
        <a:srgbClr val="B7886B"/>
      </a:accent1>
      <a:accent2>
        <a:srgbClr val="D6986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A488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319</Words>
  <Application>Microsoft Office PowerPoint</Application>
  <PresentationFormat>Экран (16:9)</PresentationFormat>
  <Paragraphs>95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Wingdings</vt:lpstr>
      <vt:lpstr>Nunito Light</vt:lpstr>
      <vt:lpstr>Calibri</vt:lpstr>
      <vt:lpstr>Arial</vt:lpstr>
      <vt:lpstr>Open Sans</vt:lpstr>
      <vt:lpstr>Albert Sans Medium</vt:lpstr>
      <vt:lpstr>PT Sans</vt:lpstr>
      <vt:lpstr>Lexend</vt:lpstr>
      <vt:lpstr>Raleway</vt:lpstr>
      <vt:lpstr>Autonomous Bus Project Proposal by Slidesgo</vt:lpstr>
      <vt:lpstr>Программное обеспечение для доступа к  дата-центру транспортных перевозок города</vt:lpstr>
      <vt:lpstr>Презентация PowerPoint</vt:lpstr>
      <vt:lpstr>Сквозная технология</vt:lpstr>
      <vt:lpstr>ПРОБЛЕМА</vt:lpstr>
      <vt:lpstr>АНАЛОГИ</vt:lpstr>
      <vt:lpstr>КОНКУРЕНТЫ</vt:lpstr>
      <vt:lpstr>ПРОДУКТ</vt:lpstr>
      <vt:lpstr>РЫНОК</vt:lpstr>
      <vt:lpstr>БИЗНЕС-МОДЕЛЬ</vt:lpstr>
      <vt:lpstr>ФИНАНСОВАЯ МОДЕЛЬ</vt:lpstr>
      <vt:lpstr>ПЛАН РАЗВИТИЯ</vt:lpstr>
      <vt:lpstr>КОМАНДА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для доступа к  дата-центру транспортных перевозок города</dc:title>
  <dc:creator>Ольга</dc:creator>
  <cp:lastModifiedBy>Учетная запись Майкрософт</cp:lastModifiedBy>
  <cp:revision>17</cp:revision>
  <dcterms:modified xsi:type="dcterms:W3CDTF">2024-06-11T11:03:14Z</dcterms:modified>
</cp:coreProperties>
</file>