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59" r:id="rId5"/>
    <p:sldId id="266" r:id="rId6"/>
    <p:sldId id="272" r:id="rId7"/>
    <p:sldId id="269" r:id="rId8"/>
    <p:sldId id="260" r:id="rId9"/>
    <p:sldId id="262" r:id="rId10"/>
    <p:sldId id="261" r:id="rId11"/>
    <p:sldId id="264" r:id="rId12"/>
    <p:sldId id="274" r:id="rId13"/>
    <p:sldId id="273" r:id="rId14"/>
    <p:sldId id="275" r:id="rId15"/>
    <p:sldId id="276" r:id="rId16"/>
    <p:sldId id="271" r:id="rId17"/>
    <p:sldId id="263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8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Применение мобильных подстанций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Лист1!$I$27:$I$29</c:f>
              <c:strCache>
                <c:ptCount val="3"/>
                <c:pt idx="0">
                  <c:v>Электросетевой комплекс</c:v>
                </c:pt>
                <c:pt idx="1">
                  <c:v>Нефтегазовый комплекс</c:v>
                </c:pt>
                <c:pt idx="2">
                  <c:v>Горнодобывающий комплекс</c:v>
                </c:pt>
              </c:strCache>
            </c:strRef>
          </c:cat>
          <c:val>
            <c:numRef>
              <c:f>Лист1!$J$27:$J$29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0.28999999999999998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1666096085815"/>
          <c:y val="0.35395547254706367"/>
          <c:w val="0.36741103014297127"/>
          <c:h val="0.29918684692715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Доля рынка</a:t>
            </a:r>
          </a:p>
          <a:p>
            <a:pPr>
              <a:defRPr sz="2400"/>
            </a:pPr>
            <a:r>
              <a:rPr lang="ru-RU" sz="2400"/>
              <a:t>(73,19 млрд. руб.)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Лист1!$J$18:$J$22</c:f>
              <c:strCache>
                <c:ptCount val="5"/>
                <c:pt idx="0">
                  <c:v>ООО "НПО "МИР"</c:v>
                </c:pt>
                <c:pt idx="1">
                  <c:v>Компания АО "ДИАКОНТ"</c:v>
                </c:pt>
                <c:pt idx="2">
                  <c:v>Компания «ПРОМЫШЛЕННАЯ ГРУППА МЕТРАН</c:v>
                </c:pt>
                <c:pt idx="3">
                  <c:v>Компания ООО "ТЕХНОЛОГИЧЕСКАЯ КОМПАНИЯ ШЛЮМБЕРЖЕ"</c:v>
                </c:pt>
                <c:pt idx="4">
                  <c:v>Другие</c:v>
                </c:pt>
              </c:strCache>
            </c:strRef>
          </c:cat>
          <c:val>
            <c:numRef>
              <c:f>Лист1!$K$18:$K$22</c:f>
              <c:numCache>
                <c:formatCode>0.00%</c:formatCode>
                <c:ptCount val="5"/>
                <c:pt idx="0">
                  <c:v>4.6760999999999997E-2</c:v>
                </c:pt>
                <c:pt idx="1">
                  <c:v>5.8333000000000003E-2</c:v>
                </c:pt>
                <c:pt idx="2">
                  <c:v>8.8427000000000006E-2</c:v>
                </c:pt>
                <c:pt idx="3">
                  <c:v>0.31847599999999998</c:v>
                </c:pt>
                <c:pt idx="4">
                  <c:v>0.48799999999999999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Лист1!$J$18:$J$22</c:f>
              <c:strCache>
                <c:ptCount val="5"/>
                <c:pt idx="0">
                  <c:v>ООО "НПО "МИР"</c:v>
                </c:pt>
                <c:pt idx="1">
                  <c:v>Компания АО "ДИАКОНТ"</c:v>
                </c:pt>
                <c:pt idx="2">
                  <c:v>Компания «ПРОМЫШЛЕННАЯ ГРУППА МЕТРАН</c:v>
                </c:pt>
                <c:pt idx="3">
                  <c:v>Компания ООО "ТЕХНОЛОГИЧЕСКАЯ КОМПАНИЯ ШЛЮМБЕРЖЕ"</c:v>
                </c:pt>
                <c:pt idx="4">
                  <c:v>Другие</c:v>
                </c:pt>
              </c:strCache>
            </c:strRef>
          </c:cat>
          <c:val>
            <c:numRef>
              <c:f>Лист1!$L$18:$L$22</c:f>
              <c:numCache>
                <c:formatCode>General</c:formatCode>
                <c:ptCount val="5"/>
                <c:pt idx="0">
                  <c:v>3.42</c:v>
                </c:pt>
                <c:pt idx="1">
                  <c:v>4.2699999999999996</c:v>
                </c:pt>
                <c:pt idx="2">
                  <c:v>6.47</c:v>
                </c:pt>
                <c:pt idx="3">
                  <c:v>23.31</c:v>
                </c:pt>
                <c:pt idx="4">
                  <c:v>35.72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18700895382768"/>
          <c:y val="0.3238107650744832"/>
          <c:w val="0.42535708410499268"/>
          <c:h val="0.4007569369253359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2877-0F3B-4040-875F-56A601025F4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2964-0E5D-4530-8357-BA72F0BCF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2964-0E5D-4530-8357-BA72F0BCFB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8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3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7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4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7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5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2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2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4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2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96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6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5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8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5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2077-E3F8-4065-811E-B13622354D8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2077-E3F8-4065-811E-B13622354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5940-FB3E-434A-872B-69B83B7E6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2560" y="2395443"/>
            <a:ext cx="385064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проекта: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560" y="4275043"/>
            <a:ext cx="329184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 проекта: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560" y="3060923"/>
            <a:ext cx="6299200" cy="12141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параметров мобильных подстанций</a:t>
            </a:r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560" y="4940523"/>
            <a:ext cx="6299200" cy="12141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Овечкин И.С., </a:t>
            </a:r>
            <a:r>
              <a:rPr lang="ru-RU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Галков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lvl="0" algn="ctr"/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Сальникова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Д.В., Кузнецов К.Е.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70" y="2251881"/>
            <a:ext cx="4417265" cy="404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Эффекты от внедрения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10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899" y="1105469"/>
            <a:ext cx="11586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эффекты применения:</a:t>
            </a:r>
          </a:p>
          <a:p>
            <a:pPr indent="35560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данных и команд;</a:t>
            </a:r>
          </a:p>
          <a:p>
            <a:pPr indent="35560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наблюдаемости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диагностируемости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компонентов системы;</a:t>
            </a:r>
          </a:p>
          <a:p>
            <a:pPr indent="35560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Гибкое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функциональностью систем;</a:t>
            </a:r>
          </a:p>
          <a:p>
            <a:pPr indent="35560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для усовершенствования принципов управления сетями;</a:t>
            </a:r>
          </a:p>
          <a:p>
            <a:pPr indent="35560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 интеллектуального управления сетями за счет повышения точности и полноты собираемых данных;</a:t>
            </a:r>
          </a:p>
          <a:p>
            <a:pPr indent="35560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информационного пространства подстанции и центров управления.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9" y="3660014"/>
            <a:ext cx="4402777" cy="2924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36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Эффекты от внедрения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11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899" y="1105469"/>
            <a:ext cx="115869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эффекты применения:</a:t>
            </a:r>
          </a:p>
          <a:p>
            <a:pPr>
              <a:tabLst>
                <a:tab pos="355600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Снижение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эксплуатацию за счет удаленного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(обслуживание по тех. состоянию, снижение затрат в среднем на 35%);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Снижение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рабочего штата (в среднем на 47%).</a:t>
            </a:r>
          </a:p>
          <a:p>
            <a:pPr>
              <a:tabLst>
                <a:tab pos="531813" algn="l"/>
              </a:tabLs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инвестиций будет направлена на приобретение необходимой техники и оборудования и составит порядка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7,260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>
              <a:tabLst>
                <a:tab pos="35560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доход за год: 2 200 000 рублей.</a:t>
            </a:r>
          </a:p>
          <a:p>
            <a:pPr>
              <a:tabLst>
                <a:tab pos="355600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Срок окупаемости: 3,3 года.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29" y="3726704"/>
            <a:ext cx="3940116" cy="313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Текущие результаты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12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04" y="1234094"/>
            <a:ext cx="9243553" cy="526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Inter"/>
              </a:rPr>
              <a:t>Web-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Inter"/>
              </a:rPr>
              <a:t>интерфейс системы мониторинга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13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7" y="1144874"/>
            <a:ext cx="9703558" cy="530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19" y="94624"/>
            <a:ext cx="5460015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Пример комплексного решения использования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СМП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14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1" y="914370"/>
            <a:ext cx="6628642" cy="584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9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Текущие результаты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15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832512"/>
            <a:ext cx="5104263" cy="51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4" y="1876946"/>
            <a:ext cx="4904444" cy="463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16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588" y="914374"/>
            <a:ext cx="11313867" cy="35630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члены нашей команды:</a:t>
            </a:r>
          </a:p>
          <a:p>
            <a:pPr indent="361950"/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Овечкин И.С., разработка принципов и идей в области проектирования , ответственность за организацию и работу команды, технические решения, конечный результат.</a:t>
            </a:r>
          </a:p>
          <a:p>
            <a:pPr>
              <a:tabLst>
                <a:tab pos="357188" algn="l"/>
              </a:tabLst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Галков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А.А., ответственность за сбор информации, технические решения, техническая документация, разработка схемы системы. </a:t>
            </a:r>
          </a:p>
          <a:p>
            <a:pPr>
              <a:tabLst>
                <a:tab pos="357188" algn="l"/>
              </a:tabLst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Сальников Д.В., ответственность за создание сайта, дизайн проекта, логотип, бренд, креативное и творческое направление проекта.</a:t>
            </a:r>
          </a:p>
          <a:p>
            <a:pPr>
              <a:tabLst>
                <a:tab pos="357188" algn="l"/>
              </a:tabLst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Кузнецов К.Е., ответственность за администрирование сайта, маркетинг, сбор информации о конкурентах и наших преимуществах, поиск клиентов. </a:t>
            </a:r>
          </a:p>
          <a:p>
            <a:endParaRPr lang="ru-RU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Финальный слайд-визитка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17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C3F317-5FD0-4F69-AA4B-2515314971DE}"/>
              </a:ext>
            </a:extLst>
          </p:cNvPr>
          <p:cNvSpPr txBox="1"/>
          <p:nvPr/>
        </p:nvSpPr>
        <p:spPr>
          <a:xfrm>
            <a:off x="6106391" y="1702431"/>
            <a:ext cx="5566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2D8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Дистанционный мониторинг качества электрической энергии и диагностика мобильных подстанций для надежного и энергоэффективного электроснабжения хозяйственных и промышленных нужд</a:t>
            </a:r>
            <a:r>
              <a:rPr lang="ru-RU" sz="2000" dirty="0" smtClean="0">
                <a:solidFill>
                  <a:srgbClr val="2D8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 smtClean="0">
              <a:solidFill>
                <a:srgbClr val="2D8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2D8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solidFill>
                <a:srgbClr val="2D8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rgbClr val="2D8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solidFill>
                <a:srgbClr val="2D8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2D8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Выступающий: Овечкин Илья Сергеевич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" y="1003047"/>
            <a:ext cx="5523120" cy="505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C3F317-5FD0-4F69-AA4B-2515314971DE}"/>
              </a:ext>
            </a:extLst>
          </p:cNvPr>
          <p:cNvSpPr txBox="1"/>
          <p:nvPr/>
        </p:nvSpPr>
        <p:spPr>
          <a:xfrm>
            <a:off x="981729" y="5796327"/>
            <a:ext cx="5566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 smtClean="0">
              <a:solidFill>
                <a:srgbClr val="2D8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http://project6416019.tilda.ws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kompaniya.smp@mail.ru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Проблема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2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19" y="838199"/>
            <a:ext cx="11915751" cy="8215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постоянной информации о состоянии оборудования, сложность прогнозирования аварий и выходов из строя оборудования</a:t>
            </a:r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1" y="1804849"/>
            <a:ext cx="11915750" cy="176070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536575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Потенциальные  заказчики сталкиваются  с проблемами:</a:t>
            </a:r>
          </a:p>
          <a:p>
            <a:pPr marL="0" lvl="2" indent="536575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1. Отсутствие постоянного контроля  над состоянием оборудования;</a:t>
            </a:r>
          </a:p>
          <a:p>
            <a:pPr marL="0" lvl="2" indent="536575">
              <a:spcBef>
                <a:spcPts val="600"/>
              </a:spcBef>
              <a:buClr>
                <a:srgbClr val="0084B4"/>
              </a:buClr>
              <a:buSzPct val="100000"/>
              <a:buNone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2. Сложность прогнозирования возможного выхода из строя оборудования.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3696180"/>
            <a:ext cx="34004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0" y="3676628"/>
            <a:ext cx="4119354" cy="308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Решение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919" y="838200"/>
            <a:ext cx="11927325" cy="6146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дистанционного мониторинга параметров мобильных подстанций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3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0" y="1630681"/>
            <a:ext cx="11927325" cy="158611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2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Система в реальном времени анализирует требуемые параметры, изменившиеся данные и формирует рекомендации, при этом диспетчеру выдается обобщенный сигнал: о работе подстанции, требуется ли обслуживание, необходимо ли немедленное вмешательство и др.</a:t>
            </a:r>
          </a:p>
          <a:p>
            <a:pPr marL="53100" indent="0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None/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83" y="3272752"/>
            <a:ext cx="5034509" cy="343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Решение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919" y="838200"/>
            <a:ext cx="11927325" cy="6146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дистанционного мониторинга параметров мобильных подстанций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4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1479" y="1541456"/>
            <a:ext cx="2375048" cy="882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ЖК Монитор:</a:t>
            </a:r>
          </a:p>
          <a:p>
            <a:pPr algn="ctr"/>
            <a:r>
              <a:rPr lang="ru-RU" sz="1400" dirty="0" smtClean="0"/>
              <a:t>-Визуализация</a:t>
            </a:r>
          </a:p>
          <a:p>
            <a:pPr algn="ctr"/>
            <a:r>
              <a:rPr lang="ru-RU" sz="1400" dirty="0" smtClean="0"/>
              <a:t>-Тренды</a:t>
            </a:r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456" y="4782394"/>
            <a:ext cx="2571768" cy="20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17456" y="4210890"/>
            <a:ext cx="257176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 smtClean="0"/>
              <a:t>Датчики  трансформатора</a:t>
            </a:r>
            <a:endParaRPr lang="ru-RU" spc="-1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7918" y="5139584"/>
            <a:ext cx="1428760" cy="60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Датчики контроля вводов подстанции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89686" y="4210890"/>
            <a:ext cx="2533960" cy="92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Датчики контроля оборудования и качества электроэнергии</a:t>
            </a:r>
            <a:endParaRPr lang="ru-RU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918" y="5748834"/>
            <a:ext cx="143018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689686" y="5139583"/>
            <a:ext cx="2533960" cy="15099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-Датчики контроля температуры;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-Датчики наличия фазы;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-Датчик измерения напряжения;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Датчики контроля качества электроэнергии (отклонение, колебание, </a:t>
            </a:r>
            <a:r>
              <a:rPr lang="ru-RU" sz="1200" dirty="0" err="1" smtClean="0">
                <a:solidFill>
                  <a:schemeClr val="tx1"/>
                </a:solidFill>
              </a:rPr>
              <a:t>несинусоидальность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несимметрия</a:t>
            </a:r>
            <a:r>
              <a:rPr lang="ru-RU" sz="1200" dirty="0" smtClean="0">
                <a:solidFill>
                  <a:schemeClr val="tx1"/>
                </a:solidFill>
              </a:rPr>
              <a:t> напряжения, отклонение </a:t>
            </a:r>
            <a:r>
              <a:rPr lang="ru-RU" sz="1200" dirty="0">
                <a:solidFill>
                  <a:schemeClr val="tx1"/>
                </a:solidFill>
              </a:rPr>
              <a:t>частоты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6" idx="1"/>
          </p:cNvCxnSpPr>
          <p:nvPr/>
        </p:nvCxnSpPr>
        <p:spPr>
          <a:xfrm flipH="1" flipV="1">
            <a:off x="3583172" y="2032032"/>
            <a:ext cx="2067993" cy="783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546546" y="2710692"/>
            <a:ext cx="714380" cy="7143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WEB</a:t>
            </a:r>
            <a:endParaRPr lang="ru-RU" sz="105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46546" y="3710824"/>
            <a:ext cx="785818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Сервер 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7975438" y="1645821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АРМ диспетчерская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7019" y="4587611"/>
            <a:ext cx="1785950" cy="3563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Преобразователи интерфейсов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60662" y="471095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1"/>
            <a:endCxn id="19" idx="3"/>
          </p:cNvCxnSpPr>
          <p:nvPr/>
        </p:nvCxnSpPr>
        <p:spPr>
          <a:xfrm flipH="1">
            <a:off x="6722969" y="4675238"/>
            <a:ext cx="966717" cy="90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0"/>
          </p:cNvCxnSpPr>
          <p:nvPr/>
        </p:nvCxnSpPr>
        <p:spPr>
          <a:xfrm flipV="1">
            <a:off x="5832298" y="4926064"/>
            <a:ext cx="79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7533162" y="3662628"/>
            <a:ext cx="1643074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Промышленный компьютер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19" idx="0"/>
          </p:cNvCxnSpPr>
          <p:nvPr/>
        </p:nvCxnSpPr>
        <p:spPr>
          <a:xfrm flipV="1">
            <a:off x="5829994" y="4019818"/>
            <a:ext cx="1716816" cy="56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3" idx="1"/>
            <a:endCxn id="17" idx="3"/>
          </p:cNvCxnSpPr>
          <p:nvPr/>
        </p:nvCxnSpPr>
        <p:spPr>
          <a:xfrm flipH="1" flipV="1">
            <a:off x="6332364" y="3817981"/>
            <a:ext cx="1200798" cy="23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74646" y="3282196"/>
            <a:ext cx="2607487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Территория размещения оборудования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17" idx="0"/>
            <a:endCxn id="16" idx="4"/>
          </p:cNvCxnSpPr>
          <p:nvPr/>
        </p:nvCxnSpPr>
        <p:spPr>
          <a:xfrm flipH="1" flipV="1">
            <a:off x="5903736" y="3425072"/>
            <a:ext cx="35719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0"/>
            <a:endCxn id="29" idx="2"/>
          </p:cNvCxnSpPr>
          <p:nvPr/>
        </p:nvCxnSpPr>
        <p:spPr>
          <a:xfrm flipV="1">
            <a:off x="5903736" y="2422458"/>
            <a:ext cx="354394" cy="28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007965" y="1562721"/>
            <a:ext cx="2500330" cy="85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Возможность вывода на несколько мониторов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147712" y="2566575"/>
            <a:ext cx="403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Протоколы для связи: </a:t>
            </a:r>
            <a:r>
              <a:rPr lang="en-US" dirty="0"/>
              <a:t>Modbus TCP/IP, IEC 60870-5-101 </a:t>
            </a:r>
            <a:r>
              <a:rPr lang="ru-RU" dirty="0"/>
              <a:t>и </a:t>
            </a:r>
            <a:r>
              <a:rPr lang="en-US" dirty="0"/>
              <a:t>IEC </a:t>
            </a:r>
            <a:r>
              <a:rPr lang="en-US" dirty="0" smtClean="0"/>
              <a:t>60870-5-104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550637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Применение мобильных подстанций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5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9698" r="17847" b="16379"/>
          <a:stretch/>
        </p:blipFill>
        <p:spPr bwMode="auto">
          <a:xfrm>
            <a:off x="1481971" y="943767"/>
            <a:ext cx="9112469" cy="578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1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Рынок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6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418256"/>
              </p:ext>
            </p:extLst>
          </p:nvPr>
        </p:nvGraphicFramePr>
        <p:xfrm>
          <a:off x="1545021" y="914400"/>
          <a:ext cx="9588719" cy="494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53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Рынок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7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69391"/>
              </p:ext>
            </p:extLst>
          </p:nvPr>
        </p:nvGraphicFramePr>
        <p:xfrm>
          <a:off x="1529255" y="518160"/>
          <a:ext cx="9948042" cy="576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5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19" y="121920"/>
            <a:ext cx="4623501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Конкуренты и наши преимущества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8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509"/>
              </p:ext>
            </p:extLst>
          </p:nvPr>
        </p:nvGraphicFramePr>
        <p:xfrm>
          <a:off x="280987" y="1001395"/>
          <a:ext cx="11726286" cy="58858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2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4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33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44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41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4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Создаваемый </a:t>
                      </a:r>
                      <a:r>
                        <a:rPr lang="ru-RU" sz="1400" b="1" baseline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lang="ru-RU" sz="1400" b="1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конкуренты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5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«СМП»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"НПО "МИР"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АО "ДИАКОНТ"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«ПРОМЫШЛЕННАЯ ГРУППА МЕТРАН»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</a:t>
                      </a:r>
                      <a:r>
                        <a:rPr lang="ru-RU" sz="1400" b="1" i="0" baseline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</a:t>
                      </a: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лектрических параметров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качества электроэнергии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Особая структура системы, которая позволяет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применять систему в разных сферах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Авторская система мониторинга полностью местной сборки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Ориентированность на АЭС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Ориентированность метрологические измерения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Плюсы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Простотой и понятный интерфейс</a:t>
                      </a:r>
                      <a:r>
                        <a:rPr lang="ru-RU" sz="1400" b="1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резервируемая система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Сами производят необходимое оборудование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параметров, связанных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атомной энергетикой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Сами производят датчики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Минусы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Малоразвитое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предприятие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Сложность интерфейса, высокая средняя цена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Малое развитие в области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мобильных подстанций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Малое развитие в области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мобильных подстанций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(ср.)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550000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1500000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2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Страна-производитель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Бизнес-модель</a:t>
            </a:r>
            <a:endParaRPr lang="ru-RU" sz="3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9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13420"/>
              </p:ext>
            </p:extLst>
          </p:nvPr>
        </p:nvGraphicFramePr>
        <p:xfrm>
          <a:off x="255625" y="821802"/>
          <a:ext cx="11654724" cy="600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497">
                  <a:extLst>
                    <a:ext uri="{9D8B030D-6E8A-4147-A177-3AD203B41FA5}">
                      <a16:colId xmlns="" xmlns:a16="http://schemas.microsoft.com/office/drawing/2014/main" val="771737394"/>
                    </a:ext>
                  </a:extLst>
                </a:gridCol>
                <a:gridCol w="2708475">
                  <a:extLst>
                    <a:ext uri="{9D8B030D-6E8A-4147-A177-3AD203B41FA5}">
                      <a16:colId xmlns="" xmlns:a16="http://schemas.microsoft.com/office/drawing/2014/main" val="1622866434"/>
                    </a:ext>
                  </a:extLst>
                </a:gridCol>
                <a:gridCol w="3148314">
                  <a:extLst>
                    <a:ext uri="{9D8B030D-6E8A-4147-A177-3AD203B41FA5}">
                      <a16:colId xmlns="" xmlns:a16="http://schemas.microsoft.com/office/drawing/2014/main" val="318192799"/>
                    </a:ext>
                  </a:extLst>
                </a:gridCol>
                <a:gridCol w="2314937">
                  <a:extLst>
                    <a:ext uri="{9D8B030D-6E8A-4147-A177-3AD203B41FA5}">
                      <a16:colId xmlns="" xmlns:a16="http://schemas.microsoft.com/office/drawing/2014/main" val="1924433797"/>
                    </a:ext>
                  </a:extLst>
                </a:gridCol>
                <a:gridCol w="1782501">
                  <a:extLst>
                    <a:ext uri="{9D8B030D-6E8A-4147-A177-3AD203B41FA5}">
                      <a16:colId xmlns="" xmlns:a16="http://schemas.microsoft.com/office/drawing/2014/main" val="2367283017"/>
                    </a:ext>
                  </a:extLst>
                </a:gridCol>
              </a:tblGrid>
              <a:tr h="558864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Проблема и существующие альтернативы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постоянного контроля над параметрами мобильных подстанций 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Решают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данную проблему многие компании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Решение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Избавит клиента от затрат на плановое обслуживание,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Понятная система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функция мониторинга.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Ценностные предложения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Надежная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система, удобный и понятный интерфейс, а также функция мониторинга параметров нашей компанией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Решаем вопрос постоянного мониторинга и выявляем ненормальные режимы работы оборудования на ранних стадиях.</a:t>
                      </a: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Система удаленного мониторинга.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Новизна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«Довести работу до конца»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издержек Снижение рисков Доступность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Удобство в использовании 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Скрытое преимущество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1200" b="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резервирование связи между верхним и средним уровнем. Мы предлагаем услуги по мониторингу параметров. Для каждого клиента возможно создание своей, индивидуальной системы мониторинга.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Сегменты клиентов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Электросетевой , нефтегазовый и горнодобывающий комплексы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Сегментированный рынок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1975293"/>
                  </a:ext>
                </a:extLst>
              </a:tr>
              <a:tr h="444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Ключевые ресурсы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Прежде всего это оборудование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приборы, так же квалифицированный персонал и </a:t>
                      </a:r>
                      <a:r>
                        <a:rPr lang="ru-RU" sz="1200" baseline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интелектуальные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ресурсы.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- д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ля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 отношений с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клиентами.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Трудовые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д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ля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получения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931635"/>
                  </a:ext>
                </a:extLst>
              </a:tr>
              <a:tr h="2469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Каналы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СМИ, баннеры, реклама в интернете, на телевидении.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каналы наши клиенты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данный момент взаимодействует через сайт.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 работает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только сайт.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Сайт и реклама в интернете наиболее эффективны. Сейчас большую часть времени люди проводят в интернете, поэтому сайт достаточно эффективен.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26749"/>
                  </a:ext>
                </a:extLst>
              </a:tr>
              <a:tr h="132397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Структура издержек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Важные затраты – это затраты на создание и сбор системы. Самое дорогое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это микропроцессорное оборудование. Сама система получается дорогой.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Потоки доходов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услугу и за качество.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Сейчас пок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никак не платят.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создание системы мониторинга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занимает 2/3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всех доходов, 1/3 сам мониторинг.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пользование,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по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подписке, Лицензирование, Реклама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Фиксированное ценообразование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зависит от функций продукта / Цена зависит от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объёма.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324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718</Words>
  <Application>Microsoft Office PowerPoint</Application>
  <PresentationFormat>Произвольный</PresentationFormat>
  <Paragraphs>177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ADMIN_GEO</dc:creator>
  <cp:lastModifiedBy>admin</cp:lastModifiedBy>
  <cp:revision>66</cp:revision>
  <dcterms:created xsi:type="dcterms:W3CDTF">2022-10-24T02:14:06Z</dcterms:created>
  <dcterms:modified xsi:type="dcterms:W3CDTF">2022-11-27T06:02:09Z</dcterms:modified>
</cp:coreProperties>
</file>