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28"/>
  </p:notesMasterIdLst>
  <p:sldIdLst>
    <p:sldId id="289" r:id="rId4"/>
    <p:sldId id="258" r:id="rId5"/>
    <p:sldId id="259" r:id="rId6"/>
    <p:sldId id="266" r:id="rId7"/>
    <p:sldId id="272" r:id="rId8"/>
    <p:sldId id="269" r:id="rId9"/>
    <p:sldId id="260" r:id="rId10"/>
    <p:sldId id="262" r:id="rId11"/>
    <p:sldId id="261" r:id="rId12"/>
    <p:sldId id="264" r:id="rId13"/>
    <p:sldId id="274" r:id="rId14"/>
    <p:sldId id="271" r:id="rId15"/>
    <p:sldId id="284" r:id="rId16"/>
    <p:sldId id="267" r:id="rId17"/>
    <p:sldId id="282" r:id="rId18"/>
    <p:sldId id="279" r:id="rId19"/>
    <p:sldId id="280" r:id="rId20"/>
    <p:sldId id="275" r:id="rId21"/>
    <p:sldId id="276" r:id="rId22"/>
    <p:sldId id="277" r:id="rId23"/>
    <p:sldId id="285" r:id="rId24"/>
    <p:sldId id="286" r:id="rId25"/>
    <p:sldId id="287" r:id="rId26"/>
    <p:sldId id="288" r:id="rId2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D8CB8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70" d="100"/>
          <a:sy n="70" d="100"/>
        </p:scale>
        <p:origin x="-636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/>
              <a:t>Применение мобильных подстанций</a:t>
            </a:r>
          </a:p>
        </c:rich>
      </c:tx>
      <c:layout/>
      <c:overlay val="0"/>
    </c:title>
    <c:autoTitleDeleted val="0"/>
    <c:plotArea>
      <c:layout/>
      <c:pieChart>
        <c:varyColors val="1"/>
        <c:ser>
          <c:idx val="0"/>
          <c:order val="0"/>
          <c:dLbls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Лист1!$I$27:$I$29</c:f>
              <c:strCache>
                <c:ptCount val="3"/>
                <c:pt idx="0">
                  <c:v>Электросетевой комплекс</c:v>
                </c:pt>
                <c:pt idx="1">
                  <c:v>Нефтегазовый комплекс</c:v>
                </c:pt>
                <c:pt idx="2">
                  <c:v>Горнодобывающий комплекс</c:v>
                </c:pt>
              </c:strCache>
            </c:strRef>
          </c:cat>
          <c:val>
            <c:numRef>
              <c:f>Лист1!$J$27:$J$29</c:f>
              <c:numCache>
                <c:formatCode>0%</c:formatCode>
                <c:ptCount val="3"/>
                <c:pt idx="0">
                  <c:v>0.56999999999999995</c:v>
                </c:pt>
                <c:pt idx="1">
                  <c:v>0.28999999999999998</c:v>
                </c:pt>
                <c:pt idx="2">
                  <c:v>0.14000000000000001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6201666096085815"/>
          <c:y val="0.35395547254706367"/>
          <c:w val="0.36741103014297127"/>
          <c:h val="0.29918684692715297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400"/>
            </a:pPr>
            <a:r>
              <a:rPr lang="ru-RU" sz="2400"/>
              <a:t>Доля рынка</a:t>
            </a:r>
          </a:p>
          <a:p>
            <a:pPr>
              <a:defRPr sz="2400"/>
            </a:pPr>
            <a:r>
              <a:rPr lang="ru-RU" sz="2400"/>
              <a:t>(73,19 млрд. руб.)</a:t>
            </a:r>
          </a:p>
        </c:rich>
      </c:tx>
      <c:layout/>
      <c:overlay val="0"/>
    </c:title>
    <c:autoTitleDeleted val="0"/>
    <c:plotArea>
      <c:layout/>
      <c:pieChart>
        <c:varyColors val="1"/>
        <c:ser>
          <c:idx val="0"/>
          <c:order val="0"/>
          <c:dLbls>
            <c:txPr>
              <a:bodyPr/>
              <a:lstStyle/>
              <a:p>
                <a:pPr>
                  <a:defRPr sz="1600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Лист1!$J$18:$J$22</c:f>
              <c:strCache>
                <c:ptCount val="5"/>
                <c:pt idx="0">
                  <c:v>ООО "НПО "МИР"</c:v>
                </c:pt>
                <c:pt idx="1">
                  <c:v>Компания АО "ДИАКОНТ"</c:v>
                </c:pt>
                <c:pt idx="2">
                  <c:v>Компания «ПРОМЫШЛЕННАЯ ГРУППА МЕТРАН</c:v>
                </c:pt>
                <c:pt idx="3">
                  <c:v>Компания ООО "ТЕХНОЛОГИЧЕСКАЯ КОМПАНИЯ ШЛЮМБЕРЖЕ"</c:v>
                </c:pt>
                <c:pt idx="4">
                  <c:v>Другие</c:v>
                </c:pt>
              </c:strCache>
            </c:strRef>
          </c:cat>
          <c:val>
            <c:numRef>
              <c:f>Лист1!$K$18:$K$22</c:f>
              <c:numCache>
                <c:formatCode>0.00%</c:formatCode>
                <c:ptCount val="5"/>
                <c:pt idx="0">
                  <c:v>4.6760999999999997E-2</c:v>
                </c:pt>
                <c:pt idx="1">
                  <c:v>5.8333000000000003E-2</c:v>
                </c:pt>
                <c:pt idx="2">
                  <c:v>8.8427000000000006E-2</c:v>
                </c:pt>
                <c:pt idx="3">
                  <c:v>0.31847599999999998</c:v>
                </c:pt>
                <c:pt idx="4">
                  <c:v>0.48799999999999999</c:v>
                </c:pt>
              </c:numCache>
            </c:numRef>
          </c:val>
        </c:ser>
        <c:ser>
          <c:idx val="1"/>
          <c:order val="1"/>
          <c:dLbls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Лист1!$J$18:$J$22</c:f>
              <c:strCache>
                <c:ptCount val="5"/>
                <c:pt idx="0">
                  <c:v>ООО "НПО "МИР"</c:v>
                </c:pt>
                <c:pt idx="1">
                  <c:v>Компания АО "ДИАКОНТ"</c:v>
                </c:pt>
                <c:pt idx="2">
                  <c:v>Компания «ПРОМЫШЛЕННАЯ ГРУППА МЕТРАН</c:v>
                </c:pt>
                <c:pt idx="3">
                  <c:v>Компания ООО "ТЕХНОЛОГИЧЕСКАЯ КОМПАНИЯ ШЛЮМБЕРЖЕ"</c:v>
                </c:pt>
                <c:pt idx="4">
                  <c:v>Другие</c:v>
                </c:pt>
              </c:strCache>
            </c:strRef>
          </c:cat>
          <c:val>
            <c:numRef>
              <c:f>Лист1!$L$18:$L$22</c:f>
              <c:numCache>
                <c:formatCode>General</c:formatCode>
                <c:ptCount val="5"/>
                <c:pt idx="0">
                  <c:v>3.42</c:v>
                </c:pt>
                <c:pt idx="1">
                  <c:v>4.2699999999999996</c:v>
                </c:pt>
                <c:pt idx="2">
                  <c:v>6.47</c:v>
                </c:pt>
                <c:pt idx="3">
                  <c:v>23.31</c:v>
                </c:pt>
                <c:pt idx="4">
                  <c:v>35.72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57318700895382768"/>
          <c:y val="0.3238107650744832"/>
          <c:w val="0.42535708410499268"/>
          <c:h val="0.40075693692533593"/>
        </c:manualLayout>
      </c:layout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A72877-0F3B-4040-875F-56A601025F4E}" type="datetimeFigureOut">
              <a:rPr lang="ru-RU" smtClean="0"/>
              <a:t>13.12.2022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6F2964-0E5D-4530-8357-BA72F0BCFB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05656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6F2964-0E5D-4530-8357-BA72F0BCFB4D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31163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A2077-E3F8-4065-811E-B13622354D8A}" type="datetimeFigureOut">
              <a:rPr lang="ru-RU" smtClean="0"/>
              <a:t>13.12.2022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65940-FB3E-434A-872B-69B83B7E6D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91825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A2077-E3F8-4065-811E-B13622354D8A}" type="datetimeFigureOut">
              <a:rPr lang="ru-RU" smtClean="0"/>
              <a:t>13.12.2022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65940-FB3E-434A-872B-69B83B7E6D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80563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A2077-E3F8-4065-811E-B13622354D8A}" type="datetimeFigureOut">
              <a:rPr lang="ru-RU" smtClean="0"/>
              <a:t>13.12.2022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65940-FB3E-434A-872B-69B83B7E6D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89330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A2077-E3F8-4065-811E-B13622354D8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65940-FB3E-434A-872B-69B83B7E6D9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28736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A2077-E3F8-4065-811E-B13622354D8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65940-FB3E-434A-872B-69B83B7E6D9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25409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A2077-E3F8-4065-811E-B13622354D8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65940-FB3E-434A-872B-69B83B7E6D9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10769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A2077-E3F8-4065-811E-B13622354D8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65940-FB3E-434A-872B-69B83B7E6D9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50509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A2077-E3F8-4065-811E-B13622354D8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65940-FB3E-434A-872B-69B83B7E6D9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31285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A2077-E3F8-4065-811E-B13622354D8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65940-FB3E-434A-872B-69B83B7E6D9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12214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A2077-E3F8-4065-811E-B13622354D8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65940-FB3E-434A-872B-69B83B7E6D9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78454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A2077-E3F8-4065-811E-B13622354D8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65940-FB3E-434A-872B-69B83B7E6D9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41257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A2077-E3F8-4065-811E-B13622354D8A}" type="datetimeFigureOut">
              <a:rPr lang="ru-RU" smtClean="0"/>
              <a:t>13.12.2022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65940-FB3E-434A-872B-69B83B7E6D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829694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A2077-E3F8-4065-811E-B13622354D8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65940-FB3E-434A-872B-69B83B7E6D9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29574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A2077-E3F8-4065-811E-B13622354D8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65940-FB3E-434A-872B-69B83B7E6D9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02609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A2077-E3F8-4065-811E-B13622354D8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65940-FB3E-434A-872B-69B83B7E6D9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01470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A2077-E3F8-4065-811E-B13622354D8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65940-FB3E-434A-872B-69B83B7E6D9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82903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A2077-E3F8-4065-811E-B13622354D8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65940-FB3E-434A-872B-69B83B7E6D9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35775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A2077-E3F8-4065-811E-B13622354D8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65940-FB3E-434A-872B-69B83B7E6D9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544078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A2077-E3F8-4065-811E-B13622354D8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65940-FB3E-434A-872B-69B83B7E6D9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394499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A2077-E3F8-4065-811E-B13622354D8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65940-FB3E-434A-872B-69B83B7E6D9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814445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A2077-E3F8-4065-811E-B13622354D8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65940-FB3E-434A-872B-69B83B7E6D9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117027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A2077-E3F8-4065-811E-B13622354D8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65940-FB3E-434A-872B-69B83B7E6D9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73615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A2077-E3F8-4065-811E-B13622354D8A}" type="datetimeFigureOut">
              <a:rPr lang="ru-RU" smtClean="0"/>
              <a:t>13.12.2022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65940-FB3E-434A-872B-69B83B7E6D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385954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A2077-E3F8-4065-811E-B13622354D8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65940-FB3E-434A-872B-69B83B7E6D9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330963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A2077-E3F8-4065-811E-B13622354D8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65940-FB3E-434A-872B-69B83B7E6D9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506629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A2077-E3F8-4065-811E-B13622354D8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65940-FB3E-434A-872B-69B83B7E6D9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801685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A2077-E3F8-4065-811E-B13622354D8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65940-FB3E-434A-872B-69B83B7E6D9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40126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A2077-E3F8-4065-811E-B13622354D8A}" type="datetimeFigureOut">
              <a:rPr lang="ru-RU" smtClean="0"/>
              <a:t>13.12.2022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65940-FB3E-434A-872B-69B83B7E6D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065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A2077-E3F8-4065-811E-B13622354D8A}" type="datetimeFigureOut">
              <a:rPr lang="ru-RU" smtClean="0"/>
              <a:t>13.12.2022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65940-FB3E-434A-872B-69B83B7E6D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78548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A2077-E3F8-4065-811E-B13622354D8A}" type="datetimeFigureOut">
              <a:rPr lang="ru-RU" smtClean="0"/>
              <a:t>13.12.2022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65940-FB3E-434A-872B-69B83B7E6D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47872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A2077-E3F8-4065-811E-B13622354D8A}" type="datetimeFigureOut">
              <a:rPr lang="ru-RU" smtClean="0"/>
              <a:t>13.12.2022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65940-FB3E-434A-872B-69B83B7E6D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17544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A2077-E3F8-4065-811E-B13622354D8A}" type="datetimeFigureOut">
              <a:rPr lang="ru-RU" smtClean="0"/>
              <a:t>13.12.2022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65940-FB3E-434A-872B-69B83B7E6D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49626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A2077-E3F8-4065-811E-B13622354D8A}" type="datetimeFigureOut">
              <a:rPr lang="ru-RU" smtClean="0"/>
              <a:t>13.12.2022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65940-FB3E-434A-872B-69B83B7E6D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39600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1A2077-E3F8-4065-811E-B13622354D8A}" type="datetimeFigureOut">
              <a:rPr lang="ru-RU" smtClean="0"/>
              <a:t>13.12.2022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365940-FB3E-434A-872B-69B83B7E6D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2766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1A2077-E3F8-4065-811E-B13622354D8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365940-FB3E-434A-872B-69B83B7E6D9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233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1A2077-E3F8-4065-811E-B13622354D8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365940-FB3E-434A-872B-69B83B7E6D9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18677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62560" y="2395443"/>
            <a:ext cx="3850640" cy="7924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70C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Название проекта:</a:t>
            </a:r>
            <a:endParaRPr lang="ru-RU" sz="2400" b="1" dirty="0">
              <a:solidFill>
                <a:srgbClr val="0070C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62560" y="4275043"/>
            <a:ext cx="3291840" cy="7924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70C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Команда проекта: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62560" y="3060923"/>
            <a:ext cx="6299200" cy="1214120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Система мониторинга параметров мобильных подстанций</a:t>
            </a:r>
            <a:endParaRPr lang="ru-RU" sz="2400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62560" y="4940523"/>
            <a:ext cx="6299200" cy="1214120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Овечкин И.С., </a:t>
            </a:r>
            <a:r>
              <a:rPr lang="ru-RU" sz="2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Галков</a:t>
            </a:r>
            <a:r>
              <a:rPr lang="ru-RU" sz="2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А.А.,</a:t>
            </a:r>
          </a:p>
          <a:p>
            <a:pPr lvl="0" algn="ctr"/>
            <a:r>
              <a:rPr lang="ru-RU" sz="2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Сальникова Д.В., Кузнецов К.Е.</a:t>
            </a:r>
            <a:endParaRPr lang="ru-RU" sz="2400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2035" y="2317184"/>
            <a:ext cx="3948563" cy="39157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73643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121920" y="121920"/>
            <a:ext cx="4959366" cy="7924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000" b="1" dirty="0" smtClean="0">
                <a:solidFill>
                  <a:srgbClr val="0070C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Эффекты от внедрения</a:t>
            </a:r>
            <a:endParaRPr lang="ru-RU" sz="3000" b="1" dirty="0">
              <a:solidFill>
                <a:srgbClr val="0070C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82365940-FB3E-434A-872B-69B83B7E6D97}" type="slidenum">
              <a:rPr lang="ru-RU">
                <a:solidFill>
                  <a:srgbClr val="0070C0"/>
                </a:solidFill>
              </a:rPr>
              <a:pPr/>
              <a:t>10</a:t>
            </a:fld>
            <a:endParaRPr lang="ru-RU">
              <a:solidFill>
                <a:srgbClr val="0070C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13899" y="1105469"/>
            <a:ext cx="1158694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355600" algn="l"/>
              </a:tabLst>
            </a:pP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Общие 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технические эффекты применения:</a:t>
            </a:r>
          </a:p>
          <a:p>
            <a:pPr indent="355600"/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Обеспечение 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достоверности данных и команд;</a:t>
            </a:r>
          </a:p>
          <a:p>
            <a:pPr indent="355600"/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Обеспечение 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наблюдаемости и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диагностируемости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всех компонентов системы;</a:t>
            </a:r>
          </a:p>
          <a:p>
            <a:pPr indent="355600"/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Гибкое 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управление функциональностью систем;</a:t>
            </a:r>
          </a:p>
          <a:p>
            <a:pPr indent="355600"/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Формирование 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инфраструктуры для усовершенствования принципов управления сетями;</a:t>
            </a:r>
          </a:p>
          <a:p>
            <a:pPr indent="355600"/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Развитие 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алгоритмов интеллектуального управления сетями за счет повышения точности и полноты собираемых данных;</a:t>
            </a:r>
          </a:p>
          <a:p>
            <a:pPr indent="355600"/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Создание 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единого информационного пространства подстанции и центров управления.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009" y="3660014"/>
            <a:ext cx="4402777" cy="29248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943694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121920" y="121920"/>
            <a:ext cx="4959366" cy="7924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000" b="1" dirty="0" smtClean="0">
                <a:solidFill>
                  <a:srgbClr val="0070C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Эффекты от внедрения</a:t>
            </a:r>
            <a:endParaRPr lang="ru-RU" sz="3000" b="1" dirty="0">
              <a:solidFill>
                <a:srgbClr val="0070C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82365940-FB3E-434A-872B-69B83B7E6D97}" type="slidenum">
              <a:rPr lang="ru-RU">
                <a:solidFill>
                  <a:srgbClr val="0070C0"/>
                </a:solidFill>
              </a:rPr>
              <a:pPr/>
              <a:t>11</a:t>
            </a:fld>
            <a:endParaRPr lang="ru-RU">
              <a:solidFill>
                <a:srgbClr val="0070C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13899" y="1105469"/>
            <a:ext cx="11586949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355600" algn="l"/>
              </a:tabLst>
            </a:pP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Общие 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экономические эффекты применения:</a:t>
            </a:r>
          </a:p>
          <a:p>
            <a:pPr>
              <a:tabLst>
                <a:tab pos="355600" algn="l"/>
              </a:tabLst>
            </a:pP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- Снижение 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затрат на эксплуатацию за счет удаленного 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управления (обслуживание по тех. состоянию, снижение затрат в среднем на 39%); </a:t>
            </a:r>
            <a:endParaRPr lang="ru-RU" sz="20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tabLst>
                <a:tab pos="355600" algn="l"/>
              </a:tabLst>
            </a:pP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- Снижение 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затрат на 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 рабочего штата (в среднем на 45%).</a:t>
            </a:r>
          </a:p>
          <a:p>
            <a:pPr>
              <a:tabLst>
                <a:tab pos="531813" algn="l"/>
              </a:tabLst>
            </a:pPr>
            <a:endParaRPr lang="ru-RU" sz="20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tabLst>
                <a:tab pos="355600" algn="l"/>
              </a:tabLst>
            </a:pP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Основная 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сумма инвестиций будет направлена на приобретение необходимой 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техники и 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оборудования 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тестирование системы, </a:t>
            </a:r>
            <a:r>
              <a:rPr lang="ru-RU" sz="20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найм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штата, безопасность облачной связи и 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составит порядка 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7 260 000 рублей.</a:t>
            </a:r>
          </a:p>
          <a:p>
            <a:pPr>
              <a:tabLst>
                <a:tab pos="355600" algn="l"/>
              </a:tabLst>
            </a:pP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Планируемый доход за год: 10 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00 000 рублей.</a:t>
            </a:r>
          </a:p>
          <a:p>
            <a:pPr>
              <a:tabLst>
                <a:tab pos="355600" algn="l"/>
              </a:tabLst>
            </a:pP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Затраты за год: 7 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00 000 рублей.</a:t>
            </a:r>
          </a:p>
          <a:p>
            <a:pPr>
              <a:tabLst>
                <a:tab pos="355600" algn="l"/>
              </a:tabLst>
            </a:pP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Прибыль за год: 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600 000 рублей.</a:t>
            </a:r>
          </a:p>
          <a:p>
            <a:pPr>
              <a:tabLst>
                <a:tab pos="355600" algn="l"/>
              </a:tabLst>
            </a:pP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Срок окупаемости: 2,02 года.</a:t>
            </a:r>
            <a:endParaRPr lang="ru-RU" sz="20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5987" y="3710075"/>
            <a:ext cx="3940116" cy="3131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3664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121920" y="121920"/>
            <a:ext cx="4959366" cy="7924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000" b="1" dirty="0" smtClean="0">
                <a:solidFill>
                  <a:srgbClr val="0070C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Текущие результаты</a:t>
            </a:r>
            <a:endParaRPr lang="ru-RU" sz="3000" b="1" dirty="0">
              <a:solidFill>
                <a:srgbClr val="0070C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82365940-FB3E-434A-872B-69B83B7E6D97}" type="slidenum">
              <a:rPr lang="ru-RU">
                <a:solidFill>
                  <a:srgbClr val="0070C0"/>
                </a:solidFill>
              </a:rPr>
              <a:pPr/>
              <a:t>12</a:t>
            </a:fld>
            <a:endParaRPr lang="ru-RU">
              <a:solidFill>
                <a:srgbClr val="0070C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9731" y="832512"/>
            <a:ext cx="5104263" cy="5104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74" y="1876946"/>
            <a:ext cx="4904444" cy="46324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2595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121920" y="121920"/>
            <a:ext cx="4959366" cy="7924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000" b="1" dirty="0" smtClean="0">
                <a:solidFill>
                  <a:srgbClr val="0070C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Ключевые члены команды</a:t>
            </a:r>
            <a:endParaRPr lang="ru-RU" sz="3000" b="1" dirty="0">
              <a:solidFill>
                <a:srgbClr val="0070C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82365940-FB3E-434A-872B-69B83B7E6D97}" type="slidenum">
              <a:rPr lang="ru-RU">
                <a:solidFill>
                  <a:srgbClr val="0070C0"/>
                </a:solidFill>
              </a:rPr>
              <a:pPr/>
              <a:t>13</a:t>
            </a:fld>
            <a:endParaRPr lang="ru-RU">
              <a:solidFill>
                <a:srgbClr val="0070C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21920" y="3092233"/>
            <a:ext cx="504125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tabLst>
                <a:tab pos="177800" algn="l"/>
              </a:tabLst>
            </a:pPr>
            <a:r>
              <a:rPr lang="ru-RU" sz="2000" i="1" dirty="0" smtClean="0">
                <a:solidFill>
                  <a:srgbClr val="2D8C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Илья </a:t>
            </a:r>
            <a:r>
              <a:rPr lang="ru-RU" sz="2000" i="1" dirty="0">
                <a:solidFill>
                  <a:srgbClr val="2D8C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Овечкин: лидер, координатор</a:t>
            </a:r>
            <a:r>
              <a:rPr lang="ru-RU" sz="2000" i="1" dirty="0" smtClean="0">
                <a:solidFill>
                  <a:srgbClr val="2D8C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lvl="0" indent="-342900">
              <a:buFontTx/>
              <a:buChar char="-"/>
              <a:tabLst>
                <a:tab pos="355600" algn="l"/>
              </a:tabLst>
            </a:pPr>
            <a:endParaRPr lang="ru-RU" sz="2000" dirty="0">
              <a:solidFill>
                <a:srgbClr val="2D8CB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75" b="7635"/>
          <a:stretch/>
        </p:blipFill>
        <p:spPr bwMode="auto">
          <a:xfrm>
            <a:off x="1291149" y="1063793"/>
            <a:ext cx="2479886" cy="201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6394" y="764636"/>
            <a:ext cx="1884173" cy="2185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0734" y="3530899"/>
            <a:ext cx="2197956" cy="2008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1150" y="3855993"/>
            <a:ext cx="2107140" cy="2234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181990" y="2986809"/>
            <a:ext cx="683297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tabLst>
                <a:tab pos="273050" algn="l"/>
              </a:tabLst>
            </a:pPr>
            <a:r>
              <a:rPr lang="ru-RU" sz="2000" i="1" dirty="0">
                <a:solidFill>
                  <a:srgbClr val="2D8C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Александр </a:t>
            </a:r>
            <a:r>
              <a:rPr lang="ru-RU" sz="2000" i="1" dirty="0" err="1">
                <a:solidFill>
                  <a:srgbClr val="2D8C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Галков</a:t>
            </a:r>
            <a:r>
              <a:rPr lang="ru-RU" sz="2000" i="1" dirty="0">
                <a:solidFill>
                  <a:srgbClr val="2D8C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генератор идей, проектировщик.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313302" y="5539212"/>
            <a:ext cx="691486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i="1" dirty="0">
                <a:solidFill>
                  <a:srgbClr val="2D8C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Дарья Сальникова: бренд-дизайнер, копирайтер.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21920" y="6090704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0" indent="-342900">
              <a:tabLst>
                <a:tab pos="273050" algn="l"/>
              </a:tabLst>
            </a:pPr>
            <a:r>
              <a:rPr lang="ru-RU" sz="2000" i="1" dirty="0">
                <a:solidFill>
                  <a:srgbClr val="2D8C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Кирилл Кузнецов: администратор сайта, маркетолог.</a:t>
            </a:r>
          </a:p>
        </p:txBody>
      </p:sp>
    </p:spTree>
    <p:extLst>
      <p:ext uri="{BB962C8B-B14F-4D97-AF65-F5344CB8AC3E}">
        <p14:creationId xmlns:p14="http://schemas.microsoft.com/office/powerpoint/2010/main" val="810349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121920" y="121920"/>
            <a:ext cx="4429760" cy="7924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000" b="1" dirty="0" smtClean="0">
                <a:solidFill>
                  <a:srgbClr val="0070C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Финальный слайд-визитка</a:t>
            </a:r>
          </a:p>
        </p:txBody>
      </p:sp>
      <p:sp>
        <p:nvSpPr>
          <p:cNvPr id="1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/>
          <a:lstStyle/>
          <a:p>
            <a:fld id="{82365940-FB3E-434A-872B-69B83B7E6D97}" type="slidenum">
              <a:rPr lang="ru-RU">
                <a:solidFill>
                  <a:srgbClr val="0070C0"/>
                </a:solidFill>
              </a:rPr>
              <a:pPr/>
              <a:t>14</a:t>
            </a:fld>
            <a:endParaRPr lang="ru-RU">
              <a:solidFill>
                <a:srgbClr val="0070C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BDC3F317-5FD0-4F69-AA4B-2515314971DE}"/>
              </a:ext>
            </a:extLst>
          </p:cNvPr>
          <p:cNvSpPr txBox="1"/>
          <p:nvPr/>
        </p:nvSpPr>
        <p:spPr>
          <a:xfrm>
            <a:off x="4495949" y="914400"/>
            <a:ext cx="556680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i="1" dirty="0">
                <a:solidFill>
                  <a:srgbClr val="2D8C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Дистанционный мониторинг качества электрической энергии и диагностика мобильных подстанций для надежного и энергоэффективного электроснабжения хозяйственных и промышленных нужд</a:t>
            </a:r>
            <a:r>
              <a:rPr lang="ru-RU" sz="2000" i="1" dirty="0" smtClean="0">
                <a:solidFill>
                  <a:srgbClr val="2D8C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endParaRPr lang="ru-RU" sz="2000" dirty="0" smtClean="0">
              <a:solidFill>
                <a:srgbClr val="2D8CB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tabLst>
                <a:tab pos="355600" algn="l"/>
              </a:tabLst>
            </a:pPr>
            <a:r>
              <a:rPr lang="ru-RU" sz="20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ru-RU" sz="2000" dirty="0" smtClean="0">
              <a:solidFill>
                <a:srgbClr val="2D8CB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BDC3F317-5FD0-4F69-AA4B-2515314971DE}"/>
              </a:ext>
            </a:extLst>
          </p:cNvPr>
          <p:cNvSpPr txBox="1"/>
          <p:nvPr/>
        </p:nvSpPr>
        <p:spPr>
          <a:xfrm>
            <a:off x="395977" y="5977324"/>
            <a:ext cx="55668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ru-RU" sz="2000" dirty="0" smtClean="0">
              <a:solidFill>
                <a:srgbClr val="2D8CB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Контакты: 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kompaniya.smp@mail.ru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081" y="1184409"/>
            <a:ext cx="4389438" cy="435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6825" y="3416864"/>
            <a:ext cx="2511909" cy="2511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BDC3F317-5FD0-4F69-AA4B-2515314971DE}"/>
              </a:ext>
            </a:extLst>
          </p:cNvPr>
          <p:cNvSpPr txBox="1"/>
          <p:nvPr/>
        </p:nvSpPr>
        <p:spPr>
          <a:xfrm>
            <a:off x="4706825" y="2652985"/>
            <a:ext cx="55668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ru-RU" sz="2000" dirty="0" smtClean="0">
              <a:solidFill>
                <a:srgbClr val="2D8CB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Project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7305" y="3378632"/>
            <a:ext cx="2433717" cy="2430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BDC3F317-5FD0-4F69-AA4B-2515314971DE}"/>
              </a:ext>
            </a:extLst>
          </p:cNvPr>
          <p:cNvSpPr txBox="1"/>
          <p:nvPr/>
        </p:nvSpPr>
        <p:spPr>
          <a:xfrm>
            <a:off x="7913307" y="2616154"/>
            <a:ext cx="61020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ru-RU" sz="2000" dirty="0" smtClean="0">
              <a:solidFill>
                <a:srgbClr val="2D8CB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Наш сайт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2206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624248" y="6353034"/>
            <a:ext cx="2743200" cy="365125"/>
          </a:xfrm>
        </p:spPr>
        <p:txBody>
          <a:bodyPr vert="horz" lIns="91440" tIns="45720" rIns="91440" bIns="45720" rtlCol="0" anchor="ctr"/>
          <a:lstStyle/>
          <a:p>
            <a:fld id="{82365940-FB3E-434A-872B-69B83B7E6D97}" type="slidenum">
              <a:rPr lang="ru-RU">
                <a:solidFill>
                  <a:srgbClr val="0070C0"/>
                </a:solidFill>
              </a:rPr>
              <a:pPr/>
              <a:t>15</a:t>
            </a:fld>
            <a:endParaRPr lang="ru-RU">
              <a:solidFill>
                <a:srgbClr val="0070C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52400" y="1083092"/>
            <a:ext cx="11696700" cy="50853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sz="14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измерение токов утечки основной изоляции вводов;</a:t>
            </a: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sz="14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измерение фазного напряжения;</a:t>
            </a: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sz="14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расчет </a:t>
            </a:r>
            <a:r>
              <a:rPr lang="ru-RU" sz="1400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tgδ</a:t>
            </a:r>
            <a:r>
              <a:rPr lang="ru-RU" sz="14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и </a:t>
            </a:r>
            <a:r>
              <a:rPr lang="ru-RU" sz="1400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Δtgδ</a:t>
            </a:r>
            <a:r>
              <a:rPr lang="ru-RU" sz="14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;</a:t>
            </a: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sz="14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расчет С1 и ΔС1;</a:t>
            </a: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sz="14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расчет тока и фазы вектора небаланса;</a:t>
            </a: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sz="14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контроль температуры окружающей среды;</a:t>
            </a: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sz="14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контроль обрыва каналов измерения тока и напряжения</a:t>
            </a:r>
            <a:r>
              <a:rPr lang="ru-RU" sz="1400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;</a:t>
            </a: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sz="14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измерение температуры верхних слоев масла;</a:t>
            </a: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sz="14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измерение температуры наиболее нагретой точки стороны высшего напряжения / тока стороны высшего напряжения;</a:t>
            </a: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sz="14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измерение температуры наиболее нагретой точки стороны среднего напряжения / тока </a:t>
            </a:r>
            <a:r>
              <a:rPr lang="ru-RU" sz="1400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стороныт</a:t>
            </a:r>
            <a:r>
              <a:rPr lang="ru-RU" sz="14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среднего напряжения / тока стороны низшего напряжения при расщепленной обмотке / тока общей обмотки;</a:t>
            </a: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sz="14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измерение температуры наиболее нагретой точки стороны низшего напряжения / тока стороны низшего напряжения;</a:t>
            </a: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sz="14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измерение температуры окружающей среды;</a:t>
            </a: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endParaRPr lang="ru-RU" sz="1400" dirty="0">
              <a:ea typeface="Calibri"/>
              <a:cs typeface="Times New Roman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52400" y="334626"/>
            <a:ext cx="6096000" cy="587853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>
              <a:lnSpc>
                <a:spcPct val="115000"/>
              </a:lnSpc>
              <a:spcAft>
                <a:spcPts val="1000"/>
              </a:spcAft>
              <a:buSzPts val="1000"/>
              <a:tabLst>
                <a:tab pos="457200" algn="l"/>
              </a:tabLst>
            </a:pPr>
            <a:r>
              <a:rPr lang="ru-RU" sz="2800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Контролируемые параметры</a:t>
            </a:r>
            <a:endParaRPr lang="ru-RU" sz="28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0930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624248" y="6353034"/>
            <a:ext cx="2743200" cy="365125"/>
          </a:xfrm>
        </p:spPr>
        <p:txBody>
          <a:bodyPr vert="horz" lIns="91440" tIns="45720" rIns="91440" bIns="45720" rtlCol="0" anchor="ctr"/>
          <a:lstStyle/>
          <a:p>
            <a:fld id="{82365940-FB3E-434A-872B-69B83B7E6D97}" type="slidenum">
              <a:rPr lang="ru-RU">
                <a:solidFill>
                  <a:srgbClr val="0070C0"/>
                </a:solidFill>
              </a:rPr>
              <a:pPr/>
              <a:t>16</a:t>
            </a:fld>
            <a:endParaRPr lang="ru-RU">
              <a:solidFill>
                <a:srgbClr val="0070C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52400" y="1083092"/>
            <a:ext cx="11696700" cy="56916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sz="1400" dirty="0">
                <a:latin typeface="Times New Roman"/>
                <a:ea typeface="Calibri"/>
                <a:cs typeface="Times New Roman"/>
              </a:rPr>
              <a:t>непрерывный контроль технических характеристик РПН (питания привода РПН; текущего номера положения РПН; температуры масла в баке контактора РПН, температуры верхних слоев масла в баке трансформатора; температуры в корпусе прибора; тока, протекающего через РПН; тока/мощности, потребляемого приводом РПН; переключения РПН и его завершения; доступа в шкаф привода РПН; обогрева шкафа привода РПН);</a:t>
            </a:r>
            <a:endParaRPr lang="ru-RU" sz="1100" dirty="0"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sz="1400" dirty="0">
                <a:latin typeface="Times New Roman"/>
                <a:ea typeface="Calibri"/>
                <a:cs typeface="Times New Roman"/>
              </a:rPr>
              <a:t>формирование релейной и световой сигнализации (аварийной и предупредительной) при выходе значений контролируемых параметров устройства РПН за значения заданных </a:t>
            </a:r>
            <a:r>
              <a:rPr lang="ru-RU" sz="1400" dirty="0" err="1">
                <a:latin typeface="Times New Roman"/>
                <a:ea typeface="Calibri"/>
                <a:cs typeface="Times New Roman"/>
              </a:rPr>
              <a:t>уставок</a:t>
            </a:r>
            <a:r>
              <a:rPr lang="ru-RU" sz="1400" dirty="0">
                <a:latin typeface="Times New Roman"/>
                <a:ea typeface="Calibri"/>
                <a:cs typeface="Times New Roman"/>
              </a:rPr>
              <a:t>;</a:t>
            </a:r>
            <a:endParaRPr lang="ru-RU" sz="1100" dirty="0"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sz="1400" dirty="0">
                <a:latin typeface="Times New Roman"/>
                <a:ea typeface="Calibri"/>
                <a:cs typeface="Times New Roman"/>
              </a:rPr>
              <a:t>анализ и обработка контролируемых параметров в режиме реального времени с предоставлением расчета перепада температур масла в баке трансформатора и баке контактора РПН, расчета механического момента переключения, учета времени работы РПН в каждом положении, учета количества переключений РПН (за день, месяц, год), длительности переключения РПН, расчета остаточного механического ресурса контактора РПН, расчета остаточного коммутационного ресурса контактора РПН, контроля ресурса замены масла в контакторе РПН, оповещения о необходимости проведения очередного технического обслуживания;</a:t>
            </a:r>
            <a:endParaRPr lang="ru-RU" sz="1100" dirty="0"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sz="1400" dirty="0">
                <a:latin typeface="Times New Roman"/>
                <a:ea typeface="Calibri"/>
                <a:cs typeface="Times New Roman"/>
              </a:rPr>
              <a:t>накопление данных и хранение истории работы РПН в энергонезависимой памяти.</a:t>
            </a:r>
            <a:endParaRPr lang="ru-RU" sz="1100" dirty="0"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  <a:tabLst>
                <a:tab pos="361950" algn="l"/>
              </a:tabLst>
            </a:pPr>
            <a:r>
              <a:rPr lang="ru-RU" sz="1400" dirty="0" smtClean="0">
                <a:latin typeface="Times New Roman"/>
                <a:ea typeface="Calibri"/>
                <a:cs typeface="Times New Roman"/>
              </a:rPr>
              <a:t>	Модуль </a:t>
            </a:r>
            <a:r>
              <a:rPr lang="ru-RU" sz="1400" dirty="0">
                <a:latin typeface="Times New Roman"/>
                <a:ea typeface="Calibri"/>
                <a:cs typeface="Times New Roman"/>
              </a:rPr>
              <a:t>в целом, позволяет контролировать несколько параметров, отражающих состояние изоляции вводов трансформатора:</a:t>
            </a:r>
            <a:endParaRPr lang="ru-RU" sz="1100" dirty="0">
              <a:ea typeface="Calibri"/>
              <a:cs typeface="Times New Roman"/>
            </a:endParaRPr>
          </a:p>
          <a:p>
            <a:pPr indent="361950" algn="just">
              <a:lnSpc>
                <a:spcPct val="115000"/>
              </a:lnSpc>
              <a:spcAft>
                <a:spcPts val="1000"/>
              </a:spcAft>
            </a:pPr>
            <a:r>
              <a:rPr lang="ru-RU" sz="1400" dirty="0">
                <a:latin typeface="Times New Roman"/>
                <a:ea typeface="Calibri"/>
                <a:cs typeface="Times New Roman"/>
              </a:rPr>
              <a:t> - небаланс токов проводимости вводов трансформатора; </a:t>
            </a:r>
            <a:endParaRPr lang="ru-RU" sz="1100" dirty="0">
              <a:ea typeface="Calibri"/>
              <a:cs typeface="Times New Roman"/>
            </a:endParaRPr>
          </a:p>
          <a:p>
            <a:pPr indent="361950" algn="just">
              <a:lnSpc>
                <a:spcPct val="115000"/>
              </a:lnSpc>
              <a:spcAft>
                <a:spcPts val="1000"/>
              </a:spcAft>
            </a:pPr>
            <a:r>
              <a:rPr lang="ru-RU" sz="1400" dirty="0">
                <a:latin typeface="Times New Roman"/>
                <a:ea typeface="Calibri"/>
                <a:cs typeface="Times New Roman"/>
              </a:rPr>
              <a:t>- тангенс угла потерь и емкость вводов под рабочим напряжением;</a:t>
            </a:r>
            <a:endParaRPr lang="ru-RU" sz="1100" dirty="0">
              <a:ea typeface="Calibri"/>
              <a:cs typeface="Times New Roman"/>
            </a:endParaRPr>
          </a:p>
          <a:p>
            <a:pPr indent="361950" algn="just">
              <a:lnSpc>
                <a:spcPct val="115000"/>
              </a:lnSpc>
              <a:spcAft>
                <a:spcPts val="1000"/>
              </a:spcAft>
            </a:pPr>
            <a:r>
              <a:rPr lang="ru-RU" sz="1400" dirty="0">
                <a:latin typeface="Times New Roman"/>
                <a:ea typeface="Calibri"/>
                <a:cs typeface="Times New Roman"/>
              </a:rPr>
              <a:t> - связь между небалансом токов проводимости и температурой верхних слоев масла (температурный коэффициент); </a:t>
            </a:r>
            <a:endParaRPr lang="ru-RU" sz="1100" dirty="0">
              <a:ea typeface="Calibri"/>
              <a:cs typeface="Times New Roman"/>
            </a:endParaRPr>
          </a:p>
          <a:p>
            <a:pPr indent="361950" algn="just">
              <a:lnSpc>
                <a:spcPct val="115000"/>
              </a:lnSpc>
              <a:spcAft>
                <a:spcPts val="1000"/>
              </a:spcAft>
            </a:pPr>
            <a:r>
              <a:rPr lang="ru-RU" sz="1400" dirty="0">
                <a:latin typeface="Times New Roman"/>
                <a:ea typeface="Calibri"/>
                <a:cs typeface="Times New Roman"/>
              </a:rPr>
              <a:t>- скорость изменения небаланса токов проводимости.</a:t>
            </a:r>
            <a:endParaRPr lang="ru-RU" sz="1100" dirty="0"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endParaRPr lang="ru-RU" sz="1400" dirty="0">
              <a:ea typeface="Calibri"/>
              <a:cs typeface="Times New Roman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52400" y="334626"/>
            <a:ext cx="6096000" cy="587853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>
              <a:lnSpc>
                <a:spcPct val="115000"/>
              </a:lnSpc>
              <a:spcAft>
                <a:spcPts val="1000"/>
              </a:spcAft>
              <a:buSzPts val="1000"/>
              <a:tabLst>
                <a:tab pos="457200" algn="l"/>
              </a:tabLst>
            </a:pPr>
            <a:r>
              <a:rPr lang="ru-RU" sz="2800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Контролируемые параметры</a:t>
            </a:r>
            <a:endParaRPr lang="ru-RU" sz="28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420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624248" y="6353034"/>
            <a:ext cx="2743200" cy="365125"/>
          </a:xfrm>
        </p:spPr>
        <p:txBody>
          <a:bodyPr vert="horz" lIns="91440" tIns="45720" rIns="91440" bIns="45720" rtlCol="0" anchor="ctr"/>
          <a:lstStyle/>
          <a:p>
            <a:fld id="{82365940-FB3E-434A-872B-69B83B7E6D97}" type="slidenum">
              <a:rPr lang="ru-RU">
                <a:solidFill>
                  <a:srgbClr val="0070C0"/>
                </a:solidFill>
              </a:rPr>
              <a:pPr/>
              <a:t>17</a:t>
            </a:fld>
            <a:endParaRPr lang="ru-RU">
              <a:solidFill>
                <a:srgbClr val="0070C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52400" y="1083092"/>
            <a:ext cx="11696700" cy="62278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1950" algn="just">
              <a:lnSpc>
                <a:spcPct val="115000"/>
              </a:lnSpc>
              <a:spcAft>
                <a:spcPts val="1000"/>
              </a:spcAft>
            </a:pPr>
            <a:r>
              <a:rPr lang="ru-RU" sz="1400" dirty="0">
                <a:latin typeface="Times New Roman"/>
                <a:ea typeface="Calibri"/>
                <a:cs typeface="Times New Roman"/>
              </a:rPr>
              <a:t>Модуль в целом, позволяет контролировать несколько параметров, отражающих состояние ограничителя перенапряжения (далее по тексту - ОПН):</a:t>
            </a:r>
            <a:endParaRPr lang="ru-RU" sz="1100" dirty="0">
              <a:ea typeface="Calibri"/>
              <a:cs typeface="Times New Roman"/>
            </a:endParaRPr>
          </a:p>
          <a:p>
            <a:pPr indent="361950" algn="just">
              <a:lnSpc>
                <a:spcPct val="115000"/>
              </a:lnSpc>
              <a:spcAft>
                <a:spcPts val="1000"/>
              </a:spcAft>
            </a:pPr>
            <a:r>
              <a:rPr lang="ru-RU" sz="1400" dirty="0">
                <a:latin typeface="Times New Roman"/>
                <a:ea typeface="Calibri"/>
                <a:cs typeface="Times New Roman"/>
              </a:rPr>
              <a:t>-количество импульсов, прошедших через ОПН (разбиты на 4 диапазона в зависимости от амплитуды); </a:t>
            </a:r>
            <a:endParaRPr lang="ru-RU" sz="1100" dirty="0">
              <a:ea typeface="Calibri"/>
              <a:cs typeface="Times New Roman"/>
            </a:endParaRPr>
          </a:p>
          <a:p>
            <a:pPr indent="361950" algn="just">
              <a:lnSpc>
                <a:spcPct val="115000"/>
              </a:lnSpc>
              <a:spcAft>
                <a:spcPts val="1000"/>
              </a:spcAft>
            </a:pPr>
            <a:r>
              <a:rPr lang="ru-RU" sz="1400" dirty="0">
                <a:latin typeface="Times New Roman"/>
                <a:ea typeface="Calibri"/>
                <a:cs typeface="Times New Roman"/>
              </a:rPr>
              <a:t>-полный ток утечки; </a:t>
            </a:r>
            <a:endParaRPr lang="ru-RU" sz="1100" dirty="0">
              <a:ea typeface="Calibri"/>
              <a:cs typeface="Times New Roman"/>
            </a:endParaRPr>
          </a:p>
          <a:p>
            <a:pPr indent="361950" algn="just">
              <a:lnSpc>
                <a:spcPct val="115000"/>
              </a:lnSpc>
              <a:spcAft>
                <a:spcPts val="1000"/>
              </a:spcAft>
            </a:pPr>
            <a:r>
              <a:rPr lang="ru-RU" sz="1400" dirty="0">
                <a:latin typeface="Times New Roman"/>
                <a:ea typeface="Calibri"/>
                <a:cs typeface="Times New Roman"/>
              </a:rPr>
              <a:t>-1, 3, 5 гармоники полного тока утечки </a:t>
            </a:r>
            <a:endParaRPr lang="ru-RU" sz="1100" dirty="0">
              <a:ea typeface="Calibri"/>
              <a:cs typeface="Times New Roman"/>
            </a:endParaRPr>
          </a:p>
          <a:p>
            <a:pPr indent="361950" algn="just">
              <a:lnSpc>
                <a:spcPct val="115000"/>
              </a:lnSpc>
              <a:spcAft>
                <a:spcPts val="1000"/>
              </a:spcAft>
            </a:pPr>
            <a:r>
              <a:rPr lang="ru-RU" sz="1400" dirty="0">
                <a:latin typeface="Times New Roman"/>
                <a:ea typeface="Calibri"/>
                <a:cs typeface="Times New Roman"/>
              </a:rPr>
              <a:t>-3 гармонику активной составляющей тока утечки. </a:t>
            </a:r>
            <a:endParaRPr lang="ru-RU" sz="1100" dirty="0">
              <a:ea typeface="Calibri"/>
              <a:cs typeface="Times New Roman"/>
            </a:endParaRPr>
          </a:p>
          <a:p>
            <a:pPr indent="361950" algn="just">
              <a:lnSpc>
                <a:spcPct val="115000"/>
              </a:lnSpc>
              <a:spcAft>
                <a:spcPts val="1000"/>
              </a:spcAft>
            </a:pPr>
            <a:r>
              <a:rPr lang="ru-RU" sz="1400" dirty="0">
                <a:latin typeface="Times New Roman"/>
                <a:ea typeface="Calibri"/>
                <a:cs typeface="Times New Roman"/>
              </a:rPr>
              <a:t>- температуру окружающей среды. </a:t>
            </a:r>
            <a:endParaRPr lang="ru-RU" sz="1100" dirty="0"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  <a:tabLst>
                <a:tab pos="361950" algn="l"/>
              </a:tabLst>
            </a:pPr>
            <a:r>
              <a:rPr lang="ru-RU" sz="1400" dirty="0">
                <a:latin typeface="Times New Roman"/>
                <a:ea typeface="Calibri"/>
                <a:cs typeface="Times New Roman"/>
              </a:rPr>
              <a:t>	Для выключателей:</a:t>
            </a:r>
            <a:endParaRPr lang="ru-RU" sz="1100" dirty="0">
              <a:ea typeface="Calibri"/>
              <a:cs typeface="Times New Roman"/>
            </a:endParaRPr>
          </a:p>
          <a:p>
            <a:pPr indent="361950" algn="just">
              <a:lnSpc>
                <a:spcPct val="115000"/>
              </a:lnSpc>
              <a:spcAft>
                <a:spcPts val="1000"/>
              </a:spcAft>
            </a:pPr>
            <a:r>
              <a:rPr lang="ru-RU" sz="1400" dirty="0">
                <a:latin typeface="Times New Roman"/>
                <a:ea typeface="Calibri"/>
                <a:cs typeface="Times New Roman"/>
              </a:rPr>
              <a:t>- количество коммутаций;</a:t>
            </a:r>
            <a:endParaRPr lang="ru-RU" sz="1100" dirty="0">
              <a:ea typeface="Calibri"/>
              <a:cs typeface="Times New Roman"/>
            </a:endParaRPr>
          </a:p>
          <a:p>
            <a:pPr indent="361950" algn="just">
              <a:lnSpc>
                <a:spcPct val="115000"/>
              </a:lnSpc>
              <a:spcAft>
                <a:spcPts val="1000"/>
              </a:spcAft>
            </a:pPr>
            <a:r>
              <a:rPr lang="ru-RU" sz="1400" dirty="0">
                <a:latin typeface="Times New Roman"/>
                <a:ea typeface="Calibri"/>
                <a:cs typeface="Times New Roman"/>
              </a:rPr>
              <a:t>- достижение максимального тока </a:t>
            </a:r>
            <a:r>
              <a:rPr lang="ru-RU" sz="1400" dirty="0" err="1">
                <a:latin typeface="Times New Roman"/>
                <a:ea typeface="Calibri"/>
                <a:cs typeface="Times New Roman"/>
              </a:rPr>
              <a:t>к.з</a:t>
            </a:r>
            <a:r>
              <a:rPr lang="ru-RU" sz="1400" dirty="0">
                <a:latin typeface="Times New Roman"/>
                <a:ea typeface="Calibri"/>
                <a:cs typeface="Times New Roman"/>
              </a:rPr>
              <a:t>.;</a:t>
            </a:r>
            <a:endParaRPr lang="ru-RU" sz="1100" dirty="0">
              <a:ea typeface="Calibri"/>
              <a:cs typeface="Times New Roman"/>
            </a:endParaRPr>
          </a:p>
          <a:p>
            <a:pPr indent="361950" algn="just">
              <a:lnSpc>
                <a:spcPct val="115000"/>
              </a:lnSpc>
              <a:spcAft>
                <a:spcPts val="1000"/>
              </a:spcAft>
            </a:pPr>
            <a:r>
              <a:rPr lang="ru-RU" sz="1400" dirty="0">
                <a:latin typeface="Times New Roman"/>
                <a:ea typeface="Calibri"/>
                <a:cs typeface="Times New Roman"/>
              </a:rPr>
              <a:t>- дребезг контактов;</a:t>
            </a:r>
            <a:endParaRPr lang="ru-RU" sz="1100" dirty="0">
              <a:ea typeface="Calibri"/>
              <a:cs typeface="Times New Roman"/>
            </a:endParaRPr>
          </a:p>
          <a:p>
            <a:pPr indent="361950" algn="just">
              <a:lnSpc>
                <a:spcPct val="115000"/>
              </a:lnSpc>
              <a:spcAft>
                <a:spcPts val="1000"/>
              </a:spcAft>
            </a:pPr>
            <a:r>
              <a:rPr lang="ru-RU" sz="1400" dirty="0">
                <a:latin typeface="Times New Roman"/>
                <a:ea typeface="Calibri"/>
                <a:cs typeface="Times New Roman"/>
              </a:rPr>
              <a:t>- время хода;</a:t>
            </a:r>
            <a:endParaRPr lang="ru-RU" sz="1100" dirty="0">
              <a:ea typeface="Calibri"/>
              <a:cs typeface="Times New Roman"/>
            </a:endParaRPr>
          </a:p>
          <a:p>
            <a:pPr indent="361950" algn="just">
              <a:lnSpc>
                <a:spcPct val="115000"/>
              </a:lnSpc>
              <a:spcAft>
                <a:spcPts val="1000"/>
              </a:spcAft>
            </a:pPr>
            <a:r>
              <a:rPr lang="ru-RU" sz="1400" dirty="0">
                <a:latin typeface="Times New Roman"/>
                <a:ea typeface="Calibri"/>
                <a:cs typeface="Times New Roman"/>
              </a:rPr>
              <a:t>- время срабатывания;</a:t>
            </a:r>
            <a:endParaRPr lang="ru-RU" sz="1100" dirty="0">
              <a:ea typeface="Calibri"/>
              <a:cs typeface="Times New Roman"/>
            </a:endParaRPr>
          </a:p>
          <a:p>
            <a:pPr indent="361950" algn="just">
              <a:lnSpc>
                <a:spcPct val="115000"/>
              </a:lnSpc>
              <a:spcAft>
                <a:spcPts val="1000"/>
              </a:spcAft>
            </a:pPr>
            <a:r>
              <a:rPr lang="ru-RU" sz="1400" dirty="0">
                <a:latin typeface="Times New Roman"/>
                <a:ea typeface="Calibri"/>
                <a:cs typeface="Times New Roman"/>
              </a:rPr>
              <a:t>- скорость вкл. и </a:t>
            </a:r>
            <a:r>
              <a:rPr lang="ru-RU" sz="1400" dirty="0" err="1">
                <a:latin typeface="Times New Roman"/>
                <a:ea typeface="Calibri"/>
                <a:cs typeface="Times New Roman"/>
              </a:rPr>
              <a:t>откл</a:t>
            </a:r>
            <a:r>
              <a:rPr lang="ru-RU" sz="1400" dirty="0">
                <a:latin typeface="Times New Roman"/>
                <a:ea typeface="Calibri"/>
                <a:cs typeface="Times New Roman"/>
              </a:rPr>
              <a:t>.;</a:t>
            </a:r>
            <a:endParaRPr lang="ru-RU" sz="1100" dirty="0">
              <a:ea typeface="Calibri"/>
              <a:cs typeface="Times New Roman"/>
            </a:endParaRPr>
          </a:p>
          <a:p>
            <a:pPr indent="361950" algn="just">
              <a:lnSpc>
                <a:spcPct val="115000"/>
              </a:lnSpc>
              <a:spcAft>
                <a:spcPts val="1000"/>
              </a:spcAft>
            </a:pPr>
            <a:r>
              <a:rPr lang="ru-RU" sz="1400" dirty="0">
                <a:latin typeface="Times New Roman"/>
                <a:ea typeface="Calibri"/>
                <a:cs typeface="Times New Roman"/>
              </a:rPr>
              <a:t>- отскок;</a:t>
            </a:r>
            <a:endParaRPr lang="ru-RU" sz="1100" dirty="0">
              <a:ea typeface="Calibri"/>
              <a:cs typeface="Times New Roman"/>
            </a:endParaRPr>
          </a:p>
          <a:p>
            <a:pPr indent="361950" algn="just">
              <a:lnSpc>
                <a:spcPct val="115000"/>
              </a:lnSpc>
              <a:spcAft>
                <a:spcPts val="1000"/>
              </a:spcAft>
            </a:pPr>
            <a:r>
              <a:rPr lang="ru-RU" sz="1400" dirty="0">
                <a:latin typeface="Times New Roman"/>
                <a:ea typeface="Calibri"/>
                <a:cs typeface="Times New Roman"/>
              </a:rPr>
              <a:t>- угол поворота и т.д.</a:t>
            </a:r>
            <a:endParaRPr lang="ru-RU" sz="1100" dirty="0"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endParaRPr lang="ru-RU" sz="1400" dirty="0">
              <a:ea typeface="Calibri"/>
              <a:cs typeface="Times New Roman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52400" y="334626"/>
            <a:ext cx="6096000" cy="587853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>
              <a:lnSpc>
                <a:spcPct val="115000"/>
              </a:lnSpc>
              <a:spcAft>
                <a:spcPts val="1000"/>
              </a:spcAft>
              <a:buSzPts val="1000"/>
              <a:tabLst>
                <a:tab pos="457200" algn="l"/>
              </a:tabLst>
            </a:pPr>
            <a:r>
              <a:rPr lang="ru-RU" sz="2800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Контролируемые параметры</a:t>
            </a:r>
            <a:endParaRPr lang="ru-RU" sz="28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0982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624248" y="6353034"/>
            <a:ext cx="2743200" cy="365125"/>
          </a:xfrm>
        </p:spPr>
        <p:txBody>
          <a:bodyPr vert="horz" lIns="91440" tIns="45720" rIns="91440" bIns="45720" rtlCol="0" anchor="ctr"/>
          <a:lstStyle/>
          <a:p>
            <a:fld id="{82365940-FB3E-434A-872B-69B83B7E6D97}" type="slidenum">
              <a:rPr lang="ru-RU">
                <a:solidFill>
                  <a:srgbClr val="0070C0"/>
                </a:solidFill>
              </a:rPr>
              <a:pPr/>
              <a:t>18</a:t>
            </a:fld>
            <a:endParaRPr lang="ru-RU">
              <a:solidFill>
                <a:srgbClr val="0070C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71" t="19403" r="19128" b="6250"/>
          <a:stretch/>
        </p:blipFill>
        <p:spPr bwMode="auto">
          <a:xfrm>
            <a:off x="1173723" y="78373"/>
            <a:ext cx="9485178" cy="6847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6499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624248" y="6353034"/>
            <a:ext cx="2743200" cy="365125"/>
          </a:xfrm>
        </p:spPr>
        <p:txBody>
          <a:bodyPr vert="horz" lIns="91440" tIns="45720" rIns="91440" bIns="45720" rtlCol="0" anchor="ctr"/>
          <a:lstStyle/>
          <a:p>
            <a:fld id="{82365940-FB3E-434A-872B-69B83B7E6D97}" type="slidenum">
              <a:rPr lang="ru-RU">
                <a:solidFill>
                  <a:srgbClr val="0070C0"/>
                </a:solidFill>
              </a:rPr>
              <a:pPr/>
              <a:t>19</a:t>
            </a:fld>
            <a:endParaRPr lang="ru-RU">
              <a:solidFill>
                <a:srgbClr val="0070C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77" t="17351" r="27204" b="9142"/>
          <a:stretch/>
        </p:blipFill>
        <p:spPr bwMode="auto">
          <a:xfrm>
            <a:off x="2609850" y="125444"/>
            <a:ext cx="7166496" cy="6521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2636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121920" y="121920"/>
            <a:ext cx="4429760" cy="7924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000" b="1" dirty="0" smtClean="0">
                <a:solidFill>
                  <a:srgbClr val="0070C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Проблема</a:t>
            </a:r>
            <a:endParaRPr lang="ru-RU" sz="3000" b="1" dirty="0">
              <a:solidFill>
                <a:srgbClr val="0070C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82365940-FB3E-434A-872B-69B83B7E6D97}" type="slidenum">
              <a:rPr lang="ru-RU">
                <a:solidFill>
                  <a:srgbClr val="0070C0"/>
                </a:solidFill>
              </a:rPr>
              <a:pPr/>
              <a:t>2</a:t>
            </a:fld>
            <a:endParaRPr lang="ru-RU">
              <a:solidFill>
                <a:srgbClr val="0070C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21919" y="838199"/>
            <a:ext cx="11915751" cy="821509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Отсутствие постоянной информации о состоянии оборудования, сложность прогнозирования аварий и выходов из строя оборудования</a:t>
            </a:r>
            <a:endParaRPr lang="ru-RU" sz="2400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Объект 2">
            <a:extLst>
              <a:ext uri="{FF2B5EF4-FFF2-40B4-BE49-F238E27FC236}">
                <a16:creationId xmlns="" xmlns:a16="http://schemas.microsoft.com/office/drawing/2014/main" id="{02F12A56-07F4-E94A-BCF3-B2B0046C09BE}"/>
              </a:ext>
            </a:extLst>
          </p:cNvPr>
          <p:cNvSpPr txBox="1">
            <a:spLocks/>
          </p:cNvSpPr>
          <p:nvPr/>
        </p:nvSpPr>
        <p:spPr>
          <a:xfrm>
            <a:off x="121921" y="1804849"/>
            <a:ext cx="11915750" cy="1760702"/>
          </a:xfrm>
          <a:prstGeom prst="rect">
            <a:avLst/>
          </a:prstGeom>
          <a:ln>
            <a:solidFill>
              <a:srgbClr val="0070C0"/>
            </a:solidFill>
          </a:ln>
        </p:spPr>
        <p:txBody>
          <a:bodyPr lIns="68580" tIns="34290" rIns="68580" bIns="3429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536575">
              <a:spcBef>
                <a:spcPts val="600"/>
              </a:spcBef>
              <a:buClr>
                <a:srgbClr val="0084B4"/>
              </a:buClr>
              <a:buSzPct val="100000"/>
              <a:buNone/>
            </a:pPr>
            <a:r>
              <a:rPr lang="ru-RU" sz="2200" i="1" dirty="0" smtClean="0">
                <a:solidFill>
                  <a:srgbClr val="0070C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Calibri"/>
              </a:rPr>
              <a:t>Потенциальные  заказчики сталкиваются  с проблемами:</a:t>
            </a:r>
          </a:p>
          <a:p>
            <a:pPr marL="0" lvl="2" indent="536575">
              <a:spcBef>
                <a:spcPts val="600"/>
              </a:spcBef>
              <a:buClr>
                <a:srgbClr val="0084B4"/>
              </a:buClr>
              <a:buSzPct val="100000"/>
              <a:buNone/>
            </a:pPr>
            <a:r>
              <a:rPr lang="ru-RU" sz="2200" i="1" dirty="0" smtClean="0">
                <a:solidFill>
                  <a:srgbClr val="0070C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Calibri"/>
              </a:rPr>
              <a:t>1. Отсутствие постоянного контроля качества электроэнергии и состояния оборудования;</a:t>
            </a:r>
          </a:p>
          <a:p>
            <a:pPr marL="0" lvl="2" indent="536575">
              <a:spcBef>
                <a:spcPts val="600"/>
              </a:spcBef>
              <a:buClr>
                <a:srgbClr val="0084B4"/>
              </a:buClr>
              <a:buSzPct val="100000"/>
              <a:buNone/>
            </a:pPr>
            <a:r>
              <a:rPr lang="ru-RU" sz="2200" i="1" dirty="0" smtClean="0">
                <a:solidFill>
                  <a:srgbClr val="0070C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Calibri"/>
              </a:rPr>
              <a:t>2. Сложность прогнозирования возможного выхода из строя оборудования.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1" y="3696180"/>
            <a:ext cx="3400425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6960" y="3676628"/>
            <a:ext cx="4119354" cy="3087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6085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624248" y="6353034"/>
            <a:ext cx="2743200" cy="365125"/>
          </a:xfrm>
        </p:spPr>
        <p:txBody>
          <a:bodyPr vert="horz" lIns="91440" tIns="45720" rIns="91440" bIns="45720" rtlCol="0" anchor="ctr"/>
          <a:lstStyle/>
          <a:p>
            <a:fld id="{82365940-FB3E-434A-872B-69B83B7E6D97}" type="slidenum">
              <a:rPr lang="ru-RU">
                <a:solidFill>
                  <a:srgbClr val="0070C0"/>
                </a:solidFill>
              </a:rPr>
              <a:pPr/>
              <a:t>20</a:t>
            </a:fld>
            <a:endParaRPr lang="ru-RU">
              <a:solidFill>
                <a:srgbClr val="0070C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68" t="14584" r="34407" b="6250"/>
          <a:stretch/>
        </p:blipFill>
        <p:spPr bwMode="auto">
          <a:xfrm>
            <a:off x="3733800" y="101600"/>
            <a:ext cx="4800600" cy="675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4719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624248" y="6353034"/>
            <a:ext cx="2743200" cy="365125"/>
          </a:xfrm>
        </p:spPr>
        <p:txBody>
          <a:bodyPr vert="horz" lIns="91440" tIns="45720" rIns="91440" bIns="45720" rtlCol="0" anchor="ctr"/>
          <a:lstStyle/>
          <a:p>
            <a:fld id="{82365940-FB3E-434A-872B-69B83B7E6D97}" type="slidenum">
              <a:rPr lang="ru-RU">
                <a:solidFill>
                  <a:srgbClr val="0070C0"/>
                </a:solidFill>
              </a:rPr>
              <a:pPr/>
              <a:t>21</a:t>
            </a:fld>
            <a:endParaRPr lang="ru-RU">
              <a:solidFill>
                <a:srgbClr val="0070C0"/>
              </a:solidFill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9645300"/>
              </p:ext>
            </p:extLst>
          </p:nvPr>
        </p:nvGraphicFramePr>
        <p:xfrm>
          <a:off x="259308" y="391852"/>
          <a:ext cx="11723426" cy="6379464"/>
        </p:xfrm>
        <a:graphic>
          <a:graphicData uri="http://schemas.openxmlformats.org/drawingml/2006/table">
            <a:tbl>
              <a:tblPr firstRow="1" firstCol="1" bandRow="1"/>
              <a:tblGrid>
                <a:gridCol w="1338807"/>
                <a:gridCol w="3293730"/>
                <a:gridCol w="2301568"/>
                <a:gridCol w="1357180"/>
                <a:gridCol w="1500490"/>
                <a:gridCol w="1931651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№ </a:t>
                      </a:r>
                      <a:r>
                        <a:rPr lang="ru-RU" sz="14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п.п</a:t>
                      </a:r>
                      <a:r>
                        <a:rPr lang="ru-RU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.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287" marR="272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Название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287" marR="272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Измеритель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287" marR="272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Кол-во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287" marR="272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Цена ед. руб.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287" marR="272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Стоимость, руб.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287" marR="272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61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287" marR="272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Датчик температуры МПТ-01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287" marR="272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 шт.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287" marR="272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287" marR="272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3 000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287" marR="272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30 000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287" marR="272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545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287" marR="272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ДЗ-1-СO сигнализатор (детектор) загазованности угарного газа (СО)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287" marR="272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 шт.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287" marR="272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8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287" marR="272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14 850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287" marR="272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118 800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287" marR="272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545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287" marR="272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2ТРМ0 обновленный двухканальный измеритель с интерфейсом RS-485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287" marR="272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 шт.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287" marR="272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8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287" marR="272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7 492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287" marR="272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59 936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287" marR="272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3091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287" marR="272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Сервер</a:t>
                      </a:r>
                      <a:r>
                        <a:rPr lang="en-US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Hewlett-Packard (HP) </a:t>
                      </a:r>
                      <a:r>
                        <a:rPr lang="en-US" sz="14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Proliant</a:t>
                      </a:r>
                      <a:r>
                        <a:rPr lang="en-US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DL380 Gen10 8SFF 2x Xeon Gold 6240R 2.4 GHz 24-Core(LGA3647,35.75 MB,165 W)/HPE 768Gb (12x64Gb) DDR4 2666MHz/ S100i SR/331i/2 x 500W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287" marR="272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 шт.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287" marR="272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287" marR="272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120 900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287" marR="272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241 800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287" marR="272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0473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287" marR="272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FreDA – Портативный прибор для частотного анализа изоляции высоковольтного оборудования и обмотки силовых трансформаторов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287" marR="272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 шт.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287" marR="272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287" marR="272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10 200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287" marR="272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30 600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287" marR="272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0473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287" marR="272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Ganimed – Многоцелевое устройство для тестирования высоковольтных трансформаторов OLTC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287" marR="272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 шт.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287" marR="272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287" marR="272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15 000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287" marR="272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45 000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287" marR="272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0473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287" marR="272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AR700 – Устройство для определения дефектов в изоляции высоковольтного оборудования акустическими датчиками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287" marR="272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 шт.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287" marR="272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8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287" marR="272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5 000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287" marR="272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40 000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287" marR="272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43701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624248" y="6353034"/>
            <a:ext cx="2743200" cy="365125"/>
          </a:xfrm>
        </p:spPr>
        <p:txBody>
          <a:bodyPr vert="horz" lIns="91440" tIns="45720" rIns="91440" bIns="45720" rtlCol="0" anchor="ctr"/>
          <a:lstStyle/>
          <a:p>
            <a:fld id="{82365940-FB3E-434A-872B-69B83B7E6D97}" type="slidenum">
              <a:rPr lang="ru-RU">
                <a:solidFill>
                  <a:srgbClr val="0070C0"/>
                </a:solidFill>
              </a:rPr>
              <a:pPr/>
              <a:t>22</a:t>
            </a:fld>
            <a:endParaRPr lang="ru-RU">
              <a:solidFill>
                <a:srgbClr val="0070C0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1244421"/>
              </p:ext>
            </p:extLst>
          </p:nvPr>
        </p:nvGraphicFramePr>
        <p:xfrm>
          <a:off x="204716" y="391069"/>
          <a:ext cx="11818961" cy="6225528"/>
        </p:xfrm>
        <a:graphic>
          <a:graphicData uri="http://schemas.openxmlformats.org/drawingml/2006/table">
            <a:tbl>
              <a:tblPr firstRow="1" firstCol="1" bandRow="1"/>
              <a:tblGrid>
                <a:gridCol w="1349714"/>
                <a:gridCol w="3320571"/>
                <a:gridCol w="2320323"/>
                <a:gridCol w="1368240"/>
                <a:gridCol w="1512720"/>
                <a:gridCol w="1947393"/>
              </a:tblGrid>
              <a:tr h="10440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8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349" marR="383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PD-</a:t>
                      </a:r>
                      <a:r>
                        <a:rPr lang="ru-RU" sz="14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Analyzer</a:t>
                      </a:r>
                      <a:r>
                        <a:rPr lang="ru-RU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/3P – прибор для измерения и анализа ПД в изоляции высоковольтного оборудования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349" marR="383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 шт.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349" marR="383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349" marR="383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3 500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349" marR="383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21 000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349" marR="383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4229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349" marR="383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IDR-10 – Реле контроля состояния изоляции для распределительных устройств, генераторов, высоковольтных двигателей и кабелей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349" marR="383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 шт.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349" marR="383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349" marR="383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2 500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349" marR="383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25 000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349" marR="383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5315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349" marR="383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КМК-500 – Интегрированная система мониторинга высоковольтных кабелей 110÷500 кВ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349" marR="383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 шт.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349" marR="383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349" marR="383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25 000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349" marR="383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25 000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349" marR="383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5315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11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349" marR="383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TDM – Система мониторинга и диагностики состояния силовых трансформаторов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349" marR="383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 шт.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349" marR="383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349" marR="383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30 000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349" marR="383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30 000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349" marR="383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890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12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349" marR="383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ВП110 сенсорная web-панель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349" marR="383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 шт.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349" marR="383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349" marR="383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55 440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349" marR="383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110 880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349" marR="383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890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13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349" marR="383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ПМ01 GSM/GPRS-модем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349" marR="383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 шт.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349" marR="383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349" marR="383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10 200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349" marR="383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40 800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349" marR="383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9486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14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349" marR="383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АС4 преобразователь интерфейсов RS-485 &lt;-&gt; USB c гальванической изоляцией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349" marR="383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 шт.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349" marR="383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349" marR="383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6 360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349" marR="383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63 600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349" marR="383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28060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624248" y="6353034"/>
            <a:ext cx="2743200" cy="365125"/>
          </a:xfrm>
        </p:spPr>
        <p:txBody>
          <a:bodyPr vert="horz" lIns="91440" tIns="45720" rIns="91440" bIns="45720" rtlCol="0" anchor="ctr"/>
          <a:lstStyle/>
          <a:p>
            <a:fld id="{82365940-FB3E-434A-872B-69B83B7E6D97}" type="slidenum">
              <a:rPr lang="ru-RU">
                <a:solidFill>
                  <a:srgbClr val="0070C0"/>
                </a:solidFill>
              </a:rPr>
              <a:pPr/>
              <a:t>23</a:t>
            </a:fld>
            <a:endParaRPr lang="ru-RU">
              <a:solidFill>
                <a:srgbClr val="0070C0"/>
              </a:solidFill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1647089"/>
              </p:ext>
            </p:extLst>
          </p:nvPr>
        </p:nvGraphicFramePr>
        <p:xfrm>
          <a:off x="614148" y="627796"/>
          <a:ext cx="11341292" cy="5336276"/>
        </p:xfrm>
        <a:graphic>
          <a:graphicData uri="http://schemas.openxmlformats.org/drawingml/2006/table">
            <a:tbl>
              <a:tblPr firstRow="1" firstCol="1" bandRow="1"/>
              <a:tblGrid>
                <a:gridCol w="1295167"/>
                <a:gridCol w="3186368"/>
                <a:gridCol w="2226548"/>
                <a:gridCol w="1312940"/>
                <a:gridCol w="1451581"/>
                <a:gridCol w="1868688"/>
              </a:tblGrid>
              <a:tr h="75670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15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496" marR="644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МКОН преобразователь протокола Modbus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496" marR="644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 шт.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496" marR="644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496" marR="644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12 120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496" marR="644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121 200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496" marR="644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447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16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496" marR="644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PLC-модем ПШС01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496" marR="644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 шт.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496" marR="644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8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496" marR="644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25 200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496" marR="644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201 600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496" marR="644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6117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17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496" marR="644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КСН210-5 – 5-портовый сетевой неуправляемый коммутатор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496" marR="644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 шт.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496" marR="644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8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496" marR="644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7 200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496" marR="644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57 600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496" marR="644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223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18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496" marR="644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ПО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496" marR="644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 шт.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496" marR="644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496" marR="644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15 000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496" marR="644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15 000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496" marR="644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447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19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496" marR="644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SCADA-система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496" marR="644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 шт.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496" marR="644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496" marR="644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12 500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496" marR="644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12 500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496" marR="644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1340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496" marR="644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НПТ-1К.Ех активный барьер искрозащиты 0 Ex ia IIC с гальванической развязкой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496" marR="644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 шт.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496" marR="644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496" marR="644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14 400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496" marR="644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86 400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496" marR="644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381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21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496" marR="644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КК-03 разветвитель интерфейса RS-485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496" marR="644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 шт.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496" marR="644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496" marR="644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3 036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496" marR="644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30 360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496" marR="644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5791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624248" y="6353034"/>
            <a:ext cx="2743200" cy="365125"/>
          </a:xfrm>
        </p:spPr>
        <p:txBody>
          <a:bodyPr vert="horz" lIns="91440" tIns="45720" rIns="91440" bIns="45720" rtlCol="0" anchor="ctr"/>
          <a:lstStyle/>
          <a:p>
            <a:fld id="{82365940-FB3E-434A-872B-69B83B7E6D97}" type="slidenum">
              <a:rPr lang="ru-RU">
                <a:solidFill>
                  <a:srgbClr val="0070C0"/>
                </a:solidFill>
              </a:rPr>
              <a:pPr/>
              <a:t>24</a:t>
            </a:fld>
            <a:endParaRPr lang="ru-RU">
              <a:solidFill>
                <a:srgbClr val="0070C0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9794349"/>
              </p:ext>
            </p:extLst>
          </p:nvPr>
        </p:nvGraphicFramePr>
        <p:xfrm>
          <a:off x="259307" y="573205"/>
          <a:ext cx="11586950" cy="5336275"/>
        </p:xfrm>
        <a:graphic>
          <a:graphicData uri="http://schemas.openxmlformats.org/drawingml/2006/table">
            <a:tbl>
              <a:tblPr firstRow="1" firstCol="1" bandRow="1"/>
              <a:tblGrid>
                <a:gridCol w="1323220"/>
                <a:gridCol w="3255387"/>
                <a:gridCol w="2274776"/>
                <a:gridCol w="1341379"/>
                <a:gridCol w="1483022"/>
                <a:gridCol w="1909166"/>
              </a:tblGrid>
              <a:tr h="228697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22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ПВТ100 промышленный датчик (преобразователь) влажности и температуры воздуха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 шт.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19 440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38 880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4348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23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РГ10 многоканальный видеографический регистратор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 шт.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50 400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50 400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623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24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ПМ01 GSM/GPRS модем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 шт.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10 200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10 200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11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25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Кабели, оптоволокно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 км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15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450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6 750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11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26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Фонд оплаты труда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 рубль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20%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1 513 306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302 661,2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11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Итого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1 815 967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65941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121920" y="121920"/>
            <a:ext cx="4429760" cy="7924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000" b="1" dirty="0" smtClean="0">
                <a:solidFill>
                  <a:srgbClr val="0070C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Решение</a:t>
            </a:r>
            <a:endParaRPr lang="ru-RU" sz="3000" b="1" dirty="0">
              <a:solidFill>
                <a:srgbClr val="0070C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21919" y="838200"/>
            <a:ext cx="11927325" cy="61468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Система дистанционного мониторинга параметров мобильных подстанций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82365940-FB3E-434A-872B-69B83B7E6D97}" type="slidenum">
              <a:rPr lang="ru-RU">
                <a:solidFill>
                  <a:srgbClr val="0070C0"/>
                </a:solidFill>
              </a:rPr>
              <a:pPr/>
              <a:t>3</a:t>
            </a:fld>
            <a:endParaRPr lang="ru-RU">
              <a:solidFill>
                <a:srgbClr val="0070C0"/>
              </a:solidFill>
            </a:endParaRPr>
          </a:p>
        </p:txBody>
      </p:sp>
      <p:sp>
        <p:nvSpPr>
          <p:cNvPr id="6" name="Объект 2">
            <a:extLst>
              <a:ext uri="{FF2B5EF4-FFF2-40B4-BE49-F238E27FC236}">
                <a16:creationId xmlns="" xmlns:a16="http://schemas.microsoft.com/office/drawing/2014/main" id="{02F12A56-07F4-E94A-BCF3-B2B0046C09BE}"/>
              </a:ext>
            </a:extLst>
          </p:cNvPr>
          <p:cNvSpPr txBox="1">
            <a:spLocks/>
          </p:cNvSpPr>
          <p:nvPr/>
        </p:nvSpPr>
        <p:spPr>
          <a:xfrm>
            <a:off x="121920" y="1630681"/>
            <a:ext cx="11927325" cy="1586114"/>
          </a:xfrm>
          <a:prstGeom prst="rect">
            <a:avLst/>
          </a:prstGeom>
          <a:ln>
            <a:solidFill>
              <a:srgbClr val="0070C0"/>
            </a:solidFill>
          </a:ln>
        </p:spPr>
        <p:txBody>
          <a:bodyPr lIns="68580" tIns="34290" rIns="68580" bIns="3429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5763" lvl="2" indent="-385763">
              <a:spcBef>
                <a:spcPts val="600"/>
              </a:spcBef>
              <a:spcAft>
                <a:spcPts val="600"/>
              </a:spcAft>
              <a:buClr>
                <a:srgbClr val="0084B4"/>
              </a:buClr>
              <a:buSzPct val="100000"/>
            </a:pPr>
            <a:r>
              <a:rPr lang="ru-RU" sz="2200" i="1" dirty="0" smtClean="0">
                <a:solidFill>
                  <a:srgbClr val="0070C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Calibri"/>
              </a:rPr>
              <a:t>Система в реальном времени анализирует требуемые параметры, изменившиеся данные и формирует рекомендации, при этом диспетчеру выдается обобщенный сигнал: о работе подстанции, требуется ли обслуживание, необходимо ли немедленное вмешательство и др.</a:t>
            </a:r>
          </a:p>
          <a:p>
            <a:pPr marL="53100" indent="0">
              <a:spcBef>
                <a:spcPts val="600"/>
              </a:spcBef>
              <a:spcAft>
                <a:spcPts val="600"/>
              </a:spcAft>
              <a:buClr>
                <a:srgbClr val="0084B4"/>
              </a:buClr>
              <a:buNone/>
            </a:pPr>
            <a:endParaRPr lang="ru-RU" sz="2200" i="1" dirty="0">
              <a:solidFill>
                <a:srgbClr val="0070C0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9803" y="3350139"/>
            <a:ext cx="5496872" cy="3435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7288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121920" y="121920"/>
            <a:ext cx="4429760" cy="7924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000" b="1" dirty="0" smtClean="0">
                <a:solidFill>
                  <a:srgbClr val="0070C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Решение</a:t>
            </a:r>
            <a:endParaRPr lang="ru-RU" sz="3000" b="1" dirty="0">
              <a:solidFill>
                <a:srgbClr val="0070C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21919" y="838200"/>
            <a:ext cx="11927325" cy="61468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Система дистанционного мониторинга параметров мобильных подстанций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82365940-FB3E-434A-872B-69B83B7E6D97}" type="slidenum">
              <a:rPr lang="ru-RU">
                <a:solidFill>
                  <a:srgbClr val="0070C0"/>
                </a:solidFill>
              </a:rPr>
              <a:pPr/>
              <a:t>4</a:t>
            </a:fld>
            <a:endParaRPr lang="ru-RU">
              <a:solidFill>
                <a:srgbClr val="0070C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201479" y="1541456"/>
            <a:ext cx="2375048" cy="8822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ЖК Монитор:</a:t>
            </a:r>
          </a:p>
          <a:p>
            <a:pPr algn="ctr"/>
            <a:r>
              <a:rPr lang="ru-RU" sz="1400" dirty="0" smtClean="0"/>
              <a:t>-Визуализация</a:t>
            </a:r>
          </a:p>
          <a:p>
            <a:pPr algn="ctr"/>
            <a:r>
              <a:rPr lang="ru-RU" sz="1400" dirty="0" smtClean="0"/>
              <a:t>-Тренды</a:t>
            </a:r>
            <a:endParaRPr lang="ru-RU" sz="14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7456" y="4782394"/>
            <a:ext cx="2571768" cy="2053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Прямоугольник 7"/>
          <p:cNvSpPr/>
          <p:nvPr/>
        </p:nvSpPr>
        <p:spPr>
          <a:xfrm>
            <a:off x="1617456" y="4210890"/>
            <a:ext cx="2571768" cy="5715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pc="-150" dirty="0" smtClean="0"/>
              <a:t>Датчики  трансформатора</a:t>
            </a:r>
            <a:endParaRPr lang="ru-RU" spc="-15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5117918" y="5139584"/>
            <a:ext cx="1428760" cy="6092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/>
              <a:t>Датчики контроля вводов подстанции</a:t>
            </a:r>
            <a:endParaRPr lang="ru-RU" sz="12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7689686" y="4210890"/>
            <a:ext cx="2533960" cy="9286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Датчики контроля оборудования и качества электроэнергии</a:t>
            </a:r>
            <a:endParaRPr lang="ru-RU" sz="1600" dirty="0"/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17918" y="5748834"/>
            <a:ext cx="1430189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Прямоугольник 11"/>
          <p:cNvSpPr/>
          <p:nvPr/>
        </p:nvSpPr>
        <p:spPr>
          <a:xfrm>
            <a:off x="7689686" y="5139583"/>
            <a:ext cx="2533960" cy="1509933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>
                <a:solidFill>
                  <a:schemeClr val="tx1"/>
                </a:solidFill>
              </a:rPr>
              <a:t>-Датчики контроля температуры;</a:t>
            </a:r>
          </a:p>
          <a:p>
            <a:r>
              <a:rPr lang="ru-RU" sz="1200" dirty="0" smtClean="0">
                <a:solidFill>
                  <a:schemeClr val="tx1"/>
                </a:solidFill>
              </a:rPr>
              <a:t>-Датчики наличия фазы;</a:t>
            </a:r>
          </a:p>
          <a:p>
            <a:r>
              <a:rPr lang="ru-RU" sz="1200" dirty="0" smtClean="0">
                <a:solidFill>
                  <a:schemeClr val="tx1"/>
                </a:solidFill>
              </a:rPr>
              <a:t>-Датчик измерения напряжения;</a:t>
            </a:r>
          </a:p>
          <a:p>
            <a:r>
              <a:rPr lang="ru-RU" sz="1200" dirty="0" smtClean="0">
                <a:solidFill>
                  <a:schemeClr val="tx1"/>
                </a:solidFill>
              </a:rPr>
              <a:t>- Датчики контроля качества электроэнергии (отклонение, колебание, </a:t>
            </a:r>
            <a:r>
              <a:rPr lang="ru-RU" sz="1200" dirty="0" err="1" smtClean="0">
                <a:solidFill>
                  <a:schemeClr val="tx1"/>
                </a:solidFill>
              </a:rPr>
              <a:t>несинусоидальность</a:t>
            </a:r>
            <a:r>
              <a:rPr lang="ru-RU" sz="1200" dirty="0" smtClean="0">
                <a:solidFill>
                  <a:schemeClr val="tx1"/>
                </a:solidFill>
              </a:rPr>
              <a:t>, </a:t>
            </a:r>
            <a:r>
              <a:rPr lang="ru-RU" sz="1200" dirty="0" err="1" smtClean="0">
                <a:solidFill>
                  <a:schemeClr val="tx1"/>
                </a:solidFill>
              </a:rPr>
              <a:t>несимметрия</a:t>
            </a:r>
            <a:r>
              <a:rPr lang="ru-RU" sz="1200" dirty="0" smtClean="0">
                <a:solidFill>
                  <a:schemeClr val="tx1"/>
                </a:solidFill>
              </a:rPr>
              <a:t> напряжения, отклонение </a:t>
            </a:r>
            <a:r>
              <a:rPr lang="ru-RU" sz="1200" dirty="0">
                <a:solidFill>
                  <a:schemeClr val="tx1"/>
                </a:solidFill>
              </a:rPr>
              <a:t>частоты</a:t>
            </a:r>
            <a:r>
              <a:rPr lang="ru-RU" sz="1200" dirty="0" smtClean="0">
                <a:solidFill>
                  <a:schemeClr val="tx1"/>
                </a:solidFill>
              </a:rPr>
              <a:t>. </a:t>
            </a:r>
            <a:endParaRPr lang="ru-RU" sz="1200" dirty="0">
              <a:solidFill>
                <a:schemeClr val="tx1"/>
              </a:solidFill>
            </a:endParaRPr>
          </a:p>
        </p:txBody>
      </p:sp>
      <p:cxnSp>
        <p:nvCxnSpPr>
          <p:cNvPr id="15" name="Прямая со стрелкой 14"/>
          <p:cNvCxnSpPr>
            <a:stCxn id="16" idx="1"/>
          </p:cNvCxnSpPr>
          <p:nvPr/>
        </p:nvCxnSpPr>
        <p:spPr>
          <a:xfrm flipH="1" flipV="1">
            <a:off x="3583172" y="2032032"/>
            <a:ext cx="2067993" cy="78327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Овал 15"/>
          <p:cNvSpPr/>
          <p:nvPr/>
        </p:nvSpPr>
        <p:spPr>
          <a:xfrm>
            <a:off x="5546546" y="2710692"/>
            <a:ext cx="714380" cy="714380"/>
          </a:xfrm>
          <a:prstGeom prst="ellipse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 smtClean="0"/>
              <a:t>WEB</a:t>
            </a:r>
            <a:endParaRPr lang="ru-RU" sz="1050" dirty="0"/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5546546" y="3710824"/>
            <a:ext cx="785818" cy="21431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 smtClean="0"/>
              <a:t>Сервер </a:t>
            </a:r>
            <a:endParaRPr lang="ru-RU" sz="1100" dirty="0"/>
          </a:p>
        </p:txBody>
      </p:sp>
      <p:sp>
        <p:nvSpPr>
          <p:cNvPr id="18" name="TextBox 17"/>
          <p:cNvSpPr txBox="1"/>
          <p:nvPr/>
        </p:nvSpPr>
        <p:spPr>
          <a:xfrm>
            <a:off x="7975438" y="1645821"/>
            <a:ext cx="2428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АРМ диспетчерская</a:t>
            </a:r>
            <a:endParaRPr lang="ru-RU" dirty="0"/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4937019" y="4587611"/>
            <a:ext cx="1785950" cy="356396"/>
          </a:xfrm>
          <a:prstGeom prst="round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 smtClean="0">
                <a:solidFill>
                  <a:schemeClr val="tx1"/>
                </a:solidFill>
              </a:rPr>
              <a:t>Преобразователи интерфейсов</a:t>
            </a:r>
            <a:endParaRPr lang="ru-RU" sz="1100" dirty="0">
              <a:solidFill>
                <a:schemeClr val="tx1"/>
              </a:solidFill>
            </a:endParaRPr>
          </a:p>
        </p:txBody>
      </p:sp>
      <p:cxnSp>
        <p:nvCxnSpPr>
          <p:cNvPr id="20" name="Прямая со стрелкой 19"/>
          <p:cNvCxnSpPr/>
          <p:nvPr/>
        </p:nvCxnSpPr>
        <p:spPr>
          <a:xfrm>
            <a:off x="4260662" y="4710956"/>
            <a:ext cx="642942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>
            <a:stCxn id="10" idx="1"/>
            <a:endCxn id="19" idx="3"/>
          </p:cNvCxnSpPr>
          <p:nvPr/>
        </p:nvCxnSpPr>
        <p:spPr>
          <a:xfrm flipH="1">
            <a:off x="6722969" y="4675238"/>
            <a:ext cx="966717" cy="9057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>
            <a:stCxn id="9" idx="0"/>
          </p:cNvCxnSpPr>
          <p:nvPr/>
        </p:nvCxnSpPr>
        <p:spPr>
          <a:xfrm flipV="1">
            <a:off x="5832298" y="4926064"/>
            <a:ext cx="794" cy="21352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Скругленный прямоугольник 22"/>
          <p:cNvSpPr/>
          <p:nvPr/>
        </p:nvSpPr>
        <p:spPr>
          <a:xfrm>
            <a:off x="7533162" y="3662628"/>
            <a:ext cx="1643074" cy="357190"/>
          </a:xfrm>
          <a:prstGeom prst="round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</a:rPr>
              <a:t>Промышленный компьютер</a:t>
            </a:r>
            <a:endParaRPr lang="ru-RU" sz="1200" dirty="0">
              <a:solidFill>
                <a:schemeClr val="tx1"/>
              </a:solidFill>
            </a:endParaRPr>
          </a:p>
        </p:txBody>
      </p:sp>
      <p:cxnSp>
        <p:nvCxnSpPr>
          <p:cNvPr id="24" name="Прямая со стрелкой 23"/>
          <p:cNvCxnSpPr>
            <a:stCxn id="19" idx="0"/>
          </p:cNvCxnSpPr>
          <p:nvPr/>
        </p:nvCxnSpPr>
        <p:spPr>
          <a:xfrm flipV="1">
            <a:off x="5829994" y="4019818"/>
            <a:ext cx="1716816" cy="56779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>
            <a:stCxn id="23" idx="1"/>
            <a:endCxn id="17" idx="3"/>
          </p:cNvCxnSpPr>
          <p:nvPr/>
        </p:nvCxnSpPr>
        <p:spPr>
          <a:xfrm flipH="1" flipV="1">
            <a:off x="6332364" y="3817981"/>
            <a:ext cx="1200798" cy="2324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1974646" y="3282196"/>
            <a:ext cx="2607487" cy="642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Территория размещения оборудования</a:t>
            </a:r>
            <a:endParaRPr lang="ru-RU" dirty="0"/>
          </a:p>
        </p:txBody>
      </p:sp>
      <p:cxnSp>
        <p:nvCxnSpPr>
          <p:cNvPr id="27" name="Прямая со стрелкой 26"/>
          <p:cNvCxnSpPr>
            <a:stCxn id="17" idx="0"/>
            <a:endCxn id="16" idx="4"/>
          </p:cNvCxnSpPr>
          <p:nvPr/>
        </p:nvCxnSpPr>
        <p:spPr>
          <a:xfrm flipH="1" flipV="1">
            <a:off x="5903736" y="3425072"/>
            <a:ext cx="35719" cy="28575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>
            <a:stCxn id="16" idx="0"/>
            <a:endCxn id="29" idx="2"/>
          </p:cNvCxnSpPr>
          <p:nvPr/>
        </p:nvCxnSpPr>
        <p:spPr>
          <a:xfrm flipV="1">
            <a:off x="5903736" y="2422458"/>
            <a:ext cx="354394" cy="28823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Прямоугольник 28"/>
          <p:cNvSpPr/>
          <p:nvPr/>
        </p:nvSpPr>
        <p:spPr>
          <a:xfrm>
            <a:off x="5007965" y="1562721"/>
            <a:ext cx="2500330" cy="8597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Возможность вывода на несколько мониторов</a:t>
            </a:r>
            <a:endParaRPr lang="ru-RU" sz="1400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8147712" y="2566575"/>
            <a:ext cx="40361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Протоколы для связи: </a:t>
            </a:r>
            <a:r>
              <a:rPr lang="en-US" dirty="0"/>
              <a:t>Modbus TCP/IP, IEC 60870-5-101 </a:t>
            </a:r>
            <a:r>
              <a:rPr lang="ru-RU" dirty="0"/>
              <a:t>и </a:t>
            </a:r>
            <a:r>
              <a:rPr lang="en-US" dirty="0"/>
              <a:t>IEC </a:t>
            </a:r>
            <a:r>
              <a:rPr lang="en-US" dirty="0" smtClean="0"/>
              <a:t>60870-5-104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75425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121920" y="121920"/>
            <a:ext cx="5506370" cy="7924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000" b="1" dirty="0" smtClean="0">
                <a:solidFill>
                  <a:srgbClr val="0070C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Применение мобильных подстанций</a:t>
            </a:r>
            <a:endParaRPr lang="ru-RU" sz="3000" b="1" dirty="0">
              <a:solidFill>
                <a:srgbClr val="0070C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82365940-FB3E-434A-872B-69B83B7E6D97}" type="slidenum">
              <a:rPr lang="ru-RU">
                <a:solidFill>
                  <a:srgbClr val="0070C0"/>
                </a:solidFill>
              </a:rPr>
              <a:pPr/>
              <a:t>5</a:t>
            </a:fld>
            <a:endParaRPr lang="ru-RU">
              <a:solidFill>
                <a:srgbClr val="0070C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21" t="9698" r="17847" b="16379"/>
          <a:stretch/>
        </p:blipFill>
        <p:spPr bwMode="auto">
          <a:xfrm>
            <a:off x="1481971" y="943767"/>
            <a:ext cx="9112469" cy="578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4175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121920" y="121920"/>
            <a:ext cx="4429760" cy="7924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000" b="1" dirty="0" smtClean="0">
                <a:solidFill>
                  <a:srgbClr val="0070C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Рынок</a:t>
            </a:r>
            <a:endParaRPr lang="ru-RU" sz="3000" b="1" dirty="0">
              <a:solidFill>
                <a:srgbClr val="0070C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82365940-FB3E-434A-872B-69B83B7E6D97}" type="slidenum">
              <a:rPr lang="ru-RU">
                <a:solidFill>
                  <a:srgbClr val="0070C0"/>
                </a:solidFill>
              </a:rPr>
              <a:pPr/>
              <a:t>6</a:t>
            </a:fld>
            <a:endParaRPr lang="ru-RU">
              <a:solidFill>
                <a:srgbClr val="0070C0"/>
              </a:solidFill>
            </a:endParaRPr>
          </a:p>
        </p:txBody>
      </p:sp>
      <p:graphicFrame>
        <p:nvGraphicFramePr>
          <p:cNvPr id="5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04418256"/>
              </p:ext>
            </p:extLst>
          </p:nvPr>
        </p:nvGraphicFramePr>
        <p:xfrm>
          <a:off x="1545021" y="914400"/>
          <a:ext cx="9588719" cy="49436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515349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121920" y="121920"/>
            <a:ext cx="4429760" cy="7924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000" b="1" dirty="0" smtClean="0">
                <a:solidFill>
                  <a:srgbClr val="0070C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Рынок</a:t>
            </a:r>
            <a:endParaRPr lang="ru-RU" sz="3000" b="1" dirty="0">
              <a:solidFill>
                <a:srgbClr val="0070C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82365940-FB3E-434A-872B-69B83B7E6D97}" type="slidenum">
              <a:rPr lang="ru-RU">
                <a:solidFill>
                  <a:srgbClr val="0070C0"/>
                </a:solidFill>
              </a:rPr>
              <a:pPr/>
              <a:t>7</a:t>
            </a:fld>
            <a:endParaRPr lang="ru-RU">
              <a:solidFill>
                <a:srgbClr val="0070C0"/>
              </a:solidFill>
            </a:endParaRPr>
          </a:p>
        </p:txBody>
      </p:sp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15869391"/>
              </p:ext>
            </p:extLst>
          </p:nvPr>
        </p:nvGraphicFramePr>
        <p:xfrm>
          <a:off x="1529255" y="518160"/>
          <a:ext cx="9948042" cy="57621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374531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121919" y="121920"/>
            <a:ext cx="4623501" cy="7924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000" b="1" dirty="0" smtClean="0">
                <a:solidFill>
                  <a:srgbClr val="0070C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Конкуренты и наши преимущества</a:t>
            </a:r>
            <a:endParaRPr lang="ru-RU" sz="3000" b="1" dirty="0">
              <a:solidFill>
                <a:srgbClr val="0070C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82365940-FB3E-434A-872B-69B83B7E6D97}" type="slidenum">
              <a:rPr lang="ru-RU">
                <a:solidFill>
                  <a:srgbClr val="0070C0"/>
                </a:solidFill>
              </a:rPr>
              <a:pPr/>
              <a:t>8</a:t>
            </a:fld>
            <a:endParaRPr lang="ru-RU">
              <a:solidFill>
                <a:srgbClr val="0070C0"/>
              </a:solidFill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9855495"/>
              </p:ext>
            </p:extLst>
          </p:nvPr>
        </p:nvGraphicFramePr>
        <p:xfrm>
          <a:off x="280987" y="1001395"/>
          <a:ext cx="11726286" cy="5885828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260299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53424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30337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244436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2041237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290422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400" b="1" dirty="0">
                          <a:solidFill>
                            <a:srgbClr val="0084B4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Параметр</a:t>
                      </a:r>
                    </a:p>
                  </a:txBody>
                  <a:tcPr marL="91438" marR="91438" marT="45703" marB="4570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400" b="1" dirty="0">
                          <a:solidFill>
                            <a:srgbClr val="0084B4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Создаваемый </a:t>
                      </a:r>
                      <a:r>
                        <a:rPr lang="ru-RU" sz="1400" b="1" baseline="0" dirty="0">
                          <a:solidFill>
                            <a:srgbClr val="0084B4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продукт</a:t>
                      </a:r>
                      <a:endParaRPr lang="ru-RU" sz="1400" b="1" dirty="0">
                        <a:solidFill>
                          <a:srgbClr val="0084B4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8" marR="91438" marT="45703" marB="4570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Основные конкуренты</a:t>
                      </a:r>
                    </a:p>
                  </a:txBody>
                  <a:tcPr marL="91438" marR="91438" marT="45703" marB="4570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12547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dirty="0">
                          <a:solidFill>
                            <a:srgbClr val="0084B4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Наименование </a:t>
                      </a:r>
                    </a:p>
                  </a:txBody>
                  <a:tcPr marL="91438" marR="91438" marT="45703" marB="4570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400" b="1" dirty="0" smtClean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Компания «СМП»</a:t>
                      </a:r>
                      <a:endParaRPr lang="ru-RU" sz="1400" b="1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8" marR="91438" marT="45703" marB="4570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4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ООО "НПО "МИР"</a:t>
                      </a:r>
                    </a:p>
                  </a:txBody>
                  <a:tcPr marL="91438" marR="91438" marT="45703" marB="4570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4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Компания АО "ДИАКОНТ"</a:t>
                      </a:r>
                    </a:p>
                  </a:txBody>
                  <a:tcPr marL="91438" marR="91438" marT="45703" marB="4570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4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Компания «ПРОМЫШЛЕННАЯ ГРУППА МЕТРАН»</a:t>
                      </a:r>
                    </a:p>
                  </a:txBody>
                  <a:tcPr marL="91438" marR="91438" marT="45703" marB="4570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6523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dirty="0" smtClean="0">
                          <a:solidFill>
                            <a:srgbClr val="0084B4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Мониторинг</a:t>
                      </a:r>
                      <a:r>
                        <a:rPr lang="ru-RU" sz="1400" b="1" i="0" baseline="0" dirty="0" smtClean="0">
                          <a:solidFill>
                            <a:srgbClr val="0084B4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э</a:t>
                      </a:r>
                      <a:r>
                        <a:rPr lang="ru-RU" sz="1400" b="1" i="0" dirty="0" smtClean="0">
                          <a:solidFill>
                            <a:srgbClr val="0084B4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лектрических параметров</a:t>
                      </a:r>
                      <a:endParaRPr lang="ru-RU" sz="1400" b="1" i="0" dirty="0">
                        <a:solidFill>
                          <a:srgbClr val="0084B4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8" marR="91438" marT="45703" marB="4570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400" b="1" dirty="0" smtClean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Имеется</a:t>
                      </a:r>
                      <a:endParaRPr lang="ru-RU" sz="1400" b="1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8" marR="91438" marT="45703" marB="4570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4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Имеется</a:t>
                      </a:r>
                      <a:endParaRPr lang="ru-RU" sz="14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8" marR="91438" marT="45703" marB="4570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4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Имеется</a:t>
                      </a:r>
                      <a:endParaRPr lang="ru-RU" sz="14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8" marR="91438" marT="45703" marB="4570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4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Имеется</a:t>
                      </a:r>
                      <a:endParaRPr lang="ru-RU" sz="14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8" marR="91438" marT="45703" marB="4570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8029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dirty="0" smtClean="0">
                          <a:solidFill>
                            <a:srgbClr val="0084B4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Мониторинг качества электроэнергии</a:t>
                      </a:r>
                    </a:p>
                  </a:txBody>
                  <a:tcPr marL="91438" marR="91438" marT="45703" marB="4570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400" b="1" dirty="0" smtClean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Имеется</a:t>
                      </a:r>
                      <a:endParaRPr lang="ru-RU" sz="1400" b="1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8" marR="91438" marT="45703" marB="4570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4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Имеется</a:t>
                      </a:r>
                      <a:endParaRPr lang="ru-RU" sz="14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8" marR="91438" marT="45703" marB="4570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4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Нет</a:t>
                      </a:r>
                      <a:endParaRPr lang="ru-RU" sz="14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8" marR="91438" marT="45703" marB="4570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4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Нет</a:t>
                      </a:r>
                      <a:endParaRPr lang="ru-RU" sz="14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8" marR="91438" marT="45703" marB="4570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9876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dirty="0" smtClean="0">
                          <a:solidFill>
                            <a:srgbClr val="0084B4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Особенности</a:t>
                      </a:r>
                    </a:p>
                  </a:txBody>
                  <a:tcPr marL="91438" marR="91438" marT="45703" marB="4570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400" b="1" dirty="0" smtClean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Особая структура системы, которая позволяет</a:t>
                      </a:r>
                      <a:r>
                        <a:rPr lang="ru-RU" sz="1400" b="1" baseline="0" dirty="0" smtClean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применять систему в разных сферах</a:t>
                      </a:r>
                      <a:endParaRPr lang="ru-RU" sz="1400" b="1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8" marR="91438" marT="45703" marB="4570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Авторская система мониторинга полностью местной сборки</a:t>
                      </a:r>
                      <a:endParaRPr lang="ru-RU" sz="14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8" marR="91438" marT="45703" marB="4570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Ориентированность на АЭС</a:t>
                      </a:r>
                      <a:endParaRPr lang="ru-RU" sz="14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8" marR="91438" marT="45703" marB="4570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Ориентированность метрологические измерения</a:t>
                      </a:r>
                      <a:endParaRPr lang="ru-RU" sz="14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8" marR="91438" marT="45703" marB="4570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4334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dirty="0" smtClean="0">
                          <a:solidFill>
                            <a:srgbClr val="0084B4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Плюсы</a:t>
                      </a:r>
                      <a:endParaRPr lang="ru-RU" sz="1400" b="1" i="0" dirty="0">
                        <a:solidFill>
                          <a:srgbClr val="0084B4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8" marR="91438" marT="45703" marB="4570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400" b="1" dirty="0" smtClean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Простотой и понятный интерфейс</a:t>
                      </a:r>
                      <a:r>
                        <a:rPr lang="ru-RU" sz="1400" b="1" baseline="0" smtClean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резервируемая система</a:t>
                      </a:r>
                      <a:endParaRPr lang="ru-RU" sz="1400" b="1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8" marR="91438" marT="45703" marB="4570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Сами производят необходимое оборудование</a:t>
                      </a:r>
                      <a:endParaRPr lang="ru-RU" sz="14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8" marR="91438" marT="45703" marB="4570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Учет параметров, связанных</a:t>
                      </a:r>
                      <a:r>
                        <a:rPr lang="ru-RU" sz="1400" b="1" baseline="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с атомной энергетикой</a:t>
                      </a:r>
                      <a:endParaRPr lang="ru-RU" sz="14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8" marR="91438" marT="45703" marB="4570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Сами производят датчики</a:t>
                      </a:r>
                      <a:endParaRPr lang="ru-RU" sz="14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8" marR="91438" marT="45703" marB="4570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6181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dirty="0" smtClean="0">
                          <a:solidFill>
                            <a:srgbClr val="0084B4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Минусы</a:t>
                      </a:r>
                      <a:endParaRPr lang="ru-RU" sz="1400" b="1" i="0" dirty="0">
                        <a:solidFill>
                          <a:srgbClr val="0084B4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8" marR="91438" marT="45703" marB="4570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400" b="1" dirty="0" smtClean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Малоразвитое</a:t>
                      </a:r>
                      <a:r>
                        <a:rPr lang="ru-RU" sz="1400" b="1" baseline="0" dirty="0" smtClean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предприятие</a:t>
                      </a:r>
                      <a:endParaRPr lang="ru-RU" sz="1400" b="1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8" marR="91438" marT="45703" marB="4570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4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Сложность интерфейса, высокая средняя цена</a:t>
                      </a:r>
                      <a:endParaRPr lang="ru-RU" sz="14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8" marR="91438" marT="45703" marB="4570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4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Малое развитие в области</a:t>
                      </a:r>
                      <a:r>
                        <a:rPr lang="ru-RU" sz="1400" b="1" baseline="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мобильных подстанций</a:t>
                      </a:r>
                      <a:endParaRPr lang="ru-RU" sz="14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8" marR="91438" marT="45703" marB="4570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4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Малое развитие в области</a:t>
                      </a:r>
                      <a:r>
                        <a:rPr lang="ru-RU" sz="1400" b="1" baseline="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мобильных подстанций</a:t>
                      </a:r>
                      <a:endParaRPr lang="ru-RU" sz="14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8" marR="91438" marT="45703" marB="4570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54853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dirty="0">
                          <a:solidFill>
                            <a:srgbClr val="0084B4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Стоимость (ср.)</a:t>
                      </a:r>
                    </a:p>
                  </a:txBody>
                  <a:tcPr marL="91438" marR="91438" marT="45703" marB="4570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400" b="1" dirty="0" smtClean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ru-RU" sz="1400" b="1" baseline="0" dirty="0" smtClean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80</a:t>
                      </a:r>
                      <a:r>
                        <a:rPr lang="ru-RU" sz="1400" b="1" dirty="0" smtClean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0 000</a:t>
                      </a:r>
                      <a:endParaRPr lang="ru-RU" sz="1400" b="1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8" marR="91438" marT="45703" marB="4570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4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ru-RU" sz="1400" b="1" baseline="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4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000 000</a:t>
                      </a:r>
                      <a:endParaRPr lang="ru-RU" sz="14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8" marR="91438" marT="45703" marB="4570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4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ru-RU" sz="1400" b="1" baseline="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4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500 000</a:t>
                      </a:r>
                      <a:endParaRPr lang="ru-RU" sz="14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8" marR="91438" marT="45703" marB="4570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2 700 000</a:t>
                      </a:r>
                      <a:endParaRPr lang="ru-RU" sz="14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8" marR="91438" marT="45703" marB="4570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46298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dirty="0">
                          <a:solidFill>
                            <a:srgbClr val="0084B4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Страна-производитель</a:t>
                      </a:r>
                    </a:p>
                  </a:txBody>
                  <a:tcPr marL="91438" marR="91438" marT="45703" marB="4570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400" b="1" dirty="0" smtClean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Россия</a:t>
                      </a:r>
                      <a:endParaRPr lang="ru-RU" sz="1400" b="1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8" marR="91438" marT="45703" marB="4570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4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Россия</a:t>
                      </a:r>
                      <a:endParaRPr lang="ru-RU" sz="14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8" marR="91438" marT="45703" marB="4570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4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Россия</a:t>
                      </a:r>
                      <a:endParaRPr lang="ru-RU" sz="14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8" marR="91438" marT="45703" marB="4570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4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Россия</a:t>
                      </a:r>
                      <a:endParaRPr lang="ru-RU" sz="14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8" marR="91438" marT="45703" marB="4570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7271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121920" y="121920"/>
            <a:ext cx="4429760" cy="7924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000" b="1" dirty="0" smtClean="0">
                <a:solidFill>
                  <a:srgbClr val="0070C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Бизнес-модель</a:t>
            </a:r>
            <a:endParaRPr lang="ru-RU" sz="3000" b="1" dirty="0">
              <a:solidFill>
                <a:srgbClr val="0070C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82365940-FB3E-434A-872B-69B83B7E6D97}" type="slidenum">
              <a:rPr lang="ru-RU">
                <a:solidFill>
                  <a:srgbClr val="0070C0"/>
                </a:solidFill>
              </a:rPr>
              <a:pPr/>
              <a:t>9</a:t>
            </a:fld>
            <a:endParaRPr lang="ru-RU">
              <a:solidFill>
                <a:srgbClr val="0070C0"/>
              </a:solidFill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1389952"/>
              </p:ext>
            </p:extLst>
          </p:nvPr>
        </p:nvGraphicFramePr>
        <p:xfrm>
          <a:off x="255625" y="821802"/>
          <a:ext cx="11654724" cy="58713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00497">
                  <a:extLst>
                    <a:ext uri="{9D8B030D-6E8A-4147-A177-3AD203B41FA5}">
                      <a16:colId xmlns="" xmlns:a16="http://schemas.microsoft.com/office/drawing/2014/main" val="771737394"/>
                    </a:ext>
                  </a:extLst>
                </a:gridCol>
                <a:gridCol w="2708475">
                  <a:extLst>
                    <a:ext uri="{9D8B030D-6E8A-4147-A177-3AD203B41FA5}">
                      <a16:colId xmlns="" xmlns:a16="http://schemas.microsoft.com/office/drawing/2014/main" val="1622866434"/>
                    </a:ext>
                  </a:extLst>
                </a:gridCol>
                <a:gridCol w="3148314">
                  <a:extLst>
                    <a:ext uri="{9D8B030D-6E8A-4147-A177-3AD203B41FA5}">
                      <a16:colId xmlns="" xmlns:a16="http://schemas.microsoft.com/office/drawing/2014/main" val="318192799"/>
                    </a:ext>
                  </a:extLst>
                </a:gridCol>
                <a:gridCol w="2314937">
                  <a:extLst>
                    <a:ext uri="{9D8B030D-6E8A-4147-A177-3AD203B41FA5}">
                      <a16:colId xmlns="" xmlns:a16="http://schemas.microsoft.com/office/drawing/2014/main" val="1924433797"/>
                    </a:ext>
                  </a:extLst>
                </a:gridCol>
                <a:gridCol w="1782501">
                  <a:extLst>
                    <a:ext uri="{9D8B030D-6E8A-4147-A177-3AD203B41FA5}">
                      <a16:colId xmlns="" xmlns:a16="http://schemas.microsoft.com/office/drawing/2014/main" val="2367283017"/>
                    </a:ext>
                  </a:extLst>
                </a:gridCol>
              </a:tblGrid>
              <a:tr h="558864">
                <a:tc rowSpan="3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ru-RU" sz="1400" b="1" kern="120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. Проблема и существующие альтернативы 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Отсутствие постоянного контроля над параметрами мобильных подстанций .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Решают</a:t>
                      </a:r>
                      <a:r>
                        <a:rPr lang="ru-RU" sz="1200" b="0" baseline="0" dirty="0" smtClean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данную проблему многие компании</a:t>
                      </a:r>
                      <a:endParaRPr lang="ru-RU" sz="1200" b="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424" marR="55424" marT="27712" marB="27712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4. Решение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Избавит клиента от затрат на плановое обслуживание,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Понятная система</a:t>
                      </a:r>
                      <a:r>
                        <a:rPr lang="ru-RU" sz="1200" b="0" baseline="0" dirty="0" smtClean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и функция мониторинга.</a:t>
                      </a:r>
                      <a:endParaRPr lang="ru-RU" sz="1200" b="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424" marR="55424" marT="27712" marB="27712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3. Ценностные предложения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Надежная</a:t>
                      </a:r>
                      <a:r>
                        <a:rPr lang="ru-RU" sz="1200" b="0" baseline="0" dirty="0" smtClean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система, удобный и понятный интерфейс, а также функция мониторинга параметров нашей компанией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baseline="0" dirty="0" smtClean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Решаем вопрос постоянного мониторинга и выявляем ненормальные режимы работы оборудования на ранних стадиях.</a:t>
                      </a:r>
                      <a:r>
                        <a:rPr lang="ru-RU" sz="1200" b="0" dirty="0" smtClean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Система удаленного мониторинга.</a:t>
                      </a:r>
                      <a:endParaRPr lang="ru-RU" sz="1200" b="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Характеристики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Новизна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Производительность</a:t>
                      </a:r>
                      <a:endParaRPr lang="ru-RU" sz="1200" b="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«Довести работу до конца»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Дизайн</a:t>
                      </a:r>
                      <a:endParaRPr lang="ru-RU" sz="1200" b="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Цена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Сокращение издержек Снижение рисков Доступность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Удобство в использовании </a:t>
                      </a:r>
                    </a:p>
                  </a:txBody>
                  <a:tcPr marL="55424" marR="55424" marT="27712" marB="27712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9. Скрытое преимущество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100%</a:t>
                      </a:r>
                      <a:r>
                        <a:rPr lang="ru-RU" sz="1200" b="0" baseline="0" dirty="0" smtClean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резервирование связи между верхним и средним уровнем. Мы предлагаем услуги по мониторингу параметров. Для каждого клиента возможно создание своей, индивидуальной системы мониторинга.</a:t>
                      </a:r>
                      <a:endParaRPr lang="ru-RU" sz="1200" b="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424" marR="55424" marT="27712" marB="27712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1. Сегменты клиентов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Электросетевой , нефтегазовый и горнодобывающий комплексы</a:t>
                      </a:r>
                      <a:endParaRPr lang="ru-RU" sz="1200" b="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Сегментированный рынок</a:t>
                      </a:r>
                      <a:endParaRPr lang="ru-RU" sz="1200" b="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424" marR="55424" marT="27712" marB="27712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141975293"/>
                  </a:ext>
                </a:extLst>
              </a:tr>
              <a:tr h="44483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8. Ключевые ресурсы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aseline="0" dirty="0" smtClean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интеллектуальные ресурсы (</a:t>
                      </a:r>
                      <a:r>
                        <a:rPr lang="en-US" sz="1200" baseline="0" dirty="0" smtClean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IT</a:t>
                      </a:r>
                      <a:r>
                        <a:rPr lang="ru-RU" sz="1200" baseline="0" dirty="0" smtClean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специалисты, создание софта).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aseline="0" dirty="0" smtClean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Финансовые (инвестиции)</a:t>
                      </a:r>
                      <a:r>
                        <a:rPr lang="ru-RU" sz="1200" dirty="0" smtClean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r>
                        <a:rPr lang="ru-RU" sz="1200" baseline="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aseline="0" dirty="0" smtClean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Мобильные подстанции (для тестирования системы).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424" marR="55424" marT="27712" marB="27712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061931635"/>
                  </a:ext>
                </a:extLst>
              </a:tr>
              <a:tr h="246977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 Каналы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Через заводы-партнеры.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Прямые каналы</a:t>
                      </a:r>
                      <a:r>
                        <a:rPr lang="ru-RU" sz="1200" baseline="0" dirty="0" smtClean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связи через форумы, встречи.</a:t>
                      </a:r>
                      <a:endParaRPr lang="ru-RU" sz="1200" dirty="0" smtClean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 данный момент взаимодействует через сайт. Сейчас большую часть времени люди проводят в интернете, поэтому сайт достаточно эффективен.</a:t>
                      </a:r>
                      <a:endParaRPr lang="ru-RU" sz="120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424" marR="55424" marT="27712" marB="27712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16026749"/>
                  </a:ext>
                </a:extLst>
              </a:tr>
              <a:tr h="1323973">
                <a:tc gridSpan="2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7. Структура издержек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Важные затраты – это затраты на создание и сбор системы. Самое дорогое</a:t>
                      </a:r>
                      <a:r>
                        <a:rPr lang="ru-RU" sz="1200" baseline="0" dirty="0" smtClean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– это микропроцессорное оборудование. Сама система получается дорогой. </a:t>
                      </a:r>
                      <a:r>
                        <a:rPr lang="ru-RU" sz="1200" dirty="0" smtClean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Трудовые</a:t>
                      </a:r>
                      <a:r>
                        <a:rPr lang="ru-RU" sz="1200" baseline="0" dirty="0" smtClean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- д</a:t>
                      </a:r>
                      <a:r>
                        <a:rPr lang="ru-RU" sz="1200" dirty="0" smtClean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ля получения доходов. Приборы и оборудование.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424" marR="55424" marT="27712" marB="27712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6. Потоки доходов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Установка</a:t>
                      </a:r>
                      <a:r>
                        <a:rPr lang="ru-RU" sz="1200" baseline="0" dirty="0" smtClean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обслуживание системы и обучение персонала. </a:t>
                      </a:r>
                      <a:r>
                        <a:rPr lang="ru-RU" sz="1200" dirty="0" smtClean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Плата </a:t>
                      </a:r>
                      <a:r>
                        <a:rPr lang="ru-RU" sz="120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 </a:t>
                      </a:r>
                      <a:r>
                        <a:rPr lang="ru-RU" sz="1200" dirty="0" smtClean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пользование, </a:t>
                      </a:r>
                      <a:r>
                        <a:rPr lang="ru-RU" sz="120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Плата по </a:t>
                      </a:r>
                      <a:r>
                        <a:rPr lang="ru-RU" sz="1200" dirty="0" smtClean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подписке, Фиксированное ценообразование.</a:t>
                      </a:r>
                      <a:endParaRPr lang="ru-RU" sz="120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Цена </a:t>
                      </a:r>
                      <a:r>
                        <a:rPr lang="ru-RU" sz="120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зависит от функций продукта / Цена зависит от </a:t>
                      </a:r>
                      <a:r>
                        <a:rPr lang="ru-RU" sz="1200" dirty="0" smtClean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объёма.</a:t>
                      </a:r>
                      <a:endParaRPr lang="ru-RU" sz="120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424" marR="55424" marT="27712" marB="27712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8732487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23169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1417</TotalTime>
  <Words>1251</Words>
  <Application>Microsoft Office PowerPoint</Application>
  <PresentationFormat>Произвольный</PresentationFormat>
  <Paragraphs>404</Paragraphs>
  <Slides>24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24</vt:i4>
      </vt:variant>
    </vt:vector>
  </HeadingPairs>
  <TitlesOfParts>
    <vt:vector size="27" baseType="lpstr">
      <vt:lpstr>Тема Office</vt:lpstr>
      <vt:lpstr>1_Тема Office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ADMIN_GEO</dc:creator>
  <cp:lastModifiedBy>admin</cp:lastModifiedBy>
  <cp:revision>87</cp:revision>
  <dcterms:created xsi:type="dcterms:W3CDTF">2022-10-24T02:14:06Z</dcterms:created>
  <dcterms:modified xsi:type="dcterms:W3CDTF">2022-12-13T16:00:00Z</dcterms:modified>
</cp:coreProperties>
</file>