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4"/>
  </p:notesMasterIdLst>
  <p:sldIdLst>
    <p:sldId id="256" r:id="rId2"/>
    <p:sldId id="257" r:id="rId3"/>
    <p:sldId id="270" r:id="rId4"/>
    <p:sldId id="259" r:id="rId5"/>
    <p:sldId id="277" r:id="rId6"/>
    <p:sldId id="272" r:id="rId7"/>
    <p:sldId id="275" r:id="rId8"/>
    <p:sldId id="266" r:id="rId9"/>
    <p:sldId id="264" r:id="rId10"/>
    <p:sldId id="27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23D"/>
    <a:srgbClr val="508927"/>
    <a:srgbClr val="355A1A"/>
    <a:srgbClr val="CDE49F"/>
    <a:srgbClr val="A7CE65"/>
    <a:srgbClr val="99C63D"/>
    <a:srgbClr val="83B330"/>
    <a:srgbClr val="729D51"/>
    <a:srgbClr val="2D4513"/>
    <a:srgbClr val="639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E992D-0D7C-4AE8-80A5-1109FE422E50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1E864-D612-44BF-86FD-904D134897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0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11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3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66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4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1793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42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56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1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4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0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3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6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7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4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4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9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9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8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est-soft.pro/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abintech.ru/sveden/objects/student/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838109"/>
            <a:ext cx="3096344" cy="4827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398" y="829171"/>
            <a:ext cx="5376446" cy="7175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VR «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Эверест-Тренажёр» </a:t>
            </a:r>
            <a:br>
              <a:rPr lang="ru-RU" sz="18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ru-RU" sz="18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1744" y="1692422"/>
            <a:ext cx="3216206" cy="384448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(комплекс тренажеров)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941168"/>
            <a:ext cx="3236393" cy="1521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33" y="146540"/>
            <a:ext cx="1959707" cy="466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60D8F0B3-B5D6-7F30-A386-591BBC3F58E3}"/>
              </a:ext>
            </a:extLst>
          </p:cNvPr>
          <p:cNvSpPr txBox="1">
            <a:spLocks/>
          </p:cNvSpPr>
          <p:nvPr/>
        </p:nvSpPr>
        <p:spPr>
          <a:xfrm>
            <a:off x="2696133" y="1232896"/>
            <a:ext cx="5698976" cy="5751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Для подготовки работников сил ОТБ, служб авиационной безопасности, охранных организаций, групп досмотра и таможенного контроля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2C897B-CA72-CD05-3861-F2ACBA8F7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0" y="106868"/>
            <a:ext cx="1735443" cy="8346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1DA64C-DCC8-F52A-2456-FC49EAEA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"/>
            <a:ext cx="12192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99456" y="727811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Запрос</a:t>
            </a:r>
            <a:endParaRPr lang="ru-RU" sz="14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1199456" y="1456422"/>
            <a:ext cx="7776864" cy="370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Резидентство Сколково</a:t>
            </a:r>
          </a:p>
          <a:p>
            <a:r>
              <a:rPr lang="ru-RU" sz="28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Грант на сертификацию и развитие продукта</a:t>
            </a:r>
          </a:p>
          <a:p>
            <a:endParaRPr lang="ru-RU" sz="28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C12A77-0415-79C0-F188-3A3197536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EC93924-CC77-91DF-C0AE-AAEAA3D3A1F0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4702C-3AE8-11F8-DA6B-80DF00ECD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648558"/>
            <a:ext cx="3257760" cy="5903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C6D93D-9917-3C67-FB2A-E40747666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5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241705F-49CA-1CAF-1198-22FAFDFB76B0}"/>
              </a:ext>
            </a:extLst>
          </p:cNvPr>
          <p:cNvSpPr txBox="1">
            <a:spLocks/>
          </p:cNvSpPr>
          <p:nvPr/>
        </p:nvSpPr>
        <p:spPr>
          <a:xfrm>
            <a:off x="9569283" y="4670006"/>
            <a:ext cx="2535923" cy="6305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2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63F789E-27E6-4F76-AD44-D88D8811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83" y="4503986"/>
            <a:ext cx="1220681" cy="12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1344" y="793685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Команда</a:t>
            </a:r>
            <a:endParaRPr lang="ru-RU" sz="14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-104" r="4099" b="104"/>
          <a:stretch/>
        </p:blipFill>
        <p:spPr>
          <a:xfrm>
            <a:off x="8041797" y="1527410"/>
            <a:ext cx="2027392" cy="2615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r="7585"/>
          <a:stretch/>
        </p:blipFill>
        <p:spPr>
          <a:xfrm>
            <a:off x="0" y="1484439"/>
            <a:ext cx="2018176" cy="26049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566"/>
          <a:stretch/>
        </p:blipFill>
        <p:spPr>
          <a:xfrm>
            <a:off x="3937603" y="1466669"/>
            <a:ext cx="2017136" cy="2604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797" b="-797"/>
          <a:stretch/>
        </p:blipFill>
        <p:spPr>
          <a:xfrm>
            <a:off x="6096000" y="1523219"/>
            <a:ext cx="1993312" cy="2604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r="6018"/>
          <a:stretch/>
        </p:blipFill>
        <p:spPr>
          <a:xfrm>
            <a:off x="1969093" y="1466669"/>
            <a:ext cx="1975454" cy="26049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2" r="3736"/>
          <a:stretch/>
        </p:blipFill>
        <p:spPr>
          <a:xfrm>
            <a:off x="10050878" y="1539245"/>
            <a:ext cx="2054328" cy="26049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C2A463-4903-4C3A-BF98-B2C8DEB8B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3" y="5995209"/>
            <a:ext cx="880626" cy="660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C5C19A-3144-4CCF-A88E-2A4FB861F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738" y="5114326"/>
            <a:ext cx="880626" cy="8806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AB6062-8F9D-AE5F-66AA-542A584ED8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E5ECC6B-6DB5-E704-7AC7-5614E50A6607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03854E0-1D68-C26E-78C8-5555D136B47E}"/>
              </a:ext>
            </a:extLst>
          </p:cNvPr>
          <p:cNvCxnSpPr/>
          <p:nvPr/>
        </p:nvCxnSpPr>
        <p:spPr>
          <a:xfrm>
            <a:off x="1705288" y="1133333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85E1B3-96BD-E472-47C4-46ED57469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2942" y="4629272"/>
            <a:ext cx="880626" cy="88062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BB8B296-2BE0-793D-03E1-24A989FD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3" y="4573215"/>
            <a:ext cx="1612770" cy="6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7D640F0-55E2-A6F9-C307-E338995D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39" y="4574430"/>
            <a:ext cx="1612770" cy="6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DFA1B09-FA62-12A8-F812-B6435A9A7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23" y="4573215"/>
            <a:ext cx="1612770" cy="6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0E3C814-56AC-41F4-71B9-5387D834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91" y="4573215"/>
            <a:ext cx="1612770" cy="6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D1C44AFA-DCBA-58F2-105A-C1C0473B3304}"/>
              </a:ext>
            </a:extLst>
          </p:cNvPr>
          <p:cNvSpPr txBox="1">
            <a:spLocks/>
          </p:cNvSpPr>
          <p:nvPr/>
        </p:nvSpPr>
        <p:spPr>
          <a:xfrm>
            <a:off x="216339" y="4015143"/>
            <a:ext cx="1536415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9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Разработка</a:t>
            </a:r>
            <a:r>
              <a:rPr lang="ru-RU" sz="24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ПО</a:t>
            </a:r>
            <a:endParaRPr lang="ru-RU" sz="11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4068DFF-9FA1-7817-BF87-A8411D84402E}"/>
              </a:ext>
            </a:extLst>
          </p:cNvPr>
          <p:cNvSpPr txBox="1">
            <a:spLocks/>
          </p:cNvSpPr>
          <p:nvPr/>
        </p:nvSpPr>
        <p:spPr>
          <a:xfrm>
            <a:off x="2196699" y="4089402"/>
            <a:ext cx="1319478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Разработка и тестирование</a:t>
            </a:r>
            <a:r>
              <a:rPr lang="ru-RU" sz="28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ПО</a:t>
            </a:r>
            <a:endParaRPr lang="ru-RU" sz="12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3EC3D13-003E-44A5-AB97-4E915F72CCE3}"/>
              </a:ext>
            </a:extLst>
          </p:cNvPr>
          <p:cNvSpPr txBox="1">
            <a:spLocks/>
          </p:cNvSpPr>
          <p:nvPr/>
        </p:nvSpPr>
        <p:spPr>
          <a:xfrm>
            <a:off x="4140975" y="4024898"/>
            <a:ext cx="1749369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Эксперт по транспортной безопасности/юрист</a:t>
            </a:r>
            <a:endParaRPr lang="ru-RU" sz="12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A7D937F-0143-45A1-9A21-3172ADAA4CA3}"/>
              </a:ext>
            </a:extLst>
          </p:cNvPr>
          <p:cNvSpPr txBox="1">
            <a:spLocks/>
          </p:cNvSpPr>
          <p:nvPr/>
        </p:nvSpPr>
        <p:spPr>
          <a:xfrm>
            <a:off x="6274523" y="4025367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Эксперт-создатель курсов</a:t>
            </a:r>
            <a:endParaRPr lang="ru-RU" sz="12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F928EB7-DC67-4C9C-CBAC-6F0A24ED4750}"/>
              </a:ext>
            </a:extLst>
          </p:cNvPr>
          <p:cNvSpPr txBox="1">
            <a:spLocks/>
          </p:cNvSpPr>
          <p:nvPr/>
        </p:nvSpPr>
        <p:spPr>
          <a:xfrm>
            <a:off x="8186718" y="4033206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Инженер</a:t>
            </a:r>
            <a:r>
              <a:rPr lang="ru-RU" sz="24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125C2370-F1EB-5218-0182-12C074BC3AE3}"/>
              </a:ext>
            </a:extLst>
          </p:cNvPr>
          <p:cNvSpPr txBox="1">
            <a:spLocks/>
          </p:cNvSpPr>
          <p:nvPr/>
        </p:nvSpPr>
        <p:spPr>
          <a:xfrm>
            <a:off x="9833089" y="4071135"/>
            <a:ext cx="2272117" cy="6451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Специалист по связям</a:t>
            </a:r>
            <a:r>
              <a:rPr lang="ru-RU" sz="24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068E09-2FF4-5194-6091-6FB9756F90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5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81200" y="620688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3897052"/>
            <a:ext cx="2664296" cy="266429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096000" y="2252948"/>
            <a:ext cx="3181171" cy="1644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Тел: +7(383)359-56-20</a:t>
            </a:r>
          </a:p>
          <a:p>
            <a:pPr marL="0" indent="0">
              <a:buNone/>
            </a:pPr>
            <a:r>
              <a:rPr lang="en-US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E-mail</a:t>
            </a:r>
            <a:r>
              <a:rPr lang="ru-RU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: </a:t>
            </a:r>
            <a:r>
              <a:rPr lang="en-US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andrey@gunko.ru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3"/>
              </a:rPr>
              <a:t>https://www.everest-soft.pro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buNone/>
            </a:pPr>
            <a:endParaRPr lang="ru-RU" sz="1800" b="1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551"/>
          <a:stretch/>
        </p:blipFill>
        <p:spPr>
          <a:xfrm>
            <a:off x="1415480" y="1988840"/>
            <a:ext cx="3741483" cy="335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096001" y="823567"/>
            <a:ext cx="3384374" cy="1046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355A1A"/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Андрей Гунько, </a:t>
            </a:r>
            <a:r>
              <a:rPr lang="en-US" sz="2400" dirty="0">
                <a:solidFill>
                  <a:srgbClr val="355A1A"/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CEO </a:t>
            </a:r>
            <a:endParaRPr lang="ru-RU" sz="2400" dirty="0">
              <a:solidFill>
                <a:srgbClr val="355A1A"/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algn="l"/>
            <a:r>
              <a:rPr lang="ru-RU" sz="3200" dirty="0">
                <a:solidFill>
                  <a:srgbClr val="355A1A"/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ООО «Эверест Софт»</a:t>
            </a:r>
            <a:endParaRPr lang="en-US" sz="3200" dirty="0">
              <a:solidFill>
                <a:srgbClr val="355A1A"/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algn="l"/>
            <a:r>
              <a:rPr lang="ru-RU" sz="1100" dirty="0"/>
              <a:t>Резидент бизнес-инкубатора</a:t>
            </a:r>
            <a:r>
              <a:rPr lang="en-US" sz="1100" dirty="0"/>
              <a:t> </a:t>
            </a:r>
            <a:r>
              <a:rPr lang="ru-RU" sz="1100" dirty="0"/>
              <a:t>Академпарка</a:t>
            </a:r>
            <a:endParaRPr lang="ru-RU" sz="1100" dirty="0">
              <a:solidFill>
                <a:srgbClr val="355A1A"/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EAD203-7E41-BA9C-1F59-972B75818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68CF698-53DA-70B2-9C2F-61FC0737117B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9F7EEE-75C5-6A5F-BD94-223A874D6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85" y="1828388"/>
            <a:ext cx="1959707" cy="466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F66856-C44E-9765-15D9-BC0AD1AC9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" y="0"/>
            <a:ext cx="12168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3790062" y="2009648"/>
            <a:ext cx="3041724" cy="3044376"/>
          </a:xfrm>
          <a:prstGeom prst="ellipse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7" y="2355666"/>
            <a:ext cx="2162175" cy="211455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26593" y="483918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Проблема</a:t>
            </a:r>
            <a:endParaRPr lang="ru-RU" sz="14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70" y="2303196"/>
            <a:ext cx="1080120" cy="2261899"/>
          </a:xfrm>
          <a:prstGeom prst="rect">
            <a:avLst/>
          </a:prstGeom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2026593" y="1200785"/>
            <a:ext cx="8291264" cy="90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ru-RU" sz="20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Высокая стоимость</a:t>
            </a:r>
            <a:r>
              <a:rPr lang="en-US" sz="20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ru-RU" sz="20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оборудования для подготовки специалистов по транспортной безопасности;</a:t>
            </a:r>
          </a:p>
          <a:p>
            <a:pPr>
              <a:lnSpc>
                <a:spcPct val="60000"/>
              </a:lnSpc>
            </a:pPr>
            <a:r>
              <a:rPr lang="ru-RU" sz="20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Издержки на обслуживание рентгеновского оборудования</a:t>
            </a:r>
            <a:r>
              <a:rPr lang="en-US" sz="20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ru-RU" sz="20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(дозиметры – учет, облучение) .</a:t>
            </a:r>
          </a:p>
        </p:txBody>
      </p:sp>
      <p:sp>
        <p:nvSpPr>
          <p:cNvPr id="5" name="Крест 4"/>
          <p:cNvSpPr/>
          <p:nvPr/>
        </p:nvSpPr>
        <p:spPr>
          <a:xfrm>
            <a:off x="5022142" y="3270171"/>
            <a:ext cx="425786" cy="426903"/>
          </a:xfrm>
          <a:prstGeom prst="plus">
            <a:avLst>
              <a:gd name="adj" fmla="val 42785"/>
            </a:avLst>
          </a:prstGeom>
          <a:solidFill>
            <a:schemeClr val="accent1">
              <a:alpha val="39000"/>
            </a:schemeClr>
          </a:solidFill>
          <a:ln>
            <a:solidFill>
              <a:schemeClr val="accent1">
                <a:shade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4593400" y="4545966"/>
            <a:ext cx="1853074" cy="5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C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≈</a:t>
            </a:r>
            <a:r>
              <a:rPr lang="ru-RU" sz="2000" b="1" dirty="0">
                <a:solidFill>
                  <a:srgbClr val="FFC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11 000 000 </a:t>
            </a:r>
            <a:r>
              <a:rPr lang="ru-RU" sz="1800" dirty="0">
                <a:solidFill>
                  <a:srgbClr val="FFC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</a:p>
          <a:p>
            <a:pPr marL="0" indent="0">
              <a:buNone/>
            </a:pPr>
            <a:endParaRPr lang="ru-RU" sz="2000" b="1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847528" y="5215624"/>
            <a:ext cx="8291264" cy="7963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При подготовке сотрудника транспортной безопасности, в соответствии с действующим законодательством*, допускается использование в качестве тренажеров, технических средств обеспечения транспортной безопасности, применяемых для обеспечения транспортной безопасности.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83542" y="6173581"/>
            <a:ext cx="87649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* Пункт № 8 приказ Минтранса России № 232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 «Об утверждении Порядка подготовки сил обеспечения транспортной безопасности» от 12.07.2021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05368F-0295-5316-1360-BFCE159D5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6152AD6-F232-875C-6DA3-0AADC2D175EB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76B2DB-814F-7A05-C613-F20AA17D0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3"/>
            <a:ext cx="12192000" cy="68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9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5458D-5415-4EAF-1CF8-90D4803BE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185656"/>
            <a:ext cx="5330407" cy="414672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95400" y="698473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/>
                <a:ea typeface="Open Sans Condensed" panose="020B0806030504020204" pitchFamily="34" charset="0"/>
                <a:cs typeface="Open Sans Condensed" panose="020B0806030504020204" pitchFamily="34" charset="0"/>
              </a:rPr>
              <a:t>Решение</a:t>
            </a:r>
            <a:endParaRPr lang="ru-RU" sz="1400" dirty="0">
              <a:latin typeface="Oswald Regular" panose="0200050300000000000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95400" y="1212552"/>
            <a:ext cx="8784976" cy="122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Тренажер виртуальной реальности для подготовки работников сил ОТБ, служб авиационной безопасности, охранных организаций, групп досмотра и таможенного контроля, как замена дорогостоящего оборудования.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28" y="3582967"/>
            <a:ext cx="4418849" cy="20776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1395D5-DDAD-964A-7D99-EB928E19F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3233F7B-3AFD-9D9B-6700-4BB77038F60F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9191C4-57DD-8DA4-BFEB-7E5CBEC2C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3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75384" y="600637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Рынок</a:t>
            </a:r>
            <a:endParaRPr lang="ru-RU" sz="14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7368" y="1336204"/>
            <a:ext cx="4960168" cy="4898824"/>
          </a:xfrm>
          <a:prstGeom prst="ellipse">
            <a:avLst/>
          </a:prstGeom>
          <a:solidFill>
            <a:srgbClr val="A7CE65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83432" y="2276872"/>
            <a:ext cx="3960440" cy="3941512"/>
          </a:xfrm>
          <a:prstGeom prst="ellipse">
            <a:avLst/>
          </a:prstGeom>
          <a:solidFill>
            <a:srgbClr val="83B33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366590" y="3109812"/>
            <a:ext cx="3041724" cy="3044376"/>
          </a:xfrm>
          <a:prstGeom prst="ellipse">
            <a:avLst/>
          </a:prstGeom>
          <a:solidFill>
            <a:srgbClr val="729D5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275384" y="1373897"/>
            <a:ext cx="12241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TAM</a:t>
            </a:r>
            <a:endParaRPr lang="ru-RU" sz="3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351584" y="2317145"/>
            <a:ext cx="12241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SAM</a:t>
            </a:r>
            <a:endParaRPr lang="ru-RU" sz="3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351584" y="4109834"/>
            <a:ext cx="12241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SOM</a:t>
            </a:r>
            <a:endParaRPr lang="ru-RU" sz="3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026216" y="4632000"/>
            <a:ext cx="1992548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49.5 </a:t>
            </a:r>
            <a:r>
              <a:rPr lang="ru-RU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миллионов </a:t>
            </a:r>
            <a:r>
              <a:rPr lang="ru-RU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  <a:r>
              <a:rPr lang="ru-RU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631504" y="1876264"/>
            <a:ext cx="2448272" cy="386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495миллионов </a:t>
            </a:r>
            <a:r>
              <a:rPr lang="ru-RU" sz="28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798354" y="2685369"/>
            <a:ext cx="2448272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99</a:t>
            </a:r>
            <a:r>
              <a:rPr lang="ru-RU" sz="3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миллионов</a:t>
            </a:r>
            <a:r>
              <a:rPr lang="ru-RU" sz="29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 ₽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5645297" y="2053221"/>
            <a:ext cx="3979095" cy="325810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Стоимость программы </a:t>
            </a: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* 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кол. организаций</a:t>
            </a:r>
          </a:p>
          <a:p>
            <a:pPr marL="0" indent="0">
              <a:buNone/>
            </a:pP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ТАМ</a:t>
            </a: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= 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5</a:t>
            </a: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00  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организаций Х </a:t>
            </a: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990 000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  <a:endParaRPr lang="en-US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SAM = 100  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организаций Х </a:t>
            </a: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990 000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  <a:endParaRPr lang="en-US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SOM = 50  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организаций Х </a:t>
            </a:r>
            <a: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990 000</a:t>
            </a:r>
            <a: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  <a:endParaRPr lang="en-US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indent="0">
              <a:buNone/>
            </a:pPr>
            <a:br>
              <a:rPr lang="ru-RU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br>
              <a:rPr lang="en-US" sz="2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ru-RU" sz="18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метод расчёта: сверху вниз</a:t>
            </a:r>
            <a:endParaRPr lang="ru-RU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B6D8B0-C8E4-2128-7E76-06251BCC6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5339554-2D59-34C2-22D6-A552E90D2D4C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FD92B5-97A2-45B2-337A-A06D6AA22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B05B8C-7F62-4381-5C7C-224F1F727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270C6C8-7BC3-B618-C465-B9BD723A8DA0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1B10C3A-BE9B-225A-63C6-ECA66D0ABED0}"/>
              </a:ext>
            </a:extLst>
          </p:cNvPr>
          <p:cNvSpPr txBox="1">
            <a:spLocks/>
          </p:cNvSpPr>
          <p:nvPr/>
        </p:nvSpPr>
        <p:spPr>
          <a:xfrm>
            <a:off x="968737" y="1137368"/>
            <a:ext cx="963691" cy="2285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≈</a:t>
            </a:r>
            <a:r>
              <a:rPr lang="ru-RU" sz="12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10 000 000 </a:t>
            </a:r>
            <a:r>
              <a:rPr lang="ru-RU" sz="11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9D5DB44-4B6A-314B-050B-9C6ACB310754}"/>
              </a:ext>
            </a:extLst>
          </p:cNvPr>
          <p:cNvSpPr txBox="1">
            <a:spLocks/>
          </p:cNvSpPr>
          <p:nvPr/>
        </p:nvSpPr>
        <p:spPr>
          <a:xfrm>
            <a:off x="894454" y="3920853"/>
            <a:ext cx="963691" cy="2285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≈</a:t>
            </a:r>
            <a:r>
              <a:rPr lang="ru-RU" sz="12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1 000 000 </a:t>
            </a:r>
            <a:r>
              <a:rPr lang="ru-RU" sz="11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₽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5CC81-FF23-F712-C1EE-D1D381D9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083" y="380741"/>
            <a:ext cx="759483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Сравнение с конкурентами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7CDFC6C-3BBE-6348-8274-BCCE4D004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043081"/>
              </p:ext>
            </p:extLst>
          </p:nvPr>
        </p:nvGraphicFramePr>
        <p:xfrm>
          <a:off x="1518970" y="1372752"/>
          <a:ext cx="7379018" cy="2188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919">
                  <a:extLst>
                    <a:ext uri="{9D8B030D-6E8A-4147-A177-3AD203B41FA5}">
                      <a16:colId xmlns:a16="http://schemas.microsoft.com/office/drawing/2014/main" val="1996864858"/>
                    </a:ext>
                  </a:extLst>
                </a:gridCol>
                <a:gridCol w="1864847">
                  <a:extLst>
                    <a:ext uri="{9D8B030D-6E8A-4147-A177-3AD203B41FA5}">
                      <a16:colId xmlns:a16="http://schemas.microsoft.com/office/drawing/2014/main" val="2537182234"/>
                    </a:ext>
                  </a:extLst>
                </a:gridCol>
                <a:gridCol w="2027955">
                  <a:extLst>
                    <a:ext uri="{9D8B030D-6E8A-4147-A177-3AD203B41FA5}">
                      <a16:colId xmlns:a16="http://schemas.microsoft.com/office/drawing/2014/main" val="475881303"/>
                    </a:ext>
                  </a:extLst>
                </a:gridCol>
                <a:gridCol w="1665297">
                  <a:extLst>
                    <a:ext uri="{9D8B030D-6E8A-4147-A177-3AD203B41FA5}">
                      <a16:colId xmlns:a16="http://schemas.microsoft.com/office/drawing/2014/main" val="2276402148"/>
                    </a:ext>
                  </a:extLst>
                </a:gridCol>
              </a:tblGrid>
              <a:tr h="6568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Интеграция с </a:t>
                      </a:r>
                      <a:r>
                        <a:rPr lang="en-US" sz="1600" dirty="0"/>
                        <a:t>Moodle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VR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159840"/>
                  </a:ext>
                </a:extLst>
              </a:tr>
              <a:tr h="6463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n w="0">
                          <a:solidFill>
                            <a:schemeClr val="accent3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 Condensed Light" panose="020B0306030504020204" pitchFamily="34" charset="0"/>
                        <a:ea typeface="Open Sans Condensed Light" panose="020B0306030504020204" pitchFamily="34" charset="0"/>
                        <a:cs typeface="Open Sans Condensed Light" panose="020B0306030504020204" pitchFamily="34" charset="0"/>
                        <a:hlinkClick r:id="rId3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n w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  <a:hlinkClick r:id="rId3"/>
                        </a:rPr>
                        <a:t>АУЦ «</a:t>
                      </a:r>
                      <a:r>
                        <a:rPr lang="ru-RU" dirty="0" err="1">
                          <a:ln w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  <a:hlinkClick r:id="rId3"/>
                        </a:rPr>
                        <a:t>Абинтех</a:t>
                      </a:r>
                      <a:r>
                        <a:rPr lang="ru-RU" dirty="0">
                          <a:ln w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  <a:hlinkClick r:id="rId3"/>
                        </a:rPr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800 000</a:t>
                      </a:r>
                      <a:r>
                        <a:rPr lang="ru-RU" sz="1800" dirty="0"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5280"/>
                  </a:ext>
                </a:extLst>
              </a:tr>
              <a:tr h="8848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VR  </a:t>
                      </a:r>
                      <a:r>
                        <a:rPr lang="ru-RU" sz="1800" b="1" dirty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«Эверест-Тренажер» вер 3.0*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 650 000 </a:t>
                      </a:r>
                      <a:r>
                        <a:rPr lang="ru-RU" sz="1800" dirty="0"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264499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78F9D-4ACA-E5D6-0BCA-142E5FECC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94" y="1429012"/>
            <a:ext cx="935847" cy="91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A8D89A57-7849-1A6E-D386-9B56304E48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083468"/>
              </p:ext>
            </p:extLst>
          </p:nvPr>
        </p:nvGraphicFramePr>
        <p:xfrm>
          <a:off x="1603760" y="4171249"/>
          <a:ext cx="7379018" cy="2188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919">
                  <a:extLst>
                    <a:ext uri="{9D8B030D-6E8A-4147-A177-3AD203B41FA5}">
                      <a16:colId xmlns:a16="http://schemas.microsoft.com/office/drawing/2014/main" val="1996864858"/>
                    </a:ext>
                  </a:extLst>
                </a:gridCol>
                <a:gridCol w="1864847">
                  <a:extLst>
                    <a:ext uri="{9D8B030D-6E8A-4147-A177-3AD203B41FA5}">
                      <a16:colId xmlns:a16="http://schemas.microsoft.com/office/drawing/2014/main" val="2537182234"/>
                    </a:ext>
                  </a:extLst>
                </a:gridCol>
                <a:gridCol w="2027955">
                  <a:extLst>
                    <a:ext uri="{9D8B030D-6E8A-4147-A177-3AD203B41FA5}">
                      <a16:colId xmlns:a16="http://schemas.microsoft.com/office/drawing/2014/main" val="475881303"/>
                    </a:ext>
                  </a:extLst>
                </a:gridCol>
                <a:gridCol w="1665297">
                  <a:extLst>
                    <a:ext uri="{9D8B030D-6E8A-4147-A177-3AD203B41FA5}">
                      <a16:colId xmlns:a16="http://schemas.microsoft.com/office/drawing/2014/main" val="2276402148"/>
                    </a:ext>
                  </a:extLst>
                </a:gridCol>
              </a:tblGrid>
              <a:tr h="7295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Интеграция в УП (связь с </a:t>
                      </a:r>
                      <a:r>
                        <a:rPr lang="en-US" sz="1600" dirty="0"/>
                        <a:t>Moodle</a:t>
                      </a:r>
                      <a:r>
                        <a:rPr lang="ru-RU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VR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159840"/>
                  </a:ext>
                </a:extLst>
              </a:tr>
              <a:tr h="6005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n w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  <a:hlinkClick r:id="rId3"/>
                        </a:rPr>
                        <a:t>АУЦ «</a:t>
                      </a:r>
                      <a:r>
                        <a:rPr lang="ru-RU" dirty="0" err="1">
                          <a:ln w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  <a:hlinkClick r:id="rId3"/>
                        </a:rPr>
                        <a:t>Абинтех</a:t>
                      </a:r>
                      <a:r>
                        <a:rPr lang="ru-RU" dirty="0">
                          <a:ln w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  <a:hlinkClick r:id="rId3"/>
                        </a:rPr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5280"/>
                  </a:ext>
                </a:extLst>
              </a:tr>
              <a:tr h="8579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VR  </a:t>
                      </a:r>
                      <a:r>
                        <a:rPr lang="ru-RU" sz="1800" b="1" dirty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«Эверест-Тренажер» вер 3.0*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150 000 </a:t>
                      </a:r>
                      <a:r>
                        <a:rPr lang="ru-RU" sz="1800" dirty="0">
                          <a:latin typeface="Open Sans Condensed Light" panose="020B0306030504020204" pitchFamily="34" charset="0"/>
                          <a:ea typeface="Open Sans Condensed Light" panose="020B0306030504020204" pitchFamily="34" charset="0"/>
                          <a:cs typeface="Open Sans Condensed Light" panose="020B0306030504020204" pitchFamily="34" charset="0"/>
                        </a:rPr>
                        <a:t>₽</a:t>
                      </a:r>
                      <a:endParaRPr lang="en-US" sz="1800" dirty="0">
                        <a:latin typeface="Open Sans Condensed Light" panose="020B0306030504020204" pitchFamily="34" charset="0"/>
                        <a:ea typeface="Open Sans Condensed Light" panose="020B0306030504020204" pitchFamily="34" charset="0"/>
                        <a:cs typeface="Open Sans Condensed Light" panose="020B0306030504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26449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261BAD-082A-E39B-AB12-10A2339C2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62" y="4212497"/>
            <a:ext cx="594608" cy="124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2FB4E92-A2BB-4A7A-82E2-A2F08D801DF0}"/>
              </a:ext>
            </a:extLst>
          </p:cNvPr>
          <p:cNvSpPr txBox="1">
            <a:spLocks/>
          </p:cNvSpPr>
          <p:nvPr/>
        </p:nvSpPr>
        <p:spPr>
          <a:xfrm>
            <a:off x="810206" y="6534668"/>
            <a:ext cx="8317388" cy="303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*Без учёта стоимости оборудования: ноутбук + </a:t>
            </a:r>
            <a:r>
              <a:rPr lang="en-US" sz="11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vr</a:t>
            </a:r>
            <a:r>
              <a:rPr lang="en-US" sz="11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ru-RU" sz="11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шлем</a:t>
            </a:r>
          </a:p>
          <a:p>
            <a:pPr marL="0" indent="0">
              <a:buNone/>
            </a:pPr>
            <a:endParaRPr lang="ru-RU" sz="11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BF0762-3576-E57F-BAD6-E53E9FCFC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32" y="2289865"/>
            <a:ext cx="238158" cy="2381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045783-E762-B1E6-AF76-720BC17F2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2289865"/>
            <a:ext cx="238158" cy="2381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C60737-6718-E5F8-8988-D3F634BCDE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30" y="2915931"/>
            <a:ext cx="301998" cy="2706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1EF64A-54C5-463C-B6CC-BC2DC5B97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24" y="2905028"/>
            <a:ext cx="326330" cy="2924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6CE785-CAE7-242A-854F-ACBB12F0DC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60" y="5675425"/>
            <a:ext cx="301998" cy="2706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F93496-66D2-8244-9644-D283A03E26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51" y="5762065"/>
            <a:ext cx="326330" cy="2924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BF4CC5-8AFC-06AE-D4D2-D98748236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0"/>
            <a:ext cx="12192000" cy="68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3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81200" y="620688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Продукт: модули</a:t>
            </a:r>
            <a:endParaRPr lang="ru-RU" sz="14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687051"/>
            <a:ext cx="2401319" cy="373248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709372"/>
            <a:ext cx="2270014" cy="35479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91" y="1700808"/>
            <a:ext cx="2270014" cy="3546382"/>
          </a:xfrm>
          <a:prstGeom prst="rect">
            <a:avLst/>
          </a:prstGeom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4246318" y="1342668"/>
            <a:ext cx="3453792" cy="679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DCD41-2F5D-4B69-A172-5924FFD83152}"/>
              </a:ext>
            </a:extLst>
          </p:cNvPr>
          <p:cNvSpPr txBox="1"/>
          <p:nvPr/>
        </p:nvSpPr>
        <p:spPr>
          <a:xfrm>
            <a:off x="839416" y="5503400"/>
            <a:ext cx="9793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Обеспечивает</a:t>
            </a:r>
            <a:r>
              <a:rPr lang="ru-RU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:  </a:t>
            </a:r>
            <a:r>
              <a:rPr lang="ru-RU" sz="18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имитацию действий;  работу в режиме обучения; работу в режиме проверки знаний, умений, навыков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FBEA6B-F2D6-B61D-F3CA-ECBD1C91A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50E1D-FCF0-4866-7EC6-1ADC7F66F73A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79CCD-8357-9312-0FD6-C3881621D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01080" y="851203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Бизнес-модель</a:t>
            </a:r>
            <a:endParaRPr lang="ru-RU" sz="14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730647"/>
            <a:ext cx="2260779" cy="3524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2708920"/>
            <a:ext cx="2921658" cy="1947011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551384" y="5268944"/>
            <a:ext cx="257419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КОРОБОЧНАЯ ВЕРСИЯ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3935760" y="5268944"/>
            <a:ext cx="257419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ПОДПИСКА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2DFBE6-BBAF-F330-D9F1-D4712CE58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5739525-F204-523A-6F8B-AB2AB9C81FF9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C358F4-0282-D5D5-9020-868688DC9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15" y="1111598"/>
            <a:ext cx="3299816" cy="5125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361672-5BC9-E95B-F917-965861612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2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1802566" y="1575367"/>
            <a:ext cx="1917170" cy="620441"/>
          </a:xfrm>
          <a:prstGeom prst="rect">
            <a:avLst/>
          </a:prstGeom>
          <a:solidFill>
            <a:srgbClr val="CDE49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до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841272" y="1575367"/>
            <a:ext cx="1678665" cy="620441"/>
          </a:xfrm>
          <a:prstGeom prst="rect">
            <a:avLst/>
          </a:prstGeom>
          <a:solidFill>
            <a:srgbClr val="A7CE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Сейчас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641472" y="1575367"/>
            <a:ext cx="1678665" cy="620441"/>
          </a:xfrm>
          <a:prstGeom prst="rect">
            <a:avLst/>
          </a:prstGeom>
          <a:solidFill>
            <a:srgbClr val="83B33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2023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7458470" y="1575367"/>
            <a:ext cx="1661866" cy="620441"/>
          </a:xfrm>
          <a:prstGeom prst="rect">
            <a:avLst/>
          </a:prstGeom>
          <a:solidFill>
            <a:srgbClr val="729D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2024</a:t>
            </a:r>
          </a:p>
        </p:txBody>
      </p:sp>
      <p:cxnSp>
        <p:nvCxnSpPr>
          <p:cNvPr id="19" name="Прямая соединительная линия 18"/>
          <p:cNvCxnSpPr>
            <a:stCxn id="8" idx="2"/>
          </p:cNvCxnSpPr>
          <p:nvPr/>
        </p:nvCxnSpPr>
        <p:spPr>
          <a:xfrm flipH="1">
            <a:off x="2760519" y="2195807"/>
            <a:ext cx="633" cy="349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дзаголовок 2"/>
          <p:cNvSpPr txBox="1">
            <a:spLocks/>
          </p:cNvSpPr>
          <p:nvPr/>
        </p:nvSpPr>
        <p:spPr>
          <a:xfrm>
            <a:off x="1746048" y="2564176"/>
            <a:ext cx="226007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Разработка ПО тренажера</a:t>
            </a:r>
          </a:p>
          <a:p>
            <a:pPr marL="0" indent="0">
              <a:buNone/>
            </a:pPr>
            <a:endParaRPr lang="ru-RU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3771326" y="2491559"/>
            <a:ext cx="2042759" cy="968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Развитие продукта: версия 3.0</a:t>
            </a:r>
          </a:p>
          <a:p>
            <a:pPr marL="0" indent="0">
              <a:buNone/>
            </a:pPr>
            <a:b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ru-RU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4667931" y="2182306"/>
            <a:ext cx="633" cy="349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одзаголовок 2"/>
          <p:cNvSpPr txBox="1">
            <a:spLocks/>
          </p:cNvSpPr>
          <p:nvPr/>
        </p:nvSpPr>
        <p:spPr>
          <a:xfrm>
            <a:off x="5753830" y="2545773"/>
            <a:ext cx="1704641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Две продажи</a:t>
            </a:r>
          </a:p>
          <a:p>
            <a:pPr marL="0" indent="0">
              <a:buNone/>
            </a:pPr>
            <a:endParaRPr lang="ru-RU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endParaRPr lang="ru-RU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endParaRPr lang="ru-RU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6480804" y="2214210"/>
            <a:ext cx="633" cy="349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дзаголовок 2"/>
          <p:cNvSpPr txBox="1">
            <a:spLocks/>
          </p:cNvSpPr>
          <p:nvPr/>
        </p:nvSpPr>
        <p:spPr>
          <a:xfrm>
            <a:off x="7483671" y="2564176"/>
            <a:ext cx="200418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Десять продаж</a:t>
            </a:r>
          </a:p>
          <a:p>
            <a:r>
              <a:rPr lang="ru-RU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Продвижение продуктов линейки «Эверест»</a:t>
            </a:r>
            <a:endParaRPr lang="en-US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endParaRPr lang="ru-RU" sz="16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8289404" y="2180401"/>
            <a:ext cx="633" cy="349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853602-2517-46DC-FEF4-83952339D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BC59172-05CF-987F-0322-89A0986B5C90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FED951-FAE7-8D4D-E6C4-0073251CD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7" y="1192668"/>
            <a:ext cx="9819385" cy="5523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7073" y="588782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Roadmap/</a:t>
            </a:r>
            <a:r>
              <a:rPr lang="ru-RU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Вехи</a:t>
            </a:r>
            <a:endParaRPr lang="ru-RU" sz="14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1AE8336-A5B2-2C8E-D5C9-F7F62B52C453}"/>
              </a:ext>
            </a:extLst>
          </p:cNvPr>
          <p:cNvSpPr txBox="1">
            <a:spLocks/>
          </p:cNvSpPr>
          <p:nvPr/>
        </p:nvSpPr>
        <p:spPr>
          <a:xfrm>
            <a:off x="8883452" y="1624627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2025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59F8BB-8793-C190-2DD2-E0137DBB8F01}"/>
              </a:ext>
            </a:extLst>
          </p:cNvPr>
          <p:cNvSpPr txBox="1">
            <a:spLocks/>
          </p:cNvSpPr>
          <p:nvPr/>
        </p:nvSpPr>
        <p:spPr>
          <a:xfrm>
            <a:off x="9154374" y="2491559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Занять 20% часть рынка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C54D904-9B72-BFA7-BF24-A921C4CF95AF}"/>
              </a:ext>
            </a:extLst>
          </p:cNvPr>
          <p:cNvSpPr txBox="1">
            <a:spLocks/>
          </p:cNvSpPr>
          <p:nvPr/>
        </p:nvSpPr>
        <p:spPr>
          <a:xfrm>
            <a:off x="5193295" y="3245299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Релиз вер.3.0/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Сертификация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69D24A-B3A1-B7CD-4C15-AE5653A0BCC5}"/>
              </a:ext>
            </a:extLst>
          </p:cNvPr>
          <p:cNvSpPr txBox="1">
            <a:spLocks/>
          </p:cNvSpPr>
          <p:nvPr/>
        </p:nvSpPr>
        <p:spPr>
          <a:xfrm>
            <a:off x="3829126" y="1594882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3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кв. 2023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51D1C44-FEBF-DA4E-E06E-3FB54D215E8C}"/>
              </a:ext>
            </a:extLst>
          </p:cNvPr>
          <p:cNvSpPr txBox="1">
            <a:spLocks/>
          </p:cNvSpPr>
          <p:nvPr/>
        </p:nvSpPr>
        <p:spPr>
          <a:xfrm>
            <a:off x="3911957" y="3272422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Интеграция с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Moodle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1374595-6F4A-B47A-D0F9-D672B5E34A99}"/>
              </a:ext>
            </a:extLst>
          </p:cNvPr>
          <p:cNvSpPr txBox="1">
            <a:spLocks/>
          </p:cNvSpPr>
          <p:nvPr/>
        </p:nvSpPr>
        <p:spPr>
          <a:xfrm>
            <a:off x="5129950" y="1594882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4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кв. 2023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B1174B0-B4CF-2B53-5A92-2674BF9B10BE}"/>
              </a:ext>
            </a:extLst>
          </p:cNvPr>
          <p:cNvSpPr txBox="1">
            <a:spLocks/>
          </p:cNvSpPr>
          <p:nvPr/>
        </p:nvSpPr>
        <p:spPr>
          <a:xfrm>
            <a:off x="5240314" y="4071866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2 млн ₽ 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F33DCA41-F9A0-0C8C-C689-745CF480C52F}"/>
              </a:ext>
            </a:extLst>
          </p:cNvPr>
          <p:cNvSpPr txBox="1">
            <a:spLocks/>
          </p:cNvSpPr>
          <p:nvPr/>
        </p:nvSpPr>
        <p:spPr>
          <a:xfrm>
            <a:off x="5199914" y="4939150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2 продажи 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231422B-29AC-24E3-B951-1E4EA93D9818}"/>
              </a:ext>
            </a:extLst>
          </p:cNvPr>
          <p:cNvSpPr txBox="1">
            <a:spLocks/>
          </p:cNvSpPr>
          <p:nvPr/>
        </p:nvSpPr>
        <p:spPr>
          <a:xfrm>
            <a:off x="7696649" y="3245299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Разработка мобильного приложения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0E9C301-680E-9A45-3D45-4472912A02D7}"/>
              </a:ext>
            </a:extLst>
          </p:cNvPr>
          <p:cNvSpPr txBox="1">
            <a:spLocks/>
          </p:cNvSpPr>
          <p:nvPr/>
        </p:nvSpPr>
        <p:spPr>
          <a:xfrm>
            <a:off x="6502577" y="3278943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Образовательный портал/модель подписки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58F6A4B6-25E5-2376-0107-661E29EF391A}"/>
              </a:ext>
            </a:extLst>
          </p:cNvPr>
          <p:cNvSpPr txBox="1">
            <a:spLocks/>
          </p:cNvSpPr>
          <p:nvPr/>
        </p:nvSpPr>
        <p:spPr>
          <a:xfrm>
            <a:off x="6432832" y="1584371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1 пол. год. 2024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F44675AF-2ADC-C9D4-3529-CA7527EE30D6}"/>
              </a:ext>
            </a:extLst>
          </p:cNvPr>
          <p:cNvSpPr txBox="1">
            <a:spLocks/>
          </p:cNvSpPr>
          <p:nvPr/>
        </p:nvSpPr>
        <p:spPr>
          <a:xfrm>
            <a:off x="7736565" y="1568464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2 пол.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год. 2024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09D939E-4B5A-2E6C-A65F-AF96509BC8D5}"/>
              </a:ext>
            </a:extLst>
          </p:cNvPr>
          <p:cNvSpPr txBox="1">
            <a:spLocks/>
          </p:cNvSpPr>
          <p:nvPr/>
        </p:nvSpPr>
        <p:spPr>
          <a:xfrm>
            <a:off x="2501479" y="1575366"/>
            <a:ext cx="1588751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2кв. 2023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B38DF97B-93D2-A9EA-696A-7F78EDB99039}"/>
              </a:ext>
            </a:extLst>
          </p:cNvPr>
          <p:cNvSpPr txBox="1">
            <a:spLocks/>
          </p:cNvSpPr>
          <p:nvPr/>
        </p:nvSpPr>
        <p:spPr>
          <a:xfrm>
            <a:off x="2669332" y="3272422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Разработка выставочного</a:t>
            </a:r>
          </a:p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 ПО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E7AB7623-966E-CE9D-72A2-839F191D2FE0}"/>
              </a:ext>
            </a:extLst>
          </p:cNvPr>
          <p:cNvSpPr txBox="1">
            <a:spLocks/>
          </p:cNvSpPr>
          <p:nvPr/>
        </p:nvSpPr>
        <p:spPr>
          <a:xfrm>
            <a:off x="2640671" y="5784594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1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fullstack+ </a:t>
            </a:r>
          </a:p>
          <a:p>
            <a:pPr>
              <a:lnSpc>
                <a:spcPts val="11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1 tester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0C1FC9CF-16FB-2D58-863A-2F139E337086}"/>
              </a:ext>
            </a:extLst>
          </p:cNvPr>
          <p:cNvSpPr txBox="1">
            <a:spLocks/>
          </p:cNvSpPr>
          <p:nvPr/>
        </p:nvSpPr>
        <p:spPr>
          <a:xfrm>
            <a:off x="9046672" y="3216861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Разработка/интеграция сопутствующих тренажеров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7B521E49-1B16-6642-E77B-298CED6A6263}"/>
              </a:ext>
            </a:extLst>
          </p:cNvPr>
          <p:cNvSpPr txBox="1">
            <a:spLocks/>
          </p:cNvSpPr>
          <p:nvPr/>
        </p:nvSpPr>
        <p:spPr>
          <a:xfrm>
            <a:off x="6480804" y="4939150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5 продаж 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A246D94E-F8C8-A5D3-4FB9-0CD279850C97}"/>
              </a:ext>
            </a:extLst>
          </p:cNvPr>
          <p:cNvSpPr txBox="1">
            <a:spLocks/>
          </p:cNvSpPr>
          <p:nvPr/>
        </p:nvSpPr>
        <p:spPr>
          <a:xfrm>
            <a:off x="6502577" y="5769419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Отдел продаж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E70480ED-D32D-0411-0E81-E462416231E0}"/>
              </a:ext>
            </a:extLst>
          </p:cNvPr>
          <p:cNvSpPr txBox="1">
            <a:spLocks/>
          </p:cNvSpPr>
          <p:nvPr/>
        </p:nvSpPr>
        <p:spPr>
          <a:xfrm>
            <a:off x="7736565" y="4951075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5 продаж 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3F292EE6-51F7-D377-061A-9232CC879A35}"/>
              </a:ext>
            </a:extLst>
          </p:cNvPr>
          <p:cNvSpPr txBox="1">
            <a:spLocks/>
          </p:cNvSpPr>
          <p:nvPr/>
        </p:nvSpPr>
        <p:spPr>
          <a:xfrm>
            <a:off x="6480804" y="4061164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5 млн ₽ 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2B4E2B35-0495-175E-0450-74917153CEF9}"/>
              </a:ext>
            </a:extLst>
          </p:cNvPr>
          <p:cNvSpPr txBox="1">
            <a:spLocks/>
          </p:cNvSpPr>
          <p:nvPr/>
        </p:nvSpPr>
        <p:spPr>
          <a:xfrm>
            <a:off x="7774494" y="4097287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5 млн ₽  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2DB90414-D6C0-CCD9-E7DE-476DEDF29163}"/>
              </a:ext>
            </a:extLst>
          </p:cNvPr>
          <p:cNvSpPr txBox="1">
            <a:spLocks/>
          </p:cNvSpPr>
          <p:nvPr/>
        </p:nvSpPr>
        <p:spPr>
          <a:xfrm>
            <a:off x="2647784" y="4085560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FFF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72D1C0B5-9969-F2D3-B8F5-3C535B8FFB03}"/>
              </a:ext>
            </a:extLst>
          </p:cNvPr>
          <p:cNvSpPr txBox="1">
            <a:spLocks/>
          </p:cNvSpPr>
          <p:nvPr/>
        </p:nvSpPr>
        <p:spPr>
          <a:xfrm>
            <a:off x="2640671" y="4960079"/>
            <a:ext cx="1336786" cy="64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FFF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C4880BE-99AC-2434-8A56-C069B1B07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5880" y="706160"/>
            <a:ext cx="8291264" cy="6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Oswald Regular" panose="02000503000000000000" pitchFamily="2" charset="-52"/>
                <a:ea typeface="Open Sans Condensed" panose="020B0806030504020204" pitchFamily="34" charset="0"/>
                <a:cs typeface="Open Sans Condensed" panose="020B0806030504020204" pitchFamily="34" charset="0"/>
              </a:rPr>
              <a:t>Письма поддержки</a:t>
            </a:r>
            <a:endParaRPr lang="ru-RU" sz="1400" dirty="0">
              <a:latin typeface="Oswald Regular" panose="02000503000000000000" pitchFamily="2" charset="-52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86656" y="1498440"/>
            <a:ext cx="4534988" cy="3192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ru-RU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АО «Аэропорт Толмачево»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АО «Международный аэропорт «Внуково»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Самарский государственный университет путей  сообщения (СамГУПС) 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Сибирский государственный университет науки и технологий имени академика М.Ф. Решетнёва</a:t>
            </a:r>
          </a:p>
          <a:p>
            <a:pPr marL="0" indent="0">
              <a:buNone/>
            </a:pPr>
            <a:br>
              <a:rPr lang="ru-RU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ru-RU" sz="2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16" y="5725158"/>
            <a:ext cx="2246255" cy="781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" y="5935009"/>
            <a:ext cx="2050419" cy="488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9" y="4978734"/>
            <a:ext cx="3466667" cy="8095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3" y="4243863"/>
            <a:ext cx="2409915" cy="8237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385456"/>
            <a:ext cx="5760016" cy="43200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48AC37-00E2-B6B5-D0B3-1E38E010B3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270"/>
            <a:ext cx="1412416" cy="67929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57C5FF3-8B44-FA76-4E60-B14AB4F3485E}"/>
              </a:ext>
            </a:extLst>
          </p:cNvPr>
          <p:cNvCxnSpPr/>
          <p:nvPr/>
        </p:nvCxnSpPr>
        <p:spPr>
          <a:xfrm>
            <a:off x="1703512" y="404664"/>
            <a:ext cx="7488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B3E651-88F8-F1D0-EECF-66C28CDC0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" y="0"/>
            <a:ext cx="1218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675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4780</TotalTime>
  <Words>491</Words>
  <Application>Microsoft Office PowerPoint</Application>
  <PresentationFormat>Широкоэкранный</PresentationFormat>
  <Paragraphs>110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Open Sans Condensed</vt:lpstr>
      <vt:lpstr>Open Sans Condensed Light</vt:lpstr>
      <vt:lpstr>Oswald Regular</vt:lpstr>
      <vt:lpstr>Trebuchet MS</vt:lpstr>
      <vt:lpstr>Wingdings 3</vt:lpstr>
      <vt:lpstr>Аспект</vt:lpstr>
      <vt:lpstr>VR «Эверест-Тренажёр»  </vt:lpstr>
      <vt:lpstr>Презентация PowerPoint</vt:lpstr>
      <vt:lpstr>Презентация PowerPoint</vt:lpstr>
      <vt:lpstr>Презентация PowerPoint</vt:lpstr>
      <vt:lpstr>Сравнение с конкурентами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 “Эверест-Тренажер”</dc:title>
  <dc:creator>Студия</dc:creator>
  <cp:lastModifiedBy>User</cp:lastModifiedBy>
  <cp:revision>276</cp:revision>
  <cp:lastPrinted>2023-08-04T08:04:56Z</cp:lastPrinted>
  <dcterms:created xsi:type="dcterms:W3CDTF">2022-10-27T23:16:32Z</dcterms:created>
  <dcterms:modified xsi:type="dcterms:W3CDTF">2023-08-05T05:35:59Z</dcterms:modified>
</cp:coreProperties>
</file>