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BiX/Nzo19dTAgdrqWPJlW8yqt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429968-5F3E-43A7-9656-9B44B019B4FB}">
  <a:tblStyle styleId="{26429968-5F3E-43A7-9656-9B44B019B4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65ee6a0e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65ee6a0e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65ee6a0e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65ee6a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65ee6a0e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65ee6a0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27531e9a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27531e9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27531e9a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2a27531e9a4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igitalkochevnik.r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65ee6a0ea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a65ee6a0ea_0_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g2a65ee6a0ea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Дорожная карта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838200" y="1602105"/>
            <a:ext cx="10515600" cy="102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i="0" lang="ru-RU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Ключевые точки в развитии проекта на ближайшие 1-2 года с привязкой к ключевому показателю (количество пользователей/ клиентов, выручка и др).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254000" y="3196094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MVP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№1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25400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05.2025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25400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100 пользователей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2062476" y="3196100"/>
            <a:ext cx="296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Интеграция с бизнес-сообществами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№2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275336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09.2025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275336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3000 пользователей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5252720" y="3196094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Дополнительные продукты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№3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525272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12.2025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525272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8000 пользователей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7752080" y="3196094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Выход в СНГ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775208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04.2026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775208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100 000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пользователей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0210840" y="3057644"/>
            <a:ext cx="180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Крупное мероприятие для клиентов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0251440" y="4364494"/>
            <a:ext cx="1808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12.2026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10251440" y="5255895"/>
            <a:ext cx="18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1 000 000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пользователей.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8"/>
          <p:cNvCxnSpPr/>
          <p:nvPr/>
        </p:nvCxnSpPr>
        <p:spPr>
          <a:xfrm>
            <a:off x="254000" y="4023360"/>
            <a:ext cx="11805920" cy="0"/>
          </a:xfrm>
          <a:prstGeom prst="straightConnector1">
            <a:avLst/>
          </a:prstGeom>
          <a:noFill/>
          <a:ln cap="flat" cmpd="sng" w="57150">
            <a:solidFill>
              <a:srgbClr val="9D5D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0" name="Google Shape;160;p8"/>
          <p:cNvCxnSpPr/>
          <p:nvPr/>
        </p:nvCxnSpPr>
        <p:spPr>
          <a:xfrm>
            <a:off x="1148080" y="4029214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1" name="Google Shape;161;p8"/>
          <p:cNvCxnSpPr/>
          <p:nvPr/>
        </p:nvCxnSpPr>
        <p:spPr>
          <a:xfrm>
            <a:off x="368808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2" name="Google Shape;162;p8"/>
          <p:cNvCxnSpPr/>
          <p:nvPr/>
        </p:nvCxnSpPr>
        <p:spPr>
          <a:xfrm>
            <a:off x="609600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3" name="Google Shape;163;p8"/>
          <p:cNvCxnSpPr/>
          <p:nvPr/>
        </p:nvCxnSpPr>
        <p:spPr>
          <a:xfrm>
            <a:off x="863600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4" name="Google Shape;164;p8"/>
          <p:cNvCxnSpPr/>
          <p:nvPr/>
        </p:nvCxnSpPr>
        <p:spPr>
          <a:xfrm>
            <a:off x="11115040" y="4023360"/>
            <a:ext cx="0" cy="415826"/>
          </a:xfrm>
          <a:prstGeom prst="straightConnector1">
            <a:avLst/>
          </a:prstGeom>
          <a:noFill/>
          <a:ln cap="flat" cmpd="sng" w="38100">
            <a:solidFill>
              <a:srgbClr val="9D5DA9"/>
            </a:solidFill>
            <a:prstDash val="solid"/>
            <a:miter lim="800000"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Команда</a:t>
            </a:r>
            <a:endParaRPr/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838200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lang="ru-RU" sz="2000">
                <a:solidFill>
                  <a:srgbClr val="000000"/>
                </a:solidFill>
              </a:rPr>
              <a:t>Маху</a:t>
            </a:r>
            <a:br>
              <a:rPr b="1"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rgbClr val="000000"/>
                </a:solidFill>
              </a:rPr>
              <a:t>CEO</a:t>
            </a:r>
            <a:r>
              <a:rPr i="0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ru-RU" sz="2000">
                <a:solidFill>
                  <a:srgbClr val="000000"/>
                </a:solidFill>
              </a:rPr>
              <a:t>руководство</a:t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1089660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3815080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ru-RU" sz="2000">
                <a:latin typeface="Calibri"/>
                <a:ea typeface="Calibri"/>
                <a:cs typeface="Calibri"/>
                <a:sym typeface="Calibri"/>
              </a:rPr>
              <a:t>Семен</a:t>
            </a:r>
            <a:b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контроль разработки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4066540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6705602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ru-RU" sz="2000">
                <a:latin typeface="Calibri"/>
                <a:ea typeface="Calibri"/>
                <a:cs typeface="Calibri"/>
                <a:sym typeface="Calibri"/>
              </a:rPr>
              <a:t>Роман</a:t>
            </a:r>
            <a:b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PR/продвижение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6957062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9357360" y="3918744"/>
            <a:ext cx="21590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ru-RU" sz="2000">
                <a:latin typeface="Calibri"/>
                <a:ea typeface="Calibri"/>
                <a:cs typeface="Calibri"/>
                <a:sym typeface="Calibri"/>
              </a:rPr>
              <a:t>Ольга</a:t>
            </a:r>
            <a:b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Дизайнер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разработка дизайна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9608820" y="1927384"/>
            <a:ext cx="1582420" cy="1834991"/>
          </a:xfrm>
          <a:prstGeom prst="rect">
            <a:avLst/>
          </a:prstGeom>
          <a:solidFill>
            <a:srgbClr val="DEC3E6"/>
          </a:solidFill>
          <a:ln cap="flat" cmpd="sng" w="12700">
            <a:solidFill>
              <a:srgbClr val="9D5D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1089660" y="5001339"/>
            <a:ext cx="1059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25" y="1887225"/>
            <a:ext cx="2753574" cy="1875150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0" name="Google Shape;18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620" y="1765363"/>
            <a:ext cx="2159001" cy="2159015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1" name="Google Shape;18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8825" y="1301301"/>
            <a:ext cx="1744976" cy="2617448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2" name="Google Shape;18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4274" y="1602845"/>
            <a:ext cx="1736899" cy="2315904"/>
          </a:xfrm>
          <a:prstGeom prst="rect">
            <a:avLst/>
          </a:prstGeom>
          <a:noFill/>
          <a:ln cap="flat" cmpd="sng" w="12700">
            <a:solidFill>
              <a:srgbClr val="9D5DA9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Запрос на поддержку</a:t>
            </a:r>
            <a:endParaRPr/>
          </a:p>
        </p:txBody>
      </p:sp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838200" y="1690688"/>
            <a:ext cx="10515600" cy="294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Нужно 12 000 000 рублей на привлечение и найм разработчиков Fullstack/front/back/ android/ios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На маркетинговые исследования и продвижения 5 000 000 рублей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 Привлечение и найм маркетологов в разных направлениях.  Трафик/PК/CERM и.т.д.  7 500 000</a:t>
            </a:r>
            <a:endParaRPr/>
          </a:p>
        </p:txBody>
      </p:sp>
      <p:sp>
        <p:nvSpPr>
          <p:cNvPr id="189" name="Google Shape;189;p10"/>
          <p:cNvSpPr txBox="1"/>
          <p:nvPr/>
        </p:nvSpPr>
        <p:spPr>
          <a:xfrm>
            <a:off x="685800" y="5049520"/>
            <a:ext cx="3002280" cy="1460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Контакты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3688080" y="5086910"/>
            <a:ext cx="8067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+79098503151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happykaganat@yandex.ru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сайт компании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Когда работаешь на удаленке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838200" y="1576550"/>
            <a:ext cx="105156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ru-RU" sz="2400">
                <a:solidFill>
                  <a:srgbClr val="000000"/>
                </a:solidFill>
              </a:rPr>
              <a:t>В онлайне сложно работать</a:t>
            </a:r>
            <a:endParaRPr b="1"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С</a:t>
            </a:r>
            <a:r>
              <a:rPr b="1" lang="ru-RU" sz="2400">
                <a:solidFill>
                  <a:srgbClr val="000000"/>
                </a:solidFill>
              </a:rPr>
              <a:t>обирать презентацию под встречу</a:t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Одна презентация 1-5 часов. Взаимодействие через:</a:t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Кто-то шлет в WhatsApp, </a:t>
            </a:r>
            <a:endParaRPr sz="24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ru-RU" sz="2400">
                <a:solidFill>
                  <a:srgbClr val="000000"/>
                </a:solidFill>
              </a:rPr>
              <a:t>Кто-то на почту — </a:t>
            </a:r>
            <a:endParaRPr sz="2400">
              <a:solidFill>
                <a:srgbClr val="000000"/>
              </a:solidFill>
            </a:endParaRPr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Char char="•"/>
            </a:pPr>
            <a:r>
              <a:rPr lang="ru-RU" sz="3800">
                <a:solidFill>
                  <a:srgbClr val="000000"/>
                </a:solidFill>
              </a:rPr>
              <a:t>полнейший хаос.</a:t>
            </a:r>
            <a:endParaRPr sz="3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65ee6a0e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a65ee6a0ea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g2a65ee6a0e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65ee6a0ea_0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a65ee6a0ea_0_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g2a65ee6a0ea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Преимущества перед конкурентами</a:t>
            </a:r>
            <a:endParaRPr/>
          </a:p>
        </p:txBody>
      </p:sp>
      <p:graphicFrame>
        <p:nvGraphicFramePr>
          <p:cNvPr id="112" name="Google Shape;112;p5"/>
          <p:cNvGraphicFramePr/>
          <p:nvPr/>
        </p:nvGraphicFramePr>
        <p:xfrm>
          <a:off x="717800" y="18383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{26429968-5F3E-43A7-9656-9B44B019B4FB}</a:tableStyleId>
              </a:tblPr>
              <a:tblGrid>
                <a:gridCol w="2183375"/>
                <a:gridCol w="2183375"/>
                <a:gridCol w="2183375"/>
                <a:gridCol w="2183375"/>
                <a:gridCol w="2183375"/>
              </a:tblGrid>
              <a:tr h="6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Getcorse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Мiro, NOTION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MindMaster,</a:t>
                      </a:r>
                      <a:endParaRPr sz="1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mindomo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-RU" sz="1800"/>
                        <a:t>AKYL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Устаревший интефейс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Закрывает только одну сферу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Слишком перегружен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Современный, легкий UX UI, гибкий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 для учителей и руководителей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 для учителей, и руководителей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 для учителей, и руководителей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Одна логика два разных продукта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Постоянная утечки данных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Частые глюки и нет обучалок в самой платформе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Частые глюки и нет обучалок в самой платформе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Шифровка данных, защита от копирования, обучалки,  </a:t>
                      </a:r>
                      <a:r>
                        <a:rPr lang="ru-RU" sz="1800"/>
                        <a:t>Пост Поддержка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/>
                        <a:t>Фактор 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Нет интеграции с популярными мессенджерами РФ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Нет интеграции с популярными мессенджерами РФ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Нет интеграции с популярными мессенджерами РФ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Интеграция с популярными соцсетями, видеосвязь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EC3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27531e9a4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a27531e9a4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g2a27531e9a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600"/>
            <a:ext cx="12192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Рынок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702725" y="17955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По прогнозам рынок edtech к 2026 году достигнет 591 млрд долларов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Мы хотим занять минимум 15% рынка к 2027 году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Образование и удаленное взаимодействие меняется,придумываются новые инструменты под задачи.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Рынок, за исключением западных брендов достаточно конкурентный.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838200" y="714045"/>
            <a:ext cx="10515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Freemium- для преподавателей</a:t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Freemium модель монетизации подразумевает под собой тестирование какого либо нашего продукта из экосистемы  Akyl и разовую покупку. Пример: Пробник - Доска и центр задач, за расширенную модель надо доплатить разово.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Помимо этого планируются допродажи внутри приложения, за кастомные изменения. Стикеры, фотографии из фотостоков ( мы работаем над созданием стоковых материалов).</a:t>
            </a: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solidFill>
                  <a:srgbClr val="000000"/>
                </a:solidFill>
              </a:rPr>
              <a:t>900-рублей</a:t>
            </a:r>
            <a:endParaRPr i="0" sz="2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27531e9a4_0_13"/>
          <p:cNvSpPr txBox="1"/>
          <p:nvPr>
            <p:ph type="title"/>
          </p:nvPr>
        </p:nvSpPr>
        <p:spPr>
          <a:xfrm>
            <a:off x="838200" y="714045"/>
            <a:ext cx="10515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Freemium + Lock-in + subscribe</a:t>
            </a:r>
            <a:endParaRPr b="1"/>
          </a:p>
        </p:txBody>
      </p:sp>
      <p:sp>
        <p:nvSpPr>
          <p:cNvPr id="137" name="Google Shape;137;g2a27531e9a4_0_13"/>
          <p:cNvSpPr txBox="1"/>
          <p:nvPr>
            <p:ph idx="1" type="body"/>
          </p:nvPr>
        </p:nvSpPr>
        <p:spPr>
          <a:xfrm>
            <a:off x="838200" y="18255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Это модель исключительно для бизнеса: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Аренда облачного хранения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Стикеры и различные материалы ( кастомизация презентаций+ нейросеть)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За подключенных сотрудников.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Помесячная оплата- 1000 /6 месяцев 5500/год 10 000</a:t>
            </a: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sz="2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2023-10-29T14:49:51Z</dcterms:created>
  <dc:creator>Алексей Мокеев</dc:creator>
</cp:coreProperties>
</file>